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6" r:id="rId4"/>
    <p:sldId id="275" r:id="rId5"/>
    <p:sldId id="294" r:id="rId6"/>
    <p:sldId id="295" r:id="rId7"/>
    <p:sldId id="292" r:id="rId8"/>
    <p:sldId id="296" r:id="rId9"/>
    <p:sldId id="300" r:id="rId10"/>
    <p:sldId id="293" r:id="rId11"/>
    <p:sldId id="298" r:id="rId12"/>
    <p:sldId id="299" r:id="rId13"/>
    <p:sldId id="291" r:id="rId14"/>
    <p:sldId id="286" r:id="rId1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608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371E44-1547-4302-8E0A-84DD4291FBE2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528812-EABC-459A-A186-A8FA6628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4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D31907-98AE-4943-8C84-F873BA770E31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B472A8-5CD4-4D1F-9498-5D77C784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67F1F-DAE5-4E03-9E16-6F74972363BE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E6780-306A-4E9A-87CE-8F404D247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5AA48-B2B2-491F-87C8-931DD1E90151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473C5-CD20-4A8D-A94F-E9996EC042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0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E4835-EFC5-49CB-93D3-A97D8AD4AFBF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C7678-5C28-4300-9100-35370249A8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AE1A3-3B1B-4E00-B9EE-F1EDDA6D5B70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2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31BED-A330-4112-9FA0-C98B1273713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A8924-6594-4F9B-9A0B-544BC4FDF4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33A43-4F4F-4089-9DF0-DFBF976DB6A5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0B137-3C75-4B30-82D2-774E631459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60250-3D76-4E13-BDE4-E78F503A98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78BFF-64B8-40A0-82DA-E7C561C5DE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CA728-609D-427D-AD12-6992CCFA8C82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77844-FC73-4964-ABD4-02E3A8F68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8946C-7787-4481-94F0-A38148BB9C65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A8670-F9FB-4EDD-A34F-15E127C49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0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23CC8E-C0F3-402E-A22F-B476D819BB46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6E875-1F90-4468-AFD9-C9E7F31C0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1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F0848-8DF0-4DE0-A9A7-044B99879FF7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78731-3633-405D-BDB0-6D4AF29EC8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6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7E4A17-B8A4-4009-AF5D-4BB29ADEAC55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3CB2C6-41CD-47E1-9FA3-4AA69D9938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8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booklet/2017-inside-higher-ed-survey-college-and-university-presidents" TargetMode="External"/><Relationship Id="rId2" Type="http://schemas.openxmlformats.org/officeDocument/2006/relationships/hyperlink" Target="https://www.insidehighered.com/news/survey/college-presidents-see-disconnect-public-worry-about-washingt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jaschik@insidehighered.com" TargetMode="External"/><Relationship Id="rId2" Type="http://schemas.openxmlformats.org/officeDocument/2006/relationships/hyperlink" Target="mailto:Doug.lederman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210236"/>
            <a:ext cx="7848600" cy="1851620"/>
          </a:xfrm>
        </p:spPr>
        <p:txBody>
          <a:bodyPr/>
          <a:lstStyle/>
          <a:p>
            <a:pPr algn="ctr"/>
            <a:r>
              <a:rPr lang="en-US" sz="4400" b="1" dirty="0" smtClean="0"/>
              <a:t>What keeps you up at night: </a:t>
            </a:r>
            <a:br>
              <a:rPr lang="en-US" sz="4400" b="1" dirty="0" smtClean="0"/>
            </a:br>
            <a:r>
              <a:rPr lang="en-US" sz="4400" b="1" dirty="0" smtClean="0"/>
              <a:t>a Survey of Campus Leaders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47BFB-56DA-489D-B1C5-59FDEF7DCC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10113"/>
            <a:ext cx="7848600" cy="8255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000" cap="none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85800" y="34290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Webinar on 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Inside </a:t>
            </a:r>
            <a:r>
              <a:rPr lang="en-US" i="1" dirty="0">
                <a:solidFill>
                  <a:srgbClr val="4C4C4C"/>
                </a:solidFill>
                <a:latin typeface="Franklin Gothic Medium" pitchFamily="34" charset="0"/>
              </a:rPr>
              <a:t>Higher 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Ed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’s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 </a:t>
            </a:r>
            <a:b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</a:b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2017 </a:t>
            </a: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Survey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of </a:t>
            </a: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College and University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Presidents</a:t>
            </a:r>
          </a:p>
          <a:p>
            <a:pPr algn="ctr"/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Tuesday, March 28, 2017, 2 p.m. Eastern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318" y="5314388"/>
            <a:ext cx="2366963" cy="1183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Don’t Let Me Be Misunderstood…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84% of presidents say “attention </a:t>
            </a:r>
            <a:r>
              <a:rPr lang="en-US" dirty="0"/>
              <a:t>to student </a:t>
            </a:r>
            <a:r>
              <a:rPr lang="en-US" dirty="0" smtClean="0"/>
              <a:t>debt” leads many </a:t>
            </a:r>
            <a:r>
              <a:rPr lang="en-US" dirty="0"/>
              <a:t>prospective students and parents to believe college is less affordable than it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80% say focus </a:t>
            </a:r>
            <a:r>
              <a:rPr lang="en-US" dirty="0"/>
              <a:t>on </a:t>
            </a:r>
            <a:r>
              <a:rPr lang="en-US" dirty="0" smtClean="0"/>
              <a:t>small </a:t>
            </a:r>
            <a:r>
              <a:rPr lang="en-US" dirty="0"/>
              <a:t>number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institutions with large endowments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“created </a:t>
            </a:r>
            <a:r>
              <a:rPr lang="en-US" dirty="0"/>
              <a:t>a perception that most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colleges </a:t>
            </a:r>
            <a:r>
              <a:rPr lang="en-US" dirty="0"/>
              <a:t>are wealthier than they </a:t>
            </a:r>
            <a:r>
              <a:rPr lang="en-US" dirty="0" smtClean="0"/>
              <a:t>are.” </a:t>
            </a:r>
          </a:p>
          <a:p>
            <a:r>
              <a:rPr lang="en-US" dirty="0" smtClean="0"/>
              <a:t>76% say campus </a:t>
            </a:r>
            <a:r>
              <a:rPr lang="en-US" dirty="0"/>
              <a:t>competition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 student </a:t>
            </a:r>
            <a:r>
              <a:rPr lang="en-US" dirty="0"/>
              <a:t>amenities has </a:t>
            </a:r>
            <a:r>
              <a:rPr lang="en-US" dirty="0" smtClean="0"/>
              <a:t>“contributed </a:t>
            </a:r>
            <a:r>
              <a:rPr lang="en-US" dirty="0"/>
              <a:t>to the perception that these institutions have misplaced </a:t>
            </a:r>
            <a:r>
              <a:rPr lang="en-US" dirty="0" smtClean="0"/>
              <a:t>priorities.”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76" y="5701145"/>
            <a:ext cx="1524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229" y="2504707"/>
            <a:ext cx="3058547" cy="21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4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Accurate Views of Purpose of Higher Ed?</a:t>
            </a: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512" y="2215356"/>
            <a:ext cx="6276975" cy="32956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3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Speaking Out Beyond Campus</a:t>
            </a:r>
            <a:endParaRPr lang="en-US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397954"/>
              </p:ext>
            </p:extLst>
          </p:nvPr>
        </p:nvGraphicFramePr>
        <p:xfrm>
          <a:off x="457200" y="1600200"/>
          <a:ext cx="822960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785938"/>
                <a:gridCol w="1885950"/>
                <a:gridCol w="158591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Nonprofit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Did you, personally, speak out more on political issues during 2016 campaign than you typically do?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you spoken out more on political</a:t>
                      </a:r>
                      <a:r>
                        <a:rPr lang="en-US" baseline="0" dirty="0" smtClean="0"/>
                        <a:t> issues post-</a:t>
                      </a:r>
                      <a:r>
                        <a:rPr lang="en-US" dirty="0" smtClean="0"/>
                        <a:t>election than normal?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you wish you had spoken out more during the presidential campaign?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you intend to speak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out more now about issues beyond those that directly affect your college?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0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More </a:t>
            </a:r>
            <a:r>
              <a:rPr lang="en-US" u="sng" dirty="0" smtClean="0"/>
              <a:t>Information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Inside </a:t>
            </a:r>
            <a:r>
              <a:rPr lang="en-US" i="1" dirty="0"/>
              <a:t>Higher Ed </a:t>
            </a:r>
            <a:r>
              <a:rPr lang="en-US" dirty="0"/>
              <a:t>article: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www.insidehighered.com/news/survey/college-presidents-see-disconnect-public-worry-about-washington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Download </a:t>
            </a:r>
            <a:r>
              <a:rPr lang="en-US" dirty="0"/>
              <a:t>the survey report: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www.insidehighered.com/booklet/2017-inside-higher-ed-survey-college-and-university-presidents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76" y="5701145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8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Thanks …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00" y="5562599"/>
            <a:ext cx="3657600" cy="10953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87" y="4171948"/>
            <a:ext cx="4609304" cy="8872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91" y="2761599"/>
            <a:ext cx="3687009" cy="1057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83" y="1523999"/>
            <a:ext cx="4021218" cy="8953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212" y="4631529"/>
            <a:ext cx="2899414" cy="18121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1618599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Presenters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Doug Lederman, editor, </a:t>
            </a:r>
            <a:r>
              <a:rPr lang="en-US" i="1" dirty="0" smtClean="0"/>
              <a:t>Inside Higher Ed</a:t>
            </a:r>
          </a:p>
          <a:p>
            <a:pPr marL="0" indent="0">
              <a:buNone/>
            </a:pPr>
            <a:r>
              <a:rPr lang="en-US" i="1" dirty="0" smtClean="0">
                <a:hlinkClick r:id="rId2"/>
              </a:rPr>
              <a:t>doug.lederman@insidehighered.com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Scott </a:t>
            </a:r>
            <a:r>
              <a:rPr lang="en-US" dirty="0" err="1" smtClean="0"/>
              <a:t>Jaschik</a:t>
            </a:r>
            <a:r>
              <a:rPr lang="en-US" dirty="0" smtClean="0"/>
              <a:t>, editor, </a:t>
            </a:r>
            <a:r>
              <a:rPr lang="en-US" i="1" dirty="0" smtClean="0"/>
              <a:t>Inside Higher Ed</a:t>
            </a:r>
          </a:p>
          <a:p>
            <a:pPr marL="0" indent="0">
              <a:buNone/>
            </a:pPr>
            <a:r>
              <a:rPr lang="en-US" i="1" dirty="0" smtClean="0">
                <a:hlinkClick r:id="rId3"/>
              </a:rPr>
              <a:t>scott.jaschik@insidehighered.com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BA99-8676-4E37-841B-478DE11BE6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635540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Methodology</a:t>
            </a:r>
            <a:endParaRPr lang="en-US" u="sng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Survey conducted by Gallup in Jan.-Feb. 2017</a:t>
            </a:r>
          </a:p>
          <a:p>
            <a:pPr eaLnBrk="1" hangingPunct="1"/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from 706 presidents/chancellors</a:t>
            </a:r>
          </a:p>
          <a:p>
            <a:pPr eaLnBrk="1" hangingPunct="1"/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coded to allow for analysis by sector</a:t>
            </a:r>
          </a:p>
          <a:p>
            <a:pPr eaLnBrk="1" hangingPunct="1"/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Complete anonymity for individuals and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E1CE5-EF4A-4E40-BB7A-3BD816552E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635540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Key Findings</a:t>
            </a:r>
            <a:endParaRPr lang="en-US" u="sng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86697" y="1524000"/>
            <a:ext cx="8229600" cy="50453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Majority say 2016 </a:t>
            </a:r>
            <a:r>
              <a:rPr lang="en-US" dirty="0"/>
              <a:t>election exposed a disconnect between </a:t>
            </a:r>
            <a:r>
              <a:rPr lang="en-US" dirty="0" smtClean="0"/>
              <a:t>higher </a:t>
            </a:r>
            <a:r>
              <a:rPr lang="en-US" dirty="0" err="1" smtClean="0"/>
              <a:t>ed</a:t>
            </a:r>
            <a:r>
              <a:rPr lang="en-US" dirty="0" smtClean="0"/>
              <a:t> and </a:t>
            </a:r>
            <a:r>
              <a:rPr lang="en-US" dirty="0"/>
              <a:t>much of American society. Nearly </a:t>
            </a:r>
            <a:r>
              <a:rPr lang="en-US" dirty="0" smtClean="0"/>
              <a:t>7 in </a:t>
            </a:r>
            <a:r>
              <a:rPr lang="en-US" dirty="0"/>
              <a:t>10 perceive </a:t>
            </a:r>
            <a:r>
              <a:rPr lang="en-US" dirty="0" smtClean="0"/>
              <a:t>growing anti-intellectual </a:t>
            </a:r>
            <a:r>
              <a:rPr lang="en-US" dirty="0"/>
              <a:t>sentiment </a:t>
            </a:r>
            <a:r>
              <a:rPr lang="en-US" dirty="0" smtClean="0"/>
              <a:t>in U.S.</a:t>
            </a:r>
          </a:p>
          <a:p>
            <a:r>
              <a:rPr lang="en-US" dirty="0" smtClean="0"/>
              <a:t>Nearly 2/3 of presidents say their college will be financially stable over 5 years, and 52% take that view over 10 years. Both numbers up from 2016.</a:t>
            </a:r>
            <a:endParaRPr lang="en-US" dirty="0"/>
          </a:p>
          <a:p>
            <a:r>
              <a:rPr lang="en-US" dirty="0" smtClean="0"/>
              <a:t>Most presidents describe race </a:t>
            </a:r>
            <a:r>
              <a:rPr lang="en-US" dirty="0"/>
              <a:t>relations at their </a:t>
            </a:r>
            <a:r>
              <a:rPr lang="en-US" dirty="0" smtClean="0"/>
              <a:t>college </a:t>
            </a:r>
            <a:r>
              <a:rPr lang="en-US" dirty="0"/>
              <a:t>as </a:t>
            </a:r>
            <a:r>
              <a:rPr lang="en-US" dirty="0" smtClean="0"/>
              <a:t>excellent</a:t>
            </a:r>
            <a:r>
              <a:rPr lang="en-US" dirty="0"/>
              <a:t>” (</a:t>
            </a:r>
            <a:r>
              <a:rPr lang="en-US" dirty="0" smtClean="0"/>
              <a:t>20%) </a:t>
            </a:r>
            <a:r>
              <a:rPr lang="en-US" dirty="0"/>
              <a:t>or “good” (</a:t>
            </a:r>
            <a:r>
              <a:rPr lang="en-US" dirty="0" smtClean="0"/>
              <a:t>63%). Majority say race </a:t>
            </a:r>
            <a:r>
              <a:rPr lang="en-US" dirty="0"/>
              <a:t>relations at American colleges in general </a:t>
            </a:r>
            <a:r>
              <a:rPr lang="en-US" dirty="0" smtClean="0"/>
              <a:t>are </a:t>
            </a:r>
            <a:r>
              <a:rPr lang="en-US" dirty="0"/>
              <a:t>“fair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Just 12% of presidents say most Americans understand purpose of higher education.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1A537-B1A5-4C69-A88A-08E513FA24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21652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u="sng" dirty="0" smtClean="0"/>
              <a:t>Election and Aftermath:</a:t>
            </a:r>
            <a:br>
              <a:rPr lang="en-US" u="sng" dirty="0" smtClean="0"/>
            </a:br>
            <a:r>
              <a:rPr lang="en-US" dirty="0" smtClean="0"/>
              <a:t>                  </a:t>
            </a:r>
            <a:r>
              <a:rPr lang="en-US" u="sng" dirty="0" smtClean="0"/>
              <a:t>Image of Higher 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69% say results showed “anti-intellectual </a:t>
            </a:r>
            <a:br>
              <a:rPr lang="en-US" sz="2800" dirty="0" smtClean="0"/>
            </a:br>
            <a:r>
              <a:rPr lang="en-US" sz="2800" dirty="0" smtClean="0"/>
              <a:t>sentiment is growing” in U.S.</a:t>
            </a:r>
          </a:p>
          <a:p>
            <a:r>
              <a:rPr lang="en-US" sz="2800" dirty="0" smtClean="0"/>
              <a:t>54% say election “exposed </a:t>
            </a:r>
            <a:r>
              <a:rPr lang="en-US" sz="2800" dirty="0"/>
              <a:t>that </a:t>
            </a:r>
            <a:r>
              <a:rPr lang="en-US" sz="2800" b="1" dirty="0"/>
              <a:t>academe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is </a:t>
            </a:r>
            <a:r>
              <a:rPr lang="en-US" sz="2800" b="1" dirty="0"/>
              <a:t>disconnected</a:t>
            </a:r>
            <a:r>
              <a:rPr lang="en-US" sz="2800" dirty="0"/>
              <a:t> from much of </a:t>
            </a:r>
            <a:r>
              <a:rPr lang="en-US" sz="2800" dirty="0" smtClean="0"/>
              <a:t>… society.”</a:t>
            </a:r>
          </a:p>
          <a:p>
            <a:r>
              <a:rPr lang="en-US" sz="2800" dirty="0" smtClean="0"/>
              <a:t>66% agree anti-Trump campus protests</a:t>
            </a:r>
            <a:br>
              <a:rPr lang="en-US" sz="2800" dirty="0" smtClean="0"/>
            </a:br>
            <a:r>
              <a:rPr lang="en-US" sz="2800" dirty="0" smtClean="0"/>
              <a:t>have “played into an image” of</a:t>
            </a:r>
            <a:br>
              <a:rPr lang="en-US" sz="2800" dirty="0" smtClean="0"/>
            </a:br>
            <a:r>
              <a:rPr lang="en-US" sz="2800" dirty="0" smtClean="0"/>
              <a:t>“intolerance of conservative views.”</a:t>
            </a:r>
          </a:p>
          <a:p>
            <a:r>
              <a:rPr lang="en-US" sz="2800" dirty="0" smtClean="0"/>
              <a:t>66% of presidents </a:t>
            </a:r>
            <a:r>
              <a:rPr lang="en-US" sz="2800" b="1" dirty="0" smtClean="0"/>
              <a:t>disagree </a:t>
            </a:r>
            <a:r>
              <a:rPr lang="en-US" sz="2800" dirty="0" smtClean="0"/>
              <a:t>that reports</a:t>
            </a:r>
            <a:br>
              <a:rPr lang="en-US" sz="2800" dirty="0" smtClean="0"/>
            </a:br>
            <a:r>
              <a:rPr lang="en-US" sz="2800" dirty="0" smtClean="0"/>
              <a:t>of racial incidents have increased</a:t>
            </a:r>
            <a:br>
              <a:rPr lang="en-US" sz="2800" dirty="0" smtClean="0"/>
            </a:br>
            <a:r>
              <a:rPr lang="en-US" sz="2800" dirty="0" smtClean="0"/>
              <a:t>since the election.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876" y="533400"/>
            <a:ext cx="1576635" cy="21497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141" y="3312941"/>
            <a:ext cx="1892104" cy="252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6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u="sng" dirty="0" smtClean="0"/>
              <a:t>Election and Aftermath (cont.):</a:t>
            </a:r>
            <a:br>
              <a:rPr lang="en-US" u="sng" dirty="0" smtClean="0"/>
            </a:br>
            <a:r>
              <a:rPr lang="en-US" dirty="0" smtClean="0"/>
              <a:t>            </a:t>
            </a:r>
            <a:r>
              <a:rPr lang="en-US" u="sng" dirty="0" smtClean="0"/>
              <a:t>Impact on Federal Policies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76% say Trump </a:t>
            </a:r>
            <a:r>
              <a:rPr lang="en-US" sz="2800" dirty="0"/>
              <a:t>does not accept </a:t>
            </a:r>
            <a:r>
              <a:rPr lang="en-US" sz="2800" dirty="0" smtClean="0"/>
              <a:t>scientific</a:t>
            </a:r>
            <a:br>
              <a:rPr lang="en-US" sz="2800" dirty="0" smtClean="0"/>
            </a:br>
            <a:r>
              <a:rPr lang="en-US" sz="2800" dirty="0" smtClean="0"/>
              <a:t>consensus on many issues (climate, etc.)</a:t>
            </a:r>
          </a:p>
          <a:p>
            <a:r>
              <a:rPr lang="en-US" sz="2800" dirty="0" smtClean="0"/>
              <a:t>75% say undocumented students may lose</a:t>
            </a:r>
            <a:br>
              <a:rPr lang="en-US" sz="2800" dirty="0" smtClean="0"/>
            </a:br>
            <a:r>
              <a:rPr lang="en-US" sz="2800" dirty="0" smtClean="0"/>
              <a:t>rights they gained during Obama era.</a:t>
            </a:r>
          </a:p>
          <a:p>
            <a:r>
              <a:rPr lang="en-US" sz="2800" dirty="0" smtClean="0"/>
              <a:t>69% say for-profits likely to get less U.S. scrutiny.</a:t>
            </a:r>
          </a:p>
          <a:p>
            <a:r>
              <a:rPr lang="en-US" sz="2800" dirty="0" smtClean="0"/>
              <a:t>58% say international students may be less likely to enroll at American colleges.</a:t>
            </a:r>
            <a:endParaRPr lang="en-US" sz="2800" dirty="0"/>
          </a:p>
          <a:p>
            <a:r>
              <a:rPr lang="en-US" sz="2800" dirty="0" smtClean="0"/>
              <a:t>About half of presidents say Congress </a:t>
            </a:r>
            <a:br>
              <a:rPr lang="en-US" sz="2800" dirty="0" smtClean="0"/>
            </a:br>
            <a:r>
              <a:rPr lang="en-US" sz="2800" dirty="0" smtClean="0"/>
              <a:t>is unlikely to maintain support for </a:t>
            </a:r>
            <a:br>
              <a:rPr lang="en-US" sz="2800" dirty="0" smtClean="0"/>
            </a:br>
            <a:r>
              <a:rPr lang="en-US" sz="2800" dirty="0" smtClean="0"/>
              <a:t>programs colleges depend 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876" y="533400"/>
            <a:ext cx="1576635" cy="21497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07364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9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What May Change in U.S. Higher </a:t>
            </a:r>
            <a:r>
              <a:rPr lang="en-US" u="sng" dirty="0"/>
              <a:t>Ed </a:t>
            </a:r>
            <a:r>
              <a:rPr lang="en-US" u="sng" dirty="0" smtClean="0"/>
              <a:t>Policy?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Views on policies likeliest to flip:</a:t>
            </a:r>
          </a:p>
          <a:p>
            <a:r>
              <a:rPr lang="en-US" sz="3200" dirty="0" smtClean="0"/>
              <a:t>¾ favored 2013 decision to </a:t>
            </a:r>
            <a:r>
              <a:rPr lang="en-US" sz="3200" dirty="0"/>
              <a:t>apply </a:t>
            </a:r>
            <a:r>
              <a:rPr lang="en-US" sz="3200" dirty="0" smtClean="0"/>
              <a:t>Title </a:t>
            </a:r>
            <a:r>
              <a:rPr lang="en-US" sz="3200" dirty="0"/>
              <a:t>IX </a:t>
            </a:r>
            <a:r>
              <a:rPr lang="en-US" sz="3200" dirty="0" smtClean="0"/>
              <a:t>to </a:t>
            </a:r>
            <a:r>
              <a:rPr lang="en-US" sz="3200" dirty="0"/>
              <a:t>gender identity as well as gender. </a:t>
            </a:r>
            <a:endParaRPr lang="en-US" sz="3200" dirty="0" smtClean="0"/>
          </a:p>
          <a:p>
            <a:r>
              <a:rPr lang="en-US" sz="3200" dirty="0" smtClean="0"/>
              <a:t>67% support gainful employment.</a:t>
            </a:r>
          </a:p>
          <a:p>
            <a:r>
              <a:rPr lang="en-US" sz="3200" dirty="0" smtClean="0"/>
              <a:t>63% back use of “preponderance </a:t>
            </a:r>
            <a:br>
              <a:rPr lang="en-US" sz="3200" dirty="0" smtClean="0"/>
            </a:br>
            <a:r>
              <a:rPr lang="en-US" sz="3200" dirty="0" smtClean="0"/>
              <a:t>of evidence” in assault cases.</a:t>
            </a:r>
          </a:p>
          <a:p>
            <a:r>
              <a:rPr lang="en-US" sz="3200" dirty="0" smtClean="0"/>
              <a:t>Overwhelming opposition to NLRB </a:t>
            </a:r>
            <a:br>
              <a:rPr lang="en-US" sz="3200" dirty="0" smtClean="0"/>
            </a:br>
            <a:r>
              <a:rPr lang="en-US" sz="3200" dirty="0" smtClean="0"/>
              <a:t>ruling on unionization of teaching assistants.</a:t>
            </a:r>
          </a:p>
          <a:p>
            <a:r>
              <a:rPr lang="en-US" sz="3200" dirty="0" smtClean="0"/>
              <a:t>71% oppose College Scorecard.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63" y="2857499"/>
            <a:ext cx="1954937" cy="2157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921664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6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Racial Tensions? Not on My Campus</a:t>
            </a:r>
            <a:endParaRPr lang="en-US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538288"/>
            <a:ext cx="8836389" cy="49196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1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Financial Confidence Up (for Most)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395786"/>
              </p:ext>
            </p:extLst>
          </p:nvPr>
        </p:nvGraphicFramePr>
        <p:xfrm>
          <a:off x="1214438" y="1641763"/>
          <a:ext cx="6572256" cy="4455250"/>
        </p:xfrm>
        <a:graphic>
          <a:graphicData uri="http://schemas.openxmlformats.org/drawingml/2006/table">
            <a:tbl>
              <a:tblPr/>
              <a:tblGrid>
                <a:gridCol w="1414462"/>
                <a:gridCol w="1671638"/>
                <a:gridCol w="1771650"/>
                <a:gridCol w="1714506"/>
              </a:tblGrid>
              <a:tr h="15291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Institution Type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% Agreeing </a:t>
                      </a:r>
                      <a:r>
                        <a:rPr lang="en-US" sz="1600" b="1" dirty="0" smtClean="0">
                          <a:effectLst/>
                        </a:rPr>
                        <a:t>Institution Will Be Financially</a:t>
                      </a:r>
                      <a:r>
                        <a:rPr lang="en-US" sz="1600" b="1" baseline="0" dirty="0" smtClean="0">
                          <a:effectLst/>
                        </a:rPr>
                        <a:t> Stable </a:t>
                      </a:r>
                      <a:r>
                        <a:rPr lang="en-US" sz="1600" b="1" dirty="0" smtClean="0">
                          <a:effectLst/>
                        </a:rPr>
                        <a:t>Over </a:t>
                      </a:r>
                      <a:r>
                        <a:rPr lang="en-US" sz="1600" b="1" dirty="0">
                          <a:effectLst/>
                        </a:rPr>
                        <a:t>a Decade, 2015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</a:rPr>
                        <a:t>% Agreeing Institution Will Be Financially</a:t>
                      </a:r>
                      <a:r>
                        <a:rPr lang="en-US" sz="1600" b="1" baseline="0" dirty="0" smtClean="0">
                          <a:effectLst/>
                        </a:rPr>
                        <a:t> Stable </a:t>
                      </a:r>
                      <a:r>
                        <a:rPr lang="en-US" sz="1600" b="1" dirty="0" smtClean="0">
                          <a:effectLst/>
                        </a:rPr>
                        <a:t>Over a Decade,</a:t>
                      </a:r>
                      <a:r>
                        <a:rPr lang="en-US" sz="1600" b="1" baseline="0" dirty="0" smtClean="0">
                          <a:effectLst/>
                        </a:rPr>
                        <a:t>2016</a:t>
                      </a:r>
                      <a:endParaRPr lang="en-US" sz="1600" b="1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/>
                      </a:r>
                      <a:br>
                        <a:rPr lang="en-US" sz="1600" b="1" dirty="0" smtClean="0">
                          <a:effectLst/>
                        </a:rPr>
                      </a:br>
                      <a:r>
                        <a:rPr lang="en-US" sz="1600" b="1" dirty="0" smtClean="0">
                          <a:effectLst/>
                        </a:rPr>
                        <a:t>% Agreeing Institution Will Be Financially</a:t>
                      </a:r>
                      <a:r>
                        <a:rPr lang="en-US" sz="1600" b="1" baseline="0" dirty="0" smtClean="0">
                          <a:effectLst/>
                        </a:rPr>
                        <a:t> Stable </a:t>
                      </a:r>
                      <a:r>
                        <a:rPr lang="en-US" sz="1600" b="1" dirty="0" smtClean="0">
                          <a:effectLst/>
                        </a:rPr>
                        <a:t>Over a Decade,</a:t>
                      </a:r>
                      <a:r>
                        <a:rPr lang="en-US" sz="1600" b="1" baseline="0" dirty="0" smtClean="0">
                          <a:effectLst/>
                        </a:rPr>
                        <a:t> 2017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algn="ctr"/>
                      <a:endParaRPr lang="en-US" sz="1600" b="1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5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Public </a:t>
                      </a:r>
                      <a:r>
                        <a:rPr lang="en-US" sz="1600" dirty="0">
                          <a:effectLst/>
                        </a:rPr>
                        <a:t>Doctoral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54%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69%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05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Public Master's/</a:t>
                      </a:r>
                      <a:r>
                        <a:rPr lang="en-US" sz="1600" dirty="0" err="1" smtClean="0">
                          <a:effectLst/>
                        </a:rPr>
                        <a:t>Bacc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32%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37%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54%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5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Public </a:t>
                      </a:r>
                      <a:r>
                        <a:rPr lang="en-US" sz="1600" dirty="0">
                          <a:effectLst/>
                        </a:rPr>
                        <a:t>Associate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36%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39%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43%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5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Private   </a:t>
                      </a:r>
                    </a:p>
                    <a:p>
                      <a:r>
                        <a:rPr lang="en-US" sz="1600" dirty="0" smtClean="0">
                          <a:effectLst/>
                        </a:rPr>
                        <a:t>Doctoral/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Master's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42%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54%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61%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81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Private    Baccalaureate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41%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54%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46%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</TotalTime>
  <Words>497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keeps you up at night:  a Survey of Campus Leaders</vt:lpstr>
      <vt:lpstr>Presenters </vt:lpstr>
      <vt:lpstr>Methodology</vt:lpstr>
      <vt:lpstr>Key Findings</vt:lpstr>
      <vt:lpstr>             Election and Aftermath:                   Image of Higher Ed</vt:lpstr>
      <vt:lpstr>        Election and Aftermath (cont.):             Impact on Federal Policies</vt:lpstr>
      <vt:lpstr>What May Change in U.S. Higher Ed Policy?</vt:lpstr>
      <vt:lpstr>Racial Tensions? Not on My Campus</vt:lpstr>
      <vt:lpstr>Financial Confidence Up (for Most)</vt:lpstr>
      <vt:lpstr>Don’t Let Me Be Misunderstood…</vt:lpstr>
      <vt:lpstr>Accurate Views of Purpose of Higher Ed?</vt:lpstr>
      <vt:lpstr>Speaking Out Beyond Campus</vt:lpstr>
      <vt:lpstr>More Information</vt:lpstr>
      <vt:lpstr>Thanks 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Dollars, Debt and Decisions:  a Survey of Chief Business Officers</dc:title>
  <dc:creator>Doug</dc:creator>
  <cp:lastModifiedBy>Melanie Hardcastle</cp:lastModifiedBy>
  <cp:revision>80</cp:revision>
  <cp:lastPrinted>2017-03-12T12:35:14Z</cp:lastPrinted>
  <dcterms:created xsi:type="dcterms:W3CDTF">2014-07-19T22:15:57Z</dcterms:created>
  <dcterms:modified xsi:type="dcterms:W3CDTF">2017-03-29T13:46:31Z</dcterms:modified>
</cp:coreProperties>
</file>