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15" r:id="rId2"/>
    <p:sldId id="330" r:id="rId3"/>
    <p:sldId id="328" r:id="rId4"/>
    <p:sldId id="256" r:id="rId5"/>
    <p:sldId id="257" r:id="rId6"/>
    <p:sldId id="405" r:id="rId7"/>
    <p:sldId id="359" r:id="rId8"/>
    <p:sldId id="410" r:id="rId9"/>
    <p:sldId id="325" r:id="rId10"/>
    <p:sldId id="320" r:id="rId11"/>
    <p:sldId id="335" r:id="rId12"/>
    <p:sldId id="424" r:id="rId13"/>
    <p:sldId id="425" r:id="rId14"/>
    <p:sldId id="426" r:id="rId15"/>
    <p:sldId id="433" r:id="rId16"/>
    <p:sldId id="432" r:id="rId17"/>
    <p:sldId id="427" r:id="rId18"/>
    <p:sldId id="263" r:id="rId19"/>
    <p:sldId id="324" r:id="rId20"/>
    <p:sldId id="264" r:id="rId21"/>
    <p:sldId id="413" r:id="rId22"/>
    <p:sldId id="266" r:id="rId23"/>
    <p:sldId id="309" r:id="rId24"/>
    <p:sldId id="269" r:id="rId25"/>
    <p:sldId id="271" r:id="rId26"/>
    <p:sldId id="273" r:id="rId27"/>
    <p:sldId id="274" r:id="rId28"/>
    <p:sldId id="275" r:id="rId29"/>
    <p:sldId id="276" r:id="rId30"/>
    <p:sldId id="277" r:id="rId31"/>
    <p:sldId id="312" r:id="rId32"/>
    <p:sldId id="362" r:id="rId33"/>
    <p:sldId id="280" r:id="rId34"/>
    <p:sldId id="281" r:id="rId35"/>
    <p:sldId id="353" r:id="rId36"/>
    <p:sldId id="352" r:id="rId37"/>
    <p:sldId id="414" r:id="rId38"/>
    <p:sldId id="285" r:id="rId39"/>
    <p:sldId id="314" r:id="rId40"/>
    <p:sldId id="341" r:id="rId41"/>
    <p:sldId id="344" r:id="rId42"/>
    <p:sldId id="349" r:id="rId43"/>
    <p:sldId id="346" r:id="rId44"/>
    <p:sldId id="415" r:id="rId45"/>
    <p:sldId id="290" r:id="rId46"/>
    <p:sldId id="292" r:id="rId47"/>
    <p:sldId id="293" r:id="rId48"/>
    <p:sldId id="370" r:id="rId49"/>
    <p:sldId id="371" r:id="rId50"/>
    <p:sldId id="327" r:id="rId51"/>
    <p:sldId id="416" r:id="rId52"/>
    <p:sldId id="329" r:id="rId53"/>
    <p:sldId id="326" r:id="rId54"/>
    <p:sldId id="321" r:id="rId5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uis C Pugliese" initials="LC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151"/>
    <a:srgbClr val="017DA1"/>
    <a:srgbClr val="003057"/>
    <a:srgbClr val="D4EBE4"/>
    <a:srgbClr val="8E8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D6D7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499813"/>
              <a:satOff val="-5228"/>
              <a:lumOff val="24899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4">
                  <a:hueOff val="102361"/>
                  <a:satOff val="14118"/>
                  <a:lumOff val="10675"/>
                </a:schemeClr>
              </a:gs>
              <a:gs pos="100000">
                <a:schemeClr val="accent4">
                  <a:satOff val="21012"/>
                  <a:lumOff val="-15996"/>
                </a:schemeClr>
              </a:gs>
            </a:gsLst>
            <a:lin ang="5400000"/>
          </a:gradFill>
        </a:fill>
      </a:tcStyle>
    </a:lastRow>
    <a:firstRow>
      <a:tcTxStyle b="off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4">
                  <a:hueOff val="102361"/>
                  <a:satOff val="14118"/>
                  <a:lumOff val="10675"/>
                </a:schemeClr>
              </a:gs>
              <a:gs pos="100000">
                <a:schemeClr val="accent4">
                  <a:satOff val="21012"/>
                  <a:lumOff val="-15996"/>
                </a:schemeClr>
              </a:gs>
            </a:gsLst>
            <a:lin ang="5400000"/>
          </a:gra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338000">
            <a:alpha val="90000"/>
          </a:srgbClr>
        </a:fontRef>
        <a:srgbClr val="338000">
          <a:alpha val="90000"/>
        </a:srgbClr>
      </a:tcTxStyle>
      <a:tcStyle>
        <a:tcBdr>
          <a:left>
            <a:ln w="6350" cap="flat">
              <a:solidFill>
                <a:srgbClr val="637521"/>
              </a:solidFill>
              <a:prstDash val="solid"/>
              <a:miter lim="400000"/>
            </a:ln>
          </a:left>
          <a:right>
            <a:ln w="6350" cap="flat">
              <a:solidFill>
                <a:srgbClr val="637521"/>
              </a:solidFill>
              <a:prstDash val="solid"/>
              <a:miter lim="400000"/>
            </a:ln>
          </a:right>
          <a:top>
            <a:ln w="6350" cap="flat">
              <a:solidFill>
                <a:srgbClr val="637521"/>
              </a:solidFill>
              <a:prstDash val="solid"/>
              <a:miter lim="400000"/>
            </a:ln>
          </a:top>
          <a:bottom>
            <a:ln w="6350" cap="flat">
              <a:solidFill>
                <a:srgbClr val="637521"/>
              </a:solidFill>
              <a:prstDash val="solid"/>
              <a:miter lim="400000"/>
            </a:ln>
          </a:bottom>
          <a:insideH>
            <a:ln w="6350" cap="flat">
              <a:solidFill>
                <a:srgbClr val="637521"/>
              </a:solidFill>
              <a:prstDash val="solid"/>
              <a:miter lim="400000"/>
            </a:ln>
          </a:insideH>
          <a:insideV>
            <a:ln w="6350" cap="flat">
              <a:solidFill>
                <a:srgbClr val="637521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4F2D3"/>
          </a:solidFill>
        </a:fill>
      </a:tcStyle>
    </a:band2H>
    <a:firstCol>
      <a:tcTxStyle b="off" i="off">
        <a:fontRef idx="minor">
          <a:srgbClr val="89093E">
            <a:alpha val="90000"/>
          </a:srgbClr>
        </a:fontRef>
        <a:srgbClr val="89093E">
          <a:alpha val="90000"/>
        </a:srgbClr>
      </a:tcTxStyle>
      <a:tcStyle>
        <a:tcBdr>
          <a:left>
            <a:ln w="6350" cap="flat">
              <a:solidFill>
                <a:srgbClr val="637521"/>
              </a:solidFill>
              <a:prstDash val="solid"/>
              <a:miter lim="400000"/>
            </a:ln>
          </a:left>
          <a:right>
            <a:ln w="6350" cap="flat">
              <a:solidFill>
                <a:srgbClr val="637521"/>
              </a:solidFill>
              <a:prstDash val="solid"/>
              <a:miter lim="400000"/>
            </a:ln>
          </a:right>
          <a:top>
            <a:ln w="6350" cap="flat">
              <a:solidFill>
                <a:srgbClr val="637521"/>
              </a:solidFill>
              <a:prstDash val="solid"/>
              <a:miter lim="400000"/>
            </a:ln>
          </a:top>
          <a:bottom>
            <a:ln w="6350" cap="flat">
              <a:solidFill>
                <a:srgbClr val="637521"/>
              </a:solidFill>
              <a:prstDash val="solid"/>
              <a:miter lim="400000"/>
            </a:ln>
          </a:bottom>
          <a:insideH>
            <a:ln w="6350" cap="flat">
              <a:solidFill>
                <a:srgbClr val="637521"/>
              </a:solidFill>
              <a:prstDash val="solid"/>
              <a:miter lim="400000"/>
            </a:ln>
          </a:insideH>
          <a:insideV>
            <a:ln w="6350" cap="flat">
              <a:solidFill>
                <a:srgbClr val="637521"/>
              </a:solidFill>
              <a:prstDash val="solid"/>
              <a:miter lim="400000"/>
            </a:ln>
          </a:insideV>
        </a:tcBdr>
        <a:fill>
          <a:solidFill>
            <a:srgbClr val="77BE21"/>
          </a:solidFill>
        </a:fill>
      </a:tcStyle>
    </a:firstCol>
    <a:lastRow>
      <a:tcTxStyle b="off" i="off">
        <a:fontRef idx="minor">
          <a:srgbClr val="FFFFFF">
            <a:alpha val="90000"/>
          </a:srgbClr>
        </a:fontRef>
        <a:srgbClr val="FFFFFF">
          <a:alpha val="90000"/>
        </a:srgbClr>
      </a:tcTxStyle>
      <a:tcStyle>
        <a:tcBdr>
          <a:left>
            <a:ln w="6350" cap="flat">
              <a:solidFill>
                <a:srgbClr val="637521"/>
              </a:solidFill>
              <a:prstDash val="solid"/>
              <a:miter lim="400000"/>
            </a:ln>
          </a:left>
          <a:right>
            <a:ln w="6350" cap="flat">
              <a:solidFill>
                <a:srgbClr val="637521"/>
              </a:solidFill>
              <a:prstDash val="solid"/>
              <a:miter lim="400000"/>
            </a:ln>
          </a:right>
          <a:top>
            <a:ln w="12700" cap="flat">
              <a:solidFill>
                <a:srgbClr val="B5B5B5"/>
              </a:solidFill>
              <a:prstDash val="solid"/>
              <a:miter lim="400000"/>
            </a:ln>
          </a:top>
          <a:bottom>
            <a:ln w="6350" cap="flat">
              <a:solidFill>
                <a:srgbClr val="637521"/>
              </a:solidFill>
              <a:prstDash val="solid"/>
              <a:miter lim="400000"/>
            </a:ln>
          </a:bottom>
          <a:insideH>
            <a:ln w="6350" cap="flat">
              <a:solidFill>
                <a:srgbClr val="637521"/>
              </a:solidFill>
              <a:prstDash val="solid"/>
              <a:miter lim="400000"/>
            </a:ln>
          </a:insideH>
          <a:insideV>
            <a:ln w="6350" cap="flat">
              <a:solidFill>
                <a:srgbClr val="637521"/>
              </a:solidFill>
              <a:prstDash val="solid"/>
              <a:miter lim="400000"/>
            </a:ln>
          </a:insideV>
        </a:tcBdr>
        <a:fill>
          <a:solidFill>
            <a:srgbClr val="991F4A"/>
          </a:solidFill>
        </a:fill>
      </a:tcStyle>
    </a:lastRow>
    <a:firstRow>
      <a:tcTxStyle b="off" i="on">
        <a:fontRef idx="minor">
          <a:srgbClr val="FFFFFF">
            <a:alpha val="90000"/>
          </a:srgbClr>
        </a:fontRef>
        <a:srgbClr val="FFFFFF">
          <a:alpha val="90000"/>
        </a:srgbClr>
      </a:tcTxStyle>
      <a:tcStyle>
        <a:tcBdr>
          <a:left>
            <a:ln w="6350" cap="flat">
              <a:solidFill>
                <a:srgbClr val="637521"/>
              </a:solidFill>
              <a:prstDash val="solid"/>
              <a:miter lim="400000"/>
            </a:ln>
          </a:left>
          <a:right>
            <a:ln w="6350" cap="flat">
              <a:solidFill>
                <a:srgbClr val="637521"/>
              </a:solidFill>
              <a:prstDash val="solid"/>
              <a:miter lim="400000"/>
            </a:ln>
          </a:right>
          <a:top>
            <a:ln w="6350" cap="flat">
              <a:solidFill>
                <a:srgbClr val="637521"/>
              </a:solidFill>
              <a:prstDash val="solid"/>
              <a:miter lim="400000"/>
            </a:ln>
          </a:top>
          <a:bottom>
            <a:ln w="12700" cap="flat">
              <a:solidFill>
                <a:srgbClr val="B5B5B5"/>
              </a:solidFill>
              <a:prstDash val="solid"/>
              <a:miter lim="400000"/>
            </a:ln>
          </a:bottom>
          <a:insideH>
            <a:ln w="6350" cap="flat">
              <a:solidFill>
                <a:srgbClr val="637521"/>
              </a:solidFill>
              <a:prstDash val="solid"/>
              <a:miter lim="400000"/>
            </a:ln>
          </a:insideH>
          <a:insideV>
            <a:ln w="6350" cap="flat">
              <a:solidFill>
                <a:srgbClr val="637521"/>
              </a:solidFill>
              <a:prstDash val="solid"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BBFC77FB-9ED0-4EC9-95AA-A1379042E648}" styleName="">
    <a:tblBg/>
    <a:wholeTbl>
      <a:tcTxStyle b="off" i="off">
        <a:fontRef idx="minor">
          <a:srgbClr val="9E3D21">
            <a:alpha val="90000"/>
          </a:srgbClr>
        </a:fontRef>
        <a:srgbClr val="9E3D21">
          <a:alpha val="90000"/>
        </a:srgbClr>
      </a:tcTxStyle>
      <a:tcStyle>
        <a:tcBdr>
          <a:left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left>
          <a:right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right>
          <a:top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top>
          <a:bottom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bottom>
          <a:insideH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insideH>
          <a:insideV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insideV>
        </a:tcBdr>
        <a:fill>
          <a:solidFill>
            <a:srgbClr val="FFC800"/>
          </a:solidFill>
        </a:fill>
      </a:tcStyle>
    </a:wholeTbl>
    <a:band2H>
      <a:tcTxStyle/>
      <a:tcStyle>
        <a:tcBdr/>
        <a:fill>
          <a:solidFill>
            <a:srgbClr val="EFAF09"/>
          </a:solidFill>
        </a:fill>
      </a:tcStyle>
    </a:band2H>
    <a:firstCol>
      <a:tcTxStyle b="off" i="off">
        <a:fontRef idx="minor">
          <a:srgbClr val="FFFFFF">
            <a:alpha val="90000"/>
          </a:srgbClr>
        </a:fontRef>
        <a:srgbClr val="FFFFFF">
          <a:alpha val="90000"/>
        </a:srgbClr>
      </a:tcTxStyle>
      <a:tcStyle>
        <a:tcBdr>
          <a:left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left>
          <a:right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right>
          <a:top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top>
          <a:bottom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bottom>
          <a:insideH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insideH>
          <a:insideV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insideV>
        </a:tcBdr>
        <a:fill>
          <a:solidFill>
            <a:srgbClr val="AF4C2D"/>
          </a:solidFill>
        </a:fill>
      </a:tcStyle>
    </a:firstCol>
    <a:lastRow>
      <a:tcTxStyle b="off" i="off">
        <a:fontRef idx="minor">
          <a:srgbClr val="FFC800">
            <a:alpha val="90000"/>
          </a:srgbClr>
        </a:fontRef>
        <a:srgbClr val="FFC800">
          <a:alpha val="90000"/>
        </a:srgbClr>
      </a:tcTxStyle>
      <a:tcStyle>
        <a:tcBdr>
          <a:left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left>
          <a:right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top>
          <a:bottom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bottom>
          <a:insideH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insideH>
          <a:insideV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insideV>
        </a:tcBdr>
        <a:fill>
          <a:solidFill>
            <a:srgbClr val="63122C"/>
          </a:solidFill>
        </a:fill>
      </a:tcStyle>
    </a:lastRow>
    <a:firstRow>
      <a:tcTxStyle b="off" i="on">
        <a:fontRef idx="minor">
          <a:srgbClr val="FFFFFF">
            <a:alpha val="90000"/>
          </a:srgbClr>
        </a:fontRef>
        <a:srgbClr val="FFFFFF">
          <a:alpha val="90000"/>
        </a:srgbClr>
      </a:tcTxStyle>
      <a:tcStyle>
        <a:tcBdr>
          <a:left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left>
          <a:right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right>
          <a:top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bottom>
          <a:insideH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insideH>
          <a:insideV>
            <a:ln w="6350" cap="flat">
              <a:solidFill>
                <a:srgbClr val="9E3D21">
                  <a:alpha val="90000"/>
                </a:srgbClr>
              </a:solidFill>
              <a:prstDash val="solid"/>
              <a:miter lim="400000"/>
            </a:ln>
          </a:insideV>
        </a:tcBdr>
        <a:fill>
          <a:solidFill>
            <a:srgbClr val="8E1A3F"/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8E1A3F">
            <a:alpha val="90000"/>
          </a:srgbClr>
        </a:fontRef>
        <a:srgbClr val="8E1A3F">
          <a:alpha val="90000"/>
        </a:srgbClr>
      </a:tcTxStyle>
      <a:tcStyle>
        <a:tcBdr>
          <a:left>
            <a:ln w="6350" cap="flat">
              <a:solidFill>
                <a:srgbClr val="BFCEDC"/>
              </a:solidFill>
              <a:prstDash val="solid"/>
              <a:miter lim="400000"/>
            </a:ln>
          </a:left>
          <a:right>
            <a:ln w="6350" cap="flat">
              <a:solidFill>
                <a:srgbClr val="BFCEDC"/>
              </a:solidFill>
              <a:prstDash val="solid"/>
              <a:miter lim="400000"/>
            </a:ln>
          </a:right>
          <a:top>
            <a:ln w="6350" cap="flat">
              <a:solidFill>
                <a:srgbClr val="BFCEDC"/>
              </a:solidFill>
              <a:prstDash val="solid"/>
              <a:miter lim="400000"/>
            </a:ln>
          </a:top>
          <a:bottom>
            <a:ln w="6350" cap="flat">
              <a:solidFill>
                <a:srgbClr val="BFCEDC"/>
              </a:solidFill>
              <a:prstDash val="solid"/>
              <a:miter lim="400000"/>
            </a:ln>
          </a:bottom>
          <a:insideH>
            <a:ln w="6350" cap="flat">
              <a:solidFill>
                <a:srgbClr val="BFCEDC"/>
              </a:solidFill>
              <a:prstDash val="solid"/>
              <a:miter lim="400000"/>
            </a:ln>
          </a:insideH>
          <a:insideV>
            <a:ln w="6350" cap="flat">
              <a:solidFill>
                <a:srgbClr val="BFCEDC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D1D9"/>
          </a:solidFill>
        </a:fill>
      </a:tcStyle>
    </a:band2H>
    <a:firstCol>
      <a:tcTxStyle b="off" i="off">
        <a:fontRef idx="minor">
          <a:srgbClr val="FFC800">
            <a:alpha val="90000"/>
          </a:srgbClr>
        </a:fontRef>
        <a:srgbClr val="FFC800">
          <a:alpha val="90000"/>
        </a:srgbClr>
      </a:tcTxStyle>
      <a:tcStyle>
        <a:tcBdr>
          <a:left>
            <a:ln w="6350" cap="flat">
              <a:solidFill>
                <a:srgbClr val="BFCEDC"/>
              </a:solidFill>
              <a:prstDash val="solid"/>
              <a:miter lim="400000"/>
            </a:ln>
          </a:left>
          <a:right>
            <a:ln w="6350" cap="flat">
              <a:solidFill>
                <a:srgbClr val="BFCEDC"/>
              </a:solidFill>
              <a:prstDash val="solid"/>
              <a:miter lim="400000"/>
            </a:ln>
          </a:right>
          <a:top>
            <a:ln w="6350" cap="flat">
              <a:solidFill>
                <a:srgbClr val="BFCEDC"/>
              </a:solidFill>
              <a:prstDash val="solid"/>
              <a:miter lim="400000"/>
            </a:ln>
          </a:top>
          <a:bottom>
            <a:ln w="6350" cap="flat">
              <a:solidFill>
                <a:srgbClr val="BFCEDC"/>
              </a:solidFill>
              <a:prstDash val="solid"/>
              <a:miter lim="400000"/>
            </a:ln>
          </a:bottom>
          <a:insideH>
            <a:ln w="6350" cap="flat">
              <a:solidFill>
                <a:srgbClr val="BFCEDC"/>
              </a:solidFill>
              <a:prstDash val="solid"/>
              <a:miter lim="400000"/>
            </a:ln>
          </a:insideH>
          <a:insideV>
            <a:ln w="6350" cap="flat">
              <a:solidFill>
                <a:srgbClr val="BFCEDC"/>
              </a:solidFill>
              <a:prstDash val="solid"/>
              <a:miter lim="400000"/>
            </a:ln>
          </a:insideV>
        </a:tcBdr>
        <a:fill>
          <a:solidFill>
            <a:srgbClr val="8E1A3F"/>
          </a:solidFill>
        </a:fill>
      </a:tcStyle>
    </a:firstCol>
    <a:lastRow>
      <a:tcTxStyle b="off" i="off">
        <a:fontRef idx="minor">
          <a:srgbClr val="000000">
            <a:alpha val="70000"/>
          </a:srgbClr>
        </a:fontRef>
        <a:srgbClr val="000000">
          <a:alpha val="70000"/>
        </a:srgbClr>
      </a:tcTxStyle>
      <a:tcStyle>
        <a:tcBdr>
          <a:left>
            <a:ln w="6350" cap="flat">
              <a:solidFill>
                <a:srgbClr val="BFCEDC"/>
              </a:solidFill>
              <a:prstDash val="solid"/>
              <a:miter lim="400000"/>
            </a:ln>
          </a:left>
          <a:right>
            <a:ln w="6350" cap="flat">
              <a:solidFill>
                <a:srgbClr val="BFCEDC"/>
              </a:solidFill>
              <a:prstDash val="solid"/>
              <a:miter lim="400000"/>
            </a:ln>
          </a:right>
          <a:top>
            <a:ln w="12700" cap="flat">
              <a:solidFill>
                <a:srgbClr val="8E1A3F">
                  <a:alpha val="90000"/>
                </a:srgbClr>
              </a:solidFill>
              <a:prstDash val="solid"/>
              <a:miter lim="400000"/>
            </a:ln>
          </a:top>
          <a:bottom>
            <a:ln w="6350" cap="flat">
              <a:solidFill>
                <a:srgbClr val="BFCEDC"/>
              </a:solidFill>
              <a:prstDash val="solid"/>
              <a:miter lim="400000"/>
            </a:ln>
          </a:bottom>
          <a:insideH>
            <a:ln w="6350" cap="flat">
              <a:solidFill>
                <a:srgbClr val="BFCEDC"/>
              </a:solidFill>
              <a:prstDash val="solid"/>
              <a:miter lim="400000"/>
            </a:ln>
          </a:insideH>
          <a:insideV>
            <a:ln w="6350" cap="flat">
              <a:solidFill>
                <a:srgbClr val="BFCEDC"/>
              </a:solidFill>
              <a:prstDash val="solid"/>
              <a:miter lim="400000"/>
            </a:ln>
          </a:insideV>
        </a:tcBdr>
        <a:fill>
          <a:solidFill>
            <a:srgbClr val="D2C2B1"/>
          </a:solidFill>
        </a:fill>
      </a:tcStyle>
    </a:lastRow>
    <a:firstRow>
      <a:tcTxStyle b="off" i="on">
        <a:fontRef idx="minor">
          <a:srgbClr val="8E1A3F">
            <a:alpha val="90000"/>
          </a:srgbClr>
        </a:fontRef>
        <a:srgbClr val="8E1A3F">
          <a:alpha val="90000"/>
        </a:srgbClr>
      </a:tcTxStyle>
      <a:tcStyle>
        <a:tcBdr>
          <a:left>
            <a:ln w="6350" cap="flat">
              <a:solidFill>
                <a:srgbClr val="BFCEDC"/>
              </a:solidFill>
              <a:prstDash val="solid"/>
              <a:miter lim="400000"/>
            </a:ln>
          </a:left>
          <a:right>
            <a:ln w="6350" cap="flat">
              <a:solidFill>
                <a:srgbClr val="BFCEDC"/>
              </a:solidFill>
              <a:prstDash val="solid"/>
              <a:miter lim="400000"/>
            </a:ln>
          </a:right>
          <a:top>
            <a:ln w="6350" cap="flat">
              <a:solidFill>
                <a:srgbClr val="BFCEDC"/>
              </a:solidFill>
              <a:prstDash val="solid"/>
              <a:miter lim="400000"/>
            </a:ln>
          </a:top>
          <a:bottom>
            <a:ln w="12700" cap="flat">
              <a:solidFill>
                <a:srgbClr val="8E1A3F">
                  <a:alpha val="90000"/>
                </a:srgbClr>
              </a:solidFill>
              <a:prstDash val="solid"/>
              <a:miter lim="400000"/>
            </a:ln>
          </a:bottom>
          <a:insideH>
            <a:ln w="6350" cap="flat">
              <a:solidFill>
                <a:srgbClr val="BFCEDC"/>
              </a:solidFill>
              <a:prstDash val="solid"/>
              <a:miter lim="400000"/>
            </a:ln>
          </a:insideH>
          <a:insideV>
            <a:ln w="6350" cap="flat">
              <a:solidFill>
                <a:srgbClr val="BFCEDC"/>
              </a:solidFill>
              <a:prstDash val="solid"/>
              <a:miter lim="400000"/>
            </a:ln>
          </a:insideV>
        </a:tcBdr>
        <a:fill>
          <a:solidFill>
            <a:srgbClr val="FFC8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676"/>
  </p:normalViewPr>
  <p:slideViewPr>
    <p:cSldViewPr snapToGrid="0" snapToObjects="1">
      <p:cViewPr>
        <p:scale>
          <a:sx n="29" d="100"/>
          <a:sy n="29" d="100"/>
        </p:scale>
        <p:origin x="117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commentAuthors" Target="commentAuthors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1-12T16:49:05.537" idx="1">
    <p:pos x="-2192" y="3762"/>
    <p:text>Add/Fix text to lower 3rd Bullet Points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022876" y="8686800"/>
            <a:ext cx="835124" cy="457200"/>
          </a:xfrm>
          <a:prstGeom prst="rect">
            <a:avLst/>
          </a:prstGeom>
        </p:spPr>
        <p:txBody>
          <a:bodyPr/>
          <a:lstStyle/>
          <a:p>
            <a:fld id="{49DD4D23-C98A-435E-AE88-9061F8349B02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72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8472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1" name="Shape 4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871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Shape 5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6" name="Shape 5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636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9" name="Shape 7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553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9" name="Shape 7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164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022876" y="8686800"/>
            <a:ext cx="835124" cy="457200"/>
          </a:xfrm>
          <a:prstGeom prst="rect">
            <a:avLst/>
          </a:prstGeom>
        </p:spPr>
        <p:txBody>
          <a:bodyPr/>
          <a:lstStyle/>
          <a:p>
            <a:fld id="{49DD4D23-C98A-435E-AE88-9061F8349B0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564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239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2" name="Shape 7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b="1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99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022876" y="8686800"/>
            <a:ext cx="835124" cy="457200"/>
          </a:xfrm>
          <a:prstGeom prst="rect">
            <a:avLst/>
          </a:prstGeom>
        </p:spPr>
        <p:txBody>
          <a:bodyPr/>
          <a:lstStyle/>
          <a:p>
            <a:fld id="{49DD4D23-C98A-435E-AE88-9061F8349B02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395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899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3" name="Shape 3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7536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578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3" name="Shape 3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058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1419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The next few slides will give you a sense of the </a:t>
            </a:r>
            <a:r>
              <a:rPr b="1"/>
              <a:t>size and scope</a:t>
            </a:r>
            <a:r>
              <a:t> of the data we harvested…</a:t>
            </a:r>
            <a:r>
              <a:rPr b="1"/>
              <a:t>unprecedented</a:t>
            </a:r>
            <a:r>
              <a:t> at ASU.  </a:t>
            </a:r>
          </a:p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•	Main </a:t>
            </a:r>
            <a:r>
              <a:rPr b="1"/>
              <a:t>data pulls</a:t>
            </a:r>
            <a:r>
              <a:t> were from </a:t>
            </a:r>
            <a:r>
              <a:rPr b="1"/>
              <a:t>Peoplesoft, Blackboard &amp; Pearson</a:t>
            </a:r>
            <a:r>
              <a:t> Learning Studio (</a:t>
            </a:r>
            <a:r>
              <a:rPr b="1"/>
              <a:t>Pearson help kudos</a:t>
            </a:r>
            <a:r>
              <a:t>)</a:t>
            </a:r>
          </a:p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•	We extracted enough </a:t>
            </a:r>
            <a:r>
              <a:rPr b="1"/>
              <a:t>learning analytics</a:t>
            </a:r>
            <a:r>
              <a:t> from Bb but were </a:t>
            </a:r>
            <a:r>
              <a:rPr b="1"/>
              <a:t>hoping for more</a:t>
            </a:r>
            <a:r>
              <a:t> (we’ll acquire more)</a:t>
            </a:r>
          </a:p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•	</a:t>
            </a:r>
            <a:r>
              <a:rPr b="1">
                <a:solidFill>
                  <a:srgbClr val="FF2600"/>
                </a:solidFill>
              </a:rPr>
              <a:t>(click)</a:t>
            </a:r>
            <a:r>
              <a:t> The next round of research we’ll attempt to pull data from other student behavior data such as</a:t>
            </a:r>
          </a:p>
          <a:p>
            <a:pPr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	o	</a:t>
            </a:r>
            <a:r>
              <a:rPr b="1"/>
              <a:t>library sciences</a:t>
            </a:r>
          </a:p>
          <a:p>
            <a:pPr defTabSz="914400"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t>	o	student success center</a:t>
            </a:r>
          </a:p>
          <a:p>
            <a:pPr defTabSz="914400"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t>	o	Non-cognitive assessment</a:t>
            </a:r>
          </a:p>
          <a:p>
            <a:pPr defTabSz="914400"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t>	o	social behavior sources Indigo</a:t>
            </a:r>
          </a:p>
          <a:p>
            <a:pPr defTabSz="914400"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t>	o	mag card</a:t>
            </a:r>
          </a:p>
        </p:txBody>
      </p:sp>
    </p:spTree>
    <p:extLst>
      <p:ext uri="{BB962C8B-B14F-4D97-AF65-F5344CB8AC3E}">
        <p14:creationId xmlns:p14="http://schemas.microsoft.com/office/powerpoint/2010/main" val="190827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pic" idx="13"/>
          </p:nvPr>
        </p:nvSpPr>
        <p:spPr>
          <a:xfrm>
            <a:off x="0" y="-52932"/>
            <a:ext cx="24384000" cy="120375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 descr="EdPlus_Logo_FNL_CMYK.png"/>
          <p:cNvSpPr>
            <a:spLocks noGrp="1"/>
          </p:cNvSpPr>
          <p:nvPr>
            <p:ph type="pic" sz="quarter" idx="14"/>
          </p:nvPr>
        </p:nvSpPr>
        <p:spPr>
          <a:xfrm>
            <a:off x="20421848" y="12478293"/>
            <a:ext cx="3204556" cy="8481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5"/>
          </p:nvPr>
        </p:nvSpPr>
        <p:spPr>
          <a:xfrm>
            <a:off x="1000580" y="952160"/>
            <a:ext cx="9298156" cy="1576373"/>
          </a:xfrm>
          <a:prstGeom prst="rect">
            <a:avLst/>
          </a:prstGeom>
          <a:solidFill>
            <a:srgbClr val="990033"/>
          </a:solidFill>
        </p:spPr>
        <p:txBody>
          <a:bodyPr lIns="102385" tIns="102385" rIns="102385" bIns="102385" anchor="t"/>
          <a:lstStyle/>
          <a:p>
            <a:pPr marL="0" indent="0" algn="ctr" defTabSz="1023868">
              <a:spcBef>
                <a:spcPts val="0"/>
              </a:spcBef>
              <a:buSzTx/>
              <a:buNone/>
              <a:defRPr sz="9000" b="1" spc="-449">
                <a:latin typeface="Helvetica"/>
                <a:ea typeface="Helvetica"/>
                <a:cs typeface="Helvetica"/>
                <a:sym typeface="Helvetica"/>
              </a:defRPr>
            </a:pPr>
            <a:r>
              <a:t>EdPlus at ASU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6"/>
          </p:nvPr>
        </p:nvSpPr>
        <p:spPr>
          <a:xfrm>
            <a:off x="10431336" y="964860"/>
            <a:ext cx="13258373" cy="1720898"/>
          </a:xfrm>
          <a:prstGeom prst="rect">
            <a:avLst/>
          </a:prstGeom>
          <a:solidFill>
            <a:srgbClr val="FFB310"/>
          </a:solidFill>
        </p:spPr>
        <p:txBody>
          <a:bodyPr lIns="102385" tIns="102385" rIns="102385" bIns="102385" anchor="t"/>
          <a:lstStyle>
            <a:lvl1pPr marL="649056" indent="-649056" algn="ctr" defTabSz="1023868">
              <a:lnSpc>
                <a:spcPts val="6500"/>
              </a:lnSpc>
              <a:spcBef>
                <a:spcPts val="0"/>
              </a:spcBef>
              <a:buSzTx/>
              <a:buNone/>
              <a:defRPr sz="4400" b="1" spc="-43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Education at Scale and Speed for Everyone, Everywhere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7"/>
          </p:nvPr>
        </p:nvSpPr>
        <p:spPr>
          <a:xfrm>
            <a:off x="779927" y="12418968"/>
            <a:ext cx="13258373" cy="874364"/>
          </a:xfrm>
          <a:prstGeom prst="rect">
            <a:avLst/>
          </a:prstGeom>
        </p:spPr>
        <p:txBody>
          <a:bodyPr lIns="102385" tIns="102385" rIns="102385" bIns="102385" anchor="t"/>
          <a:lstStyle>
            <a:lvl1pPr marL="649056" indent="-649056" algn="ctr" defTabSz="1023868">
              <a:lnSpc>
                <a:spcPts val="6500"/>
              </a:lnSpc>
              <a:spcBef>
                <a:spcPts val="0"/>
              </a:spcBef>
              <a:buSzTx/>
              <a:buNone/>
              <a:defRPr sz="4400" b="1" spc="-43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Presented by: John Doe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pic" idx="13"/>
          </p:nvPr>
        </p:nvSpPr>
        <p:spPr>
          <a:xfrm>
            <a:off x="0" y="-52932"/>
            <a:ext cx="24384000" cy="120375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0" name="Shape 130" descr="EdPlus_Logo_FNL_CMYK.png"/>
          <p:cNvSpPr>
            <a:spLocks noGrp="1"/>
          </p:cNvSpPr>
          <p:nvPr>
            <p:ph type="pic" sz="quarter" idx="14"/>
          </p:nvPr>
        </p:nvSpPr>
        <p:spPr>
          <a:xfrm>
            <a:off x="20421848" y="12478293"/>
            <a:ext cx="3204556" cy="8481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5"/>
          </p:nvPr>
        </p:nvSpPr>
        <p:spPr>
          <a:xfrm>
            <a:off x="1000580" y="952160"/>
            <a:ext cx="9298156" cy="1576373"/>
          </a:xfrm>
          <a:prstGeom prst="rect">
            <a:avLst/>
          </a:prstGeom>
          <a:solidFill>
            <a:srgbClr val="990033"/>
          </a:solidFill>
        </p:spPr>
        <p:txBody>
          <a:bodyPr lIns="102385" tIns="102385" rIns="102385" bIns="102385" anchor="t"/>
          <a:lstStyle/>
          <a:p>
            <a:pPr marL="0" indent="0" algn="ctr" defTabSz="1023868">
              <a:spcBef>
                <a:spcPts val="0"/>
              </a:spcBef>
              <a:buSzTx/>
              <a:buNone/>
              <a:defRPr sz="9000" b="1" spc="-449">
                <a:latin typeface="Helvetica"/>
                <a:ea typeface="Helvetica"/>
                <a:cs typeface="Helvetica"/>
                <a:sym typeface="Helvetica"/>
              </a:defRPr>
            </a:pPr>
            <a:r>
              <a:t>EdPlus at ASU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6"/>
          </p:nvPr>
        </p:nvSpPr>
        <p:spPr>
          <a:xfrm>
            <a:off x="10431336" y="964860"/>
            <a:ext cx="13258373" cy="1720898"/>
          </a:xfrm>
          <a:prstGeom prst="rect">
            <a:avLst/>
          </a:prstGeom>
          <a:solidFill>
            <a:srgbClr val="FFB310"/>
          </a:solidFill>
        </p:spPr>
        <p:txBody>
          <a:bodyPr lIns="102385" tIns="102385" rIns="102385" bIns="102385" anchor="t"/>
          <a:lstStyle>
            <a:lvl1pPr marL="649056" indent="-649056" defTabSz="1023868">
              <a:lnSpc>
                <a:spcPts val="6500"/>
              </a:lnSpc>
              <a:spcBef>
                <a:spcPts val="0"/>
              </a:spcBef>
              <a:buSzTx/>
              <a:buNone/>
              <a:defRPr sz="4400" b="1" spc="-43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Education at Scale and Speed for Everyone, Everywhere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7"/>
          </p:nvPr>
        </p:nvSpPr>
        <p:spPr>
          <a:xfrm>
            <a:off x="779927" y="12418968"/>
            <a:ext cx="13258373" cy="874364"/>
          </a:xfrm>
          <a:prstGeom prst="rect">
            <a:avLst/>
          </a:prstGeom>
        </p:spPr>
        <p:txBody>
          <a:bodyPr lIns="102385" tIns="102385" rIns="102385" bIns="102385" anchor="t"/>
          <a:lstStyle>
            <a:lvl1pPr marL="649056" indent="-649056" defTabSz="1023868">
              <a:lnSpc>
                <a:spcPts val="6500"/>
              </a:lnSpc>
              <a:spcBef>
                <a:spcPts val="0"/>
              </a:spcBef>
              <a:buSzTx/>
              <a:buNone/>
              <a:defRPr sz="4400" b="1" spc="-43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Presented by: John Doe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&amp; a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pic" idx="13"/>
          </p:nvPr>
        </p:nvSpPr>
        <p:spPr>
          <a:xfrm>
            <a:off x="8575123" y="-110134"/>
            <a:ext cx="15937041" cy="139361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4"/>
          </p:nvPr>
        </p:nvSpPr>
        <p:spPr>
          <a:xfrm>
            <a:off x="3680377" y="1669759"/>
            <a:ext cx="10174077" cy="1407202"/>
          </a:xfrm>
          <a:prstGeom prst="rect">
            <a:avLst/>
          </a:prstGeom>
          <a:solidFill>
            <a:srgbClr val="990033"/>
          </a:solidFill>
        </p:spPr>
        <p:txBody>
          <a:bodyPr lIns="102385" tIns="102385" rIns="102385" bIns="102385" anchor="t"/>
          <a:lstStyle>
            <a:lvl1pPr marL="649056" indent="-649056" algn="ctr" defTabSz="1023868">
              <a:spcBef>
                <a:spcPts val="0"/>
              </a:spcBef>
              <a:buSzTx/>
              <a:buNone/>
              <a:defRPr sz="8000" b="1" cap="all" spc="-7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design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5"/>
          </p:nvPr>
        </p:nvSpPr>
        <p:spPr>
          <a:xfrm>
            <a:off x="753020" y="834776"/>
            <a:ext cx="3188793" cy="3188793"/>
          </a:xfrm>
          <a:prstGeom prst="ellipse">
            <a:avLst/>
          </a:prstGeom>
          <a:solidFill>
            <a:srgbClr val="FFFFFF"/>
          </a:solidFill>
          <a:effectLst>
            <a:outerShdw blurRad="215900" dist="108816" dir="3036883" rotWithShape="0">
              <a:srgbClr val="000000">
                <a:alpha val="75000"/>
              </a:srgbClr>
            </a:outerShdw>
          </a:effectLst>
        </p:spPr>
        <p:txBody>
          <a:bodyPr lIns="102385" tIns="102385" rIns="102385" bIns="102385" anchor="t"/>
          <a:lstStyle/>
          <a:p>
            <a:pPr marL="649056" indent="-649056" algn="ctr" defTabSz="1023868">
              <a:spcBef>
                <a:spcPts val="0"/>
              </a:spcBef>
              <a:buSzTx/>
              <a:buNone/>
              <a:defRPr sz="8000" b="1" cap="all" spc="-7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pic" sz="quarter" idx="16"/>
          </p:nvPr>
        </p:nvSpPr>
        <p:spPr>
          <a:xfrm>
            <a:off x="1382216" y="1463972"/>
            <a:ext cx="1930401" cy="193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half" idx="17"/>
          </p:nvPr>
        </p:nvSpPr>
        <p:spPr>
          <a:xfrm>
            <a:off x="1289163" y="4854485"/>
            <a:ext cx="12487104" cy="6630373"/>
          </a:xfrm>
          <a:prstGeom prst="rect">
            <a:avLst/>
          </a:prstGeom>
          <a:solidFill>
            <a:srgbClr val="FFB310"/>
          </a:solidFill>
        </p:spPr>
        <p:txBody>
          <a:bodyPr lIns="102385" tIns="102385" rIns="102385" bIns="102385"/>
          <a:lstStyle/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bullet point is not a sentence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Reveal the key idea only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a consistent style</a:t>
            </a:r>
          </a:p>
          <a:p>
            <a:pPr marL="1056773" lvl="2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start each bullet point with either a verb or a noun</a:t>
            </a:r>
          </a:p>
          <a:p>
            <a:pPr marL="1056773" lvl="2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the same tense for each verb</a:t>
            </a:r>
          </a:p>
          <a:p>
            <a:pPr marL="1056773" lvl="2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capitalize each bullet point the same way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Observe the 6 by 6 guideline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Know when NOT to use bullet points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pi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pic" idx="13"/>
          </p:nvPr>
        </p:nvSpPr>
        <p:spPr>
          <a:xfrm>
            <a:off x="0" y="-17166"/>
            <a:ext cx="24383937" cy="137503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4"/>
          </p:nvPr>
        </p:nvSpPr>
        <p:spPr>
          <a:xfrm>
            <a:off x="8303061" y="5937654"/>
            <a:ext cx="16129796" cy="1576373"/>
          </a:xfrm>
          <a:prstGeom prst="rect">
            <a:avLst/>
          </a:prstGeom>
          <a:solidFill>
            <a:srgbClr val="FFB310"/>
          </a:solidFill>
        </p:spPr>
        <p:txBody>
          <a:bodyPr lIns="102385" tIns="102385" rIns="102385" bIns="102385" anchor="t"/>
          <a:lstStyle>
            <a:lvl1pPr marL="0" indent="0" algn="ctr" defTabSz="1023868">
              <a:spcBef>
                <a:spcPts val="0"/>
              </a:spcBef>
              <a:buSzTx/>
              <a:buNone/>
              <a:defRPr sz="9000" b="1" spc="-44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we work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5"/>
          </p:nvPr>
        </p:nvSpPr>
        <p:spPr>
          <a:xfrm>
            <a:off x="6271310" y="5937654"/>
            <a:ext cx="2040851" cy="1665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516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lIns="102385" tIns="102385" rIns="102385" bIns="102385" anchor="t"/>
          <a:lstStyle>
            <a:lvl1pPr marL="0" indent="0" algn="ctr" defTabSz="1023868">
              <a:spcBef>
                <a:spcPts val="0"/>
              </a:spcBef>
              <a:buSzTx/>
              <a:buNone/>
              <a:defRPr sz="9000" b="1" spc="-44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 - templa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 descr="EdPlus_Logo_FNL_CMYK.png"/>
          <p:cNvSpPr>
            <a:spLocks noGrp="1"/>
          </p:cNvSpPr>
          <p:nvPr>
            <p:ph type="pic" sz="quarter" idx="13"/>
          </p:nvPr>
        </p:nvSpPr>
        <p:spPr>
          <a:xfrm>
            <a:off x="21732518" y="12623508"/>
            <a:ext cx="2107215" cy="5577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-column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body" sz="quarter" idx="13"/>
          </p:nvPr>
        </p:nvSpPr>
        <p:spPr>
          <a:xfrm>
            <a:off x="5324380" y="1392453"/>
            <a:ext cx="14362829" cy="1373153"/>
          </a:xfrm>
          <a:prstGeom prst="rect">
            <a:avLst/>
          </a:prstGeom>
          <a:solidFill>
            <a:srgbClr val="FFB310"/>
          </a:solidFill>
        </p:spPr>
        <p:txBody>
          <a:bodyPr lIns="102385" tIns="102385" rIns="102385" bIns="102385"/>
          <a:lstStyle>
            <a:lvl1pPr marL="0" indent="0" algn="ctr" defTabSz="1023868">
              <a:lnSpc>
                <a:spcPts val="9200"/>
              </a:lnSpc>
              <a:spcBef>
                <a:spcPts val="0"/>
              </a:spcBef>
              <a:buSzTx/>
              <a:buNone/>
              <a:defRPr sz="8000" spc="-39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Business Intelligence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pic" sz="quarter" idx="14"/>
          </p:nvPr>
        </p:nvSpPr>
        <p:spPr>
          <a:xfrm>
            <a:off x="5974426" y="3453975"/>
            <a:ext cx="6134184" cy="92012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pic" sz="quarter" idx="15"/>
          </p:nvPr>
        </p:nvSpPr>
        <p:spPr>
          <a:xfrm>
            <a:off x="12959635" y="3453975"/>
            <a:ext cx="6077528" cy="92091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-data and analysis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body" sz="quarter" idx="13"/>
          </p:nvPr>
        </p:nvSpPr>
        <p:spPr>
          <a:xfrm>
            <a:off x="6498040" y="1191277"/>
            <a:ext cx="11387920" cy="1407202"/>
          </a:xfrm>
          <a:prstGeom prst="rect">
            <a:avLst/>
          </a:prstGeom>
          <a:solidFill>
            <a:srgbClr val="FFB310"/>
          </a:solidFill>
        </p:spPr>
        <p:txBody>
          <a:bodyPr lIns="102385" tIns="102385" rIns="102385" bIns="102385" anchor="t"/>
          <a:lstStyle>
            <a:lvl1pPr marL="649056" indent="-649056" algn="ctr" defTabSz="1023868">
              <a:spcBef>
                <a:spcPts val="0"/>
              </a:spcBef>
              <a:buSzTx/>
              <a:buNone/>
              <a:defRPr sz="8000" b="1" cap="all" spc="-7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Project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4"/>
          </p:nvPr>
        </p:nvSpPr>
        <p:spPr>
          <a:xfrm>
            <a:off x="1662807" y="3733800"/>
            <a:ext cx="6791921" cy="7533085"/>
          </a:xfrm>
          <a:prstGeom prst="roundRect">
            <a:avLst>
              <a:gd name="adj" fmla="val 15000"/>
            </a:avLst>
          </a:prstGeom>
          <a:ln w="63500">
            <a:solidFill>
              <a:srgbClr val="F47C00">
                <a:alpha val="50349"/>
              </a:srgbClr>
            </a:solidFill>
          </a:ln>
        </p:spPr>
        <p:txBody>
          <a:bodyPr lIns="102385" tIns="102385" rIns="102385" bIns="102385" anchor="t"/>
          <a:lstStyle/>
          <a:p>
            <a:pPr marL="649056" indent="-649056" algn="ctr" defTabSz="1023868">
              <a:spcBef>
                <a:spcPts val="0"/>
              </a:spcBef>
              <a:buSzTx/>
              <a:buNone/>
              <a:defRPr sz="8000" b="1" cap="all" spc="-7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5"/>
          </p:nvPr>
        </p:nvSpPr>
        <p:spPr>
          <a:xfrm>
            <a:off x="8796039" y="3733800"/>
            <a:ext cx="6791922" cy="7533085"/>
          </a:xfrm>
          <a:prstGeom prst="roundRect">
            <a:avLst>
              <a:gd name="adj" fmla="val 15000"/>
            </a:avLst>
          </a:prstGeom>
          <a:ln w="63500">
            <a:solidFill>
              <a:srgbClr val="F47C00">
                <a:alpha val="50349"/>
              </a:srgbClr>
            </a:solidFill>
          </a:ln>
        </p:spPr>
        <p:txBody>
          <a:bodyPr lIns="102385" tIns="102385" rIns="102385" bIns="102385" anchor="t"/>
          <a:lstStyle/>
          <a:p>
            <a:pPr marL="649056" indent="-649056" algn="ctr" defTabSz="1023868">
              <a:spcBef>
                <a:spcPts val="0"/>
              </a:spcBef>
              <a:buSzTx/>
              <a:buNone/>
              <a:defRPr sz="8000" b="1" cap="all" spc="-7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6"/>
          </p:nvPr>
        </p:nvSpPr>
        <p:spPr>
          <a:xfrm>
            <a:off x="15929272" y="3733800"/>
            <a:ext cx="6791921" cy="7533085"/>
          </a:xfrm>
          <a:prstGeom prst="roundRect">
            <a:avLst>
              <a:gd name="adj" fmla="val 15000"/>
            </a:avLst>
          </a:prstGeom>
          <a:ln w="63500">
            <a:solidFill>
              <a:srgbClr val="F47C00">
                <a:alpha val="50349"/>
              </a:srgbClr>
            </a:solidFill>
          </a:ln>
        </p:spPr>
        <p:txBody>
          <a:bodyPr lIns="102385" tIns="102385" rIns="102385" bIns="102385" anchor="t"/>
          <a:lstStyle/>
          <a:p>
            <a:pPr marL="649056" indent="-649056" algn="ctr" defTabSz="1023868">
              <a:spcBef>
                <a:spcPts val="0"/>
              </a:spcBef>
              <a:buSzTx/>
              <a:buNone/>
              <a:defRPr sz="8000" b="1" cap="all" spc="-7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4025642" y="4185054"/>
            <a:ext cx="2066251" cy="1576373"/>
          </a:xfrm>
          <a:prstGeom prst="rect">
            <a:avLst/>
          </a:prstGeom>
          <a:solidFill>
            <a:srgbClr val="9900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>
            <a:lvl1pPr defTabSz="1023868">
              <a:defRPr sz="9000" b="1" spc="-44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198" name="Shape 198"/>
          <p:cNvSpPr/>
          <p:nvPr/>
        </p:nvSpPr>
        <p:spPr>
          <a:xfrm>
            <a:off x="11158875" y="4185054"/>
            <a:ext cx="2066251" cy="1576373"/>
          </a:xfrm>
          <a:prstGeom prst="rect">
            <a:avLst/>
          </a:prstGeom>
          <a:solidFill>
            <a:srgbClr val="9900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>
            <a:lvl1pPr defTabSz="1023868">
              <a:defRPr sz="9000" b="1" spc="-44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</a:t>
            </a:r>
          </a:p>
        </p:txBody>
      </p:sp>
      <p:sp>
        <p:nvSpPr>
          <p:cNvPr id="199" name="Shape 199"/>
          <p:cNvSpPr/>
          <p:nvPr/>
        </p:nvSpPr>
        <p:spPr>
          <a:xfrm>
            <a:off x="18292108" y="4185054"/>
            <a:ext cx="2066251" cy="1576373"/>
          </a:xfrm>
          <a:prstGeom prst="rect">
            <a:avLst/>
          </a:prstGeom>
          <a:solidFill>
            <a:srgbClr val="9900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>
            <a:lvl1pPr defTabSz="1023868">
              <a:defRPr sz="9000" b="1" spc="-44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</a:t>
            </a:r>
          </a:p>
        </p:txBody>
      </p:sp>
      <p:sp>
        <p:nvSpPr>
          <p:cNvPr id="200" name="Shape 200"/>
          <p:cNvSpPr/>
          <p:nvPr/>
        </p:nvSpPr>
        <p:spPr>
          <a:xfrm>
            <a:off x="2031077" y="6693837"/>
            <a:ext cx="6107367" cy="429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 lnSpcReduction="10000"/>
          </a:bodyPr>
          <a:lstStyle>
            <a:lvl1pPr algn="l" defTabSz="952197">
              <a:lnSpc>
                <a:spcPct val="120000"/>
              </a:lnSpc>
              <a:defRPr sz="3255" spc="-9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 2009, ASU developed EdPlus as an innovative instrument for change in academia, empowering the New American University’s vision through programs designed to enrich the learning experience across all modalities.</a:t>
            </a:r>
          </a:p>
        </p:txBody>
      </p:sp>
      <p:sp>
        <p:nvSpPr>
          <p:cNvPr id="201" name="Shape 201"/>
          <p:cNvSpPr/>
          <p:nvPr/>
        </p:nvSpPr>
        <p:spPr>
          <a:xfrm>
            <a:off x="9138316" y="6693837"/>
            <a:ext cx="6107367" cy="429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 lnSpcReduction="10000"/>
          </a:bodyPr>
          <a:lstStyle>
            <a:lvl1pPr algn="l" defTabSz="952197">
              <a:lnSpc>
                <a:spcPct val="120000"/>
              </a:lnSpc>
              <a:defRPr sz="3255" spc="-9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 2009, ASU developed EdPlus as an innovative instrument for change in academia, empowering the New American University’s vision through programs designed to enrich the learning experience across all modalities.</a:t>
            </a:r>
          </a:p>
        </p:txBody>
      </p:sp>
      <p:sp>
        <p:nvSpPr>
          <p:cNvPr id="202" name="Shape 202"/>
          <p:cNvSpPr/>
          <p:nvPr/>
        </p:nvSpPr>
        <p:spPr>
          <a:xfrm>
            <a:off x="16245555" y="6693837"/>
            <a:ext cx="6107368" cy="429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 lnSpcReduction="10000"/>
          </a:bodyPr>
          <a:lstStyle>
            <a:lvl1pPr algn="l" defTabSz="952197">
              <a:lnSpc>
                <a:spcPct val="120000"/>
              </a:lnSpc>
              <a:defRPr sz="3255" spc="-9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 2009, ASU developed EdPlus as an innovative instrument for change in academia, empowering the New American University’s vision through programs designed to enrich the learning experience across all modalities.</a:t>
            </a:r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&amp; a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pic" idx="13"/>
          </p:nvPr>
        </p:nvSpPr>
        <p:spPr>
          <a:xfrm>
            <a:off x="8575123" y="-110134"/>
            <a:ext cx="15937041" cy="139361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4"/>
          </p:nvPr>
        </p:nvSpPr>
        <p:spPr>
          <a:xfrm>
            <a:off x="3680377" y="1669759"/>
            <a:ext cx="10174077" cy="1423973"/>
          </a:xfrm>
          <a:prstGeom prst="rect">
            <a:avLst/>
          </a:prstGeom>
          <a:solidFill>
            <a:srgbClr val="990033"/>
          </a:solidFill>
        </p:spPr>
        <p:txBody>
          <a:bodyPr lIns="102385" tIns="102385" rIns="102385" bIns="102385" anchor="t"/>
          <a:lstStyle>
            <a:lvl1pPr marL="0" indent="0" algn="ctr" defTabSz="1023868">
              <a:spcBef>
                <a:spcPts val="0"/>
              </a:spcBef>
              <a:buSzTx/>
              <a:buNone/>
              <a:defRPr sz="8000" spc="-39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design</a:t>
            </a:r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5"/>
          </p:nvPr>
        </p:nvSpPr>
        <p:spPr>
          <a:xfrm>
            <a:off x="753020" y="834776"/>
            <a:ext cx="3188793" cy="3188793"/>
          </a:xfrm>
          <a:prstGeom prst="ellipse">
            <a:avLst/>
          </a:prstGeom>
          <a:solidFill>
            <a:srgbClr val="FFFFFF"/>
          </a:solidFill>
          <a:effectLst>
            <a:outerShdw blurRad="215900" dist="108816" dir="3036883" rotWithShape="0">
              <a:srgbClr val="000000">
                <a:alpha val="75000"/>
              </a:srgbClr>
            </a:outerShdw>
          </a:effectLst>
        </p:spPr>
        <p:txBody>
          <a:bodyPr lIns="102385" tIns="102385" rIns="102385" bIns="102385" anchor="t"/>
          <a:lstStyle/>
          <a:p>
            <a:pPr marL="0" indent="0" algn="ctr" defTabSz="1023868">
              <a:spcBef>
                <a:spcPts val="0"/>
              </a:spcBef>
              <a:buSzTx/>
              <a:buNone/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pic" sz="quarter" idx="16"/>
          </p:nvPr>
        </p:nvSpPr>
        <p:spPr>
          <a:xfrm>
            <a:off x="1382216" y="1463972"/>
            <a:ext cx="1930401" cy="193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half" idx="17"/>
          </p:nvPr>
        </p:nvSpPr>
        <p:spPr>
          <a:xfrm>
            <a:off x="1289163" y="4854485"/>
            <a:ext cx="12487104" cy="6630373"/>
          </a:xfrm>
          <a:prstGeom prst="rect">
            <a:avLst/>
          </a:prstGeom>
          <a:solidFill>
            <a:srgbClr val="FFB310"/>
          </a:solidFill>
        </p:spPr>
        <p:txBody>
          <a:bodyPr lIns="102385" tIns="102385" rIns="102385" bIns="102385"/>
          <a:lstStyle/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bullet point is not a sentence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Reveal the key idea only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a consistent style</a:t>
            </a:r>
          </a:p>
          <a:p>
            <a:pPr marL="1056773" lvl="2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start each bullet point with either a verb or a noun</a:t>
            </a:r>
          </a:p>
          <a:p>
            <a:pPr marL="1056773" lvl="2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the same tense for each verb</a:t>
            </a:r>
          </a:p>
          <a:p>
            <a:pPr marL="1056773" lvl="2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capitalize each bullet point the same way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Observe the 6 by 6 guideline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Know when NOT to use bullet points</a:t>
            </a:r>
          </a:p>
        </p:txBody>
      </p:sp>
      <p:sp>
        <p:nvSpPr>
          <p:cNvPr id="215" name="Shape 215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defRPr sz="1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821531">
              <a:spcBef>
                <a:spcPts val="0"/>
              </a:spcBef>
              <a:buSzTx/>
              <a:buNone/>
              <a:defRPr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&amp; a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pic" idx="13"/>
          </p:nvPr>
        </p:nvSpPr>
        <p:spPr>
          <a:xfrm>
            <a:off x="8575123" y="-110134"/>
            <a:ext cx="15937041" cy="139361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4"/>
          </p:nvPr>
        </p:nvSpPr>
        <p:spPr>
          <a:xfrm>
            <a:off x="3680377" y="1669759"/>
            <a:ext cx="10174077" cy="1407202"/>
          </a:xfrm>
          <a:prstGeom prst="rect">
            <a:avLst/>
          </a:prstGeom>
          <a:solidFill>
            <a:srgbClr val="990033"/>
          </a:solidFill>
        </p:spPr>
        <p:txBody>
          <a:bodyPr lIns="102385" tIns="102385" rIns="102385" bIns="102385" anchor="t"/>
          <a:lstStyle>
            <a:lvl1pPr marL="649056" indent="-649056" algn="ctr" defTabSz="1023868">
              <a:spcBef>
                <a:spcPts val="0"/>
              </a:spcBef>
              <a:buSzTx/>
              <a:buNone/>
              <a:defRPr sz="8000" b="1" cap="all" spc="-7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students</a:t>
            </a:r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5"/>
          </p:nvPr>
        </p:nvSpPr>
        <p:spPr>
          <a:xfrm>
            <a:off x="753020" y="834776"/>
            <a:ext cx="3188793" cy="3188793"/>
          </a:xfrm>
          <a:prstGeom prst="ellipse">
            <a:avLst/>
          </a:prstGeom>
          <a:solidFill>
            <a:srgbClr val="FFFFFF"/>
          </a:solidFill>
          <a:effectLst>
            <a:outerShdw blurRad="215900" dist="108816" dir="3036883" rotWithShape="0">
              <a:srgbClr val="000000">
                <a:alpha val="75000"/>
              </a:srgbClr>
            </a:outerShdw>
          </a:effectLst>
        </p:spPr>
        <p:txBody>
          <a:bodyPr lIns="102385" tIns="102385" rIns="102385" bIns="102385" anchor="t"/>
          <a:lstStyle/>
          <a:p>
            <a:pPr marL="649056" indent="-649056" algn="ctr" defTabSz="1023868">
              <a:spcBef>
                <a:spcPts val="0"/>
              </a:spcBef>
              <a:buSzTx/>
              <a:buNone/>
              <a:defRPr sz="8000" b="1" cap="all" spc="-7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pic" sz="quarter" idx="16"/>
          </p:nvPr>
        </p:nvSpPr>
        <p:spPr>
          <a:xfrm>
            <a:off x="1382216" y="1463972"/>
            <a:ext cx="1930401" cy="193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half" idx="17"/>
          </p:nvPr>
        </p:nvSpPr>
        <p:spPr>
          <a:xfrm>
            <a:off x="1289163" y="4854485"/>
            <a:ext cx="12487104" cy="6630373"/>
          </a:xfrm>
          <a:prstGeom prst="rect">
            <a:avLst/>
          </a:prstGeom>
          <a:solidFill>
            <a:srgbClr val="FFB310"/>
          </a:solidFill>
        </p:spPr>
        <p:txBody>
          <a:bodyPr lIns="102385" tIns="102385" rIns="102385" bIns="102385"/>
          <a:lstStyle/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bullet point is not a sentence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Reveal the key idea only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a consistent style</a:t>
            </a:r>
          </a:p>
          <a:p>
            <a:pPr marL="1056773" lvl="2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start each bullet point with either a verb or a noun</a:t>
            </a:r>
          </a:p>
          <a:p>
            <a:pPr marL="1056773" lvl="2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the same tense for each verb</a:t>
            </a:r>
          </a:p>
          <a:p>
            <a:pPr marL="1056773" lvl="2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capitalize each bullet point the same way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Observe the 6 by 6 guideline</a:t>
            </a:r>
          </a:p>
          <a:p>
            <a:pPr marL="675773" lvl="1" indent="-294773" defTabSz="914400">
              <a:spcBef>
                <a:spcPts val="700"/>
              </a:spcBef>
              <a:buClr>
                <a:srgbClr val="990033"/>
              </a:buClr>
              <a:buSzPct val="100000"/>
              <a:defRPr sz="4200" spc="-1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Know when NOT to use bullet points</a:t>
            </a:r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body" sz="quarter" idx="13"/>
          </p:nvPr>
        </p:nvSpPr>
        <p:spPr>
          <a:xfrm>
            <a:off x="6498040" y="1191277"/>
            <a:ext cx="11387920" cy="1407202"/>
          </a:xfrm>
          <a:prstGeom prst="rect">
            <a:avLst/>
          </a:prstGeom>
          <a:solidFill>
            <a:srgbClr val="FFB310"/>
          </a:solidFill>
        </p:spPr>
        <p:txBody>
          <a:bodyPr lIns="102385" tIns="102385" rIns="102385" bIns="102385" anchor="t"/>
          <a:lstStyle>
            <a:lvl1pPr marL="649056" indent="-649056" algn="ctr" defTabSz="1023868">
              <a:spcBef>
                <a:spcPts val="0"/>
              </a:spcBef>
              <a:buSzTx/>
              <a:buNone/>
              <a:defRPr sz="8000" b="1" cap="all" spc="-7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timeline</a:t>
            </a:r>
          </a:p>
        </p:txBody>
      </p:sp>
      <p:sp>
        <p:nvSpPr>
          <p:cNvPr id="244" name="Shape 244"/>
          <p:cNvSpPr>
            <a:spLocks noGrp="1"/>
          </p:cNvSpPr>
          <p:nvPr>
            <p:ph type="pic" sz="quarter" idx="14"/>
          </p:nvPr>
        </p:nvSpPr>
        <p:spPr>
          <a:xfrm>
            <a:off x="3448015" y="3740072"/>
            <a:ext cx="2004147" cy="19777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pic" sz="quarter" idx="15"/>
          </p:nvPr>
        </p:nvSpPr>
        <p:spPr>
          <a:xfrm>
            <a:off x="11201400" y="3803572"/>
            <a:ext cx="1816100" cy="1816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pic" sz="quarter" idx="16"/>
          </p:nvPr>
        </p:nvSpPr>
        <p:spPr>
          <a:xfrm>
            <a:off x="19951700" y="3854372"/>
            <a:ext cx="1778000" cy="17546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1155573" y="7506637"/>
            <a:ext cx="6107367" cy="429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 lnSpcReduction="10000"/>
          </a:bodyPr>
          <a:lstStyle>
            <a:lvl1pPr algn="l" defTabSz="952197">
              <a:lnSpc>
                <a:spcPct val="120000"/>
              </a:lnSpc>
              <a:defRPr sz="3255" spc="-97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 2009, ASU developed EdPlus as an innovative instrument for change in academia, empowering the New American University’s vision through programs designed to enrich the learning experience across all modalities.</a:t>
            </a:r>
          </a:p>
        </p:txBody>
      </p:sp>
      <p:sp>
        <p:nvSpPr>
          <p:cNvPr id="248" name="Shape 248"/>
          <p:cNvSpPr/>
          <p:nvPr/>
        </p:nvSpPr>
        <p:spPr>
          <a:xfrm>
            <a:off x="8708302" y="7544737"/>
            <a:ext cx="6664382" cy="429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 lnSpcReduction="10000"/>
          </a:bodyPr>
          <a:lstStyle>
            <a:lvl1pPr algn="l" defTabSz="952197">
              <a:lnSpc>
                <a:spcPct val="120000"/>
              </a:lnSpc>
              <a:defRPr sz="3255" spc="-97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 2009, ASU developed EdPlus as an innovative instrument for change in academia, empowering the New American University’s vision through programs designed to enrich the learning experience across all modalities.</a:t>
            </a:r>
          </a:p>
        </p:txBody>
      </p:sp>
      <p:sp>
        <p:nvSpPr>
          <p:cNvPr id="249" name="Shape 249"/>
          <p:cNvSpPr/>
          <p:nvPr/>
        </p:nvSpPr>
        <p:spPr>
          <a:xfrm>
            <a:off x="17215516" y="7570137"/>
            <a:ext cx="6107367" cy="429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 lnSpcReduction="10000"/>
          </a:bodyPr>
          <a:lstStyle>
            <a:lvl1pPr algn="l" defTabSz="952197">
              <a:lnSpc>
                <a:spcPct val="120000"/>
              </a:lnSpc>
              <a:defRPr sz="3255" spc="-97">
                <a:solidFill>
                  <a:srgbClr val="53535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 2009, ASU developed EdPlus as an innovative instrument for change in academia, empowering the New American University’s vision through programs designed to enrich the learning experience across all modalities.</a:t>
            </a:r>
          </a:p>
        </p:txBody>
      </p:sp>
      <p:sp>
        <p:nvSpPr>
          <p:cNvPr id="250" name="Shape 250"/>
          <p:cNvSpPr>
            <a:spLocks noGrp="1"/>
          </p:cNvSpPr>
          <p:nvPr>
            <p:ph type="sldNum" sz="quarter" idx="2"/>
          </p:nvPr>
        </p:nvSpPr>
        <p:spPr>
          <a:xfrm>
            <a:off x="16154400" y="12344400"/>
            <a:ext cx="4267200" cy="73660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l" defTabSz="914400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22707600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defTabSz="821531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1pPr>
            <a:lvl2pPr marL="0" indent="228600" algn="ctr" defTabSz="821531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2pPr>
            <a:lvl3pPr marL="0" indent="457200" algn="ctr" defTabSz="821531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3pPr>
            <a:lvl4pPr marL="0" indent="685800" algn="ctr" defTabSz="821531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4pPr>
            <a:lvl5pPr marL="0" indent="914400" algn="ctr" defTabSz="821531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 - templa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 descr="EdPlus_Logo_FNL_CMYK.png"/>
          <p:cNvSpPr>
            <a:spLocks noGrp="1"/>
          </p:cNvSpPr>
          <p:nvPr>
            <p:ph type="pic" sz="quarter" idx="13"/>
          </p:nvPr>
        </p:nvSpPr>
        <p:spPr>
          <a:xfrm>
            <a:off x="19347389" y="11182131"/>
            <a:ext cx="1580412" cy="4182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sldNum" sz="quarter" idx="2"/>
          </p:nvPr>
        </p:nvSpPr>
        <p:spPr>
          <a:xfrm>
            <a:off x="15163800" y="10975182"/>
            <a:ext cx="3200401" cy="547688"/>
          </a:xfrm>
          <a:prstGeom prst="rect">
            <a:avLst/>
          </a:prstGeom>
        </p:spPr>
        <p:txBody>
          <a:bodyPr wrap="square" lIns="68580" tIns="68580" rIns="68580" bIns="68580" anchor="ctr"/>
          <a:lstStyle>
            <a:lvl1pPr algn="l" defTabSz="914400"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defRPr sz="5000">
                <a:solidFill>
                  <a:srgbClr val="000000"/>
                </a:solidFill>
              </a:defRPr>
            </a:lvl1pPr>
            <a:lvl2pPr marL="1061861" indent="-617361" defTabSz="821531">
              <a:defRPr sz="5000">
                <a:solidFill>
                  <a:srgbClr val="000000"/>
                </a:solidFill>
              </a:defRPr>
            </a:lvl2pPr>
            <a:lvl3pPr marL="1506361" indent="-617361" defTabSz="821531">
              <a:defRPr sz="5000">
                <a:solidFill>
                  <a:srgbClr val="000000"/>
                </a:solidFill>
              </a:defRPr>
            </a:lvl3pPr>
            <a:lvl4pPr marL="1950861" indent="-617361" defTabSz="821531">
              <a:defRPr sz="5000">
                <a:solidFill>
                  <a:srgbClr val="000000"/>
                </a:solidFill>
              </a:defRPr>
            </a:lvl4pPr>
            <a:lvl5pPr marL="2395361" indent="-617361" defTabSz="821531">
              <a:defRPr sz="5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" name="Shape 30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Option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819916"/>
            <a:ext cx="2518423" cy="1786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800" y="3360128"/>
            <a:ext cx="9821333" cy="4488472"/>
          </a:xfrm>
        </p:spPr>
        <p:txBody>
          <a:bodyPr anchor="t" anchorCtr="0"/>
          <a:lstStyle>
            <a:lvl1pPr algn="l">
              <a:lnSpc>
                <a:spcPts val="8400"/>
              </a:lnSpc>
              <a:defRPr sz="7200" spc="4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800" y="8115300"/>
            <a:ext cx="9059333" cy="2933700"/>
          </a:xfrm>
        </p:spPr>
        <p:txBody>
          <a:bodyPr/>
          <a:lstStyle>
            <a:lvl1pPr marL="0" indent="0" algn="l">
              <a:lnSpc>
                <a:spcPts val="4800"/>
              </a:lnSpc>
              <a:spcAft>
                <a:spcPts val="0"/>
              </a:spcAft>
              <a:buNone/>
              <a:defRPr sz="3600" b="0" i="0">
                <a:solidFill>
                  <a:srgbClr val="FFFFFF"/>
                </a:solidFill>
                <a:latin typeface="+mn-lt"/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193800" y="12531726"/>
            <a:ext cx="10566400" cy="571500"/>
          </a:xfrm>
        </p:spPr>
        <p:txBody>
          <a:bodyPr/>
          <a:lstStyle>
            <a:lvl1pPr>
              <a:lnSpc>
                <a:spcPts val="4400"/>
              </a:lnSpc>
              <a:spcAft>
                <a:spcPts val="0"/>
              </a:spcAft>
              <a:defRPr sz="3600" b="0" i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2217399" y="0"/>
            <a:ext cx="12166600" cy="13716000"/>
          </a:xfrm>
          <a:solidFill>
            <a:srgbClr val="BBBBBB"/>
          </a:solidFill>
        </p:spPr>
        <p:txBody>
          <a:bodyPr tIns="2592000"/>
          <a:lstStyle>
            <a:lvl1pPr algn="ctr">
              <a:defRPr sz="2200"/>
            </a:lvl1pPr>
          </a:lstStyle>
          <a:p>
            <a:r>
              <a:rPr lang="en-GB" smtClean="0"/>
              <a:t>Insert photographic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49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, gray">
    <p:bg>
      <p:bgPr>
        <a:solidFill>
          <a:srgbClr val="D4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2" y="2472716"/>
            <a:ext cx="24383941" cy="11243284"/>
          </a:xfrm>
          <a:prstGeom prst="rect">
            <a:avLst/>
          </a:prstGeom>
          <a:solidFill>
            <a:srgbClr val="0030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21792" tIns="1371600" rIns="548640" bIns="5486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6000"/>
              </a:lnSpc>
            </a:pPr>
            <a:endParaRPr lang="en-US" sz="10000" i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21111960" y="12715877"/>
            <a:ext cx="2438400" cy="730250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z="1800" smtClean="0"/>
              <a:pPr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4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569" y="835199"/>
            <a:ext cx="13550899" cy="2193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47803" y="3409951"/>
            <a:ext cx="16158635" cy="63436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2980943" y="12979156"/>
            <a:ext cx="514563" cy="471924"/>
          </a:xfrm>
        </p:spPr>
        <p:txBody>
          <a:bodyPr/>
          <a:lstStyle/>
          <a:p>
            <a:fld id="{DDBE135E-2566-4748-853C-8A3B78F0FB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94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544285" marR="0" indent="-544285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png"/><Relationship Id="rId3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tif"/><Relationship Id="rId5" Type="http://schemas.openxmlformats.org/officeDocument/2006/relationships/image" Target="../media/image45.tif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43.png"/><Relationship Id="rId5" Type="http://schemas.openxmlformats.org/officeDocument/2006/relationships/image" Target="../media/image45.tif"/><Relationship Id="rId6" Type="http://schemas.openxmlformats.org/officeDocument/2006/relationships/image" Target="../media/image44.ti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emf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5.tif"/><Relationship Id="rId5" Type="http://schemas.openxmlformats.org/officeDocument/2006/relationships/image" Target="../media/image44.tif"/><Relationship Id="rId6" Type="http://schemas.openxmlformats.org/officeDocument/2006/relationships/image" Target="../media/image62.t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rson.com/us/higher-education/products-services-institutions/online-program-management/results.html" TargetMode="External"/><Relationship Id="rId4" Type="http://schemas.openxmlformats.org/officeDocument/2006/relationships/hyperlink" Target="https://www.pearson.com/content/dam/one-dot-com/one-dot-com/us/en/files/ASU-case-study-032515.pdf" TargetMode="External"/><Relationship Id="rId1" Type="http://schemas.openxmlformats.org/officeDocument/2006/relationships/slideLayout" Target="../slideLayouts/slideLayout31.xml"/><Relationship Id="rId2" Type="http://schemas.openxmlformats.org/officeDocument/2006/relationships/hyperlink" Target="https://www.pearson.com/us/1/online-program-management-ebook-form.html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798" y="3537111"/>
            <a:ext cx="14115028" cy="3614590"/>
          </a:xfrm>
        </p:spPr>
        <p:txBody>
          <a:bodyPr>
            <a:normAutofit/>
          </a:bodyPr>
          <a:lstStyle/>
          <a:p>
            <a:r>
              <a:rPr lang="en-GB" sz="96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Making Sense of the Noise:</a:t>
            </a:r>
            <a:br>
              <a:rPr lang="en-GB" sz="96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sz="96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Data Analytics to Inform Learning</a:t>
            </a:r>
            <a:endParaRPr lang="en-US" sz="96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800" y="8286372"/>
            <a:ext cx="9059333" cy="2933700"/>
          </a:xfrm>
        </p:spPr>
        <p:txBody>
          <a:bodyPr>
            <a:noAutofit/>
          </a:bodyPr>
          <a:lstStyle/>
          <a:p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Tom </a:t>
            </a:r>
            <a:r>
              <a:rPr lang="en-GB" sz="4400" dirty="0" err="1" smtClean="0">
                <a:latin typeface="Arial" charset="0"/>
                <a:ea typeface="Arial" charset="0"/>
                <a:cs typeface="Arial" charset="0"/>
              </a:rPr>
              <a:t>Fikes</a:t>
            </a: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, EdPlus Action Lab, Arizona State University</a:t>
            </a:r>
          </a:p>
          <a:p>
            <a:r>
              <a:rPr lang="en-GB" sz="4400" dirty="0" err="1" smtClean="0">
                <a:latin typeface="Arial" charset="0"/>
                <a:ea typeface="Arial" charset="0"/>
                <a:cs typeface="Arial" charset="0"/>
              </a:rPr>
              <a:t>Sanam</a:t>
            </a: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 Raza, Pearson Online Learning Services</a:t>
            </a: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June 28, 2017</a:t>
            </a: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r="6410"/>
          <a:stretch>
            <a:fillRect/>
          </a:stretch>
        </p:blipFill>
        <p:spPr>
          <a:xfrm>
            <a:off x="19016318" y="2491414"/>
            <a:ext cx="2690062" cy="4043517"/>
          </a:xfrm>
        </p:spPr>
      </p:pic>
      <p:cxnSp>
        <p:nvCxnSpPr>
          <p:cNvPr id="6" name="Straight Connector 5"/>
          <p:cNvCxnSpPr/>
          <p:nvPr/>
        </p:nvCxnSpPr>
        <p:spPr>
          <a:xfrm>
            <a:off x="22780278" y="12847494"/>
            <a:ext cx="0" cy="1728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/>
        </p:nvSpPr>
        <p:spPr>
          <a:xfrm>
            <a:off x="21754343" y="12817090"/>
            <a:ext cx="866276" cy="25106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chemeClr val="tx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BE135E-2566-4748-853C-8A3B78F0FB00}" type="slidenum">
              <a:rPr lang="en-GB" sz="1600">
                <a:solidFill>
                  <a:schemeClr val="bg2"/>
                </a:solidFill>
              </a:rPr>
              <a:pPr/>
              <a:t>1</a:t>
            </a:fld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18437482" y="12826675"/>
            <a:ext cx="4271956" cy="2333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00" b="1" i="0" kern="1200" spc="20" baseline="0">
                <a:solidFill>
                  <a:schemeClr val="tx2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 algn="l" defTabSz="9144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+mj-lt"/>
              <a:buNone/>
              <a:defRPr sz="1200" kern="1200" spc="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44463" indent="-104775" algn="l" defTabSz="9144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Arial" pitchFamily="34" charset="0"/>
              <a:buChar char="̶"/>
              <a:defRPr sz="1200" kern="1200" spc="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8105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Arial" pitchFamily="34" charset="0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spc="0">
                <a:solidFill>
                  <a:schemeClr val="bg2"/>
                </a:solidFill>
              </a:rPr>
              <a:t>Presentation Title Arial Bold 7 pt</a:t>
            </a:r>
            <a:endParaRPr lang="en-US" sz="1400" spc="0" dirty="0">
              <a:solidFill>
                <a:schemeClr val="bg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617" y="8124306"/>
            <a:ext cx="6385442" cy="4978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7617" y="918139"/>
            <a:ext cx="6385442" cy="633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creen Shot 2017-02-07 at 2.48.41 PM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06" y="-39897"/>
            <a:ext cx="24525512" cy="1379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-70842" y="-75625"/>
            <a:ext cx="24525684" cy="138672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3893782" y="1665963"/>
            <a:ext cx="16596436" cy="10384074"/>
          </a:xfrm>
          <a:prstGeom prst="roundRect">
            <a:avLst>
              <a:gd name="adj" fmla="val 4018"/>
            </a:avLst>
          </a:prstGeom>
          <a:solidFill>
            <a:srgbClr val="FFFFFF"/>
          </a:solidFill>
          <a:ln w="63500">
            <a:solidFill>
              <a:srgbClr val="FFC627"/>
            </a:solidFill>
            <a:miter lim="400000"/>
          </a:ln>
          <a:effectLst>
            <a:outerShdw blurRad="139700" dir="5400000" rotWithShape="0">
              <a:srgbClr val="000000"/>
            </a:outerShdw>
          </a:effectLst>
        </p:spPr>
        <p:txBody>
          <a:bodyPr lIns="38100" tIns="38100" rIns="38100" bIns="38100" anchor="ctr"/>
          <a:lstStyle/>
          <a:p>
            <a:pPr>
              <a:defRPr sz="3200"/>
            </a:pPr>
            <a:endParaRPr dirty="0"/>
          </a:p>
        </p:txBody>
      </p:sp>
      <p:sp>
        <p:nvSpPr>
          <p:cNvPr id="374" name="Shape 374"/>
          <p:cNvSpPr/>
          <p:nvPr/>
        </p:nvSpPr>
        <p:spPr>
          <a:xfrm>
            <a:off x="10972251" y="3477315"/>
            <a:ext cx="2656795" cy="306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7E7E7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15980460" y="3605929"/>
            <a:ext cx="2656794" cy="306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7E7E7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6111693" y="3520837"/>
            <a:ext cx="2656795" cy="306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7E7E7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pic>
        <p:nvPicPr>
          <p:cNvPr id="377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l="29499" t="33002" r="29500" b="33003"/>
          <a:stretch>
            <a:fillRect/>
          </a:stretch>
        </p:blipFill>
        <p:spPr>
          <a:xfrm>
            <a:off x="16619072" y="4567911"/>
            <a:ext cx="1379539" cy="1143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9" y="0"/>
                </a:moveTo>
                <a:lnTo>
                  <a:pt x="2349" y="929"/>
                </a:lnTo>
                <a:cubicBezTo>
                  <a:pt x="1338" y="2148"/>
                  <a:pt x="1285" y="3991"/>
                  <a:pt x="2218" y="5299"/>
                </a:cubicBezTo>
                <a:cubicBezTo>
                  <a:pt x="2746" y="6039"/>
                  <a:pt x="3060" y="6191"/>
                  <a:pt x="4083" y="6191"/>
                </a:cubicBezTo>
                <a:cubicBezTo>
                  <a:pt x="5113" y="6191"/>
                  <a:pt x="5419" y="6043"/>
                  <a:pt x="5965" y="5276"/>
                </a:cubicBezTo>
                <a:cubicBezTo>
                  <a:pt x="6492" y="4537"/>
                  <a:pt x="6604" y="4076"/>
                  <a:pt x="6543" y="2893"/>
                </a:cubicBezTo>
                <a:lnTo>
                  <a:pt x="6469" y="1432"/>
                </a:lnTo>
                <a:lnTo>
                  <a:pt x="13441" y="1432"/>
                </a:lnTo>
                <a:lnTo>
                  <a:pt x="20413" y="1432"/>
                </a:lnTo>
                <a:lnTo>
                  <a:pt x="20413" y="7622"/>
                </a:lnTo>
                <a:lnTo>
                  <a:pt x="20413" y="13820"/>
                </a:lnTo>
                <a:lnTo>
                  <a:pt x="14684" y="13903"/>
                </a:lnTo>
                <a:lnTo>
                  <a:pt x="8954" y="13993"/>
                </a:lnTo>
                <a:lnTo>
                  <a:pt x="8954" y="15417"/>
                </a:lnTo>
                <a:lnTo>
                  <a:pt x="8954" y="16833"/>
                </a:lnTo>
                <a:lnTo>
                  <a:pt x="14864" y="16833"/>
                </a:lnTo>
                <a:cubicBezTo>
                  <a:pt x="18112" y="16833"/>
                  <a:pt x="20954" y="16752"/>
                  <a:pt x="21184" y="16646"/>
                </a:cubicBezTo>
                <a:cubicBezTo>
                  <a:pt x="21548" y="16477"/>
                  <a:pt x="21600" y="15465"/>
                  <a:pt x="21600" y="8604"/>
                </a:cubicBezTo>
                <a:cubicBezTo>
                  <a:pt x="21600" y="2926"/>
                  <a:pt x="21512" y="658"/>
                  <a:pt x="21283" y="382"/>
                </a:cubicBezTo>
                <a:cubicBezTo>
                  <a:pt x="21050" y="101"/>
                  <a:pt x="18632" y="0"/>
                  <a:pt x="12043" y="0"/>
                </a:cubicBezTo>
                <a:lnTo>
                  <a:pt x="3119" y="0"/>
                </a:lnTo>
                <a:close/>
                <a:moveTo>
                  <a:pt x="4083" y="7600"/>
                </a:moveTo>
                <a:cubicBezTo>
                  <a:pt x="2696" y="7600"/>
                  <a:pt x="1313" y="8371"/>
                  <a:pt x="528" y="9923"/>
                </a:cubicBezTo>
                <a:cubicBezTo>
                  <a:pt x="61" y="10847"/>
                  <a:pt x="1" y="11529"/>
                  <a:pt x="0" y="16279"/>
                </a:cubicBezTo>
                <a:lnTo>
                  <a:pt x="0" y="21600"/>
                </a:lnTo>
                <a:lnTo>
                  <a:pt x="4083" y="21600"/>
                </a:lnTo>
                <a:lnTo>
                  <a:pt x="8165" y="21600"/>
                </a:lnTo>
                <a:lnTo>
                  <a:pt x="8165" y="16279"/>
                </a:lnTo>
                <a:cubicBezTo>
                  <a:pt x="8164" y="11529"/>
                  <a:pt x="8110" y="10847"/>
                  <a:pt x="7643" y="9923"/>
                </a:cubicBezTo>
                <a:cubicBezTo>
                  <a:pt x="6859" y="8371"/>
                  <a:pt x="5469" y="7600"/>
                  <a:pt x="4083" y="7600"/>
                </a:cubicBezTo>
                <a:close/>
                <a:moveTo>
                  <a:pt x="12776" y="18744"/>
                </a:moveTo>
                <a:cubicBezTo>
                  <a:pt x="11274" y="18744"/>
                  <a:pt x="11061" y="18819"/>
                  <a:pt x="11061" y="19344"/>
                </a:cubicBezTo>
                <a:cubicBezTo>
                  <a:pt x="11061" y="19673"/>
                  <a:pt x="10764" y="20175"/>
                  <a:pt x="10402" y="20461"/>
                </a:cubicBezTo>
                <a:cubicBezTo>
                  <a:pt x="10040" y="20747"/>
                  <a:pt x="9744" y="21122"/>
                  <a:pt x="9744" y="21293"/>
                </a:cubicBezTo>
                <a:cubicBezTo>
                  <a:pt x="9744" y="21477"/>
                  <a:pt x="10980" y="21600"/>
                  <a:pt x="12776" y="21600"/>
                </a:cubicBezTo>
                <a:cubicBezTo>
                  <a:pt x="15315" y="21600"/>
                  <a:pt x="15802" y="21526"/>
                  <a:pt x="15802" y="21120"/>
                </a:cubicBezTo>
                <a:cubicBezTo>
                  <a:pt x="15802" y="20854"/>
                  <a:pt x="15506" y="20499"/>
                  <a:pt x="15144" y="20333"/>
                </a:cubicBezTo>
                <a:cubicBezTo>
                  <a:pt x="14740" y="20149"/>
                  <a:pt x="14485" y="19783"/>
                  <a:pt x="14485" y="19389"/>
                </a:cubicBezTo>
                <a:cubicBezTo>
                  <a:pt x="14485" y="18809"/>
                  <a:pt x="14320" y="18744"/>
                  <a:pt x="12776" y="187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8" name="pasted-image.png"/>
          <p:cNvPicPr>
            <a:picLocks noChangeAspect="1"/>
          </p:cNvPicPr>
          <p:nvPr/>
        </p:nvPicPr>
        <p:blipFill>
          <a:blip r:embed="rId5">
            <a:alphaModFix amt="50000"/>
            <a:extLst/>
          </a:blip>
          <a:srcRect t="35322" b="27973"/>
          <a:stretch>
            <a:fillRect/>
          </a:stretch>
        </p:blipFill>
        <p:spPr>
          <a:xfrm>
            <a:off x="5881411" y="6916995"/>
            <a:ext cx="3117182" cy="114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38161" y="4037900"/>
            <a:ext cx="2203860" cy="2203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98719" y="3909285"/>
            <a:ext cx="2203860" cy="2203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972252" y="7090340"/>
            <a:ext cx="2656795" cy="66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399906" y="6846990"/>
            <a:ext cx="3817909" cy="912007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4395399" y="1711950"/>
            <a:ext cx="6503020" cy="1412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5800" b="1" spc="-232">
                <a:solidFill>
                  <a:srgbClr val="8C1D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Data Sources</a:t>
            </a:r>
          </a:p>
        </p:txBody>
      </p:sp>
      <p:sp>
        <p:nvSpPr>
          <p:cNvPr id="384" name="Shape 384"/>
          <p:cNvSpPr/>
          <p:nvPr/>
        </p:nvSpPr>
        <p:spPr>
          <a:xfrm>
            <a:off x="4537362" y="8150634"/>
            <a:ext cx="15415056" cy="1"/>
          </a:xfrm>
          <a:prstGeom prst="line">
            <a:avLst/>
          </a:prstGeom>
          <a:ln w="12700">
            <a:solidFill>
              <a:srgbClr val="FFC627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sp>
        <p:nvSpPr>
          <p:cNvPr id="385" name="Shape 385"/>
          <p:cNvSpPr/>
          <p:nvPr/>
        </p:nvSpPr>
        <p:spPr>
          <a:xfrm rot="20520000">
            <a:off x="10437434" y="3403370"/>
            <a:ext cx="3204550" cy="1620989"/>
          </a:xfrm>
          <a:prstGeom prst="rect">
            <a:avLst/>
          </a:prstGeom>
          <a:solidFill>
            <a:srgbClr val="FFFFFF">
              <a:alpha val="25128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sp>
        <p:nvSpPr>
          <p:cNvPr id="386" name="Shape 386"/>
          <p:cNvSpPr/>
          <p:nvPr/>
        </p:nvSpPr>
        <p:spPr>
          <a:xfrm rot="20520000">
            <a:off x="5711182" y="3403370"/>
            <a:ext cx="3204550" cy="1620989"/>
          </a:xfrm>
          <a:prstGeom prst="rect">
            <a:avLst/>
          </a:prstGeom>
          <a:solidFill>
            <a:srgbClr val="FFFFFF">
              <a:alpha val="25128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sp>
        <p:nvSpPr>
          <p:cNvPr id="387" name="Shape 387"/>
          <p:cNvSpPr/>
          <p:nvPr/>
        </p:nvSpPr>
        <p:spPr>
          <a:xfrm rot="20520000">
            <a:off x="15482968" y="3595660"/>
            <a:ext cx="3204550" cy="1620988"/>
          </a:xfrm>
          <a:prstGeom prst="rect">
            <a:avLst/>
          </a:prstGeom>
          <a:solidFill>
            <a:srgbClr val="FFFFFF">
              <a:alpha val="25128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4484473" y="3132551"/>
            <a:ext cx="15415055" cy="1"/>
          </a:xfrm>
          <a:prstGeom prst="line">
            <a:avLst/>
          </a:prstGeom>
          <a:ln w="12700">
            <a:solidFill>
              <a:srgbClr val="FFC627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grpSp>
        <p:nvGrpSpPr>
          <p:cNvPr id="394" name="Group 394"/>
          <p:cNvGrpSpPr/>
          <p:nvPr/>
        </p:nvGrpSpPr>
        <p:grpSpPr>
          <a:xfrm>
            <a:off x="5418796" y="8736191"/>
            <a:ext cx="2992514" cy="3005306"/>
            <a:chOff x="-121591" y="-1"/>
            <a:chExt cx="2992513" cy="3005305"/>
          </a:xfrm>
        </p:grpSpPr>
        <p:sp>
          <p:nvSpPr>
            <p:cNvPr id="389" name="Shape 389"/>
            <p:cNvSpPr/>
            <p:nvPr/>
          </p:nvSpPr>
          <p:spPr>
            <a:xfrm>
              <a:off x="-121591" y="2484872"/>
              <a:ext cx="2992513" cy="520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 b="1">
                  <a:solidFill>
                    <a:srgbClr val="79797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dirty="0" smtClean="0"/>
                <a:t>Course-Specific</a:t>
              </a:r>
              <a:endParaRPr dirty="0"/>
            </a:p>
          </p:txBody>
        </p:sp>
        <p:grpSp>
          <p:nvGrpSpPr>
            <p:cNvPr id="393" name="Group 393"/>
            <p:cNvGrpSpPr/>
            <p:nvPr/>
          </p:nvGrpSpPr>
          <p:grpSpPr>
            <a:xfrm>
              <a:off x="224110" y="-1"/>
              <a:ext cx="2161713" cy="2329770"/>
              <a:chOff x="167208" y="0"/>
              <a:chExt cx="2161712" cy="2329768"/>
            </a:xfrm>
          </p:grpSpPr>
          <p:sp>
            <p:nvSpPr>
              <p:cNvPr id="390" name="Shape 390"/>
              <p:cNvSpPr/>
              <p:nvPr/>
            </p:nvSpPr>
            <p:spPr>
              <a:xfrm>
                <a:off x="167208" y="0"/>
                <a:ext cx="2161712" cy="2329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8E8D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551058" y="467878"/>
                <a:ext cx="1394012" cy="1394011"/>
              </a:xfrm>
              <a:prstGeom prst="ellipse">
                <a:avLst/>
              </a:prstGeom>
              <a:blipFill rotWithShape="1">
                <a:blip r:embed="rId10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</p:grpSp>
      <p:grpSp>
        <p:nvGrpSpPr>
          <p:cNvPr id="399" name="Group 399"/>
          <p:cNvGrpSpPr/>
          <p:nvPr/>
        </p:nvGrpSpPr>
        <p:grpSpPr>
          <a:xfrm>
            <a:off x="9271067" y="8736192"/>
            <a:ext cx="2416014" cy="3005304"/>
            <a:chOff x="144338" y="0"/>
            <a:chExt cx="2416012" cy="3005303"/>
          </a:xfrm>
        </p:grpSpPr>
        <p:grpSp>
          <p:nvGrpSpPr>
            <p:cNvPr id="397" name="Group 397"/>
            <p:cNvGrpSpPr/>
            <p:nvPr/>
          </p:nvGrpSpPr>
          <p:grpSpPr>
            <a:xfrm>
              <a:off x="167208" y="-1"/>
              <a:ext cx="2161712" cy="2329769"/>
              <a:chOff x="167208" y="0"/>
              <a:chExt cx="2161710" cy="2329767"/>
            </a:xfrm>
          </p:grpSpPr>
          <p:sp>
            <p:nvSpPr>
              <p:cNvPr id="395" name="Shape 395"/>
              <p:cNvSpPr/>
              <p:nvPr/>
            </p:nvSpPr>
            <p:spPr>
              <a:xfrm>
                <a:off x="167208" y="0"/>
                <a:ext cx="2161712" cy="2329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8E8D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396" name="pasted-image-filtered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t="172" b="11"/>
              <a:stretch>
                <a:fillRect/>
              </a:stretch>
            </p:blipFill>
            <p:spPr>
              <a:xfrm>
                <a:off x="573275" y="471360"/>
                <a:ext cx="1349376" cy="1419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59" y="0"/>
                    </a:moveTo>
                    <a:cubicBezTo>
                      <a:pt x="9418" y="22"/>
                      <a:pt x="8687" y="52"/>
                      <a:pt x="8665" y="85"/>
                    </a:cubicBezTo>
                    <a:cubicBezTo>
                      <a:pt x="8622" y="152"/>
                      <a:pt x="8247" y="250"/>
                      <a:pt x="7833" y="302"/>
                    </a:cubicBezTo>
                    <a:cubicBezTo>
                      <a:pt x="7159" y="387"/>
                      <a:pt x="5163" y="1185"/>
                      <a:pt x="4828" y="1504"/>
                    </a:cubicBezTo>
                    <a:cubicBezTo>
                      <a:pt x="4756" y="1572"/>
                      <a:pt x="4607" y="1594"/>
                      <a:pt x="4492" y="1552"/>
                    </a:cubicBezTo>
                    <a:cubicBezTo>
                      <a:pt x="4376" y="1510"/>
                      <a:pt x="4296" y="1537"/>
                      <a:pt x="4320" y="1612"/>
                    </a:cubicBezTo>
                    <a:cubicBezTo>
                      <a:pt x="4361" y="1744"/>
                      <a:pt x="3179" y="2772"/>
                      <a:pt x="2986" y="2772"/>
                    </a:cubicBezTo>
                    <a:cubicBezTo>
                      <a:pt x="2934" y="2772"/>
                      <a:pt x="2237" y="2159"/>
                      <a:pt x="1442" y="1407"/>
                    </a:cubicBezTo>
                    <a:lnTo>
                      <a:pt x="89" y="127"/>
                    </a:lnTo>
                    <a:cubicBezTo>
                      <a:pt x="32" y="148"/>
                      <a:pt x="0" y="172"/>
                      <a:pt x="0" y="199"/>
                    </a:cubicBezTo>
                    <a:cubicBezTo>
                      <a:pt x="0" y="477"/>
                      <a:pt x="416" y="948"/>
                      <a:pt x="661" y="948"/>
                    </a:cubicBezTo>
                    <a:cubicBezTo>
                      <a:pt x="858" y="948"/>
                      <a:pt x="1779" y="1892"/>
                      <a:pt x="1779" y="2095"/>
                    </a:cubicBezTo>
                    <a:cubicBezTo>
                      <a:pt x="1779" y="2170"/>
                      <a:pt x="1831" y="2196"/>
                      <a:pt x="1900" y="2156"/>
                    </a:cubicBezTo>
                    <a:cubicBezTo>
                      <a:pt x="1968" y="2116"/>
                      <a:pt x="2240" y="2291"/>
                      <a:pt x="2503" y="2548"/>
                    </a:cubicBezTo>
                    <a:lnTo>
                      <a:pt x="2980" y="3019"/>
                    </a:lnTo>
                    <a:lnTo>
                      <a:pt x="2605" y="3297"/>
                    </a:lnTo>
                    <a:cubicBezTo>
                      <a:pt x="2398" y="3451"/>
                      <a:pt x="2266" y="3616"/>
                      <a:pt x="2312" y="3659"/>
                    </a:cubicBezTo>
                    <a:cubicBezTo>
                      <a:pt x="2359" y="3703"/>
                      <a:pt x="2260" y="3980"/>
                      <a:pt x="2096" y="4275"/>
                    </a:cubicBezTo>
                    <a:cubicBezTo>
                      <a:pt x="1504" y="5342"/>
                      <a:pt x="1423" y="5717"/>
                      <a:pt x="1417" y="7270"/>
                    </a:cubicBezTo>
                    <a:cubicBezTo>
                      <a:pt x="1411" y="8676"/>
                      <a:pt x="1495" y="9512"/>
                      <a:pt x="1658" y="9607"/>
                    </a:cubicBezTo>
                    <a:cubicBezTo>
                      <a:pt x="1722" y="9645"/>
                      <a:pt x="1779" y="9777"/>
                      <a:pt x="1779" y="9897"/>
                    </a:cubicBezTo>
                    <a:cubicBezTo>
                      <a:pt x="1779" y="10018"/>
                      <a:pt x="2367" y="11241"/>
                      <a:pt x="3094" y="12621"/>
                    </a:cubicBezTo>
                    <a:cubicBezTo>
                      <a:pt x="3821" y="14000"/>
                      <a:pt x="4455" y="15338"/>
                      <a:pt x="4498" y="15592"/>
                    </a:cubicBezTo>
                    <a:cubicBezTo>
                      <a:pt x="4666" y="16589"/>
                      <a:pt x="4443" y="17115"/>
                      <a:pt x="3469" y="18049"/>
                    </a:cubicBezTo>
                    <a:cubicBezTo>
                      <a:pt x="2963" y="18534"/>
                      <a:pt x="2474" y="18931"/>
                      <a:pt x="2382" y="18931"/>
                    </a:cubicBezTo>
                    <a:cubicBezTo>
                      <a:pt x="2291" y="18931"/>
                      <a:pt x="2217" y="19012"/>
                      <a:pt x="2217" y="19112"/>
                    </a:cubicBezTo>
                    <a:cubicBezTo>
                      <a:pt x="2217" y="19345"/>
                      <a:pt x="1011" y="20477"/>
                      <a:pt x="762" y="20477"/>
                    </a:cubicBezTo>
                    <a:cubicBezTo>
                      <a:pt x="659" y="20477"/>
                      <a:pt x="611" y="20532"/>
                      <a:pt x="654" y="20598"/>
                    </a:cubicBezTo>
                    <a:cubicBezTo>
                      <a:pt x="697" y="20664"/>
                      <a:pt x="569" y="20865"/>
                      <a:pt x="368" y="21044"/>
                    </a:cubicBezTo>
                    <a:cubicBezTo>
                      <a:pt x="266" y="21136"/>
                      <a:pt x="175" y="21229"/>
                      <a:pt x="108" y="21310"/>
                    </a:cubicBezTo>
                    <a:cubicBezTo>
                      <a:pt x="114" y="21402"/>
                      <a:pt x="120" y="21454"/>
                      <a:pt x="127" y="21497"/>
                    </a:cubicBezTo>
                    <a:cubicBezTo>
                      <a:pt x="165" y="21501"/>
                      <a:pt x="163" y="21506"/>
                      <a:pt x="229" y="21509"/>
                    </a:cubicBezTo>
                    <a:cubicBezTo>
                      <a:pt x="230" y="21484"/>
                      <a:pt x="228" y="21456"/>
                      <a:pt x="216" y="21425"/>
                    </a:cubicBezTo>
                    <a:cubicBezTo>
                      <a:pt x="158" y="21277"/>
                      <a:pt x="1122" y="20309"/>
                      <a:pt x="2039" y="19493"/>
                    </a:cubicBezTo>
                    <a:cubicBezTo>
                      <a:pt x="2054" y="19463"/>
                      <a:pt x="2066" y="19430"/>
                      <a:pt x="2090" y="19402"/>
                    </a:cubicBezTo>
                    <a:cubicBezTo>
                      <a:pt x="2121" y="19366"/>
                      <a:pt x="2162" y="19349"/>
                      <a:pt x="2211" y="19336"/>
                    </a:cubicBezTo>
                    <a:cubicBezTo>
                      <a:pt x="2831" y="18794"/>
                      <a:pt x="3402" y="18357"/>
                      <a:pt x="3570" y="18339"/>
                    </a:cubicBezTo>
                    <a:cubicBezTo>
                      <a:pt x="3868" y="18308"/>
                      <a:pt x="3914" y="18358"/>
                      <a:pt x="3882" y="18653"/>
                    </a:cubicBezTo>
                    <a:cubicBezTo>
                      <a:pt x="3860" y="18846"/>
                      <a:pt x="3800" y="19099"/>
                      <a:pt x="3748" y="19215"/>
                    </a:cubicBezTo>
                    <a:cubicBezTo>
                      <a:pt x="3697" y="19331"/>
                      <a:pt x="3637" y="19583"/>
                      <a:pt x="3615" y="19776"/>
                    </a:cubicBezTo>
                    <a:cubicBezTo>
                      <a:pt x="3592" y="19970"/>
                      <a:pt x="3504" y="20413"/>
                      <a:pt x="3418" y="20761"/>
                    </a:cubicBezTo>
                    <a:cubicBezTo>
                      <a:pt x="3332" y="21108"/>
                      <a:pt x="3261" y="21439"/>
                      <a:pt x="3259" y="21497"/>
                    </a:cubicBezTo>
                    <a:cubicBezTo>
                      <a:pt x="3257" y="21555"/>
                      <a:pt x="7381" y="21600"/>
                      <a:pt x="12426" y="21600"/>
                    </a:cubicBezTo>
                    <a:lnTo>
                      <a:pt x="14720" y="21600"/>
                    </a:lnTo>
                    <a:lnTo>
                      <a:pt x="14720" y="20586"/>
                    </a:lnTo>
                    <a:lnTo>
                      <a:pt x="14720" y="19565"/>
                    </a:lnTo>
                    <a:lnTo>
                      <a:pt x="15933" y="19426"/>
                    </a:lnTo>
                    <a:cubicBezTo>
                      <a:pt x="16601" y="19349"/>
                      <a:pt x="17230" y="19209"/>
                      <a:pt x="17324" y="19118"/>
                    </a:cubicBezTo>
                    <a:cubicBezTo>
                      <a:pt x="17419" y="19028"/>
                      <a:pt x="17573" y="18981"/>
                      <a:pt x="17668" y="19015"/>
                    </a:cubicBezTo>
                    <a:cubicBezTo>
                      <a:pt x="17762" y="19050"/>
                      <a:pt x="18065" y="18858"/>
                      <a:pt x="18341" y="18587"/>
                    </a:cubicBezTo>
                    <a:lnTo>
                      <a:pt x="18843" y="18098"/>
                    </a:lnTo>
                    <a:lnTo>
                      <a:pt x="19739" y="18901"/>
                    </a:lnTo>
                    <a:cubicBezTo>
                      <a:pt x="20231" y="19344"/>
                      <a:pt x="20631" y="19738"/>
                      <a:pt x="20628" y="19776"/>
                    </a:cubicBezTo>
                    <a:cubicBezTo>
                      <a:pt x="20625" y="19815"/>
                      <a:pt x="20841" y="20045"/>
                      <a:pt x="21111" y="20290"/>
                    </a:cubicBezTo>
                    <a:lnTo>
                      <a:pt x="21600" y="20736"/>
                    </a:lnTo>
                    <a:cubicBezTo>
                      <a:pt x="21595" y="20191"/>
                      <a:pt x="21549" y="20045"/>
                      <a:pt x="21390" y="20102"/>
                    </a:cubicBezTo>
                    <a:cubicBezTo>
                      <a:pt x="21145" y="20192"/>
                      <a:pt x="20809" y="19874"/>
                      <a:pt x="20971" y="19704"/>
                    </a:cubicBezTo>
                    <a:cubicBezTo>
                      <a:pt x="21031" y="19641"/>
                      <a:pt x="21004" y="19633"/>
                      <a:pt x="20908" y="19686"/>
                    </a:cubicBezTo>
                    <a:cubicBezTo>
                      <a:pt x="20811" y="19738"/>
                      <a:pt x="20681" y="19699"/>
                      <a:pt x="20615" y="19601"/>
                    </a:cubicBezTo>
                    <a:cubicBezTo>
                      <a:pt x="20496" y="19423"/>
                      <a:pt x="20472" y="19347"/>
                      <a:pt x="20437" y="19058"/>
                    </a:cubicBezTo>
                    <a:cubicBezTo>
                      <a:pt x="20427" y="18972"/>
                      <a:pt x="20319" y="18937"/>
                      <a:pt x="20202" y="18979"/>
                    </a:cubicBezTo>
                    <a:cubicBezTo>
                      <a:pt x="20072" y="19027"/>
                      <a:pt x="19792" y="18821"/>
                      <a:pt x="19465" y="18442"/>
                    </a:cubicBezTo>
                    <a:cubicBezTo>
                      <a:pt x="18980" y="17880"/>
                      <a:pt x="18934" y="17756"/>
                      <a:pt x="18957" y="17011"/>
                    </a:cubicBezTo>
                    <a:cubicBezTo>
                      <a:pt x="18971" y="16562"/>
                      <a:pt x="19070" y="16053"/>
                      <a:pt x="19180" y="15881"/>
                    </a:cubicBezTo>
                    <a:cubicBezTo>
                      <a:pt x="19289" y="15710"/>
                      <a:pt x="19383" y="15452"/>
                      <a:pt x="19383" y="15308"/>
                    </a:cubicBezTo>
                    <a:cubicBezTo>
                      <a:pt x="19383" y="15163"/>
                      <a:pt x="19430" y="14997"/>
                      <a:pt x="19491" y="14939"/>
                    </a:cubicBezTo>
                    <a:cubicBezTo>
                      <a:pt x="19552" y="14881"/>
                      <a:pt x="19609" y="14555"/>
                      <a:pt x="19618" y="14215"/>
                    </a:cubicBezTo>
                    <a:cubicBezTo>
                      <a:pt x="19630" y="13722"/>
                      <a:pt x="19713" y="13536"/>
                      <a:pt x="20024" y="13303"/>
                    </a:cubicBezTo>
                    <a:cubicBezTo>
                      <a:pt x="20240" y="13142"/>
                      <a:pt x="20418" y="13058"/>
                      <a:pt x="20418" y="13116"/>
                    </a:cubicBezTo>
                    <a:cubicBezTo>
                      <a:pt x="20418" y="13174"/>
                      <a:pt x="20580" y="13072"/>
                      <a:pt x="20780" y="12892"/>
                    </a:cubicBezTo>
                    <a:cubicBezTo>
                      <a:pt x="20981" y="12713"/>
                      <a:pt x="21112" y="12518"/>
                      <a:pt x="21073" y="12458"/>
                    </a:cubicBezTo>
                    <a:cubicBezTo>
                      <a:pt x="21033" y="12397"/>
                      <a:pt x="21063" y="12314"/>
                      <a:pt x="21136" y="12270"/>
                    </a:cubicBezTo>
                    <a:cubicBezTo>
                      <a:pt x="21328" y="12158"/>
                      <a:pt x="20382" y="10529"/>
                      <a:pt x="19764" y="9909"/>
                    </a:cubicBezTo>
                    <a:cubicBezTo>
                      <a:pt x="19477" y="9621"/>
                      <a:pt x="19211" y="9240"/>
                      <a:pt x="19173" y="9064"/>
                    </a:cubicBezTo>
                    <a:cubicBezTo>
                      <a:pt x="19024" y="8375"/>
                      <a:pt x="18982" y="7404"/>
                      <a:pt x="19097" y="7337"/>
                    </a:cubicBezTo>
                    <a:cubicBezTo>
                      <a:pt x="19163" y="7298"/>
                      <a:pt x="19179" y="7123"/>
                      <a:pt x="19135" y="6950"/>
                    </a:cubicBezTo>
                    <a:cubicBezTo>
                      <a:pt x="19109" y="6849"/>
                      <a:pt x="19089" y="6714"/>
                      <a:pt x="19078" y="6582"/>
                    </a:cubicBezTo>
                    <a:cubicBezTo>
                      <a:pt x="19038" y="6361"/>
                      <a:pt x="18992" y="6148"/>
                      <a:pt x="18938" y="5942"/>
                    </a:cubicBezTo>
                    <a:cubicBezTo>
                      <a:pt x="18936" y="5940"/>
                      <a:pt x="18940" y="5937"/>
                      <a:pt x="18938" y="5936"/>
                    </a:cubicBezTo>
                    <a:cubicBezTo>
                      <a:pt x="18858" y="5889"/>
                      <a:pt x="18792" y="5725"/>
                      <a:pt x="18792" y="5574"/>
                    </a:cubicBezTo>
                    <a:cubicBezTo>
                      <a:pt x="18792" y="5509"/>
                      <a:pt x="18774" y="5423"/>
                      <a:pt x="18754" y="5338"/>
                    </a:cubicBezTo>
                    <a:cubicBezTo>
                      <a:pt x="18717" y="5244"/>
                      <a:pt x="18684" y="5157"/>
                      <a:pt x="18659" y="5072"/>
                    </a:cubicBezTo>
                    <a:cubicBezTo>
                      <a:pt x="18651" y="5055"/>
                      <a:pt x="18648" y="5033"/>
                      <a:pt x="18640" y="5018"/>
                    </a:cubicBezTo>
                    <a:cubicBezTo>
                      <a:pt x="18558" y="4865"/>
                      <a:pt x="18429" y="4619"/>
                      <a:pt x="18354" y="4475"/>
                    </a:cubicBezTo>
                    <a:cubicBezTo>
                      <a:pt x="18239" y="4254"/>
                      <a:pt x="18495" y="3947"/>
                      <a:pt x="19910" y="2585"/>
                    </a:cubicBezTo>
                    <a:cubicBezTo>
                      <a:pt x="20663" y="1860"/>
                      <a:pt x="21080" y="1441"/>
                      <a:pt x="21314" y="1147"/>
                    </a:cubicBezTo>
                    <a:lnTo>
                      <a:pt x="19929" y="2464"/>
                    </a:lnTo>
                    <a:lnTo>
                      <a:pt x="18252" y="4052"/>
                    </a:lnTo>
                    <a:lnTo>
                      <a:pt x="17706" y="3291"/>
                    </a:lnTo>
                    <a:cubicBezTo>
                      <a:pt x="17405" y="2876"/>
                      <a:pt x="16994" y="2391"/>
                      <a:pt x="16791" y="2210"/>
                    </a:cubicBezTo>
                    <a:cubicBezTo>
                      <a:pt x="16588" y="2029"/>
                      <a:pt x="16422" y="1788"/>
                      <a:pt x="16422" y="1673"/>
                    </a:cubicBezTo>
                    <a:cubicBezTo>
                      <a:pt x="16422" y="1557"/>
                      <a:pt x="16383" y="1499"/>
                      <a:pt x="16333" y="1546"/>
                    </a:cubicBezTo>
                    <a:cubicBezTo>
                      <a:pt x="16284" y="1593"/>
                      <a:pt x="15972" y="1473"/>
                      <a:pt x="15641" y="1274"/>
                    </a:cubicBezTo>
                    <a:cubicBezTo>
                      <a:pt x="15310" y="1076"/>
                      <a:pt x="14818" y="826"/>
                      <a:pt x="14548" y="719"/>
                    </a:cubicBezTo>
                    <a:cubicBezTo>
                      <a:pt x="14278" y="611"/>
                      <a:pt x="14053" y="470"/>
                      <a:pt x="14053" y="411"/>
                    </a:cubicBezTo>
                    <a:cubicBezTo>
                      <a:pt x="14053" y="351"/>
                      <a:pt x="13781" y="291"/>
                      <a:pt x="13443" y="278"/>
                    </a:cubicBezTo>
                    <a:cubicBezTo>
                      <a:pt x="13105" y="265"/>
                      <a:pt x="12753" y="190"/>
                      <a:pt x="12668" y="109"/>
                    </a:cubicBezTo>
                    <a:cubicBezTo>
                      <a:pt x="12613" y="57"/>
                      <a:pt x="11787" y="24"/>
                      <a:pt x="1055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8" name="Shape 398"/>
            <p:cNvSpPr/>
            <p:nvPr/>
          </p:nvSpPr>
          <p:spPr>
            <a:xfrm>
              <a:off x="144338" y="2484872"/>
              <a:ext cx="2416014" cy="520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 b="1">
                  <a:solidFill>
                    <a:srgbClr val="79797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Non-Cognitive</a:t>
              </a:r>
            </a:p>
          </p:txBody>
        </p:sp>
      </p:grpSp>
      <p:grpSp>
        <p:nvGrpSpPr>
          <p:cNvPr id="404" name="Group 404"/>
          <p:cNvGrpSpPr/>
          <p:nvPr/>
        </p:nvGrpSpPr>
        <p:grpSpPr>
          <a:xfrm>
            <a:off x="12424857" y="8751374"/>
            <a:ext cx="3606585" cy="2990123"/>
            <a:chOff x="-147176" y="0"/>
            <a:chExt cx="3606584" cy="2990121"/>
          </a:xfrm>
        </p:grpSpPr>
        <p:grpSp>
          <p:nvGrpSpPr>
            <p:cNvPr id="402" name="Group 402"/>
            <p:cNvGrpSpPr/>
            <p:nvPr/>
          </p:nvGrpSpPr>
          <p:grpSpPr>
            <a:xfrm>
              <a:off x="435858" y="-1"/>
              <a:ext cx="2161712" cy="2329769"/>
              <a:chOff x="167208" y="0"/>
              <a:chExt cx="2161710" cy="2329767"/>
            </a:xfrm>
          </p:grpSpPr>
          <p:sp>
            <p:nvSpPr>
              <p:cNvPr id="400" name="Shape 400"/>
              <p:cNvSpPr/>
              <p:nvPr/>
            </p:nvSpPr>
            <p:spPr>
              <a:xfrm>
                <a:off x="167208" y="0"/>
                <a:ext cx="2161712" cy="2329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8E8D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401" name="pasted-image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/>
              <a:stretch>
                <a:fillRect/>
              </a:stretch>
            </p:blipFill>
            <p:spPr>
              <a:xfrm>
                <a:off x="375065" y="291884"/>
                <a:ext cx="1745904" cy="17459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3" name="Shape 403"/>
            <p:cNvSpPr/>
            <p:nvPr/>
          </p:nvSpPr>
          <p:spPr>
            <a:xfrm>
              <a:off x="-147177" y="2469691"/>
              <a:ext cx="3606586" cy="520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 b="1">
                  <a:solidFill>
                    <a:srgbClr val="79797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Student Success CTR</a:t>
              </a:r>
            </a:p>
          </p:txBody>
        </p:sp>
      </p:grpSp>
      <p:grpSp>
        <p:nvGrpSpPr>
          <p:cNvPr id="409" name="Group 409"/>
          <p:cNvGrpSpPr/>
          <p:nvPr/>
        </p:nvGrpSpPr>
        <p:grpSpPr>
          <a:xfrm>
            <a:off x="16383482" y="8751374"/>
            <a:ext cx="2808079" cy="2962242"/>
            <a:chOff x="38021" y="0"/>
            <a:chExt cx="2808077" cy="2962241"/>
          </a:xfrm>
        </p:grpSpPr>
        <p:grpSp>
          <p:nvGrpSpPr>
            <p:cNvPr id="407" name="Group 407"/>
            <p:cNvGrpSpPr/>
            <p:nvPr/>
          </p:nvGrpSpPr>
          <p:grpSpPr>
            <a:xfrm>
              <a:off x="167208" y="-1"/>
              <a:ext cx="2161712" cy="2329769"/>
              <a:chOff x="167208" y="0"/>
              <a:chExt cx="2161710" cy="2329767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167208" y="0"/>
                <a:ext cx="2161712" cy="2329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10800" y="21600"/>
                    </a:lnTo>
                    <a:lnTo>
                      <a:pt x="0" y="162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8E8D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406" name="pasted-image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558465" y="493254"/>
                <a:ext cx="1379200" cy="13432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08" name="Shape 408"/>
            <p:cNvSpPr/>
            <p:nvPr/>
          </p:nvSpPr>
          <p:spPr>
            <a:xfrm>
              <a:off x="38021" y="2441811"/>
              <a:ext cx="2808079" cy="520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 b="1">
                  <a:solidFill>
                    <a:srgbClr val="79797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Library Sciences</a:t>
              </a:r>
            </a:p>
          </p:txBody>
        </p:sp>
      </p:grpSp>
      <p:sp>
        <p:nvSpPr>
          <p:cNvPr id="41" name="Shape 383"/>
          <p:cNvSpPr/>
          <p:nvPr/>
        </p:nvSpPr>
        <p:spPr>
          <a:xfrm>
            <a:off x="5961221" y="9150196"/>
            <a:ext cx="1710842" cy="1412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5800" b="1" spc="-232">
                <a:solidFill>
                  <a:srgbClr val="8C1D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4000" smtClean="0">
                <a:solidFill>
                  <a:srgbClr val="8E8D8F"/>
                </a:solidFill>
              </a:rPr>
              <a:t>LT I</a:t>
            </a:r>
            <a:endParaRPr sz="4000" dirty="0">
              <a:solidFill>
                <a:srgbClr val="8E8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creen Shot 2017-02-07 at 2.48.41 PM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06" y="-39897"/>
            <a:ext cx="24525512" cy="1379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8" y="1059873"/>
            <a:ext cx="23203185" cy="11700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07" y="3961019"/>
            <a:ext cx="19989886" cy="8834745"/>
          </a:xfrm>
          <a:prstGeom prst="rect">
            <a:avLst/>
          </a:prstGeom>
          <a:effectLst>
            <a:outerShdw blurRad="558800" dist="520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68" y="6442364"/>
            <a:ext cx="13311225" cy="6317673"/>
          </a:xfrm>
          <a:prstGeom prst="rect">
            <a:avLst/>
          </a:prstGeom>
          <a:effectLst>
            <a:outerShdw blurRad="558800" dist="5207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72" name="Shape 372"/>
          <p:cNvSpPr/>
          <p:nvPr/>
        </p:nvSpPr>
        <p:spPr>
          <a:xfrm>
            <a:off x="-70842" y="-75625"/>
            <a:ext cx="24525684" cy="13867250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75" y="10554821"/>
            <a:ext cx="14569718" cy="2240943"/>
          </a:xfrm>
          <a:prstGeom prst="rect">
            <a:avLst/>
          </a:prstGeom>
          <a:effectLst>
            <a:outerShdw blurRad="558800" dist="5207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t="299" r="-61" b="-298"/>
          <a:stretch/>
        </p:blipFill>
        <p:spPr>
          <a:xfrm>
            <a:off x="0" y="-731520"/>
            <a:ext cx="24414480" cy="152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6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-731520"/>
            <a:ext cx="24414480" cy="1527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149" y="9240520"/>
            <a:ext cx="4654929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0208" y="9299059"/>
            <a:ext cx="484908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800" b="1" i="0" u="none" strike="noStrike" cap="none" spc="0" normalizeH="0" baseline="0" smtClean="0">
                <a:ln>
                  <a:noFill/>
                </a:ln>
                <a:solidFill>
                  <a:srgbClr val="36415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ON-CAMPUS</a:t>
            </a:r>
            <a:endParaRPr kumimoji="0" lang="en-US" sz="5800" b="1" i="0" u="none" strike="noStrike" cap="none" spc="0" normalizeH="0" baseline="0">
              <a:ln>
                <a:noFill/>
              </a:ln>
              <a:solidFill>
                <a:srgbClr val="364151"/>
              </a:solidFill>
              <a:effectLst/>
              <a:uFillTx/>
              <a:latin typeface="Arial" charset="0"/>
              <a:ea typeface="Arial" charset="0"/>
              <a:cs typeface="Arial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066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-731520"/>
            <a:ext cx="24414480" cy="152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-731520"/>
            <a:ext cx="24414480" cy="152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-731520"/>
            <a:ext cx="24414480" cy="152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2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t="299" r="-61" b="-298"/>
          <a:stretch/>
        </p:blipFill>
        <p:spPr>
          <a:xfrm>
            <a:off x="0" y="-731520"/>
            <a:ext cx="24414480" cy="152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creen Shot 2017-02-07 at 2.48.41 PM (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79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-58788" y="6789836"/>
            <a:ext cx="24501577" cy="6958166"/>
          </a:xfrm>
          <a:prstGeom prst="rect">
            <a:avLst/>
          </a:prstGeom>
          <a:solidFill>
            <a:schemeClr val="accent5">
              <a:hueOff val="101205"/>
              <a:satOff val="-13598"/>
              <a:lumOff val="2387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-58789" y="2418735"/>
            <a:ext cx="24501577" cy="11374533"/>
          </a:xfrm>
          <a:prstGeom prst="rect">
            <a:avLst/>
          </a:prstGeom>
          <a:gradFill>
            <a:gsLst>
              <a:gs pos="0">
                <a:srgbClr val="9CD16F"/>
              </a:gs>
              <a:gs pos="45391">
                <a:srgbClr val="CDE8B7"/>
              </a:gs>
              <a:gs pos="51429">
                <a:srgbClr val="FFFFFF"/>
              </a:gs>
              <a:gs pos="60602">
                <a:srgbClr val="EAACAA"/>
              </a:gs>
              <a:gs pos="100000">
                <a:schemeClr val="accent5">
                  <a:hueOff val="101205"/>
                  <a:satOff val="-13598"/>
                  <a:lumOff val="23877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-82472" y="2418735"/>
            <a:ext cx="24548943" cy="1153720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30" name="pasted-image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5733" y="2633748"/>
            <a:ext cx="10462017" cy="6043042"/>
          </a:xfrm>
          <a:prstGeom prst="rect">
            <a:avLst/>
          </a:prstGeom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</p:pic>
      <p:sp>
        <p:nvSpPr>
          <p:cNvPr id="431" name="Shape 431"/>
          <p:cNvSpPr/>
          <p:nvPr/>
        </p:nvSpPr>
        <p:spPr>
          <a:xfrm>
            <a:off x="7911255" y="4056568"/>
            <a:ext cx="8561490" cy="382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marL="370066" marR="394131" algn="l" defTabSz="457200">
              <a:lnSpc>
                <a:spcPct val="120000"/>
              </a:lnSpc>
              <a:tabLst>
                <a:tab pos="1257300" algn="l"/>
              </a:tabLst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Does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student success </a:t>
            </a:r>
            <a:r>
              <a:t>differ in face-to-face and ASU Online modalities?</a:t>
            </a:r>
          </a:p>
        </p:txBody>
      </p:sp>
      <p:sp>
        <p:nvSpPr>
          <p:cNvPr id="432" name="Shape 432"/>
          <p:cNvSpPr/>
          <p:nvPr/>
        </p:nvSpPr>
        <p:spPr>
          <a:xfrm>
            <a:off x="984310" y="3382693"/>
            <a:ext cx="6932493" cy="267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algn="l">
              <a:lnSpc>
                <a:spcPct val="80000"/>
              </a:lnSpc>
              <a:defRPr sz="9000" b="1" spc="-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I. Efficacy </a:t>
            </a:r>
          </a:p>
        </p:txBody>
      </p:sp>
      <p:grpSp>
        <p:nvGrpSpPr>
          <p:cNvPr id="436" name="Group 436"/>
          <p:cNvGrpSpPr/>
          <p:nvPr/>
        </p:nvGrpSpPr>
        <p:grpSpPr>
          <a:xfrm>
            <a:off x="984521" y="7493801"/>
            <a:ext cx="23311505" cy="6102706"/>
            <a:chOff x="0" y="469024"/>
            <a:chExt cx="23311504" cy="6102705"/>
          </a:xfrm>
        </p:grpSpPr>
        <p:pic>
          <p:nvPicPr>
            <p:cNvPr id="433" name="pasted-image-filter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46195" y="469024"/>
              <a:ext cx="10565310" cy="610270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254000" dir="5400000" rotWithShape="0">
                <a:srgbClr val="000000">
                  <a:alpha val="37863"/>
                </a:srgbClr>
              </a:outerShdw>
            </a:effectLst>
          </p:spPr>
        </p:pic>
        <p:sp>
          <p:nvSpPr>
            <p:cNvPr id="434" name="Shape 434"/>
            <p:cNvSpPr/>
            <p:nvPr/>
          </p:nvSpPr>
          <p:spPr>
            <a:xfrm>
              <a:off x="13917110" y="1712112"/>
              <a:ext cx="7857293" cy="4019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2385" tIns="102385" rIns="102385" bIns="102385" numCol="1" anchor="t">
              <a:normAutofit/>
            </a:bodyPr>
            <a:lstStyle/>
            <a:p>
              <a:pPr marL="299753" marR="319246" algn="l" defTabSz="370331">
                <a:lnSpc>
                  <a:spcPct val="130000"/>
                </a:lnSpc>
                <a:tabLst>
                  <a:tab pos="1016000" algn="l"/>
                </a:tabLst>
                <a:defRPr sz="4536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Do </a:t>
              </a:r>
              <a:r>
                <a:rPr b="1">
                  <a:latin typeface="Helvetica Neue"/>
                  <a:ea typeface="Helvetica Neue"/>
                  <a:cs typeface="Helvetica Neue"/>
                  <a:sym typeface="Helvetica Neue"/>
                </a:rPr>
                <a:t>clickstream LMS data on student behavior and course design elements</a:t>
              </a:r>
              <a:r>
                <a:t> predict student success?</a:t>
              </a:r>
            </a:p>
          </p:txBody>
        </p:sp>
        <p:sp>
          <p:nvSpPr>
            <p:cNvPr id="435" name="Shape 435"/>
            <p:cNvSpPr/>
            <p:nvPr/>
          </p:nvSpPr>
          <p:spPr>
            <a:xfrm>
              <a:off x="0" y="1793637"/>
              <a:ext cx="10983470" cy="157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1600" tIns="101600" rIns="101600" bIns="101600" numCol="1" anchor="t">
              <a:normAutofit/>
            </a:bodyPr>
            <a:lstStyle>
              <a:lvl1pPr algn="l">
                <a:lnSpc>
                  <a:spcPct val="80000"/>
                </a:lnSpc>
                <a:defRPr sz="9000" b="1" spc="-36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II. Learning Analytics </a:t>
              </a:r>
            </a:p>
          </p:txBody>
        </p:sp>
      </p:grpSp>
      <p:sp>
        <p:nvSpPr>
          <p:cNvPr id="437" name="Shape 437"/>
          <p:cNvSpPr/>
          <p:nvPr/>
        </p:nvSpPr>
        <p:spPr>
          <a:xfrm>
            <a:off x="984309" y="522773"/>
            <a:ext cx="21285755" cy="267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algn="l">
              <a:lnSpc>
                <a:spcPct val="80000"/>
              </a:lnSpc>
              <a:defRPr sz="9000" b="1" spc="-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ASU-Online Study</a:t>
            </a:r>
            <a:r>
              <a:rPr/>
              <a:t>: </a:t>
            </a:r>
            <a:r>
              <a:rPr lang="en-US" smtClean="0"/>
              <a:t>Research Questions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891" y="409586"/>
            <a:ext cx="16280472" cy="1812750"/>
          </a:xfrm>
        </p:spPr>
        <p:txBody>
          <a:bodyPr>
            <a:noAutofit/>
          </a:bodyPr>
          <a:lstStyle/>
          <a:p>
            <a:pPr algn="l"/>
            <a:r>
              <a:rPr lang="en-US" sz="9600" b="1" dirty="0">
                <a:latin typeface="Times New Roman" charset="0"/>
                <a:ea typeface="Times New Roman" charset="0"/>
                <a:cs typeface="Times New Roman" charset="0"/>
              </a:rPr>
              <a:t>[Poll] </a:t>
            </a:r>
            <a:r>
              <a:rPr lang="en-US" sz="9600" b="1" dirty="0" smtClean="0">
                <a:latin typeface="Times New Roman" charset="0"/>
                <a:ea typeface="Times New Roman" charset="0"/>
                <a:cs typeface="Times New Roman" charset="0"/>
              </a:rPr>
              <a:t>Online vs. Face to Face?</a:t>
            </a:r>
            <a:endParaRPr lang="en-US" sz="9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2072" y="3077741"/>
            <a:ext cx="19130481" cy="1828800"/>
          </a:xfrm>
          <a:prstGeom prst="rect">
            <a:avLst/>
          </a:prstGeom>
          <a:noFill/>
        </p:spPr>
        <p:txBody>
          <a:bodyPr wrap="none" lIns="274320" tIns="274320" rIns="274320" bIns="274320" rtlCol="0">
            <a:noAutofit/>
          </a:bodyPr>
          <a:lstStyle/>
          <a:p>
            <a:pPr algn="l"/>
            <a:r>
              <a:rPr lang="en-US" sz="4400" dirty="0">
                <a:latin typeface="Arial" charset="0"/>
                <a:ea typeface="Arial" charset="0"/>
                <a:cs typeface="Arial" charset="0"/>
              </a:rPr>
              <a:t>How do you view online and face to face modalities?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4840" y="5172012"/>
            <a:ext cx="16931147" cy="743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3000"/>
              </a:spcAft>
            </a:pPr>
            <a:r>
              <a:rPr lang="en-US" sz="4400" i="1" dirty="0">
                <a:latin typeface="Arial" charset="0"/>
                <a:ea typeface="Arial" charset="0"/>
                <a:cs typeface="Arial" charset="0"/>
              </a:rPr>
              <a:t>Response options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Believe online and face to face provide the same quality education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Believe face to face is superior to online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Believe online is superior to face to face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My institution/school doesn’t offer online programs or it’s too early to tell. 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702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24383998" y="0"/>
            <a:ext cx="45719" cy="13716000"/>
          </a:xfrm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407" y="4409610"/>
            <a:ext cx="13311551" cy="6401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7750" y="5029124"/>
            <a:ext cx="9528313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spcAft>
                <a:spcPts val="1200"/>
              </a:spcAft>
              <a:buClr>
                <a:srgbClr val="FFFF00"/>
              </a:buClr>
              <a:buFont typeface="Arial" charset="0"/>
              <a:buChar char="•"/>
            </a:pP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We are using On24 for today’s webinar. Please enter questions in the text field at the bottom of the Q&amp;A Window. We are monitoring the discussion and will try to bring the Q&amp;A comments into the conversation.</a:t>
            </a:r>
          </a:p>
          <a:p>
            <a:pPr marL="571500" indent="-571500" algn="l">
              <a:spcAft>
                <a:spcPts val="1200"/>
              </a:spcAft>
              <a:buClr>
                <a:srgbClr val="FFFF00"/>
              </a:buClr>
              <a:buFont typeface="Arial" charset="0"/>
              <a:buChar char="•"/>
            </a:pP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We will not use the “raise your hand” feature.</a:t>
            </a:r>
          </a:p>
          <a:p>
            <a:pPr marL="571500" indent="-571500" algn="l">
              <a:spcAft>
                <a:spcPts val="1200"/>
              </a:spcAft>
              <a:buClr>
                <a:srgbClr val="FFFF00"/>
              </a:buClr>
              <a:buFont typeface="Arial" charset="0"/>
              <a:buChar char="•"/>
            </a:pP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We are recording the webinar; the webinar archive and slides will be available later today.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7264" y="3755291"/>
            <a:ext cx="5099153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Narrow" charset="0"/>
                <a:ea typeface="Arial Narrow" charset="0"/>
                <a:cs typeface="Arial Narrow" charset="0"/>
                <a:sym typeface="Helvetica Light"/>
              </a:rPr>
              <a:t>BEFORE WE BEGIN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 charset="0"/>
              <a:ea typeface="Arial Narrow" charset="0"/>
              <a:cs typeface="Arial Narrow" charset="0"/>
              <a:sym typeface="Helvetica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208" y="4680302"/>
            <a:ext cx="7759700" cy="5806514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414" y="5073369"/>
            <a:ext cx="1484630" cy="4978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-55850"/>
            <a:ext cx="24429717" cy="3537576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 cap="flat">
            <a:solidFill>
              <a:schemeClr val="accent1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819916"/>
            <a:ext cx="2518423" cy="1786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77" y="1087802"/>
            <a:ext cx="5956830" cy="18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1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40" name="pasted-image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2940" y="1582489"/>
            <a:ext cx="17741860" cy="10248007"/>
          </a:xfrm>
          <a:prstGeom prst="rect">
            <a:avLst/>
          </a:prstGeom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</p:pic>
      <p:sp>
        <p:nvSpPr>
          <p:cNvPr id="441" name="Shape 441"/>
          <p:cNvSpPr/>
          <p:nvPr/>
        </p:nvSpPr>
        <p:spPr>
          <a:xfrm>
            <a:off x="6235388" y="4399863"/>
            <a:ext cx="11913224" cy="5191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marL="370066" marR="394131" algn="l" defTabSz="457200">
              <a:lnSpc>
                <a:spcPct val="120000"/>
              </a:lnSpc>
              <a:tabLst>
                <a:tab pos="1257300" algn="l"/>
              </a:tabLst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 smtClean="0"/>
              <a:t>Context, Research Questions, Strategy and Methods</a:t>
            </a:r>
            <a:endParaRPr dirty="0"/>
          </a:p>
        </p:txBody>
      </p:sp>
      <p:sp>
        <p:nvSpPr>
          <p:cNvPr id="442" name="Shape 442"/>
          <p:cNvSpPr/>
          <p:nvPr/>
        </p:nvSpPr>
        <p:spPr>
          <a:xfrm>
            <a:off x="18254391" y="9643969"/>
            <a:ext cx="1970186" cy="197018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17449796" y="10692400"/>
            <a:ext cx="1357458" cy="113555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18620233" y="11729841"/>
            <a:ext cx="670918" cy="63521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19475285" y="11950737"/>
            <a:ext cx="1199233" cy="8577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984310" y="268773"/>
            <a:ext cx="6932493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/>
          <a:p>
            <a:pPr algn="l">
              <a:lnSpc>
                <a:spcPct val="80000"/>
              </a:lnSpc>
              <a:defRPr sz="9000" b="1" spc="-36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Q&amp;A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1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40" name="pasted-image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2940" y="1582489"/>
            <a:ext cx="17741860" cy="10248007"/>
          </a:xfrm>
          <a:prstGeom prst="rect">
            <a:avLst/>
          </a:prstGeom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</p:pic>
      <p:sp>
        <p:nvSpPr>
          <p:cNvPr id="441" name="Shape 441"/>
          <p:cNvSpPr/>
          <p:nvPr/>
        </p:nvSpPr>
        <p:spPr>
          <a:xfrm>
            <a:off x="6235388" y="4399863"/>
            <a:ext cx="11913224" cy="5191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 lnSpcReduction="10000"/>
          </a:bodyPr>
          <a:lstStyle/>
          <a:p>
            <a:pPr marL="370066" marR="394131" algn="l" defTabSz="457200">
              <a:lnSpc>
                <a:spcPct val="120000"/>
              </a:lnSpc>
              <a:tabLst>
                <a:tab pos="1257300" algn="l"/>
              </a:tabLst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How does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student success </a:t>
            </a:r>
            <a:r>
              <a:t>differ in face-to-face and ASU Online, and how does a course’s modality interact with students’ attributes to affect their success?</a:t>
            </a:r>
          </a:p>
        </p:txBody>
      </p:sp>
      <p:sp>
        <p:nvSpPr>
          <p:cNvPr id="442" name="Shape 442"/>
          <p:cNvSpPr/>
          <p:nvPr/>
        </p:nvSpPr>
        <p:spPr>
          <a:xfrm>
            <a:off x="18254391" y="9643969"/>
            <a:ext cx="1970186" cy="197018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17449796" y="10692400"/>
            <a:ext cx="1357458" cy="113555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18620233" y="11729841"/>
            <a:ext cx="670918" cy="63521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19475285" y="11950737"/>
            <a:ext cx="1199233" cy="8577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984310" y="268773"/>
            <a:ext cx="6932493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/>
          <a:p>
            <a:pPr algn="l">
              <a:lnSpc>
                <a:spcPct val="80000"/>
              </a:lnSpc>
              <a:defRPr sz="9000" b="1" spc="-360">
                <a:latin typeface="Helvetica"/>
                <a:ea typeface="Helvetica"/>
                <a:cs typeface="Helvetica"/>
                <a:sym typeface="Helvetica"/>
              </a:defRPr>
            </a:pPr>
            <a:r>
              <a:t>Efficacy </a:t>
            </a:r>
          </a:p>
          <a:p>
            <a:pPr algn="l">
              <a:lnSpc>
                <a:spcPct val="80000"/>
              </a:lnSpc>
              <a:defRPr sz="9000" b="1" spc="-36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spc="-159"/>
              <a:t>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154819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1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/>
        </p:nvSpPr>
        <p:spPr>
          <a:xfrm>
            <a:off x="-55024" y="7435"/>
            <a:ext cx="24548943" cy="1043110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600"/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984310" y="268773"/>
            <a:ext cx="6932493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/>
          <a:p>
            <a:pPr algn="l">
              <a:lnSpc>
                <a:spcPct val="80000"/>
              </a:lnSpc>
              <a:defRPr sz="9000" b="1" spc="-360">
                <a:latin typeface="Helvetica"/>
                <a:ea typeface="Helvetica"/>
                <a:cs typeface="Helvetica"/>
                <a:sym typeface="Helvetica"/>
              </a:defRPr>
            </a:pPr>
            <a:r>
              <a:t>Efficacy </a:t>
            </a:r>
          </a:p>
          <a:p>
            <a:pPr algn="l">
              <a:lnSpc>
                <a:spcPct val="80000"/>
              </a:lnSpc>
              <a:defRPr sz="9000" b="1" spc="-36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spc="-159"/>
              <a:t>Methods</a:t>
            </a:r>
          </a:p>
        </p:txBody>
      </p:sp>
      <p:grpSp>
        <p:nvGrpSpPr>
          <p:cNvPr id="465" name="Group 465"/>
          <p:cNvGrpSpPr/>
          <p:nvPr/>
        </p:nvGrpSpPr>
        <p:grpSpPr>
          <a:xfrm>
            <a:off x="9574503" y="4711233"/>
            <a:ext cx="5234995" cy="4529717"/>
            <a:chOff x="0" y="0"/>
            <a:chExt cx="5234994" cy="4529716"/>
          </a:xfrm>
        </p:grpSpPr>
        <p:sp>
          <p:nvSpPr>
            <p:cNvPr id="463" name="Shape 463"/>
            <p:cNvSpPr/>
            <p:nvPr/>
          </p:nvSpPr>
          <p:spPr>
            <a:xfrm>
              <a:off x="0" y="3715344"/>
              <a:ext cx="5234995" cy="8143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2385" tIns="102385" rIns="102385" bIns="102385" numCol="1" anchor="t">
              <a:normAutofit/>
            </a:bodyPr>
            <a:lstStyle>
              <a:lvl1pPr defTabSz="1023868">
                <a:lnSpc>
                  <a:spcPct val="80000"/>
                </a:lnSpc>
                <a:defRPr sz="4000" b="1" spc="-119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Student Attributes</a:t>
              </a:r>
            </a:p>
          </p:txBody>
        </p:sp>
        <p:pic>
          <p:nvPicPr>
            <p:cNvPr id="464" name="Screen Shot 2017-02-07 at 2.47.18 PM (3)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4731" t="77838" r="44731" b="531"/>
            <a:stretch>
              <a:fillRect/>
            </a:stretch>
          </p:blipFill>
          <p:spPr>
            <a:xfrm>
              <a:off x="1073296" y="0"/>
              <a:ext cx="3155157" cy="3643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54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</a:path>
              </a:pathLst>
            </a:custGeom>
            <a:ln w="114300" cap="flat">
              <a:solidFill>
                <a:srgbClr val="FFFFFF"/>
              </a:solidFill>
              <a:prstDash val="solid"/>
              <a:miter lim="400000"/>
            </a:ln>
            <a:effectLst>
              <a:outerShdw blurRad="190500" dist="254000" dir="5400000" rotWithShape="0">
                <a:srgbClr val="000000">
                  <a:alpha val="17097"/>
                </a:srgbClr>
              </a:outerShdw>
            </a:effectLst>
          </p:spPr>
        </p:pic>
      </p:grpSp>
      <p:grpSp>
        <p:nvGrpSpPr>
          <p:cNvPr id="468" name="Group 468"/>
          <p:cNvGrpSpPr/>
          <p:nvPr/>
        </p:nvGrpSpPr>
        <p:grpSpPr>
          <a:xfrm>
            <a:off x="14580847" y="2248545"/>
            <a:ext cx="6895928" cy="3636964"/>
            <a:chOff x="58" y="0"/>
            <a:chExt cx="6895926" cy="3636962"/>
          </a:xfrm>
        </p:grpSpPr>
        <p:sp>
          <p:nvSpPr>
            <p:cNvPr id="466" name="Shape 466"/>
            <p:cNvSpPr/>
            <p:nvPr/>
          </p:nvSpPr>
          <p:spPr>
            <a:xfrm>
              <a:off x="3488216" y="1136975"/>
              <a:ext cx="3407770" cy="13630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2385" tIns="102385" rIns="102385" bIns="102385" numCol="1" anchor="t">
              <a:normAutofit/>
            </a:bodyPr>
            <a:lstStyle>
              <a:lvl1pPr algn="l" defTabSz="1023868">
                <a:lnSpc>
                  <a:spcPct val="90000"/>
                </a:lnSpc>
                <a:defRPr sz="4000" b="1" spc="-119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Student Success</a:t>
              </a:r>
            </a:p>
          </p:txBody>
        </p:sp>
        <p:pic>
          <p:nvPicPr>
            <p:cNvPr id="467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7447" t="4474" r="27446" b="43439"/>
            <a:stretch>
              <a:fillRect/>
            </a:stretch>
          </p:blipFill>
          <p:spPr>
            <a:xfrm>
              <a:off x="58" y="0"/>
              <a:ext cx="3149601" cy="3636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54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</a:path>
              </a:pathLst>
            </a:custGeom>
            <a:ln w="114300" cap="flat">
              <a:solidFill>
                <a:srgbClr val="FFFFFF"/>
              </a:solidFill>
              <a:prstDash val="solid"/>
              <a:miter lim="400000"/>
            </a:ln>
            <a:effectLst>
              <a:outerShdw blurRad="190500" dist="254000" dir="5400000" rotWithShape="0">
                <a:srgbClr val="000000">
                  <a:alpha val="17097"/>
                </a:srgbClr>
              </a:outerShdw>
            </a:effectLst>
          </p:spPr>
        </p:pic>
      </p:grpSp>
      <p:sp>
        <p:nvSpPr>
          <p:cNvPr id="469" name="Shape 469"/>
          <p:cNvSpPr/>
          <p:nvPr/>
        </p:nvSpPr>
        <p:spPr>
          <a:xfrm>
            <a:off x="10118680" y="3457650"/>
            <a:ext cx="4294836" cy="699524"/>
          </a:xfrm>
          <a:prstGeom prst="rightArrow">
            <a:avLst>
              <a:gd name="adj1" fmla="val 32000"/>
              <a:gd name="adj2" fmla="val 5770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70" name="Shape 470"/>
          <p:cNvSpPr/>
          <p:nvPr/>
        </p:nvSpPr>
        <p:spPr>
          <a:xfrm rot="16200000">
            <a:off x="11869686" y="4111160"/>
            <a:ext cx="699523" cy="451353"/>
          </a:xfrm>
          <a:prstGeom prst="rightArrow">
            <a:avLst>
              <a:gd name="adj1" fmla="val 32000"/>
              <a:gd name="adj2" fmla="val 7893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grpSp>
        <p:nvGrpSpPr>
          <p:cNvPr id="473" name="Group 473"/>
          <p:cNvGrpSpPr/>
          <p:nvPr/>
        </p:nvGrpSpPr>
        <p:grpSpPr>
          <a:xfrm>
            <a:off x="3239455" y="2248545"/>
            <a:ext cx="6849798" cy="3636964"/>
            <a:chOff x="0" y="0"/>
            <a:chExt cx="6849796" cy="3636962"/>
          </a:xfrm>
        </p:grpSpPr>
        <p:pic>
          <p:nvPicPr>
            <p:cNvPr id="471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6994" t="8774" r="16991" b="14996"/>
            <a:stretch>
              <a:fillRect/>
            </a:stretch>
          </p:blipFill>
          <p:spPr>
            <a:xfrm>
              <a:off x="3700196" y="0"/>
              <a:ext cx="3149601" cy="3636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54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</a:path>
              </a:pathLst>
            </a:custGeom>
            <a:ln w="114300" cap="flat">
              <a:solidFill>
                <a:srgbClr val="FFFFFF"/>
              </a:solidFill>
              <a:prstDash val="solid"/>
              <a:miter lim="400000"/>
            </a:ln>
            <a:effectLst>
              <a:outerShdw blurRad="190500" dist="254000" dir="5400000" rotWithShape="0">
                <a:srgbClr val="000000">
                  <a:alpha val="17097"/>
                </a:srgbClr>
              </a:outerShdw>
            </a:effectLst>
          </p:spPr>
        </p:pic>
        <p:sp>
          <p:nvSpPr>
            <p:cNvPr id="472" name="Shape 472"/>
            <p:cNvSpPr/>
            <p:nvPr/>
          </p:nvSpPr>
          <p:spPr>
            <a:xfrm>
              <a:off x="0" y="983305"/>
              <a:ext cx="3328933" cy="13630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2385" tIns="102385" rIns="102385" bIns="102385" numCol="1" anchor="t">
              <a:normAutofit/>
            </a:bodyPr>
            <a:lstStyle>
              <a:lvl1pPr algn="r" defTabSz="1023868">
                <a:lnSpc>
                  <a:spcPct val="90000"/>
                </a:lnSpc>
                <a:defRPr sz="4000" b="1" spc="-119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Modality </a:t>
              </a:r>
            </a:p>
          </p:txBody>
        </p:sp>
      </p:grpSp>
      <p:sp>
        <p:nvSpPr>
          <p:cNvPr id="474" name="Shape 474"/>
          <p:cNvSpPr/>
          <p:nvPr/>
        </p:nvSpPr>
        <p:spPr>
          <a:xfrm>
            <a:off x="-106232" y="10569727"/>
            <a:ext cx="24744659" cy="34171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75" name="pasted-image-filtered.png"/>
          <p:cNvPicPr>
            <a:picLocks noChangeAspect="1"/>
          </p:cNvPicPr>
          <p:nvPr/>
        </p:nvPicPr>
        <p:blipFill>
          <a:blip r:embed="rId6">
            <a:extLst/>
          </a:blip>
          <a:srcRect l="674" t="5304" r="25159" b="22485"/>
          <a:stretch>
            <a:fillRect/>
          </a:stretch>
        </p:blipFill>
        <p:spPr>
          <a:xfrm>
            <a:off x="360560" y="11068228"/>
            <a:ext cx="11774624" cy="2166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asted-image-filtered.png"/>
          <p:cNvPicPr>
            <a:picLocks noChangeAspect="1"/>
          </p:cNvPicPr>
          <p:nvPr/>
        </p:nvPicPr>
        <p:blipFill>
          <a:blip r:embed="rId6">
            <a:extLst/>
          </a:blip>
          <a:srcRect l="80191" t="5304" r="674" b="22485"/>
          <a:stretch>
            <a:fillRect/>
          </a:stretch>
        </p:blipFill>
        <p:spPr>
          <a:xfrm>
            <a:off x="8428791" y="11195228"/>
            <a:ext cx="3037686" cy="2166287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hape 477"/>
          <p:cNvSpPr/>
          <p:nvPr/>
        </p:nvSpPr>
        <p:spPr>
          <a:xfrm>
            <a:off x="18188249" y="4686300"/>
            <a:ext cx="3375773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3351" indent="-523351" algn="l">
              <a:buSzPct val="75000"/>
              <a:buChar char="•"/>
              <a:defRPr sz="4000"/>
            </a:pPr>
            <a:r>
              <a:t>Completion</a:t>
            </a:r>
          </a:p>
          <a:p>
            <a:pPr marL="523351" indent="-523351" algn="l">
              <a:buSzPct val="75000"/>
              <a:buChar char="•"/>
              <a:defRPr sz="4000"/>
            </a:pPr>
            <a:r>
              <a:t>Passing</a:t>
            </a:r>
          </a:p>
          <a:p>
            <a:pPr marL="523351" indent="-523351" algn="l">
              <a:buSzPct val="75000"/>
              <a:buChar char="•"/>
              <a:defRPr sz="4000"/>
            </a:pPr>
            <a:r>
              <a:t>Mastery</a:t>
            </a:r>
          </a:p>
        </p:txBody>
      </p:sp>
      <p:sp>
        <p:nvSpPr>
          <p:cNvPr id="478" name="Shape 478"/>
          <p:cNvSpPr/>
          <p:nvPr/>
        </p:nvSpPr>
        <p:spPr>
          <a:xfrm>
            <a:off x="2535270" y="4058840"/>
            <a:ext cx="4335893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3351" indent="-523351" algn="l">
              <a:buSzPct val="75000"/>
              <a:buChar char="•"/>
              <a:defRPr sz="4000"/>
            </a:pPr>
            <a:r>
              <a:t>ASU Online vs. </a:t>
            </a:r>
          </a:p>
          <a:p>
            <a:pPr marL="523351" indent="-523351" algn="l">
              <a:buSzPct val="75000"/>
              <a:buChar char="•"/>
              <a:defRPr sz="4000"/>
            </a:pPr>
            <a:r>
              <a:t>Face-To_Face</a:t>
            </a:r>
          </a:p>
        </p:txBody>
      </p:sp>
      <p:sp>
        <p:nvSpPr>
          <p:cNvPr id="479" name="Shape 479"/>
          <p:cNvSpPr/>
          <p:nvPr/>
        </p:nvSpPr>
        <p:spPr>
          <a:xfrm>
            <a:off x="11544594" y="11138280"/>
            <a:ext cx="12317250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3351" indent="-523351" algn="l">
              <a:buSzPct val="75000"/>
              <a:buChar char="•"/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Logistic Regression</a:t>
            </a:r>
          </a:p>
          <a:p>
            <a:pPr marL="523351" indent="-523351" algn="l">
              <a:buSzPct val="75000"/>
              <a:buChar char="•"/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Controlling for age, academic prowess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1072396"/>
            <a:satOff val="5650"/>
            <a:lumOff val="-111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Screen Shot 2017-02-07 at 2.48.41 PM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5080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Shape 491"/>
          <p:cNvSpPr/>
          <p:nvPr/>
        </p:nvSpPr>
        <p:spPr>
          <a:xfrm>
            <a:off x="7848817" y="749984"/>
            <a:ext cx="8741262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>
            <a:lvl1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Efficacy &amp; Equity Metrics</a:t>
            </a:r>
          </a:p>
        </p:txBody>
      </p:sp>
      <p:sp>
        <p:nvSpPr>
          <p:cNvPr id="492" name="Shape 492"/>
          <p:cNvSpPr/>
          <p:nvPr/>
        </p:nvSpPr>
        <p:spPr>
          <a:xfrm>
            <a:off x="13468" y="45508"/>
            <a:ext cx="24357064" cy="13624983"/>
          </a:xfrm>
          <a:prstGeom prst="roundRect">
            <a:avLst>
              <a:gd name="adj" fmla="val 2924"/>
            </a:avLst>
          </a:prstGeom>
          <a:solidFill>
            <a:srgbClr val="000000"/>
          </a:solidFill>
          <a:ln w="1143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93" name="Bub_pass_gend_rel.pdf"/>
          <p:cNvPicPr>
            <a:picLocks noChangeAspect="1"/>
          </p:cNvPicPr>
          <p:nvPr/>
        </p:nvPicPr>
        <p:blipFill>
          <a:blip r:embed="rId4">
            <a:extLst/>
          </a:blip>
          <a:srcRect t="975" b="7709"/>
          <a:stretch>
            <a:fillRect/>
          </a:stretch>
        </p:blipFill>
        <p:spPr>
          <a:xfrm>
            <a:off x="4656645" y="981418"/>
            <a:ext cx="14727889" cy="12328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6" name="Group 496"/>
          <p:cNvGrpSpPr/>
          <p:nvPr/>
        </p:nvGrpSpPr>
        <p:grpSpPr>
          <a:xfrm>
            <a:off x="529971" y="812567"/>
            <a:ext cx="6228813" cy="3946699"/>
            <a:chOff x="0" y="0"/>
            <a:chExt cx="6228812" cy="3946698"/>
          </a:xfrm>
        </p:grpSpPr>
        <p:sp>
          <p:nvSpPr>
            <p:cNvPr id="494" name="Shape 494"/>
            <p:cNvSpPr/>
            <p:nvPr/>
          </p:nvSpPr>
          <p:spPr>
            <a:xfrm>
              <a:off x="0" y="176366"/>
              <a:ext cx="4353142" cy="3770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2385" tIns="102385" rIns="102385" bIns="102385" numCol="1" anchor="t">
              <a:normAutofit lnSpcReduction="10000"/>
            </a:bodyPr>
            <a:lstStyle/>
            <a:p>
              <a:pPr algn="r" defTabSz="798617">
                <a:lnSpc>
                  <a:spcPct val="120000"/>
                </a:lnSpc>
                <a:defRPr sz="5615" b="1" spc="-168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/>
                <a:t>Efficacy: </a:t>
              </a:r>
            </a:p>
            <a:p>
              <a:pPr algn="r" defTabSz="798617">
                <a:lnSpc>
                  <a:spcPct val="120000"/>
                </a:lnSpc>
                <a:defRPr sz="2807" spc="-84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  <a:p>
              <a:pPr algn="r" defTabSz="798617">
                <a:lnSpc>
                  <a:spcPct val="120000"/>
                </a:lnSpc>
                <a:defRPr sz="2807" spc="-84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/>
                <a:t>How well does an ASU-O course do, overall, relative to it’s course-matched Face-to-Face counterpart?</a:t>
              </a:r>
            </a:p>
          </p:txBody>
        </p:sp>
        <p:pic>
          <p:nvPicPr>
            <p:cNvPr id="495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324781">
              <a:off x="4653562" y="252895"/>
              <a:ext cx="1292089" cy="1365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7" name="Shape 497"/>
          <p:cNvSpPr/>
          <p:nvPr/>
        </p:nvSpPr>
        <p:spPr>
          <a:xfrm rot="16200000">
            <a:off x="2583134" y="5834062"/>
            <a:ext cx="7953823" cy="762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F2F           Efficacy       ASU-O  </a:t>
            </a:r>
          </a:p>
        </p:txBody>
      </p:sp>
      <p:sp>
        <p:nvSpPr>
          <p:cNvPr id="498" name="Shape 498"/>
          <p:cNvSpPr/>
          <p:nvPr/>
        </p:nvSpPr>
        <p:spPr>
          <a:xfrm>
            <a:off x="6868241" y="11465083"/>
            <a:ext cx="10304793" cy="1832013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99" name="Shape 499"/>
          <p:cNvSpPr/>
          <p:nvPr/>
        </p:nvSpPr>
        <p:spPr>
          <a:xfrm>
            <a:off x="4081588" y="11751080"/>
            <a:ext cx="15200245" cy="1821561"/>
          </a:xfrm>
          <a:prstGeom prst="rect">
            <a:avLst/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500" name="bubble_colorbar_0to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7283" y="12494374"/>
            <a:ext cx="10341063" cy="911408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Shape 501"/>
          <p:cNvSpPr/>
          <p:nvPr/>
        </p:nvSpPr>
        <p:spPr>
          <a:xfrm>
            <a:off x="7848817" y="11344721"/>
            <a:ext cx="8694688" cy="7643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200" dirty="0"/>
              <a:t>Female</a:t>
            </a:r>
            <a:r>
              <a:rPr dirty="0"/>
              <a:t>       </a:t>
            </a:r>
            <a:r>
              <a:rPr lang="en-US" dirty="0" smtClean="0"/>
              <a:t>    </a:t>
            </a:r>
            <a:r>
              <a:rPr dirty="0" smtClean="0"/>
              <a:t> </a:t>
            </a:r>
            <a:r>
              <a:rPr dirty="0"/>
              <a:t>Inequity       </a:t>
            </a:r>
            <a:r>
              <a:rPr lang="en-US" dirty="0" smtClean="0"/>
              <a:t>     </a:t>
            </a:r>
            <a:r>
              <a:rPr dirty="0" smtClean="0"/>
              <a:t>   </a:t>
            </a:r>
            <a:r>
              <a:rPr sz="3200" dirty="0"/>
              <a:t>Male</a:t>
            </a:r>
          </a:p>
        </p:txBody>
      </p:sp>
      <p:grpSp>
        <p:nvGrpSpPr>
          <p:cNvPr id="504" name="Group 504"/>
          <p:cNvGrpSpPr/>
          <p:nvPr/>
        </p:nvGrpSpPr>
        <p:grpSpPr>
          <a:xfrm>
            <a:off x="17289146" y="7075788"/>
            <a:ext cx="5888300" cy="4627137"/>
            <a:chOff x="0" y="0"/>
            <a:chExt cx="5888298" cy="4627135"/>
          </a:xfrm>
        </p:grpSpPr>
        <p:sp>
          <p:nvSpPr>
            <p:cNvPr id="502" name="Shape 502"/>
            <p:cNvSpPr/>
            <p:nvPr/>
          </p:nvSpPr>
          <p:spPr>
            <a:xfrm>
              <a:off x="1384766" y="0"/>
              <a:ext cx="4503533" cy="3963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2385" tIns="102385" rIns="102385" bIns="102385" numCol="1" anchor="t">
              <a:normAutofit lnSpcReduction="10000"/>
            </a:bodyPr>
            <a:lstStyle/>
            <a:p>
              <a:pPr algn="l" defTabSz="849810">
                <a:lnSpc>
                  <a:spcPct val="120000"/>
                </a:lnSpc>
                <a:defRPr sz="5976" b="1" spc="-179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Inequity: </a:t>
              </a:r>
            </a:p>
            <a:p>
              <a:pPr algn="l" defTabSz="849810">
                <a:lnSpc>
                  <a:spcPct val="120000"/>
                </a:lnSpc>
                <a:defRPr sz="2988" spc="-89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  <a:p>
              <a:pPr algn="l" defTabSz="849810">
                <a:lnSpc>
                  <a:spcPct val="120000"/>
                </a:lnSpc>
                <a:defRPr sz="2988" spc="-89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dirty="0"/>
                <a:t>How much does the ASU-O - F2F gap differ in that course for students who differ on an attribute?</a:t>
              </a:r>
            </a:p>
          </p:txBody>
        </p:sp>
        <p:pic>
          <p:nvPicPr>
            <p:cNvPr id="503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5372897">
              <a:off x="42669" y="3262917"/>
              <a:ext cx="1321253" cy="1396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Shape 494"/>
          <p:cNvSpPr/>
          <p:nvPr/>
        </p:nvSpPr>
        <p:spPr>
          <a:xfrm>
            <a:off x="758865" y="10406513"/>
            <a:ext cx="4825064" cy="2208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02385" tIns="102385" rIns="102385" bIns="102385" numCol="1" anchor="t">
            <a:normAutofit/>
          </a:bodyPr>
          <a:lstStyle/>
          <a:p>
            <a:pPr algn="l" defTabSz="798617">
              <a:lnSpc>
                <a:spcPct val="120000"/>
              </a:lnSpc>
              <a:defRPr sz="5615" b="1" spc="-168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800" dirty="0" smtClean="0"/>
              <a:t>ASU-O Performance</a:t>
            </a:r>
            <a:r>
              <a:rPr sz="3800" dirty="0" smtClean="0"/>
              <a:t>: </a:t>
            </a:r>
            <a:endParaRPr sz="3800" dirty="0"/>
          </a:p>
          <a:p>
            <a:pPr algn="l" defTabSz="798617">
              <a:lnSpc>
                <a:spcPct val="120000"/>
              </a:lnSpc>
              <a:defRPr sz="2807" spc="-84">
                <a:latin typeface="Helvetica"/>
                <a:ea typeface="Helvetica"/>
                <a:cs typeface="Helvetica"/>
                <a:sym typeface="Helvetica"/>
              </a:defRPr>
            </a:pPr>
            <a:endParaRPr sz="900" dirty="0"/>
          </a:p>
          <a:p>
            <a:pPr algn="l" defTabSz="798617">
              <a:lnSpc>
                <a:spcPct val="120000"/>
              </a:lnSpc>
              <a:defRPr sz="2807" spc="-84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Model predictions for </a:t>
            </a:r>
          </a:p>
          <a:p>
            <a:pPr algn="l" defTabSz="798617">
              <a:lnSpc>
                <a:spcPct val="120000"/>
              </a:lnSpc>
              <a:defRPr sz="2807" spc="-84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ASU-O Sections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441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1072396"/>
            <a:satOff val="5650"/>
            <a:lumOff val="-111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creen Shot 2017-02-27 at 5.21.03 PM (2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Shape 509"/>
          <p:cNvSpPr/>
          <p:nvPr/>
        </p:nvSpPr>
        <p:spPr>
          <a:xfrm>
            <a:off x="269479" y="151718"/>
            <a:ext cx="12522126" cy="1270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7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Learning Analytics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treemap comp-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1072396"/>
            <a:satOff val="5650"/>
            <a:lumOff val="-111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Screen Shot 2017-02-07 at 2.48.41 PM (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80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hape 536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37" name="Shape 537"/>
          <p:cNvSpPr/>
          <p:nvPr/>
        </p:nvSpPr>
        <p:spPr>
          <a:xfrm>
            <a:off x="8646811" y="749984"/>
            <a:ext cx="7145274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/>
          <a:p>
            <a: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pPr>
            <a:r>
              <a:t>ASU Online Efficacy</a:t>
            </a:r>
          </a:p>
          <a:p>
            <a:pPr>
              <a:lnSpc>
                <a:spcPct val="90000"/>
              </a:lnSpc>
              <a:defRPr sz="4000" b="1" spc="-15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Summary</a:t>
            </a:r>
          </a:p>
        </p:txBody>
      </p:sp>
      <p:pic>
        <p:nvPicPr>
          <p:cNvPr id="538" name="ASUgraph_maineffect_all.pdf"/>
          <p:cNvPicPr>
            <a:picLocks noChangeAspect="1"/>
          </p:cNvPicPr>
          <p:nvPr/>
        </p:nvPicPr>
        <p:blipFill>
          <a:blip r:embed="rId3">
            <a:extLst/>
          </a:blip>
          <a:srcRect l="3291" r="3290"/>
          <a:stretch>
            <a:fillRect/>
          </a:stretch>
        </p:blipFill>
        <p:spPr>
          <a:xfrm>
            <a:off x="575928" y="2642365"/>
            <a:ext cx="23287039" cy="9961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" y="0"/>
                </a:moveTo>
                <a:cubicBezTo>
                  <a:pt x="602" y="0"/>
                  <a:pt x="479" y="1"/>
                  <a:pt x="349" y="97"/>
                </a:cubicBezTo>
                <a:cubicBezTo>
                  <a:pt x="206" y="219"/>
                  <a:pt x="94" y="481"/>
                  <a:pt x="42" y="816"/>
                </a:cubicBezTo>
                <a:cubicBezTo>
                  <a:pt x="0" y="1121"/>
                  <a:pt x="0" y="1409"/>
                  <a:pt x="0" y="1976"/>
                </a:cubicBezTo>
                <a:lnTo>
                  <a:pt x="0" y="19615"/>
                </a:lnTo>
                <a:cubicBezTo>
                  <a:pt x="0" y="20191"/>
                  <a:pt x="0" y="20478"/>
                  <a:pt x="42" y="20783"/>
                </a:cubicBezTo>
                <a:cubicBezTo>
                  <a:pt x="94" y="21118"/>
                  <a:pt x="206" y="21381"/>
                  <a:pt x="349" y="21503"/>
                </a:cubicBezTo>
                <a:cubicBezTo>
                  <a:pt x="480" y="21600"/>
                  <a:pt x="603" y="21600"/>
                  <a:pt x="845" y="21600"/>
                </a:cubicBezTo>
                <a:lnTo>
                  <a:pt x="20751" y="21600"/>
                </a:lnTo>
                <a:cubicBezTo>
                  <a:pt x="20997" y="21600"/>
                  <a:pt x="21120" y="21600"/>
                  <a:pt x="21251" y="21503"/>
                </a:cubicBezTo>
                <a:cubicBezTo>
                  <a:pt x="21394" y="21381"/>
                  <a:pt x="21506" y="21118"/>
                  <a:pt x="21558" y="20783"/>
                </a:cubicBezTo>
                <a:cubicBezTo>
                  <a:pt x="21600" y="20478"/>
                  <a:pt x="21600" y="20191"/>
                  <a:pt x="21600" y="19624"/>
                </a:cubicBezTo>
                <a:lnTo>
                  <a:pt x="21600" y="1985"/>
                </a:lnTo>
                <a:cubicBezTo>
                  <a:pt x="21600" y="1409"/>
                  <a:pt x="21600" y="1121"/>
                  <a:pt x="21558" y="816"/>
                </a:cubicBezTo>
                <a:cubicBezTo>
                  <a:pt x="21506" y="481"/>
                  <a:pt x="21394" y="219"/>
                  <a:pt x="21251" y="97"/>
                </a:cubicBezTo>
                <a:cubicBezTo>
                  <a:pt x="21120" y="0"/>
                  <a:pt x="20997" y="0"/>
                  <a:pt x="20755" y="0"/>
                </a:cubicBezTo>
                <a:lnTo>
                  <a:pt x="845" y="0"/>
                </a:lnTo>
                <a:close/>
              </a:path>
            </a:pathLst>
          </a:custGeom>
          <a:ln w="1016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539" name="Shape 539"/>
          <p:cNvSpPr/>
          <p:nvPr/>
        </p:nvSpPr>
        <p:spPr>
          <a:xfrm flipV="1">
            <a:off x="9969041" y="4776984"/>
            <a:ext cx="5340379" cy="5340379"/>
          </a:xfrm>
          <a:prstGeom prst="line">
            <a:avLst/>
          </a:prstGeom>
          <a:ln w="25400">
            <a:solidFill>
              <a:srgbClr val="5C667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0" name="Shape 540"/>
          <p:cNvSpPr/>
          <p:nvPr/>
        </p:nvSpPr>
        <p:spPr>
          <a:xfrm flipV="1">
            <a:off x="17001912" y="4776984"/>
            <a:ext cx="5340379" cy="5340379"/>
          </a:xfrm>
          <a:prstGeom prst="line">
            <a:avLst/>
          </a:prstGeom>
          <a:ln w="25400">
            <a:solidFill>
              <a:srgbClr val="5C667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41" name="Shape 541"/>
          <p:cNvSpPr/>
          <p:nvPr/>
        </p:nvSpPr>
        <p:spPr>
          <a:xfrm flipV="1">
            <a:off x="2936170" y="4776984"/>
            <a:ext cx="5340379" cy="5340379"/>
          </a:xfrm>
          <a:prstGeom prst="line">
            <a:avLst/>
          </a:prstGeom>
          <a:ln w="25400">
            <a:solidFill>
              <a:srgbClr val="5C667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treemap comp-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hape 544"/>
          <p:cNvSpPr/>
          <p:nvPr/>
        </p:nvSpPr>
        <p:spPr>
          <a:xfrm rot="16200000">
            <a:off x="18110483" y="6444621"/>
            <a:ext cx="9890391" cy="82675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500"/>
            </a:lvl1pPr>
          </a:lstStyle>
          <a:p>
            <a:r>
              <a:t>Difference in Conditional Probability of Success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treemap comp-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treemap comp-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4874" y="845438"/>
            <a:ext cx="15283543" cy="4456517"/>
          </a:xfrm>
        </p:spPr>
        <p:txBody>
          <a:bodyPr>
            <a:normAutofit/>
          </a:bodyPr>
          <a:lstStyle/>
          <a:p>
            <a:r>
              <a:rPr lang="en-GB" sz="96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Today’s Speakers</a:t>
            </a:r>
            <a:endParaRPr lang="en-US" sz="96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04498" y="9411425"/>
            <a:ext cx="7196505" cy="266704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sz="6000" dirty="0" err="1" smtClean="0">
                <a:latin typeface="Arial" charset="0"/>
                <a:ea typeface="Arial" charset="0"/>
                <a:cs typeface="Arial" charset="0"/>
              </a:rPr>
              <a:t>Sanam</a:t>
            </a:r>
            <a:r>
              <a:rPr lang="en-GB" sz="6000" dirty="0" smtClean="0">
                <a:latin typeface="Arial" charset="0"/>
                <a:ea typeface="Arial" charset="0"/>
                <a:cs typeface="Arial" charset="0"/>
              </a:rPr>
              <a:t> Raza</a:t>
            </a:r>
          </a:p>
          <a:p>
            <a:pPr algn="ctr">
              <a:spcBef>
                <a:spcPts val="0"/>
              </a:spcBef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Pearson Online </a:t>
            </a:r>
          </a:p>
          <a:p>
            <a:pPr algn="ctr">
              <a:spcBef>
                <a:spcPts val="0"/>
              </a:spcBef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Learning Services</a:t>
            </a:r>
          </a:p>
          <a:p>
            <a:pPr algn="ctr">
              <a:spcBef>
                <a:spcPts val="0"/>
              </a:spcBef>
            </a:pPr>
            <a:r>
              <a:rPr lang="en-GB" sz="44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GB" sz="4400" dirty="0" err="1">
                <a:latin typeface="Arial" charset="0"/>
                <a:ea typeface="Arial" charset="0"/>
                <a:cs typeface="Arial" charset="0"/>
              </a:rPr>
              <a:t>sanam.raza@pearson.com</a:t>
            </a:r>
            <a:r>
              <a:rPr lang="en-GB" sz="4400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June 28, 2017</a:t>
            </a: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780278" y="12847494"/>
            <a:ext cx="0" cy="1728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/>
        </p:nvSpPr>
        <p:spPr>
          <a:xfrm>
            <a:off x="21754343" y="12817090"/>
            <a:ext cx="866276" cy="25106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chemeClr val="tx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BE135E-2566-4748-853C-8A3B78F0FB00}" type="slidenum">
              <a:rPr lang="en-GB" sz="1600">
                <a:solidFill>
                  <a:schemeClr val="bg2"/>
                </a:solidFill>
              </a:rPr>
              <a:pPr/>
              <a:t>3</a:t>
            </a:fld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18437482" y="12826675"/>
            <a:ext cx="4271956" cy="2333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00" b="1" i="0" kern="1200" spc="20" baseline="0">
                <a:solidFill>
                  <a:schemeClr val="tx2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 algn="l" defTabSz="9144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+mj-lt"/>
              <a:buNone/>
              <a:defRPr sz="1200" kern="1200" spc="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44463" indent="-104775" algn="l" defTabSz="9144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Arial" pitchFamily="34" charset="0"/>
              <a:buChar char="̶"/>
              <a:defRPr sz="1200" kern="1200" spc="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8105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Arial" pitchFamily="34" charset="0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spc="0">
                <a:solidFill>
                  <a:schemeClr val="bg2"/>
                </a:solidFill>
              </a:rPr>
              <a:t>Presentation Title Arial Bold 7 pt</a:t>
            </a:r>
            <a:endParaRPr lang="en-US" sz="1400" spc="0" dirty="0">
              <a:solidFill>
                <a:schemeClr val="bg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874" y="4153637"/>
            <a:ext cx="4978135" cy="49422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955" y="4153637"/>
            <a:ext cx="5486388" cy="5138046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8478222" y="9668099"/>
            <a:ext cx="6383133" cy="2667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rtl="0" latinLnBrk="0">
              <a:lnSpc>
                <a:spcPts val="48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9144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8288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7432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6576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45720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54864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64008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73152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hangingPunct="1">
              <a:spcBef>
                <a:spcPts val="0"/>
              </a:spcBef>
            </a:pPr>
            <a:r>
              <a:rPr lang="en-GB" sz="6000" dirty="0">
                <a:latin typeface="Arial" charset="0"/>
                <a:ea typeface="Arial" charset="0"/>
                <a:cs typeface="Arial" charset="0"/>
              </a:rPr>
              <a:t>Tom </a:t>
            </a:r>
            <a:r>
              <a:rPr lang="en-GB" sz="6000" dirty="0" err="1" smtClean="0">
                <a:latin typeface="Arial" charset="0"/>
                <a:ea typeface="Arial" charset="0"/>
                <a:cs typeface="Arial" charset="0"/>
              </a:rPr>
              <a:t>Fikes</a:t>
            </a:r>
            <a:r>
              <a:rPr lang="en-GB" sz="6000" dirty="0" smtClean="0">
                <a:latin typeface="Arial" charset="0"/>
                <a:ea typeface="Arial" charset="0"/>
                <a:cs typeface="Arial" charset="0"/>
              </a:rPr>
              <a:t>, Ph.D.</a:t>
            </a:r>
          </a:p>
          <a:p>
            <a:pPr algn="ctr" hangingPunct="1">
              <a:spcBef>
                <a:spcPts val="0"/>
              </a:spcBef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EdPlus </a:t>
            </a:r>
            <a:r>
              <a:rPr lang="en-GB" sz="4400" dirty="0">
                <a:latin typeface="Arial" charset="0"/>
                <a:ea typeface="Arial" charset="0"/>
                <a:cs typeface="Arial" charset="0"/>
              </a:rPr>
              <a:t>Action Lab, Arizona State </a:t>
            </a: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University</a:t>
            </a:r>
          </a:p>
          <a:p>
            <a:pPr algn="ctr" hangingPunct="1">
              <a:spcBef>
                <a:spcPts val="0"/>
              </a:spcBef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GB" sz="4400" dirty="0" err="1" smtClean="0">
                <a:latin typeface="Arial" charset="0"/>
                <a:ea typeface="Arial" charset="0"/>
                <a:cs typeface="Arial" charset="0"/>
              </a:rPr>
              <a:t>tgfikes@asu.edu</a:t>
            </a: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GB" sz="4400" dirty="0">
              <a:latin typeface="Arial" charset="0"/>
              <a:ea typeface="Arial" charset="0"/>
              <a:cs typeface="Arial" charset="0"/>
            </a:endParaRPr>
          </a:p>
          <a:p>
            <a:pPr algn="ctr" hangingPunct="1">
              <a:spcBef>
                <a:spcPts val="0"/>
              </a:spcBef>
            </a:pP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4271" y="-2150517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1949" y="3786966"/>
            <a:ext cx="4807974" cy="164043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406400" dist="101600" dir="2700000" sx="107000" sy="107000" algn="tl" rotWithShape="0">
              <a:prstClr val="black">
                <a:alpha val="55000"/>
              </a:prstClr>
            </a:outerShd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8" y="3904955"/>
            <a:ext cx="4394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1072396"/>
            <a:satOff val="5650"/>
            <a:lumOff val="-111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Screen Shot 2017-02-07 at 2.48.41 PM (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80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hape 553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8272117" y="749984"/>
            <a:ext cx="7894662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/>
          <a:p>
            <a: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pPr>
            <a:r>
              <a:t>ASU Online Efficacy</a:t>
            </a:r>
          </a:p>
          <a:p>
            <a:pPr>
              <a:lnSpc>
                <a:spcPct val="90000"/>
              </a:lnSpc>
              <a:defRPr sz="4000" b="1" spc="-15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STEM </a:t>
            </a:r>
            <a:r>
              <a:rPr>
                <a:solidFill>
                  <a:srgbClr val="F6CB68"/>
                </a:solidFill>
              </a:rPr>
              <a:t>(n=93)</a:t>
            </a:r>
            <a:r>
              <a:t> vs. non-Stem </a:t>
            </a:r>
            <a:r>
              <a:rPr>
                <a:solidFill>
                  <a:srgbClr val="E7D2CE"/>
                </a:solidFill>
              </a:rPr>
              <a:t>(n=238)</a:t>
            </a:r>
          </a:p>
        </p:txBody>
      </p:sp>
      <p:pic>
        <p:nvPicPr>
          <p:cNvPr id="555" name="ASUgraph_maineffect_withSTEM.pdf"/>
          <p:cNvPicPr>
            <a:picLocks noChangeAspect="1"/>
          </p:cNvPicPr>
          <p:nvPr/>
        </p:nvPicPr>
        <p:blipFill>
          <a:blip r:embed="rId3">
            <a:extLst/>
          </a:blip>
          <a:srcRect l="3291" r="3290"/>
          <a:stretch>
            <a:fillRect/>
          </a:stretch>
        </p:blipFill>
        <p:spPr>
          <a:xfrm>
            <a:off x="575928" y="2642365"/>
            <a:ext cx="23287039" cy="9961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" y="0"/>
                </a:moveTo>
                <a:cubicBezTo>
                  <a:pt x="602" y="0"/>
                  <a:pt x="479" y="1"/>
                  <a:pt x="349" y="97"/>
                </a:cubicBezTo>
                <a:cubicBezTo>
                  <a:pt x="206" y="219"/>
                  <a:pt x="94" y="481"/>
                  <a:pt x="42" y="816"/>
                </a:cubicBezTo>
                <a:cubicBezTo>
                  <a:pt x="0" y="1121"/>
                  <a:pt x="0" y="1409"/>
                  <a:pt x="0" y="1976"/>
                </a:cubicBezTo>
                <a:lnTo>
                  <a:pt x="0" y="19615"/>
                </a:lnTo>
                <a:cubicBezTo>
                  <a:pt x="0" y="20191"/>
                  <a:pt x="0" y="20478"/>
                  <a:pt x="42" y="20783"/>
                </a:cubicBezTo>
                <a:cubicBezTo>
                  <a:pt x="94" y="21118"/>
                  <a:pt x="206" y="21381"/>
                  <a:pt x="349" y="21503"/>
                </a:cubicBezTo>
                <a:cubicBezTo>
                  <a:pt x="480" y="21600"/>
                  <a:pt x="603" y="21600"/>
                  <a:pt x="845" y="21600"/>
                </a:cubicBezTo>
                <a:lnTo>
                  <a:pt x="20751" y="21600"/>
                </a:lnTo>
                <a:cubicBezTo>
                  <a:pt x="20997" y="21600"/>
                  <a:pt x="21120" y="21600"/>
                  <a:pt x="21251" y="21503"/>
                </a:cubicBezTo>
                <a:cubicBezTo>
                  <a:pt x="21394" y="21381"/>
                  <a:pt x="21506" y="21118"/>
                  <a:pt x="21558" y="20783"/>
                </a:cubicBezTo>
                <a:cubicBezTo>
                  <a:pt x="21600" y="20478"/>
                  <a:pt x="21600" y="20191"/>
                  <a:pt x="21600" y="19624"/>
                </a:cubicBezTo>
                <a:lnTo>
                  <a:pt x="21600" y="1985"/>
                </a:lnTo>
                <a:cubicBezTo>
                  <a:pt x="21600" y="1409"/>
                  <a:pt x="21600" y="1121"/>
                  <a:pt x="21558" y="816"/>
                </a:cubicBezTo>
                <a:cubicBezTo>
                  <a:pt x="21506" y="481"/>
                  <a:pt x="21394" y="219"/>
                  <a:pt x="21251" y="97"/>
                </a:cubicBezTo>
                <a:cubicBezTo>
                  <a:pt x="21120" y="0"/>
                  <a:pt x="20997" y="0"/>
                  <a:pt x="20755" y="0"/>
                </a:cubicBezTo>
                <a:lnTo>
                  <a:pt x="845" y="0"/>
                </a:lnTo>
                <a:close/>
              </a:path>
            </a:pathLst>
          </a:custGeom>
          <a:ln w="1016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556" name="Shape 556"/>
          <p:cNvSpPr/>
          <p:nvPr/>
        </p:nvSpPr>
        <p:spPr>
          <a:xfrm flipV="1">
            <a:off x="9969041" y="4776984"/>
            <a:ext cx="5340379" cy="5340379"/>
          </a:xfrm>
          <a:prstGeom prst="line">
            <a:avLst/>
          </a:prstGeom>
          <a:ln w="25400">
            <a:solidFill>
              <a:srgbClr val="5C667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57" name="Shape 557"/>
          <p:cNvSpPr/>
          <p:nvPr/>
        </p:nvSpPr>
        <p:spPr>
          <a:xfrm flipV="1">
            <a:off x="17001912" y="4776984"/>
            <a:ext cx="5340379" cy="5340379"/>
          </a:xfrm>
          <a:prstGeom prst="line">
            <a:avLst/>
          </a:prstGeom>
          <a:ln w="25400">
            <a:solidFill>
              <a:srgbClr val="5C667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58" name="Shape 558"/>
          <p:cNvSpPr/>
          <p:nvPr/>
        </p:nvSpPr>
        <p:spPr>
          <a:xfrm flipV="1">
            <a:off x="2936170" y="4776984"/>
            <a:ext cx="5340379" cy="5340379"/>
          </a:xfrm>
          <a:prstGeom prst="line">
            <a:avLst/>
          </a:prstGeom>
          <a:ln w="25400">
            <a:solidFill>
              <a:srgbClr val="5C667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Screen Shot 2017-02-07 at 2.48.41 PM (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80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Shape 561"/>
          <p:cNvSpPr/>
          <p:nvPr/>
        </p:nvSpPr>
        <p:spPr>
          <a:xfrm>
            <a:off x="7848817" y="749984"/>
            <a:ext cx="8741262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>
            <a:lvl1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Efficacy &amp; Equity Metrics</a:t>
            </a:r>
          </a:p>
        </p:txBody>
      </p:sp>
      <p:sp>
        <p:nvSpPr>
          <p:cNvPr id="562" name="Shape 562"/>
          <p:cNvSpPr/>
          <p:nvPr/>
        </p:nvSpPr>
        <p:spPr>
          <a:xfrm>
            <a:off x="572571" y="2661508"/>
            <a:ext cx="23238858" cy="9959424"/>
          </a:xfrm>
          <a:prstGeom prst="roundRect">
            <a:avLst>
              <a:gd name="adj" fmla="val 3817"/>
            </a:avLst>
          </a:prstGeom>
          <a:solidFill>
            <a:srgbClr val="000000"/>
          </a:solidFill>
          <a:ln w="1143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563" name="Bub_pass_gend_rel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3198" y="2881510"/>
            <a:ext cx="10294782" cy="9436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" name="Group 566"/>
          <p:cNvGrpSpPr/>
          <p:nvPr/>
        </p:nvGrpSpPr>
        <p:grpSpPr>
          <a:xfrm>
            <a:off x="1693382" y="4455880"/>
            <a:ext cx="6228813" cy="3946699"/>
            <a:chOff x="0" y="0"/>
            <a:chExt cx="6228812" cy="3946698"/>
          </a:xfrm>
        </p:grpSpPr>
        <p:sp>
          <p:nvSpPr>
            <p:cNvPr id="564" name="Shape 564"/>
            <p:cNvSpPr/>
            <p:nvPr/>
          </p:nvSpPr>
          <p:spPr>
            <a:xfrm>
              <a:off x="0" y="176366"/>
              <a:ext cx="4353142" cy="3770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2385" tIns="102385" rIns="102385" bIns="102385" numCol="1" anchor="t">
              <a:normAutofit lnSpcReduction="10000"/>
            </a:bodyPr>
            <a:lstStyle/>
            <a:p>
              <a:pPr algn="r" defTabSz="860049">
                <a:lnSpc>
                  <a:spcPct val="120000"/>
                </a:lnSpc>
                <a:defRPr sz="4703" b="1" spc="-14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Efficacy: </a:t>
              </a:r>
            </a:p>
            <a:p>
              <a:pPr algn="r" defTabSz="860049">
                <a:lnSpc>
                  <a:spcPct val="120000"/>
                </a:lnSpc>
                <a:defRPr sz="3024" spc="-9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How well does an ASU-O course do, overall, relative to it’s course-matched Face-to-Face counterpart?</a:t>
              </a:r>
            </a:p>
          </p:txBody>
        </p:sp>
        <p:pic>
          <p:nvPicPr>
            <p:cNvPr id="565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9324781">
              <a:off x="4653562" y="252895"/>
              <a:ext cx="1292089" cy="1365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7" name="Shape 567"/>
          <p:cNvSpPr/>
          <p:nvPr/>
        </p:nvSpPr>
        <p:spPr>
          <a:xfrm rot="16200000">
            <a:off x="5073012" y="6483426"/>
            <a:ext cx="6158137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F2F</a:t>
            </a:r>
            <a:r>
              <a:t>           Efficacy       </a:t>
            </a:r>
            <a:r>
              <a:rPr sz="2800"/>
              <a:t>ASU-O </a:t>
            </a:r>
            <a:r>
              <a:t> </a:t>
            </a:r>
          </a:p>
        </p:txBody>
      </p:sp>
      <p:sp>
        <p:nvSpPr>
          <p:cNvPr id="568" name="Shape 568"/>
          <p:cNvSpPr/>
          <p:nvPr/>
        </p:nvSpPr>
        <p:spPr>
          <a:xfrm>
            <a:off x="7039603" y="10638449"/>
            <a:ext cx="10304794" cy="1832013"/>
          </a:xfrm>
          <a:prstGeom prst="rect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grpSp>
        <p:nvGrpSpPr>
          <p:cNvPr id="571" name="Group 571"/>
          <p:cNvGrpSpPr/>
          <p:nvPr/>
        </p:nvGrpSpPr>
        <p:grpSpPr>
          <a:xfrm>
            <a:off x="7039603" y="10638449"/>
            <a:ext cx="10304794" cy="1832013"/>
            <a:chOff x="0" y="0"/>
            <a:chExt cx="10304792" cy="1832012"/>
          </a:xfrm>
        </p:grpSpPr>
        <p:sp>
          <p:nvSpPr>
            <p:cNvPr id="569" name="Shape 569"/>
            <p:cNvSpPr/>
            <p:nvPr/>
          </p:nvSpPr>
          <p:spPr>
            <a:xfrm>
              <a:off x="0" y="0"/>
              <a:ext cx="10304793" cy="1832013"/>
            </a:xfrm>
            <a:prstGeom prst="rect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pic>
          <p:nvPicPr>
            <p:cNvPr id="570" name="bubble_colorbar_0to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23134" y="844336"/>
              <a:ext cx="8401346" cy="740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2" name="Shape 572"/>
          <p:cNvSpPr/>
          <p:nvPr/>
        </p:nvSpPr>
        <p:spPr>
          <a:xfrm>
            <a:off x="9134712" y="10246948"/>
            <a:ext cx="6169472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Female</a:t>
            </a:r>
            <a:r>
              <a:t>        Inequity          </a:t>
            </a:r>
            <a:r>
              <a:rPr sz="2800"/>
              <a:t>Male</a:t>
            </a:r>
          </a:p>
        </p:txBody>
      </p:sp>
      <p:grpSp>
        <p:nvGrpSpPr>
          <p:cNvPr id="575" name="Group 575"/>
          <p:cNvGrpSpPr/>
          <p:nvPr/>
        </p:nvGrpSpPr>
        <p:grpSpPr>
          <a:xfrm>
            <a:off x="397296" y="10471142"/>
            <a:ext cx="7480402" cy="2166627"/>
            <a:chOff x="0" y="0"/>
            <a:chExt cx="7480401" cy="2166626"/>
          </a:xfrm>
        </p:grpSpPr>
        <p:sp>
          <p:nvSpPr>
            <p:cNvPr id="573" name="Shape 573"/>
            <p:cNvSpPr/>
            <p:nvPr/>
          </p:nvSpPr>
          <p:spPr>
            <a:xfrm>
              <a:off x="0" y="0"/>
              <a:ext cx="6227632" cy="19726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2385" tIns="102385" rIns="102385" bIns="102385" numCol="1" anchor="t">
              <a:normAutofit lnSpcReduction="10000"/>
            </a:bodyPr>
            <a:lstStyle/>
            <a:p>
              <a:pPr algn="r" defTabSz="1023868">
                <a:lnSpc>
                  <a:spcPct val="120000"/>
                </a:lnSpc>
                <a:defRPr sz="4200" b="1" spc="-126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Performance: </a:t>
              </a:r>
            </a:p>
            <a:p>
              <a:pPr algn="r" defTabSz="1023868">
                <a:lnSpc>
                  <a:spcPct val="120000"/>
                </a:lnSpc>
                <a:defRPr sz="3000" spc="-9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How well does an ASU-O course do in absolute terms?</a:t>
              </a:r>
            </a:p>
          </p:txBody>
        </p:sp>
        <p:pic>
          <p:nvPicPr>
            <p:cNvPr id="574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4694966" flipH="1">
              <a:off x="6498404" y="1172502"/>
              <a:ext cx="824855" cy="871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6" name="Shape 576"/>
          <p:cNvSpPr/>
          <p:nvPr/>
        </p:nvSpPr>
        <p:spPr>
          <a:xfrm>
            <a:off x="11122781" y="2804683"/>
            <a:ext cx="2138438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PASSING</a:t>
            </a:r>
          </a:p>
        </p:txBody>
      </p:sp>
      <p:grpSp>
        <p:nvGrpSpPr>
          <p:cNvPr id="581" name="Group 581"/>
          <p:cNvGrpSpPr/>
          <p:nvPr/>
        </p:nvGrpSpPr>
        <p:grpSpPr>
          <a:xfrm>
            <a:off x="17528113" y="11597002"/>
            <a:ext cx="3764539" cy="647701"/>
            <a:chOff x="0" y="0"/>
            <a:chExt cx="3764538" cy="647700"/>
          </a:xfrm>
        </p:grpSpPr>
        <p:grpSp>
          <p:nvGrpSpPr>
            <p:cNvPr id="579" name="Group 579"/>
            <p:cNvGrpSpPr/>
            <p:nvPr/>
          </p:nvGrpSpPr>
          <p:grpSpPr>
            <a:xfrm>
              <a:off x="0" y="0"/>
              <a:ext cx="647700" cy="647700"/>
              <a:chOff x="0" y="0"/>
              <a:chExt cx="647700" cy="647700"/>
            </a:xfrm>
          </p:grpSpPr>
          <p:sp>
            <p:nvSpPr>
              <p:cNvPr id="577" name="Shape 577"/>
              <p:cNvSpPr/>
              <p:nvPr/>
            </p:nvSpPr>
            <p:spPr>
              <a:xfrm>
                <a:off x="0" y="0"/>
                <a:ext cx="647700" cy="647700"/>
              </a:xfrm>
              <a:prstGeom prst="ellipse">
                <a:avLst/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381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  <a:endParaRPr/>
              </a:p>
            </p:txBody>
          </p:sp>
          <p:sp>
            <p:nvSpPr>
              <p:cNvPr id="578" name="Shape 578"/>
              <p:cNvSpPr/>
              <p:nvPr/>
            </p:nvSpPr>
            <p:spPr>
              <a:xfrm rot="18922040">
                <a:off x="-9716" y="278478"/>
                <a:ext cx="667132" cy="90744"/>
              </a:xfrm>
              <a:prstGeom prst="leftRightArrow">
                <a:avLst>
                  <a:gd name="adj1" fmla="val 9464"/>
                  <a:gd name="adj2" fmla="val 130920"/>
                </a:avLst>
              </a:prstGeom>
              <a:blipFill rotWithShape="1">
                <a:blip r:embed="rId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600"/>
                </a:pPr>
                <a:endParaRPr/>
              </a:p>
            </p:txBody>
          </p:sp>
        </p:grpSp>
        <p:sp>
          <p:nvSpPr>
            <p:cNvPr id="580" name="Shape 580"/>
            <p:cNvSpPr/>
            <p:nvPr/>
          </p:nvSpPr>
          <p:spPr>
            <a:xfrm>
              <a:off x="772012" y="57150"/>
              <a:ext cx="2992527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ASU-O Enrollment</a:t>
              </a:r>
            </a:p>
          </p:txBody>
        </p:sp>
      </p:grpSp>
      <p:grpSp>
        <p:nvGrpSpPr>
          <p:cNvPr id="584" name="Group 584"/>
          <p:cNvGrpSpPr/>
          <p:nvPr/>
        </p:nvGrpSpPr>
        <p:grpSpPr>
          <a:xfrm>
            <a:off x="15344392" y="6382106"/>
            <a:ext cx="5714719" cy="4490734"/>
            <a:chOff x="0" y="0"/>
            <a:chExt cx="5714718" cy="4490733"/>
          </a:xfrm>
        </p:grpSpPr>
        <p:sp>
          <p:nvSpPr>
            <p:cNvPr id="582" name="Shape 582"/>
            <p:cNvSpPr/>
            <p:nvPr/>
          </p:nvSpPr>
          <p:spPr>
            <a:xfrm>
              <a:off x="1343945" y="0"/>
              <a:ext cx="4370774" cy="3846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2385" tIns="102385" rIns="102385" bIns="102385" numCol="1" anchor="t">
              <a:normAutofit lnSpcReduction="10000"/>
            </a:bodyPr>
            <a:lstStyle/>
            <a:p>
              <a:pPr algn="l" defTabSz="901003">
                <a:lnSpc>
                  <a:spcPct val="120000"/>
                </a:lnSpc>
                <a:defRPr sz="4840" b="1" spc="-145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Inequity: </a:t>
              </a:r>
            </a:p>
            <a:p>
              <a:pPr algn="l" defTabSz="901003">
                <a:lnSpc>
                  <a:spcPct val="120000"/>
                </a:lnSpc>
                <a:defRPr sz="3168" spc="-95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How much does the ASU-O - F2F gap differ in that course for students who differ on an attribute?</a:t>
              </a:r>
            </a:p>
          </p:txBody>
        </p:sp>
        <p:pic>
          <p:nvPicPr>
            <p:cNvPr id="583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372897">
              <a:off x="41411" y="3166730"/>
              <a:ext cx="1282304" cy="1355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2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786"/>
            <a:ext cx="24384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5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1072396"/>
            <a:satOff val="5650"/>
            <a:lumOff val="-111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Screen Shot 2017-02-07 at 2.48.41 PM (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80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hape 597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8" name="Shape 598"/>
          <p:cNvSpPr/>
          <p:nvPr/>
        </p:nvSpPr>
        <p:spPr>
          <a:xfrm>
            <a:off x="7230764" y="749984"/>
            <a:ext cx="9977368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/>
          <a:p>
            <a: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pPr>
            <a:r>
              <a:t>Relative ASU Online Efficacy</a:t>
            </a:r>
          </a:p>
          <a:p>
            <a:pPr>
              <a:lnSpc>
                <a:spcPct val="90000"/>
              </a:lnSpc>
              <a:defRPr sz="4000" b="1" spc="-15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Gender</a:t>
            </a:r>
          </a:p>
        </p:txBody>
      </p:sp>
      <p:pic>
        <p:nvPicPr>
          <p:cNvPr id="599" name="Bub_gend_rel_all3.pdf"/>
          <p:cNvPicPr>
            <a:picLocks noChangeAspect="1"/>
          </p:cNvPicPr>
          <p:nvPr/>
        </p:nvPicPr>
        <p:blipFill>
          <a:blip r:embed="rId3">
            <a:extLst/>
          </a:blip>
          <a:srcRect l="8312" t="8453" r="8311" b="8453"/>
          <a:stretch>
            <a:fillRect/>
          </a:stretch>
        </p:blipFill>
        <p:spPr>
          <a:xfrm>
            <a:off x="575928" y="2642365"/>
            <a:ext cx="23287039" cy="9961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" y="0"/>
                </a:moveTo>
                <a:cubicBezTo>
                  <a:pt x="602" y="0"/>
                  <a:pt x="479" y="1"/>
                  <a:pt x="349" y="97"/>
                </a:cubicBezTo>
                <a:cubicBezTo>
                  <a:pt x="206" y="219"/>
                  <a:pt x="94" y="481"/>
                  <a:pt x="42" y="816"/>
                </a:cubicBezTo>
                <a:cubicBezTo>
                  <a:pt x="0" y="1121"/>
                  <a:pt x="0" y="1409"/>
                  <a:pt x="0" y="1976"/>
                </a:cubicBezTo>
                <a:lnTo>
                  <a:pt x="0" y="19615"/>
                </a:lnTo>
                <a:cubicBezTo>
                  <a:pt x="0" y="20191"/>
                  <a:pt x="0" y="20478"/>
                  <a:pt x="42" y="20783"/>
                </a:cubicBezTo>
                <a:cubicBezTo>
                  <a:pt x="94" y="21118"/>
                  <a:pt x="206" y="21381"/>
                  <a:pt x="349" y="21503"/>
                </a:cubicBezTo>
                <a:cubicBezTo>
                  <a:pt x="480" y="21600"/>
                  <a:pt x="603" y="21600"/>
                  <a:pt x="845" y="21600"/>
                </a:cubicBezTo>
                <a:lnTo>
                  <a:pt x="20751" y="21600"/>
                </a:lnTo>
                <a:cubicBezTo>
                  <a:pt x="20997" y="21600"/>
                  <a:pt x="21120" y="21600"/>
                  <a:pt x="21251" y="21503"/>
                </a:cubicBezTo>
                <a:cubicBezTo>
                  <a:pt x="21394" y="21381"/>
                  <a:pt x="21506" y="21118"/>
                  <a:pt x="21558" y="20783"/>
                </a:cubicBezTo>
                <a:cubicBezTo>
                  <a:pt x="21600" y="20478"/>
                  <a:pt x="21600" y="20191"/>
                  <a:pt x="21600" y="19624"/>
                </a:cubicBezTo>
                <a:lnTo>
                  <a:pt x="21600" y="1985"/>
                </a:lnTo>
                <a:cubicBezTo>
                  <a:pt x="21600" y="1409"/>
                  <a:pt x="21600" y="1121"/>
                  <a:pt x="21558" y="816"/>
                </a:cubicBezTo>
                <a:cubicBezTo>
                  <a:pt x="21506" y="481"/>
                  <a:pt x="21394" y="219"/>
                  <a:pt x="21251" y="97"/>
                </a:cubicBezTo>
                <a:cubicBezTo>
                  <a:pt x="21120" y="0"/>
                  <a:pt x="20997" y="0"/>
                  <a:pt x="20755" y="0"/>
                </a:cubicBezTo>
                <a:lnTo>
                  <a:pt x="849" y="0"/>
                </a:lnTo>
                <a:lnTo>
                  <a:pt x="845" y="0"/>
                </a:lnTo>
                <a:close/>
              </a:path>
            </a:pathLst>
          </a:custGeom>
          <a:ln w="1016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600" name="Shape 600"/>
          <p:cNvSpPr/>
          <p:nvPr/>
        </p:nvSpPr>
        <p:spPr>
          <a:xfrm>
            <a:off x="1739815" y="9864078"/>
            <a:ext cx="21736648" cy="220729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01" name="Shape 601"/>
          <p:cNvSpPr/>
          <p:nvPr/>
        </p:nvSpPr>
        <p:spPr>
          <a:xfrm rot="16200000">
            <a:off x="-2026832" y="6087466"/>
            <a:ext cx="6158137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F2F</a:t>
            </a:r>
            <a:r>
              <a:t>           Efficacy       </a:t>
            </a:r>
            <a:r>
              <a:rPr sz="2800"/>
              <a:t>ASU-O </a:t>
            </a:r>
            <a:r>
              <a:t> </a:t>
            </a:r>
          </a:p>
        </p:txBody>
      </p:sp>
      <p:sp>
        <p:nvSpPr>
          <p:cNvPr id="602" name="Shape 602"/>
          <p:cNvSpPr/>
          <p:nvPr/>
        </p:nvSpPr>
        <p:spPr>
          <a:xfrm>
            <a:off x="1775750" y="9868262"/>
            <a:ext cx="6169472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Female</a:t>
            </a:r>
            <a:r>
              <a:t>        Inequity          </a:t>
            </a:r>
            <a:r>
              <a:rPr sz="2800"/>
              <a:t>Male</a:t>
            </a:r>
          </a:p>
        </p:txBody>
      </p:sp>
      <p:pic>
        <p:nvPicPr>
          <p:cNvPr id="603" name="bubble_colorbar_0to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21975" y="10907150"/>
            <a:ext cx="11079833" cy="97651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hape 604"/>
          <p:cNvSpPr/>
          <p:nvPr/>
        </p:nvSpPr>
        <p:spPr>
          <a:xfrm>
            <a:off x="15204964" y="11831692"/>
            <a:ext cx="3196641" cy="533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>
              <a:defRPr sz="3600"/>
            </a:pPr>
            <a:r>
              <a:rPr sz="2800"/>
              <a:t>ASU-O p(success)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1072396"/>
            <a:satOff val="5650"/>
            <a:lumOff val="-111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Screen Shot 2017-02-07 at 2.48.41 PM (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80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hape 607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08" name="Shape 608"/>
          <p:cNvSpPr/>
          <p:nvPr/>
        </p:nvSpPr>
        <p:spPr>
          <a:xfrm>
            <a:off x="7230764" y="749984"/>
            <a:ext cx="9977368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/>
          <a:p>
            <a: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pPr>
            <a:r>
              <a:t>Relative ASU Online Efficacy</a:t>
            </a:r>
          </a:p>
          <a:p>
            <a:pPr>
              <a:lnSpc>
                <a:spcPct val="90000"/>
              </a:lnSpc>
              <a:defRPr sz="4000" b="1" spc="-15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Ethnicity</a:t>
            </a:r>
          </a:p>
        </p:txBody>
      </p:sp>
      <p:pic>
        <p:nvPicPr>
          <p:cNvPr id="609" name="Bub_eth_rel_all3.pdf"/>
          <p:cNvPicPr>
            <a:picLocks noChangeAspect="1"/>
          </p:cNvPicPr>
          <p:nvPr/>
        </p:nvPicPr>
        <p:blipFill>
          <a:blip r:embed="rId3">
            <a:extLst/>
          </a:blip>
          <a:srcRect l="8033" t="8175" r="8032" b="8175"/>
          <a:stretch>
            <a:fillRect/>
          </a:stretch>
        </p:blipFill>
        <p:spPr>
          <a:xfrm>
            <a:off x="575928" y="2642365"/>
            <a:ext cx="23287039" cy="9961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" y="0"/>
                </a:moveTo>
                <a:cubicBezTo>
                  <a:pt x="602" y="0"/>
                  <a:pt x="479" y="1"/>
                  <a:pt x="349" y="97"/>
                </a:cubicBezTo>
                <a:cubicBezTo>
                  <a:pt x="206" y="219"/>
                  <a:pt x="94" y="481"/>
                  <a:pt x="42" y="816"/>
                </a:cubicBezTo>
                <a:cubicBezTo>
                  <a:pt x="0" y="1121"/>
                  <a:pt x="0" y="1409"/>
                  <a:pt x="0" y="1976"/>
                </a:cubicBezTo>
                <a:lnTo>
                  <a:pt x="0" y="19615"/>
                </a:lnTo>
                <a:cubicBezTo>
                  <a:pt x="0" y="20191"/>
                  <a:pt x="0" y="20478"/>
                  <a:pt x="42" y="20783"/>
                </a:cubicBezTo>
                <a:cubicBezTo>
                  <a:pt x="94" y="21118"/>
                  <a:pt x="206" y="21381"/>
                  <a:pt x="349" y="21503"/>
                </a:cubicBezTo>
                <a:cubicBezTo>
                  <a:pt x="480" y="21600"/>
                  <a:pt x="603" y="21600"/>
                  <a:pt x="845" y="21600"/>
                </a:cubicBezTo>
                <a:lnTo>
                  <a:pt x="20751" y="21600"/>
                </a:lnTo>
                <a:cubicBezTo>
                  <a:pt x="20997" y="21600"/>
                  <a:pt x="21120" y="21600"/>
                  <a:pt x="21251" y="21503"/>
                </a:cubicBezTo>
                <a:cubicBezTo>
                  <a:pt x="21394" y="21381"/>
                  <a:pt x="21506" y="21118"/>
                  <a:pt x="21558" y="20783"/>
                </a:cubicBezTo>
                <a:cubicBezTo>
                  <a:pt x="21600" y="20478"/>
                  <a:pt x="21600" y="20191"/>
                  <a:pt x="21600" y="19624"/>
                </a:cubicBezTo>
                <a:lnTo>
                  <a:pt x="21600" y="1985"/>
                </a:lnTo>
                <a:cubicBezTo>
                  <a:pt x="21600" y="1409"/>
                  <a:pt x="21600" y="1121"/>
                  <a:pt x="21558" y="816"/>
                </a:cubicBezTo>
                <a:cubicBezTo>
                  <a:pt x="21506" y="481"/>
                  <a:pt x="21394" y="219"/>
                  <a:pt x="21251" y="97"/>
                </a:cubicBezTo>
                <a:cubicBezTo>
                  <a:pt x="21120" y="0"/>
                  <a:pt x="20997" y="0"/>
                  <a:pt x="20755" y="0"/>
                </a:cubicBezTo>
                <a:lnTo>
                  <a:pt x="849" y="0"/>
                </a:lnTo>
                <a:lnTo>
                  <a:pt x="845" y="0"/>
                </a:lnTo>
                <a:close/>
              </a:path>
            </a:pathLst>
          </a:custGeom>
          <a:ln w="1016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610" name="Shape 610"/>
          <p:cNvSpPr/>
          <p:nvPr/>
        </p:nvSpPr>
        <p:spPr>
          <a:xfrm>
            <a:off x="1739815" y="9864078"/>
            <a:ext cx="21736648" cy="220729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 rot="16200000">
            <a:off x="-2026832" y="6087466"/>
            <a:ext cx="6158137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F2F</a:t>
            </a:r>
            <a:r>
              <a:t>           Efficacy       </a:t>
            </a:r>
            <a:r>
              <a:rPr sz="2800"/>
              <a:t>ASU-O </a:t>
            </a:r>
            <a:r>
              <a:t> </a:t>
            </a:r>
          </a:p>
        </p:txBody>
      </p:sp>
      <p:sp>
        <p:nvSpPr>
          <p:cNvPr id="612" name="Shape 612"/>
          <p:cNvSpPr/>
          <p:nvPr/>
        </p:nvSpPr>
        <p:spPr>
          <a:xfrm>
            <a:off x="2023090" y="9868262"/>
            <a:ext cx="5674792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URP</a:t>
            </a:r>
            <a:r>
              <a:t>        Inequity          </a:t>
            </a:r>
            <a:r>
              <a:rPr sz="2800"/>
              <a:t>ORP</a:t>
            </a:r>
          </a:p>
        </p:txBody>
      </p:sp>
      <p:pic>
        <p:nvPicPr>
          <p:cNvPr id="613" name="bubble_colorbar_0to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21975" y="10907150"/>
            <a:ext cx="11079833" cy="976519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Shape 614"/>
          <p:cNvSpPr/>
          <p:nvPr/>
        </p:nvSpPr>
        <p:spPr>
          <a:xfrm>
            <a:off x="15204964" y="11831692"/>
            <a:ext cx="3196641" cy="533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>
              <a:defRPr sz="3600"/>
            </a:pPr>
            <a:r>
              <a:rPr sz="2800"/>
              <a:t>ASU-O p(success) </a:t>
            </a:r>
          </a:p>
        </p:txBody>
      </p:sp>
      <p:sp>
        <p:nvSpPr>
          <p:cNvPr id="615" name="Shape 615"/>
          <p:cNvSpPr/>
          <p:nvPr/>
        </p:nvSpPr>
        <p:spPr>
          <a:xfrm>
            <a:off x="902954" y="11717392"/>
            <a:ext cx="6950461" cy="762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ORP: Over-Represented Populations (white, Asian)</a:t>
            </a:r>
          </a:p>
          <a:p>
            <a:pPr algn="l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URP: Under-Represented Populations (all others)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Screen Shot 2017-02-07 at 2.48.41 PM (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80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hape 597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598" name="Shape 598"/>
          <p:cNvSpPr/>
          <p:nvPr/>
        </p:nvSpPr>
        <p:spPr>
          <a:xfrm>
            <a:off x="7230764" y="749984"/>
            <a:ext cx="9977368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/>
          <a:p>
            <a: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ASU </a:t>
            </a:r>
            <a:r>
              <a:rPr dirty="0"/>
              <a:t>Online </a:t>
            </a:r>
            <a:r>
              <a:rPr lang="en-US" dirty="0" smtClean="0"/>
              <a:t>Performance</a:t>
            </a:r>
            <a:endParaRPr dirty="0"/>
          </a:p>
          <a:p>
            <a:pPr>
              <a:lnSpc>
                <a:spcPct val="90000"/>
              </a:lnSpc>
              <a:defRPr sz="4000" b="1" spc="-15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Gender</a:t>
            </a:r>
          </a:p>
        </p:txBody>
      </p:sp>
      <p:pic>
        <p:nvPicPr>
          <p:cNvPr id="599" name="Bub_gend_rel_all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t="8116" r="8406" b="8116"/>
          <a:stretch/>
        </p:blipFill>
        <p:spPr>
          <a:xfrm>
            <a:off x="615202" y="2642365"/>
            <a:ext cx="23200685" cy="9957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" y="0"/>
                </a:moveTo>
                <a:cubicBezTo>
                  <a:pt x="602" y="0"/>
                  <a:pt x="479" y="1"/>
                  <a:pt x="349" y="97"/>
                </a:cubicBezTo>
                <a:cubicBezTo>
                  <a:pt x="206" y="219"/>
                  <a:pt x="94" y="481"/>
                  <a:pt x="42" y="816"/>
                </a:cubicBezTo>
                <a:cubicBezTo>
                  <a:pt x="0" y="1121"/>
                  <a:pt x="0" y="1409"/>
                  <a:pt x="0" y="1976"/>
                </a:cubicBezTo>
                <a:lnTo>
                  <a:pt x="0" y="19615"/>
                </a:lnTo>
                <a:cubicBezTo>
                  <a:pt x="0" y="20191"/>
                  <a:pt x="0" y="20478"/>
                  <a:pt x="42" y="20783"/>
                </a:cubicBezTo>
                <a:cubicBezTo>
                  <a:pt x="94" y="21118"/>
                  <a:pt x="206" y="21381"/>
                  <a:pt x="349" y="21503"/>
                </a:cubicBezTo>
                <a:cubicBezTo>
                  <a:pt x="480" y="21600"/>
                  <a:pt x="603" y="21600"/>
                  <a:pt x="845" y="21600"/>
                </a:cubicBezTo>
                <a:lnTo>
                  <a:pt x="20751" y="21600"/>
                </a:lnTo>
                <a:cubicBezTo>
                  <a:pt x="20997" y="21600"/>
                  <a:pt x="21120" y="21600"/>
                  <a:pt x="21251" y="21503"/>
                </a:cubicBezTo>
                <a:cubicBezTo>
                  <a:pt x="21394" y="21381"/>
                  <a:pt x="21506" y="21118"/>
                  <a:pt x="21558" y="20783"/>
                </a:cubicBezTo>
                <a:cubicBezTo>
                  <a:pt x="21600" y="20478"/>
                  <a:pt x="21600" y="20191"/>
                  <a:pt x="21600" y="19624"/>
                </a:cubicBezTo>
                <a:lnTo>
                  <a:pt x="21600" y="1985"/>
                </a:lnTo>
                <a:cubicBezTo>
                  <a:pt x="21600" y="1409"/>
                  <a:pt x="21600" y="1121"/>
                  <a:pt x="21558" y="816"/>
                </a:cubicBezTo>
                <a:cubicBezTo>
                  <a:pt x="21506" y="481"/>
                  <a:pt x="21394" y="219"/>
                  <a:pt x="21251" y="97"/>
                </a:cubicBezTo>
                <a:cubicBezTo>
                  <a:pt x="21120" y="0"/>
                  <a:pt x="20997" y="0"/>
                  <a:pt x="20755" y="0"/>
                </a:cubicBezTo>
                <a:lnTo>
                  <a:pt x="849" y="0"/>
                </a:lnTo>
                <a:lnTo>
                  <a:pt x="845" y="0"/>
                </a:lnTo>
                <a:close/>
              </a:path>
            </a:pathLst>
          </a:custGeom>
          <a:ln w="1016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600" name="Shape 600"/>
          <p:cNvSpPr/>
          <p:nvPr/>
        </p:nvSpPr>
        <p:spPr>
          <a:xfrm>
            <a:off x="1739815" y="9864078"/>
            <a:ext cx="21736648" cy="220729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01" name="Shape 601"/>
          <p:cNvSpPr/>
          <p:nvPr/>
        </p:nvSpPr>
        <p:spPr>
          <a:xfrm rot="16200000">
            <a:off x="-2026832" y="6087466"/>
            <a:ext cx="6158137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F2F</a:t>
            </a:r>
            <a:r>
              <a:t>           Efficacy       </a:t>
            </a:r>
            <a:r>
              <a:rPr sz="2800"/>
              <a:t>ASU-O </a:t>
            </a:r>
            <a:r>
              <a:t> </a:t>
            </a:r>
          </a:p>
        </p:txBody>
      </p:sp>
      <p:sp>
        <p:nvSpPr>
          <p:cNvPr id="602" name="Shape 602"/>
          <p:cNvSpPr/>
          <p:nvPr/>
        </p:nvSpPr>
        <p:spPr>
          <a:xfrm>
            <a:off x="1775750" y="9868262"/>
            <a:ext cx="6169472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Female</a:t>
            </a:r>
            <a:r>
              <a:t>        Inequity          </a:t>
            </a:r>
            <a:r>
              <a:rPr sz="2800"/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160331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Screen Shot 2017-02-07 at 2.48.41 PM (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80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hape 607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08" name="Shape 608"/>
          <p:cNvSpPr/>
          <p:nvPr/>
        </p:nvSpPr>
        <p:spPr>
          <a:xfrm>
            <a:off x="7230764" y="749984"/>
            <a:ext cx="9977368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/>
          <a:p>
            <a: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ASU </a:t>
            </a:r>
            <a:r>
              <a:rPr dirty="0"/>
              <a:t>Online </a:t>
            </a:r>
            <a:r>
              <a:rPr lang="en-US" dirty="0" smtClean="0"/>
              <a:t>Performance</a:t>
            </a:r>
            <a:endParaRPr dirty="0"/>
          </a:p>
          <a:p>
            <a:pPr>
              <a:lnSpc>
                <a:spcPct val="90000"/>
              </a:lnSpc>
              <a:defRPr sz="4000" b="1" spc="-15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Ethnicity</a:t>
            </a:r>
          </a:p>
        </p:txBody>
      </p:sp>
      <p:pic>
        <p:nvPicPr>
          <p:cNvPr id="609" name="Bub_eth_rel_all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8101" r="8392" b="8101"/>
          <a:stretch/>
        </p:blipFill>
        <p:spPr>
          <a:xfrm>
            <a:off x="615201" y="2642365"/>
            <a:ext cx="23208492" cy="9961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5" y="0"/>
                </a:moveTo>
                <a:cubicBezTo>
                  <a:pt x="602" y="0"/>
                  <a:pt x="479" y="1"/>
                  <a:pt x="349" y="97"/>
                </a:cubicBezTo>
                <a:cubicBezTo>
                  <a:pt x="206" y="219"/>
                  <a:pt x="94" y="481"/>
                  <a:pt x="42" y="816"/>
                </a:cubicBezTo>
                <a:cubicBezTo>
                  <a:pt x="0" y="1121"/>
                  <a:pt x="0" y="1409"/>
                  <a:pt x="0" y="1976"/>
                </a:cubicBezTo>
                <a:lnTo>
                  <a:pt x="0" y="19615"/>
                </a:lnTo>
                <a:cubicBezTo>
                  <a:pt x="0" y="20191"/>
                  <a:pt x="0" y="20478"/>
                  <a:pt x="42" y="20783"/>
                </a:cubicBezTo>
                <a:cubicBezTo>
                  <a:pt x="94" y="21118"/>
                  <a:pt x="206" y="21381"/>
                  <a:pt x="349" y="21503"/>
                </a:cubicBezTo>
                <a:cubicBezTo>
                  <a:pt x="480" y="21600"/>
                  <a:pt x="603" y="21600"/>
                  <a:pt x="845" y="21600"/>
                </a:cubicBezTo>
                <a:lnTo>
                  <a:pt x="20751" y="21600"/>
                </a:lnTo>
                <a:cubicBezTo>
                  <a:pt x="20997" y="21600"/>
                  <a:pt x="21120" y="21600"/>
                  <a:pt x="21251" y="21503"/>
                </a:cubicBezTo>
                <a:cubicBezTo>
                  <a:pt x="21394" y="21381"/>
                  <a:pt x="21506" y="21118"/>
                  <a:pt x="21558" y="20783"/>
                </a:cubicBezTo>
                <a:cubicBezTo>
                  <a:pt x="21600" y="20478"/>
                  <a:pt x="21600" y="20191"/>
                  <a:pt x="21600" y="19624"/>
                </a:cubicBezTo>
                <a:lnTo>
                  <a:pt x="21600" y="1985"/>
                </a:lnTo>
                <a:cubicBezTo>
                  <a:pt x="21600" y="1409"/>
                  <a:pt x="21600" y="1121"/>
                  <a:pt x="21558" y="816"/>
                </a:cubicBezTo>
                <a:cubicBezTo>
                  <a:pt x="21506" y="481"/>
                  <a:pt x="21394" y="219"/>
                  <a:pt x="21251" y="97"/>
                </a:cubicBezTo>
                <a:cubicBezTo>
                  <a:pt x="21120" y="0"/>
                  <a:pt x="20997" y="0"/>
                  <a:pt x="20755" y="0"/>
                </a:cubicBezTo>
                <a:lnTo>
                  <a:pt x="849" y="0"/>
                </a:lnTo>
                <a:lnTo>
                  <a:pt x="845" y="0"/>
                </a:lnTo>
                <a:close/>
              </a:path>
            </a:pathLst>
          </a:custGeom>
          <a:ln w="1016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610" name="Shape 610"/>
          <p:cNvSpPr/>
          <p:nvPr/>
        </p:nvSpPr>
        <p:spPr>
          <a:xfrm>
            <a:off x="1739815" y="9864078"/>
            <a:ext cx="21736648" cy="220729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 rot="16200000">
            <a:off x="-2026832" y="6087466"/>
            <a:ext cx="6158137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F2F</a:t>
            </a:r>
            <a:r>
              <a:t>           Efficacy       </a:t>
            </a:r>
            <a:r>
              <a:rPr sz="2800"/>
              <a:t>ASU-O </a:t>
            </a:r>
            <a:r>
              <a:t> </a:t>
            </a:r>
          </a:p>
        </p:txBody>
      </p:sp>
      <p:sp>
        <p:nvSpPr>
          <p:cNvPr id="612" name="Shape 612"/>
          <p:cNvSpPr/>
          <p:nvPr/>
        </p:nvSpPr>
        <p:spPr>
          <a:xfrm>
            <a:off x="2023090" y="9868262"/>
            <a:ext cx="5674792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/>
              <a:t>URP</a:t>
            </a:r>
            <a:r>
              <a:t>        Inequity          </a:t>
            </a:r>
            <a:r>
              <a:rPr sz="2800"/>
              <a:t>ORP</a:t>
            </a:r>
          </a:p>
        </p:txBody>
      </p:sp>
      <p:sp>
        <p:nvSpPr>
          <p:cNvPr id="615" name="Shape 615"/>
          <p:cNvSpPr/>
          <p:nvPr/>
        </p:nvSpPr>
        <p:spPr>
          <a:xfrm>
            <a:off x="902954" y="11388208"/>
            <a:ext cx="6950461" cy="762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ORP: Over-Represented Populations (white, Asian)</a:t>
            </a:r>
          </a:p>
          <a:p>
            <a:pPr algn="l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URP: Under-Represented Populations (all others)</a:t>
            </a:r>
          </a:p>
        </p:txBody>
      </p:sp>
    </p:spTree>
    <p:extLst>
      <p:ext uri="{BB962C8B-B14F-4D97-AF65-F5344CB8AC3E}">
        <p14:creationId xmlns:p14="http://schemas.microsoft.com/office/powerpoint/2010/main" val="211303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40" name="pasted-image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2940" y="1582489"/>
            <a:ext cx="17741860" cy="10248007"/>
          </a:xfrm>
          <a:prstGeom prst="rect">
            <a:avLst/>
          </a:prstGeom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</p:pic>
      <p:sp>
        <p:nvSpPr>
          <p:cNvPr id="441" name="Shape 441"/>
          <p:cNvSpPr/>
          <p:nvPr/>
        </p:nvSpPr>
        <p:spPr>
          <a:xfrm>
            <a:off x="6235388" y="4399863"/>
            <a:ext cx="11913224" cy="5191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marL="370066" marR="394131" algn="l" defTabSz="457200">
              <a:lnSpc>
                <a:spcPct val="120000"/>
              </a:lnSpc>
              <a:tabLst>
                <a:tab pos="1257300" algn="l"/>
              </a:tabLst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 smtClean="0"/>
              <a:t>Efficacy Methods &amp; Results</a:t>
            </a:r>
            <a:endParaRPr dirty="0"/>
          </a:p>
        </p:txBody>
      </p:sp>
      <p:sp>
        <p:nvSpPr>
          <p:cNvPr id="442" name="Shape 442"/>
          <p:cNvSpPr/>
          <p:nvPr/>
        </p:nvSpPr>
        <p:spPr>
          <a:xfrm>
            <a:off x="18254391" y="9643969"/>
            <a:ext cx="1970186" cy="197018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17449796" y="10692400"/>
            <a:ext cx="1357458" cy="113555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18620233" y="11729841"/>
            <a:ext cx="670918" cy="63521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19475285" y="11950737"/>
            <a:ext cx="1199233" cy="8577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984310" y="268773"/>
            <a:ext cx="6932493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/>
          <a:p>
            <a:pPr algn="l">
              <a:lnSpc>
                <a:spcPct val="80000"/>
              </a:lnSpc>
              <a:defRPr sz="9000" b="1" spc="-36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Q&amp;A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216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101205"/>
            <a:satOff val="-13598"/>
            <a:lumOff val="2387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641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2940" y="1582489"/>
            <a:ext cx="17741860" cy="10248007"/>
          </a:xfrm>
          <a:prstGeom prst="rect">
            <a:avLst/>
          </a:prstGeom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</p:pic>
      <p:sp>
        <p:nvSpPr>
          <p:cNvPr id="642" name="Shape 642"/>
          <p:cNvSpPr/>
          <p:nvPr/>
        </p:nvSpPr>
        <p:spPr>
          <a:xfrm>
            <a:off x="18254391" y="9643969"/>
            <a:ext cx="1970186" cy="197018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43" name="Shape 643"/>
          <p:cNvSpPr/>
          <p:nvPr/>
        </p:nvSpPr>
        <p:spPr>
          <a:xfrm>
            <a:off x="17449796" y="10692400"/>
            <a:ext cx="1357458" cy="113555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44" name="Shape 644"/>
          <p:cNvSpPr/>
          <p:nvPr/>
        </p:nvSpPr>
        <p:spPr>
          <a:xfrm>
            <a:off x="18620233" y="11729841"/>
            <a:ext cx="670918" cy="63521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19475285" y="11950737"/>
            <a:ext cx="1199233" cy="8577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6420062" y="4679263"/>
            <a:ext cx="11543876" cy="4446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 lnSpcReduction="10000"/>
          </a:bodyPr>
          <a:lstStyle/>
          <a:p>
            <a:pPr marL="370066" marR="394131" algn="l" defTabSz="457200">
              <a:lnSpc>
                <a:spcPct val="130000"/>
              </a:lnSpc>
              <a:tabLst>
                <a:tab pos="1257300" algn="l"/>
              </a:tabLst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How well do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clickstream LMS data on student behavior and course design elements</a:t>
            </a:r>
            <a:r>
              <a:t> allow us to predict student success?</a:t>
            </a:r>
          </a:p>
        </p:txBody>
      </p:sp>
      <p:sp>
        <p:nvSpPr>
          <p:cNvPr id="647" name="Shape 647"/>
          <p:cNvSpPr/>
          <p:nvPr/>
        </p:nvSpPr>
        <p:spPr>
          <a:xfrm>
            <a:off x="940577" y="411013"/>
            <a:ext cx="899205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algn="l">
              <a:lnSpc>
                <a:spcPct val="80000"/>
              </a:lnSpc>
              <a:defRPr sz="6700" b="1" spc="-26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Learning Analytics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101205"/>
            <a:satOff val="-13598"/>
            <a:lumOff val="2387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/>
        </p:nvSpPr>
        <p:spPr>
          <a:xfrm>
            <a:off x="-55024" y="-43364"/>
            <a:ext cx="24548943" cy="1107869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grpSp>
        <p:nvGrpSpPr>
          <p:cNvPr id="677" name="Group 677"/>
          <p:cNvGrpSpPr/>
          <p:nvPr/>
        </p:nvGrpSpPr>
        <p:grpSpPr>
          <a:xfrm>
            <a:off x="8293024" y="2428197"/>
            <a:ext cx="7344894" cy="2570101"/>
            <a:chOff x="0" y="0"/>
            <a:chExt cx="7344893" cy="2570100"/>
          </a:xfrm>
        </p:grpSpPr>
        <p:sp>
          <p:nvSpPr>
            <p:cNvPr id="675" name="Shape 675"/>
            <p:cNvSpPr/>
            <p:nvPr/>
          </p:nvSpPr>
          <p:spPr>
            <a:xfrm rot="19476647">
              <a:off x="98223" y="910423"/>
              <a:ext cx="2334201" cy="1083911"/>
            </a:xfrm>
            <a:prstGeom prst="rightArrow">
              <a:avLst>
                <a:gd name="adj1" fmla="val 30830"/>
                <a:gd name="adj2" fmla="val 80153"/>
              </a:avLst>
            </a:prstGeom>
            <a:solidFill>
              <a:srgbClr val="FFFFFF">
                <a:alpha val="6612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676" name="Shape 676"/>
            <p:cNvSpPr/>
            <p:nvPr/>
          </p:nvSpPr>
          <p:spPr>
            <a:xfrm rot="2341527">
              <a:off x="4929862" y="613954"/>
              <a:ext cx="2334201" cy="1083910"/>
            </a:xfrm>
            <a:prstGeom prst="rightArrow">
              <a:avLst>
                <a:gd name="adj1" fmla="val 30830"/>
                <a:gd name="adj2" fmla="val 80153"/>
              </a:avLst>
            </a:prstGeom>
            <a:solidFill>
              <a:srgbClr val="FFFFFF">
                <a:alpha val="6612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grpSp>
        <p:nvGrpSpPr>
          <p:cNvPr id="680" name="Group 680"/>
          <p:cNvGrpSpPr/>
          <p:nvPr/>
        </p:nvGrpSpPr>
        <p:grpSpPr>
          <a:xfrm>
            <a:off x="8293024" y="2428197"/>
            <a:ext cx="7344894" cy="2570101"/>
            <a:chOff x="0" y="0"/>
            <a:chExt cx="7344893" cy="2570100"/>
          </a:xfrm>
        </p:grpSpPr>
        <p:sp>
          <p:nvSpPr>
            <p:cNvPr id="678" name="Shape 678"/>
            <p:cNvSpPr/>
            <p:nvPr/>
          </p:nvSpPr>
          <p:spPr>
            <a:xfrm rot="19476647">
              <a:off x="98223" y="910423"/>
              <a:ext cx="2334201" cy="1083911"/>
            </a:xfrm>
            <a:prstGeom prst="rightArrow">
              <a:avLst>
                <a:gd name="adj1" fmla="val 30830"/>
                <a:gd name="adj2" fmla="val 8015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  <p:sp>
          <p:nvSpPr>
            <p:cNvPr id="679" name="Shape 679"/>
            <p:cNvSpPr/>
            <p:nvPr/>
          </p:nvSpPr>
          <p:spPr>
            <a:xfrm rot="2341527">
              <a:off x="4929862" y="613954"/>
              <a:ext cx="2334201" cy="1083910"/>
            </a:xfrm>
            <a:prstGeom prst="rightArrow">
              <a:avLst>
                <a:gd name="adj1" fmla="val 30830"/>
                <a:gd name="adj2" fmla="val 8015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/>
              </a:pPr>
              <a:endParaRPr/>
            </a:p>
          </p:txBody>
        </p:sp>
      </p:grpSp>
      <p:sp>
        <p:nvSpPr>
          <p:cNvPr id="681" name="Shape 681"/>
          <p:cNvSpPr/>
          <p:nvPr/>
        </p:nvSpPr>
        <p:spPr>
          <a:xfrm rot="16200000">
            <a:off x="11687814" y="5715674"/>
            <a:ext cx="1008372" cy="950706"/>
          </a:xfrm>
          <a:prstGeom prst="rightArrow">
            <a:avLst>
              <a:gd name="adj1" fmla="val 32000"/>
              <a:gd name="adj2" fmla="val 54018"/>
            </a:avLst>
          </a:prstGeom>
          <a:solidFill>
            <a:srgbClr val="FFFFFF">
              <a:alpha val="1767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82" name="Shape 682"/>
          <p:cNvSpPr/>
          <p:nvPr/>
        </p:nvSpPr>
        <p:spPr>
          <a:xfrm>
            <a:off x="-65678" y="11143967"/>
            <a:ext cx="24744660" cy="34171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940577" y="411013"/>
            <a:ext cx="899205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/>
          <a:p>
            <a:pPr algn="l">
              <a:lnSpc>
                <a:spcPct val="80000"/>
              </a:lnSpc>
              <a:defRPr sz="6700" b="1" spc="-267">
                <a:latin typeface="Helvetica"/>
                <a:ea typeface="Helvetica"/>
                <a:cs typeface="Helvetica"/>
                <a:sym typeface="Helvetica"/>
              </a:defRPr>
            </a:pPr>
            <a:r>
              <a:t>Learning Analytics </a:t>
            </a:r>
          </a:p>
          <a:p>
            <a:pPr algn="l">
              <a:lnSpc>
                <a:spcPct val="80000"/>
              </a:lnSpc>
              <a:defRPr sz="9000" b="1" spc="-36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spc="-159"/>
              <a:t>Results</a:t>
            </a:r>
          </a:p>
        </p:txBody>
      </p:sp>
      <p:pic>
        <p:nvPicPr>
          <p:cNvPr id="68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7419" t="830" r="7416" b="827"/>
          <a:stretch>
            <a:fillRect/>
          </a:stretch>
        </p:blipFill>
        <p:spPr>
          <a:xfrm>
            <a:off x="10618506" y="1203592"/>
            <a:ext cx="3149601" cy="363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21600" y="5400"/>
                </a:lnTo>
                <a:lnTo>
                  <a:pt x="10800" y="0"/>
                </a:lnTo>
                <a:close/>
              </a:path>
            </a:pathLst>
          </a:custGeom>
          <a:ln w="114300">
            <a:solidFill>
              <a:srgbClr val="FFFFFF"/>
            </a:solidFill>
            <a:miter lim="400000"/>
          </a:ln>
          <a:effectLst>
            <a:outerShdw blurRad="190500" dist="254000" dir="5400000" rotWithShape="0">
              <a:srgbClr val="000000">
                <a:alpha val="17097"/>
              </a:srgbClr>
            </a:outerShdw>
          </a:effectLst>
        </p:spPr>
      </p:pic>
      <p:sp>
        <p:nvSpPr>
          <p:cNvPr id="685" name="Shape 685"/>
          <p:cNvSpPr/>
          <p:nvPr/>
        </p:nvSpPr>
        <p:spPr>
          <a:xfrm>
            <a:off x="9932628" y="112292"/>
            <a:ext cx="12559711" cy="3313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algn="l" defTabSz="1023868">
              <a:lnSpc>
                <a:spcPct val="10000"/>
              </a:lnSpc>
              <a:defRPr sz="4000" b="1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 </a:t>
            </a:r>
            <a:endParaRPr dirty="0" smtClean="0"/>
          </a:p>
          <a:p>
            <a:pPr marL="5150792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Consistent Time of Day</a:t>
            </a:r>
          </a:p>
          <a:p>
            <a:pPr marL="5150792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Activity </a:t>
            </a:r>
            <a:r>
              <a:rPr dirty="0"/>
              <a:t>Clustering</a:t>
            </a:r>
          </a:p>
          <a:p>
            <a:pPr marL="5150792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Number of Active Days</a:t>
            </a:r>
          </a:p>
          <a:p>
            <a:pPr marL="5150792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Unique Items in First 30 Days</a:t>
            </a:r>
          </a:p>
          <a:p>
            <a:pPr marL="5150792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Total Activity in First 30 Days</a:t>
            </a:r>
          </a:p>
        </p:txBody>
      </p:sp>
      <p:pic>
        <p:nvPicPr>
          <p:cNvPr id="686" name="nested boxes 5-01-small-filtered.png"/>
          <p:cNvPicPr>
            <a:picLocks noChangeAspect="1"/>
          </p:cNvPicPr>
          <p:nvPr/>
        </p:nvPicPr>
        <p:blipFill>
          <a:blip r:embed="rId3">
            <a:extLst/>
          </a:blip>
          <a:srcRect l="26733" t="81301" r="25936"/>
          <a:stretch>
            <a:fillRect/>
          </a:stretch>
        </p:blipFill>
        <p:spPr>
          <a:xfrm>
            <a:off x="857448" y="11519090"/>
            <a:ext cx="9803872" cy="2173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nested boxes 5-01-small-filtered.png"/>
          <p:cNvPicPr>
            <a:picLocks noChangeAspect="1"/>
          </p:cNvPicPr>
          <p:nvPr/>
        </p:nvPicPr>
        <p:blipFill>
          <a:blip r:embed="rId3">
            <a:extLst/>
          </a:blip>
          <a:srcRect l="87442" t="81301"/>
          <a:stretch>
            <a:fillRect/>
          </a:stretch>
        </p:blipFill>
        <p:spPr>
          <a:xfrm>
            <a:off x="10687309" y="11445259"/>
            <a:ext cx="2601183" cy="2173954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Shape 688"/>
          <p:cNvSpPr/>
          <p:nvPr/>
        </p:nvSpPr>
        <p:spPr>
          <a:xfrm>
            <a:off x="610453" y="3576925"/>
            <a:ext cx="5957936" cy="563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algn="r" defTabSz="1023868">
              <a:lnSpc>
                <a:spcPct val="90000"/>
              </a:lnSpc>
              <a:defRPr sz="4000" b="1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t>Course Design: </a:t>
            </a:r>
          </a:p>
          <a:p>
            <a:pPr marL="418681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t>ASU Online vs iCourse</a:t>
            </a:r>
          </a:p>
          <a:p>
            <a:pPr marL="418681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t>Syllabus</a:t>
            </a:r>
          </a:p>
          <a:p>
            <a:pPr marL="418681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t>Discussion Board</a:t>
            </a:r>
          </a:p>
          <a:p>
            <a:pPr marL="418681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t>Resource</a:t>
            </a:r>
          </a:p>
          <a:p>
            <a:pPr marL="418681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t>Rubric</a:t>
            </a:r>
          </a:p>
          <a:p>
            <a:pPr marL="418681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t>Exam Study Tool</a:t>
            </a:r>
          </a:p>
          <a:p>
            <a:pPr marL="418681" indent="-418681" algn="l" defTabSz="1023868"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t>Review Quiz</a:t>
            </a:r>
          </a:p>
          <a:p>
            <a:pPr marL="418681" indent="-418681" algn="l" defTabSz="1023868">
              <a:lnSpc>
                <a:spcPct val="90000"/>
              </a:lnSpc>
              <a:buSzPct val="75000"/>
              <a:buChar char="•"/>
              <a:defRPr sz="4000" spc="-119">
                <a:latin typeface="Helvetica"/>
                <a:ea typeface="Helvetica"/>
                <a:cs typeface="Helvetica"/>
                <a:sym typeface="Helvetica"/>
              </a:defRPr>
            </a:pPr>
            <a:r>
              <a:t>Study Plan</a:t>
            </a:r>
          </a:p>
        </p:txBody>
      </p:sp>
      <p:sp>
        <p:nvSpPr>
          <p:cNvPr id="689" name="Shape 689"/>
          <p:cNvSpPr/>
          <p:nvPr/>
        </p:nvSpPr>
        <p:spPr>
          <a:xfrm>
            <a:off x="17983200" y="5004888"/>
            <a:ext cx="3407770" cy="136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>
            <a:lvl1pPr algn="l" defTabSz="1023868">
              <a:lnSpc>
                <a:spcPct val="90000"/>
              </a:lnSpc>
              <a:defRPr sz="4000" b="1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Student Success</a:t>
            </a:r>
          </a:p>
        </p:txBody>
      </p:sp>
      <p:sp>
        <p:nvSpPr>
          <p:cNvPr id="690" name="Shape 690"/>
          <p:cNvSpPr/>
          <p:nvPr/>
        </p:nvSpPr>
        <p:spPr>
          <a:xfrm>
            <a:off x="8537571" y="9999732"/>
            <a:ext cx="7308858" cy="814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>
            <a:lvl1pPr defTabSz="1023868">
              <a:lnSpc>
                <a:spcPct val="80000"/>
              </a:lnSpc>
              <a:defRPr sz="4000" b="1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Student Attributes</a:t>
            </a:r>
          </a:p>
        </p:txBody>
      </p:sp>
      <p:pic>
        <p:nvPicPr>
          <p:cNvPr id="691" name="Screen Shot 2017-02-07 at 2.47.18 PM (3).png"/>
          <p:cNvPicPr>
            <a:picLocks noChangeAspect="1"/>
          </p:cNvPicPr>
          <p:nvPr/>
        </p:nvPicPr>
        <p:blipFill>
          <a:blip r:embed="rId4">
            <a:extLst/>
          </a:blip>
          <a:srcRect l="44731" t="77838" r="44731" b="531"/>
          <a:stretch>
            <a:fillRect/>
          </a:stretch>
        </p:blipFill>
        <p:spPr>
          <a:xfrm>
            <a:off x="10620351" y="6330601"/>
            <a:ext cx="3155158" cy="3643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21600" y="5400"/>
                </a:lnTo>
                <a:lnTo>
                  <a:pt x="10800" y="0"/>
                </a:lnTo>
                <a:close/>
              </a:path>
            </a:pathLst>
          </a:custGeom>
          <a:ln w="114300">
            <a:solidFill>
              <a:srgbClr val="FFFFFF"/>
            </a:solidFill>
            <a:miter lim="400000"/>
          </a:ln>
          <a:effectLst>
            <a:outerShdw blurRad="190500" dist="254000" dir="5400000" rotWithShape="0">
              <a:srgbClr val="000000">
                <a:alpha val="17097"/>
              </a:srgbClr>
            </a:outerShdw>
          </a:effectLst>
        </p:spPr>
      </p:pic>
      <p:pic>
        <p:nvPicPr>
          <p:cNvPr id="692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16994" t="8774" r="16991" b="14996"/>
          <a:stretch>
            <a:fillRect/>
          </a:stretch>
        </p:blipFill>
        <p:spPr>
          <a:xfrm>
            <a:off x="6912204" y="3867913"/>
            <a:ext cx="3149601" cy="3636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21600" y="5400"/>
                </a:lnTo>
                <a:lnTo>
                  <a:pt x="10800" y="0"/>
                </a:lnTo>
                <a:close/>
              </a:path>
            </a:pathLst>
          </a:custGeom>
          <a:ln w="114300">
            <a:solidFill>
              <a:srgbClr val="FFFFFF"/>
            </a:solidFill>
            <a:miter lim="400000"/>
          </a:ln>
          <a:effectLst>
            <a:outerShdw blurRad="190500" dist="254000" dir="5400000" rotWithShape="0">
              <a:srgbClr val="000000">
                <a:alpha val="17097"/>
              </a:srgbClr>
            </a:outerShdw>
          </a:effectLst>
        </p:spPr>
      </p:pic>
      <p:pic>
        <p:nvPicPr>
          <p:cNvPr id="693" name="pasted-image.tiff"/>
          <p:cNvPicPr>
            <a:picLocks noChangeAspect="1"/>
          </p:cNvPicPr>
          <p:nvPr/>
        </p:nvPicPr>
        <p:blipFill>
          <a:blip r:embed="rId6">
            <a:extLst/>
          </a:blip>
          <a:srcRect l="27447" t="4474" r="27446" b="43439"/>
          <a:stretch>
            <a:fillRect/>
          </a:stretch>
        </p:blipFill>
        <p:spPr>
          <a:xfrm>
            <a:off x="14553400" y="3867913"/>
            <a:ext cx="3149601" cy="3636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54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21600" y="5400"/>
                </a:lnTo>
                <a:lnTo>
                  <a:pt x="10800" y="0"/>
                </a:lnTo>
                <a:close/>
              </a:path>
            </a:pathLst>
          </a:custGeom>
          <a:ln w="114300">
            <a:solidFill>
              <a:srgbClr val="FFFFFF"/>
            </a:solidFill>
            <a:miter lim="400000"/>
          </a:ln>
          <a:effectLst>
            <a:outerShdw blurRad="190500" dist="254000" dir="5400000" rotWithShape="0">
              <a:srgbClr val="000000">
                <a:alpha val="17097"/>
              </a:srgbClr>
            </a:outerShdw>
          </a:effectLst>
        </p:spPr>
      </p:pic>
      <p:sp>
        <p:nvSpPr>
          <p:cNvPr id="694" name="Shape 694"/>
          <p:cNvSpPr/>
          <p:nvPr/>
        </p:nvSpPr>
        <p:spPr>
          <a:xfrm>
            <a:off x="10105394" y="4814475"/>
            <a:ext cx="4340800" cy="1363013"/>
          </a:xfrm>
          <a:prstGeom prst="rightArrow">
            <a:avLst>
              <a:gd name="adj1" fmla="val 32000"/>
              <a:gd name="adj2" fmla="val 46524"/>
            </a:avLst>
          </a:prstGeom>
          <a:solidFill>
            <a:srgbClr val="FFFFFF">
              <a:alpha val="1767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695" name="Shape 695"/>
          <p:cNvSpPr/>
          <p:nvPr/>
        </p:nvSpPr>
        <p:spPr>
          <a:xfrm>
            <a:off x="18037299" y="6261546"/>
            <a:ext cx="3375772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23351" indent="-523351" algn="l">
              <a:buSzPct val="75000"/>
              <a:buChar char="•"/>
              <a:defRPr sz="4000"/>
            </a:pPr>
            <a:r>
              <a:t>Completion</a:t>
            </a:r>
          </a:p>
          <a:p>
            <a:pPr marL="523351" indent="-523351" algn="l">
              <a:buSzPct val="75000"/>
              <a:buChar char="•"/>
              <a:defRPr sz="4000"/>
            </a:pPr>
            <a:r>
              <a:t>Passing</a:t>
            </a:r>
          </a:p>
          <a:p>
            <a:pPr marL="523351" indent="-523351" algn="l">
              <a:buSzPct val="75000"/>
              <a:buChar char="•"/>
              <a:defRPr sz="4000"/>
            </a:pPr>
            <a:r>
              <a:t>Mastery</a:t>
            </a:r>
          </a:p>
        </p:txBody>
      </p:sp>
      <p:sp>
        <p:nvSpPr>
          <p:cNvPr id="696" name="Shape 696"/>
          <p:cNvSpPr/>
          <p:nvPr/>
        </p:nvSpPr>
        <p:spPr>
          <a:xfrm>
            <a:off x="9261284" y="347513"/>
            <a:ext cx="5861433" cy="814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>
            <a:lvl1pPr defTabSz="1023868">
              <a:lnSpc>
                <a:spcPct val="80000"/>
              </a:lnSpc>
              <a:defRPr sz="4000" b="1" spc="-1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Student Behavior</a:t>
            </a:r>
          </a:p>
        </p:txBody>
      </p:sp>
    </p:spTree>
    <p:extLst>
      <p:ext uri="{BB962C8B-B14F-4D97-AF65-F5344CB8AC3E}">
        <p14:creationId xmlns:p14="http://schemas.microsoft.com/office/powerpoint/2010/main" val="211706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creen Shot 2017-02-07 at 2.48.41 PM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9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647" y="7666892"/>
            <a:ext cx="7263014" cy="51508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/>
        </p:nvSpPr>
        <p:spPr>
          <a:xfrm>
            <a:off x="70897" y="145769"/>
            <a:ext cx="12303091" cy="134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Autofit/>
          </a:bodyPr>
          <a:lstStyle>
            <a:lvl1pPr algn="l" defTabSz="1023868">
              <a:lnSpc>
                <a:spcPts val="9200"/>
              </a:lnSpc>
              <a:defRPr sz="7200" b="1" spc="-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Student behavior: Completion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-1238461"/>
            <a:ext cx="23532177" cy="18185687"/>
          </a:xfrm>
          <a:prstGeom prst="rect">
            <a:avLst/>
          </a:prstGeom>
        </p:spPr>
      </p:pic>
      <p:graphicFrame>
        <p:nvGraphicFramePr>
          <p:cNvPr id="702" name="Table 702"/>
          <p:cNvGraphicFramePr/>
          <p:nvPr/>
        </p:nvGraphicFramePr>
        <p:xfrm>
          <a:off x="695397" y="1495556"/>
          <a:ext cx="22217216" cy="11647971"/>
        </p:xfrm>
        <a:graphic>
          <a:graphicData uri="http://schemas.openxmlformats.org/drawingml/2006/table">
            <a:tbl>
              <a:tblPr firstRow="1" firstCol="1">
                <a:tableStyleId>{3DC5C2F9-1CAC-4260-A1DD-9FCDBB877499}</a:tableStyleId>
              </a:tblPr>
              <a:tblGrid>
                <a:gridCol w="3560433"/>
                <a:gridCol w="4169361"/>
                <a:gridCol w="3605104"/>
                <a:gridCol w="3573254"/>
                <a:gridCol w="3790057"/>
                <a:gridCol w="3519007"/>
              </a:tblGrid>
              <a:tr h="839943"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Behavior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ENG 102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117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142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PSY 101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SOC 101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</a:tr>
              <a:tr h="210365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Consist TOD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2135833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Activity Clustering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2165669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Active Days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2229603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Unique in 
1st 30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2119132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dirty="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Total in
1st 30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Shape 704"/>
          <p:cNvSpPr/>
          <p:nvPr/>
        </p:nvSpPr>
        <p:spPr>
          <a:xfrm>
            <a:off x="15443200" y="4394646"/>
            <a:ext cx="3516412" cy="2273698"/>
          </a:xfrm>
          <a:prstGeom prst="roundRect">
            <a:avLst>
              <a:gd name="adj" fmla="val 15000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Shape 705"/>
          <p:cNvSpPr/>
          <p:nvPr/>
        </p:nvSpPr>
        <p:spPr>
          <a:xfrm>
            <a:off x="828005" y="4640113"/>
            <a:ext cx="3516412" cy="1793527"/>
          </a:xfrm>
          <a:prstGeom prst="roundRect">
            <a:avLst>
              <a:gd name="adj" fmla="val 19016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706"/>
          <p:cNvSpPr/>
          <p:nvPr/>
        </p:nvSpPr>
        <p:spPr>
          <a:xfrm>
            <a:off x="15395536" y="1491828"/>
            <a:ext cx="3713623" cy="837535"/>
          </a:xfrm>
          <a:prstGeom prst="roundRect">
            <a:avLst>
              <a:gd name="adj" fmla="val 40721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 fontScale="40000" lnSpcReduction="20000"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707"/>
          <p:cNvSpPr/>
          <p:nvPr/>
        </p:nvSpPr>
        <p:spPr>
          <a:xfrm>
            <a:off x="7556772" y="260549"/>
            <a:ext cx="4948091" cy="1196426"/>
          </a:xfrm>
          <a:prstGeom prst="roundRect">
            <a:avLst>
              <a:gd name="adj" fmla="val 28506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 fontScale="77500" lnSpcReduction="20000"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99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/>
        </p:nvSpPr>
        <p:spPr>
          <a:xfrm>
            <a:off x="70897" y="145769"/>
            <a:ext cx="12303091" cy="134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Autofit/>
          </a:bodyPr>
          <a:lstStyle>
            <a:lvl1pPr algn="l" defTabSz="1023868">
              <a:lnSpc>
                <a:spcPts val="9200"/>
              </a:lnSpc>
              <a:defRPr sz="7200" b="1" spc="-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Student behavior: Completion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-1238461"/>
            <a:ext cx="23532177" cy="18185687"/>
          </a:xfrm>
          <a:prstGeom prst="rect">
            <a:avLst/>
          </a:prstGeom>
        </p:spPr>
      </p:pic>
      <p:sp>
        <p:nvSpPr>
          <p:cNvPr id="12" name="Shape 372"/>
          <p:cNvSpPr/>
          <p:nvPr/>
        </p:nvSpPr>
        <p:spPr>
          <a:xfrm>
            <a:off x="4344416" y="2367944"/>
            <a:ext cx="20110425" cy="11348056"/>
          </a:xfrm>
          <a:prstGeom prst="rect">
            <a:avLst/>
          </a:prstGeom>
          <a:solidFill>
            <a:srgbClr val="000000">
              <a:alpha val="51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graphicFrame>
        <p:nvGraphicFramePr>
          <p:cNvPr id="702" name="Table 702"/>
          <p:cNvGraphicFramePr/>
          <p:nvPr/>
        </p:nvGraphicFramePr>
        <p:xfrm>
          <a:off x="695397" y="1495556"/>
          <a:ext cx="22217216" cy="11647971"/>
        </p:xfrm>
        <a:graphic>
          <a:graphicData uri="http://schemas.openxmlformats.org/drawingml/2006/table">
            <a:tbl>
              <a:tblPr firstRow="1" firstCol="1">
                <a:tableStyleId>{3DC5C2F9-1CAC-4260-A1DD-9FCDBB877499}</a:tableStyleId>
              </a:tblPr>
              <a:tblGrid>
                <a:gridCol w="3560433"/>
                <a:gridCol w="4169361"/>
                <a:gridCol w="3605104"/>
                <a:gridCol w="3573254"/>
                <a:gridCol w="3790057"/>
                <a:gridCol w="3519007"/>
              </a:tblGrid>
              <a:tr h="839943"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Behavior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ENG 102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117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142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PSY 101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SOC 101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</a:tcPr>
                </a:tc>
              </a:tr>
              <a:tr h="210365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Consist TOD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2135833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Activity Clustering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2165669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Active Days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2229603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Unique in 
1st 30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2119132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dirty="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Total in
1st 30</a:t>
                      </a: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Shape 704"/>
          <p:cNvSpPr/>
          <p:nvPr/>
        </p:nvSpPr>
        <p:spPr>
          <a:xfrm>
            <a:off x="15443200" y="4394646"/>
            <a:ext cx="3516412" cy="2273698"/>
          </a:xfrm>
          <a:prstGeom prst="roundRect">
            <a:avLst>
              <a:gd name="adj" fmla="val 15000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Shape 705"/>
          <p:cNvSpPr/>
          <p:nvPr/>
        </p:nvSpPr>
        <p:spPr>
          <a:xfrm>
            <a:off x="828005" y="4640113"/>
            <a:ext cx="3516412" cy="1793527"/>
          </a:xfrm>
          <a:prstGeom prst="roundRect">
            <a:avLst>
              <a:gd name="adj" fmla="val 19016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706"/>
          <p:cNvSpPr/>
          <p:nvPr/>
        </p:nvSpPr>
        <p:spPr>
          <a:xfrm>
            <a:off x="15395536" y="1491828"/>
            <a:ext cx="3713623" cy="837535"/>
          </a:xfrm>
          <a:prstGeom prst="roundRect">
            <a:avLst>
              <a:gd name="adj" fmla="val 40721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 fontScale="40000" lnSpcReduction="20000"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707"/>
          <p:cNvSpPr/>
          <p:nvPr/>
        </p:nvSpPr>
        <p:spPr>
          <a:xfrm>
            <a:off x="7556772" y="260549"/>
            <a:ext cx="4948091" cy="1196426"/>
          </a:xfrm>
          <a:prstGeom prst="roundRect">
            <a:avLst>
              <a:gd name="adj" fmla="val 28506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 fontScale="77500" lnSpcReduction="20000"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1" name="rq3_psy101test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81953" y="-571901"/>
            <a:ext cx="13537508" cy="175191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1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780" y="1812034"/>
            <a:ext cx="21615400" cy="11798300"/>
          </a:xfrm>
          <a:prstGeom prst="rect">
            <a:avLst/>
          </a:prstGeom>
        </p:spPr>
      </p:pic>
      <p:sp>
        <p:nvSpPr>
          <p:cNvPr id="712" name="Shape 712"/>
          <p:cNvSpPr/>
          <p:nvPr/>
        </p:nvSpPr>
        <p:spPr>
          <a:xfrm>
            <a:off x="468047" y="-6237"/>
            <a:ext cx="15695122" cy="134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Autofit/>
          </a:bodyPr>
          <a:lstStyle>
            <a:lvl1pPr algn="l" defTabSz="1023868">
              <a:lnSpc>
                <a:spcPts val="9200"/>
              </a:lnSpc>
              <a:defRPr sz="7200" b="1" spc="-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Course Design Features: MATH Courses</a:t>
            </a:r>
          </a:p>
        </p:txBody>
      </p:sp>
      <p:sp>
        <p:nvSpPr>
          <p:cNvPr id="713" name="Shape 713"/>
          <p:cNvSpPr/>
          <p:nvPr/>
        </p:nvSpPr>
        <p:spPr>
          <a:xfrm>
            <a:off x="4587518" y="2273440"/>
            <a:ext cx="16907913" cy="36906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graphicFrame>
        <p:nvGraphicFramePr>
          <p:cNvPr id="714" name="Table 714"/>
          <p:cNvGraphicFramePr/>
          <p:nvPr/>
        </p:nvGraphicFramePr>
        <p:xfrm>
          <a:off x="545811" y="1677251"/>
          <a:ext cx="21362597" cy="11996071"/>
        </p:xfrm>
        <a:graphic>
          <a:graphicData uri="http://schemas.openxmlformats.org/drawingml/2006/table">
            <a:tbl>
              <a:tblPr firstRow="1" firstCol="1" lastRow="1">
                <a:tableStyleId>{3DC5C2F9-1CAC-4260-A1DD-9FCDBB877499}</a:tableStyleId>
              </a:tblPr>
              <a:tblGrid>
                <a:gridCol w="3628408"/>
                <a:gridCol w="4296625"/>
                <a:gridCol w="4601373"/>
                <a:gridCol w="4375521"/>
                <a:gridCol w="4460670"/>
              </a:tblGrid>
              <a:tr h="867396"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Outcome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117</a:t>
                      </a:r>
                    </a:p>
                  </a:txBody>
                  <a:tcPr marL="50800" marR="50800" marT="50800" marB="50800" anchor="ctr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117</a:t>
                      </a:r>
                    </a:p>
                  </a:txBody>
                  <a:tcPr marL="50800" marR="50800" marT="50800" marB="50800" anchor="ctr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117</a:t>
                      </a:r>
                    </a:p>
                  </a:txBody>
                  <a:tcPr marL="50800" marR="50800" marT="50800" marB="50800" anchor="ctr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 smtClean="0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142</a:t>
                      </a:r>
                      <a:endParaRPr sz="5200" i="1" dirty="0">
                        <a:solidFill>
                          <a:srgbClr val="8E1A3F">
                            <a:alpha val="90000"/>
                          </a:srgbClr>
                        </a:solidFill>
                      </a:endParaRP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</a:tr>
              <a:tr h="339085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Completion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0">
                      <a:miter lim="400000"/>
                    </a:lnB>
                    <a:noFill/>
                  </a:tcPr>
                </a:tc>
              </a:tr>
              <a:tr h="3491412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Passing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322641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Mastery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</a:tr>
              <a:tr h="993309"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>
                          <a:solidFill>
                            <a:srgbClr val="000000">
                              <a:alpha val="70000"/>
                            </a:srgbClr>
                          </a:solidFill>
                        </a:rPr>
                        <a:t>Feature: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b="1">
                          <a:solidFill>
                            <a:srgbClr val="000000">
                              <a:alpha val="70000"/>
                            </a:srgb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Syllabus 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b="1" dirty="0">
                          <a:solidFill>
                            <a:srgbClr val="000000">
                              <a:alpha val="70000"/>
                            </a:srgb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Study Plan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b="1">
                          <a:solidFill>
                            <a:srgbClr val="000000">
                              <a:alpha val="70000"/>
                            </a:srgb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Review Quiz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b="1" dirty="0" smtClean="0">
                          <a:solidFill>
                            <a:srgbClr val="000000">
                              <a:alpha val="70000"/>
                            </a:srgb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Syllabus</a:t>
                      </a:r>
                      <a:endParaRPr sz="5200" b="1" dirty="0">
                        <a:solidFill>
                          <a:srgbClr val="000000">
                            <a:alpha val="70000"/>
                          </a:srgbClr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</a:tr>
            </a:tbl>
          </a:graphicData>
        </a:graphic>
      </p:graphicFrame>
      <p:grpSp>
        <p:nvGrpSpPr>
          <p:cNvPr id="718" name="Group 718"/>
          <p:cNvGrpSpPr/>
          <p:nvPr/>
        </p:nvGrpSpPr>
        <p:grpSpPr>
          <a:xfrm>
            <a:off x="4388215" y="1752895"/>
            <a:ext cx="12927090" cy="11818100"/>
            <a:chOff x="-8720452" y="-446535"/>
            <a:chExt cx="12927089" cy="11818098"/>
          </a:xfrm>
        </p:grpSpPr>
        <p:sp>
          <p:nvSpPr>
            <p:cNvPr id="715" name="Shape 715"/>
            <p:cNvSpPr/>
            <p:nvPr/>
          </p:nvSpPr>
          <p:spPr>
            <a:xfrm>
              <a:off x="0" y="3742680"/>
              <a:ext cx="4024412" cy="3522167"/>
            </a:xfrm>
            <a:prstGeom prst="roundRect">
              <a:avLst>
                <a:gd name="adj" fmla="val 11082"/>
              </a:avLst>
            </a:prstGeom>
            <a:noFill/>
            <a:ln w="63500" cap="flat">
              <a:solidFill>
                <a:srgbClr val="00A3E0"/>
              </a:solidFill>
              <a:prstDash val="solid"/>
              <a:miter lim="400000"/>
            </a:ln>
            <a:effectLst/>
          </p:spPr>
          <p:txBody>
            <a:bodyPr wrap="square" lIns="102385" tIns="102385" rIns="102385" bIns="102385" numCol="1" anchor="t">
              <a:normAutofit/>
            </a:bodyPr>
            <a:lstStyle/>
            <a:p>
              <a:pPr defTabSz="1023868">
                <a:defRPr sz="8000" spc="-399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6" name="Shape 716"/>
            <p:cNvSpPr/>
            <p:nvPr/>
          </p:nvSpPr>
          <p:spPr>
            <a:xfrm>
              <a:off x="-49510" y="10520405"/>
              <a:ext cx="4256147" cy="851159"/>
            </a:xfrm>
            <a:prstGeom prst="roundRect">
              <a:avLst>
                <a:gd name="adj" fmla="val 40070"/>
              </a:avLst>
            </a:prstGeom>
            <a:noFill/>
            <a:ln w="63500" cap="flat">
              <a:solidFill>
                <a:srgbClr val="00A3E0"/>
              </a:solidFill>
              <a:prstDash val="solid"/>
              <a:miter lim="400000"/>
            </a:ln>
            <a:effectLst/>
          </p:spPr>
          <p:txBody>
            <a:bodyPr wrap="square" lIns="102385" tIns="102385" rIns="102385" bIns="102385" numCol="1" anchor="t">
              <a:normAutofit fontScale="40000" lnSpcReduction="20000"/>
            </a:bodyPr>
            <a:lstStyle/>
            <a:p>
              <a:pPr defTabSz="1023868">
                <a:defRPr sz="8000" spc="-399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>
              <a:off x="-8720453" y="-446536"/>
              <a:ext cx="12795727" cy="662380"/>
            </a:xfrm>
            <a:prstGeom prst="roundRect">
              <a:avLst>
                <a:gd name="adj" fmla="val 50000"/>
              </a:avLst>
            </a:prstGeom>
            <a:noFill/>
            <a:ln w="63500" cap="flat">
              <a:solidFill>
                <a:srgbClr val="00A3E0"/>
              </a:solidFill>
              <a:prstDash val="solid"/>
              <a:miter lim="400000"/>
            </a:ln>
            <a:effectLst/>
          </p:spPr>
          <p:txBody>
            <a:bodyPr wrap="square" lIns="102385" tIns="102385" rIns="102385" bIns="102385" numCol="1" anchor="t">
              <a:normAutofit fontScale="25000" lnSpcReduction="20000"/>
            </a:bodyPr>
            <a:lstStyle/>
            <a:p>
              <a:pPr defTabSz="1023868">
                <a:defRPr sz="8000" spc="-399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720" name="Shape 720"/>
          <p:cNvSpPr/>
          <p:nvPr/>
        </p:nvSpPr>
        <p:spPr>
          <a:xfrm>
            <a:off x="382984" y="5942111"/>
            <a:ext cx="4024413" cy="3522168"/>
          </a:xfrm>
          <a:prstGeom prst="roundRect">
            <a:avLst>
              <a:gd name="adj" fmla="val 11082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62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780" y="1812034"/>
            <a:ext cx="21615400" cy="11798300"/>
          </a:xfrm>
          <a:prstGeom prst="rect">
            <a:avLst/>
          </a:prstGeom>
        </p:spPr>
      </p:pic>
      <p:sp>
        <p:nvSpPr>
          <p:cNvPr id="13" name="Shape 372"/>
          <p:cNvSpPr/>
          <p:nvPr/>
        </p:nvSpPr>
        <p:spPr>
          <a:xfrm>
            <a:off x="4221481" y="2642501"/>
            <a:ext cx="20433668" cy="10014347"/>
          </a:xfrm>
          <a:prstGeom prst="rect">
            <a:avLst/>
          </a:prstGeom>
          <a:solidFill>
            <a:srgbClr val="000000">
              <a:alpha val="51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/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468047" y="-6237"/>
            <a:ext cx="15695122" cy="1349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Autofit/>
          </a:bodyPr>
          <a:lstStyle>
            <a:lvl1pPr algn="l" defTabSz="1023868">
              <a:lnSpc>
                <a:spcPts val="9200"/>
              </a:lnSpc>
              <a:defRPr sz="7200" b="1" spc="-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Course Design Features: MATH Courses</a:t>
            </a:r>
          </a:p>
        </p:txBody>
      </p:sp>
      <p:sp>
        <p:nvSpPr>
          <p:cNvPr id="713" name="Shape 713"/>
          <p:cNvSpPr/>
          <p:nvPr/>
        </p:nvSpPr>
        <p:spPr>
          <a:xfrm>
            <a:off x="4587518" y="2273440"/>
            <a:ext cx="16907913" cy="36906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graphicFrame>
        <p:nvGraphicFramePr>
          <p:cNvPr id="714" name="Table 714"/>
          <p:cNvGraphicFramePr/>
          <p:nvPr/>
        </p:nvGraphicFramePr>
        <p:xfrm>
          <a:off x="545811" y="1677251"/>
          <a:ext cx="21362597" cy="11996071"/>
        </p:xfrm>
        <a:graphic>
          <a:graphicData uri="http://schemas.openxmlformats.org/drawingml/2006/table">
            <a:tbl>
              <a:tblPr firstRow="1" firstCol="1" lastRow="1">
                <a:tableStyleId>{3DC5C2F9-1CAC-4260-A1DD-9FCDBB877499}</a:tableStyleId>
              </a:tblPr>
              <a:tblGrid>
                <a:gridCol w="3628408"/>
                <a:gridCol w="4296625"/>
                <a:gridCol w="4601373"/>
                <a:gridCol w="4375521"/>
                <a:gridCol w="4460670"/>
              </a:tblGrid>
              <a:tr h="867396"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Outcome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117</a:t>
                      </a:r>
                    </a:p>
                  </a:txBody>
                  <a:tcPr marL="50800" marR="50800" marT="50800" marB="50800" anchor="ctr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117</a:t>
                      </a:r>
                    </a:p>
                  </a:txBody>
                  <a:tcPr marL="50800" marR="50800" marT="50800" marB="50800" anchor="ctr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117</a:t>
                      </a:r>
                    </a:p>
                  </a:txBody>
                  <a:tcPr marL="50800" marR="50800" marT="50800" marB="50800" anchor="ctr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 sz="1800" i="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 smtClean="0">
                          <a:solidFill>
                            <a:srgbClr val="8E1A3F">
                              <a:alpha val="90000"/>
                            </a:srgbClr>
                          </a:solidFill>
                        </a:rPr>
                        <a:t>MAT 142</a:t>
                      </a:r>
                      <a:endParaRPr sz="5200" i="1" dirty="0">
                        <a:solidFill>
                          <a:srgbClr val="8E1A3F">
                            <a:alpha val="90000"/>
                          </a:srgbClr>
                        </a:solidFill>
                      </a:endParaRP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</a:tcPr>
                </a:tc>
              </a:tr>
              <a:tr h="339085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Completion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B w="0">
                      <a:miter lim="400000"/>
                    </a:lnB>
                    <a:noFill/>
                  </a:tcPr>
                </a:tc>
              </a:tr>
              <a:tr h="3491412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Passing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322641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>
                          <a:solidFill>
                            <a:srgbClr val="FFC800">
                              <a:alpha val="90000"/>
                            </a:srgbClr>
                          </a:solidFill>
                        </a:rPr>
                        <a:t>Mastery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52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</a:tr>
              <a:tr h="993309"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i="1" dirty="0">
                          <a:solidFill>
                            <a:srgbClr val="000000">
                              <a:alpha val="70000"/>
                            </a:srgbClr>
                          </a:solidFill>
                        </a:rPr>
                        <a:t>Feature: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b="1">
                          <a:solidFill>
                            <a:srgbClr val="000000">
                              <a:alpha val="70000"/>
                            </a:srgb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Syllabus 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b="1" dirty="0">
                          <a:solidFill>
                            <a:srgbClr val="000000">
                              <a:alpha val="70000"/>
                            </a:srgb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Study Plan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b="1">
                          <a:solidFill>
                            <a:srgbClr val="000000">
                              <a:alpha val="70000"/>
                            </a:srgb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Review Quiz</a:t>
                      </a:r>
                    </a:p>
                  </a:txBody>
                  <a:tcPr marL="50800" marR="50800" marT="50800" marB="50800" anchor="ctr" horzOverflow="overflow"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200" b="1" dirty="0" smtClean="0">
                          <a:solidFill>
                            <a:srgbClr val="000000">
                              <a:alpha val="70000"/>
                            </a:srgb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Syllabus</a:t>
                      </a:r>
                      <a:endParaRPr sz="5200" b="1" dirty="0">
                        <a:solidFill>
                          <a:srgbClr val="000000">
                            <a:alpha val="70000"/>
                          </a:srgbClr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B w="0">
                      <a:miter lim="400000"/>
                    </a:lnB>
                    <a:solidFill>
                      <a:srgbClr val="FF7F32"/>
                    </a:solidFill>
                  </a:tcPr>
                </a:tc>
              </a:tr>
            </a:tbl>
          </a:graphicData>
        </a:graphic>
      </p:graphicFrame>
      <p:grpSp>
        <p:nvGrpSpPr>
          <p:cNvPr id="718" name="Group 718"/>
          <p:cNvGrpSpPr/>
          <p:nvPr/>
        </p:nvGrpSpPr>
        <p:grpSpPr>
          <a:xfrm>
            <a:off x="4388215" y="1752895"/>
            <a:ext cx="12927090" cy="11818100"/>
            <a:chOff x="-8720452" y="-446535"/>
            <a:chExt cx="12927089" cy="11818098"/>
          </a:xfrm>
        </p:grpSpPr>
        <p:sp>
          <p:nvSpPr>
            <p:cNvPr id="715" name="Shape 715"/>
            <p:cNvSpPr/>
            <p:nvPr/>
          </p:nvSpPr>
          <p:spPr>
            <a:xfrm>
              <a:off x="0" y="3742680"/>
              <a:ext cx="4024412" cy="3522167"/>
            </a:xfrm>
            <a:prstGeom prst="roundRect">
              <a:avLst>
                <a:gd name="adj" fmla="val 11082"/>
              </a:avLst>
            </a:prstGeom>
            <a:noFill/>
            <a:ln w="63500" cap="flat">
              <a:solidFill>
                <a:srgbClr val="00A3E0"/>
              </a:solidFill>
              <a:prstDash val="solid"/>
              <a:miter lim="400000"/>
            </a:ln>
            <a:effectLst/>
          </p:spPr>
          <p:txBody>
            <a:bodyPr wrap="square" lIns="102385" tIns="102385" rIns="102385" bIns="102385" numCol="1" anchor="t">
              <a:normAutofit/>
            </a:bodyPr>
            <a:lstStyle/>
            <a:p>
              <a:pPr defTabSz="1023868">
                <a:defRPr sz="8000" spc="-399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6" name="Shape 716"/>
            <p:cNvSpPr/>
            <p:nvPr/>
          </p:nvSpPr>
          <p:spPr>
            <a:xfrm>
              <a:off x="-49510" y="10520405"/>
              <a:ext cx="4256147" cy="851159"/>
            </a:xfrm>
            <a:prstGeom prst="roundRect">
              <a:avLst>
                <a:gd name="adj" fmla="val 40070"/>
              </a:avLst>
            </a:prstGeom>
            <a:noFill/>
            <a:ln w="63500" cap="flat">
              <a:solidFill>
                <a:srgbClr val="00A3E0"/>
              </a:solidFill>
              <a:prstDash val="solid"/>
              <a:miter lim="400000"/>
            </a:ln>
            <a:effectLst/>
          </p:spPr>
          <p:txBody>
            <a:bodyPr wrap="square" lIns="102385" tIns="102385" rIns="102385" bIns="102385" numCol="1" anchor="t">
              <a:normAutofit fontScale="40000" lnSpcReduction="20000"/>
            </a:bodyPr>
            <a:lstStyle/>
            <a:p>
              <a:pPr defTabSz="1023868">
                <a:defRPr sz="8000" spc="-399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>
              <a:off x="-8720453" y="-446536"/>
              <a:ext cx="12795727" cy="662380"/>
            </a:xfrm>
            <a:prstGeom prst="roundRect">
              <a:avLst>
                <a:gd name="adj" fmla="val 50000"/>
              </a:avLst>
            </a:prstGeom>
            <a:noFill/>
            <a:ln w="63500" cap="flat">
              <a:solidFill>
                <a:srgbClr val="00A3E0"/>
              </a:solidFill>
              <a:prstDash val="solid"/>
              <a:miter lim="400000"/>
            </a:ln>
            <a:effectLst/>
          </p:spPr>
          <p:txBody>
            <a:bodyPr wrap="square" lIns="102385" tIns="102385" rIns="102385" bIns="102385" numCol="1" anchor="t">
              <a:normAutofit fontScale="25000" lnSpcReduction="20000"/>
            </a:bodyPr>
            <a:lstStyle/>
            <a:p>
              <a:pPr defTabSz="1023868">
                <a:defRPr sz="8000" spc="-399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719" name="MAT117_rq2_pass_review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4022" y="2017039"/>
            <a:ext cx="12406157" cy="11372312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Shape 720"/>
          <p:cNvSpPr/>
          <p:nvPr/>
        </p:nvSpPr>
        <p:spPr>
          <a:xfrm>
            <a:off x="382984" y="5942111"/>
            <a:ext cx="4024413" cy="3522168"/>
          </a:xfrm>
          <a:prstGeom prst="roundRect">
            <a:avLst>
              <a:gd name="adj" fmla="val 11082"/>
            </a:avLst>
          </a:prstGeom>
          <a:ln w="63500">
            <a:solidFill>
              <a:srgbClr val="00A3E0"/>
            </a:solidFill>
            <a:miter lim="400000"/>
          </a:ln>
        </p:spPr>
        <p:txBody>
          <a:bodyPr lIns="102385" tIns="102385" rIns="102385" bIns="102385">
            <a:normAutofit/>
          </a:bodyPr>
          <a:lstStyle/>
          <a:p>
            <a:pPr defTabSz="1023868"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87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40" name="pasted-image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2940" y="1582489"/>
            <a:ext cx="17741860" cy="10248007"/>
          </a:xfrm>
          <a:prstGeom prst="rect">
            <a:avLst/>
          </a:prstGeom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</p:pic>
      <p:sp>
        <p:nvSpPr>
          <p:cNvPr id="441" name="Shape 441"/>
          <p:cNvSpPr/>
          <p:nvPr/>
        </p:nvSpPr>
        <p:spPr>
          <a:xfrm>
            <a:off x="6235388" y="4399863"/>
            <a:ext cx="11913224" cy="5191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marL="370066" marR="394131" algn="l" defTabSz="457200">
              <a:lnSpc>
                <a:spcPct val="120000"/>
              </a:lnSpc>
              <a:tabLst>
                <a:tab pos="1257300" algn="l"/>
              </a:tabLst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dirty="0" smtClean="0"/>
              <a:t>Learning Analytics Methods &amp; Results</a:t>
            </a:r>
            <a:endParaRPr dirty="0"/>
          </a:p>
        </p:txBody>
      </p:sp>
      <p:sp>
        <p:nvSpPr>
          <p:cNvPr id="442" name="Shape 442"/>
          <p:cNvSpPr/>
          <p:nvPr/>
        </p:nvSpPr>
        <p:spPr>
          <a:xfrm>
            <a:off x="18254391" y="9643969"/>
            <a:ext cx="1970186" cy="197018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17449796" y="10692400"/>
            <a:ext cx="1357458" cy="113555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18620233" y="11729841"/>
            <a:ext cx="670918" cy="63521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19475285" y="11950737"/>
            <a:ext cx="1199233" cy="8577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984310" y="268773"/>
            <a:ext cx="6932493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/>
          <a:p>
            <a:pPr algn="l">
              <a:lnSpc>
                <a:spcPct val="80000"/>
              </a:lnSpc>
              <a:defRPr sz="9000" b="1" spc="-36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Q&amp;A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497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/>
        </p:nvSpPr>
        <p:spPr>
          <a:xfrm>
            <a:off x="-55024" y="7435"/>
            <a:ext cx="24548943" cy="80793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23" name="Shape 723"/>
          <p:cNvSpPr/>
          <p:nvPr/>
        </p:nvSpPr>
        <p:spPr>
          <a:xfrm>
            <a:off x="705953" y="311789"/>
            <a:ext cx="1067897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b="1" spc="-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Primary Conclusions</a:t>
            </a:r>
          </a:p>
        </p:txBody>
      </p:sp>
      <p:grpSp>
        <p:nvGrpSpPr>
          <p:cNvPr id="728" name="Group 728"/>
          <p:cNvGrpSpPr/>
          <p:nvPr/>
        </p:nvGrpSpPr>
        <p:grpSpPr>
          <a:xfrm>
            <a:off x="2668928" y="2659934"/>
            <a:ext cx="19045871" cy="3533780"/>
            <a:chOff x="-161" y="0"/>
            <a:chExt cx="19045870" cy="3533778"/>
          </a:xfrm>
        </p:grpSpPr>
        <p:pic>
          <p:nvPicPr>
            <p:cNvPr id="724" name="Screen Shot 2017-02-07 at 2.47.18 PM (3)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4731" t="77838" r="44731" b="533"/>
            <a:stretch>
              <a:fillRect/>
            </a:stretch>
          </p:blipFill>
          <p:spPr>
            <a:xfrm>
              <a:off x="5328362" y="0"/>
              <a:ext cx="3060304" cy="3533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lnTo>
                    <a:pt x="0" y="5401"/>
                  </a:lnTo>
                  <a:lnTo>
                    <a:pt x="0" y="16202"/>
                  </a:lnTo>
                  <a:lnTo>
                    <a:pt x="10801" y="21600"/>
                  </a:lnTo>
                  <a:lnTo>
                    <a:pt x="21600" y="16202"/>
                  </a:lnTo>
                  <a:lnTo>
                    <a:pt x="21600" y="5401"/>
                  </a:lnTo>
                  <a:lnTo>
                    <a:pt x="10801" y="0"/>
                  </a:lnTo>
                  <a:close/>
                </a:path>
              </a:pathLst>
            </a:custGeom>
            <a:ln w="114300" cap="flat">
              <a:solidFill>
                <a:srgbClr val="FFFFFF"/>
              </a:solidFill>
              <a:prstDash val="solid"/>
              <a:miter lim="400000"/>
            </a:ln>
            <a:effectLst>
              <a:outerShdw blurRad="190500" dist="254000" dir="5400000" rotWithShape="0">
                <a:srgbClr val="000000">
                  <a:alpha val="17097"/>
                </a:srgbClr>
              </a:outerShdw>
            </a:effectLst>
          </p:spPr>
        </p:pic>
        <p:pic>
          <p:nvPicPr>
            <p:cNvPr id="725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6989" t="8774" r="16991" b="15001"/>
            <a:stretch>
              <a:fillRect/>
            </a:stretch>
          </p:blipFill>
          <p:spPr>
            <a:xfrm>
              <a:off x="-162" y="0"/>
              <a:ext cx="3060305" cy="3533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lnTo>
                    <a:pt x="0" y="5401"/>
                  </a:lnTo>
                  <a:lnTo>
                    <a:pt x="0" y="16199"/>
                  </a:lnTo>
                  <a:lnTo>
                    <a:pt x="10801" y="21600"/>
                  </a:lnTo>
                  <a:lnTo>
                    <a:pt x="21600" y="16199"/>
                  </a:lnTo>
                  <a:lnTo>
                    <a:pt x="21600" y="5401"/>
                  </a:lnTo>
                  <a:lnTo>
                    <a:pt x="10801" y="0"/>
                  </a:lnTo>
                  <a:close/>
                </a:path>
              </a:pathLst>
            </a:custGeom>
            <a:ln w="114300" cap="flat">
              <a:solidFill>
                <a:srgbClr val="FFFFFF"/>
              </a:solidFill>
              <a:prstDash val="solid"/>
              <a:miter lim="400000"/>
            </a:ln>
            <a:effectLst>
              <a:outerShdw blurRad="190500" dist="254000" dir="5400000" rotWithShape="0">
                <a:srgbClr val="000000">
                  <a:alpha val="17097"/>
                </a:srgbClr>
              </a:outerShdw>
            </a:effectLst>
          </p:spPr>
        </p:pic>
        <p:pic>
          <p:nvPicPr>
            <p:cNvPr id="726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7444" t="4474" r="27444" b="43441"/>
            <a:stretch>
              <a:fillRect/>
            </a:stretch>
          </p:blipFill>
          <p:spPr>
            <a:xfrm>
              <a:off x="10656868" y="3"/>
              <a:ext cx="3060701" cy="353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5400"/>
                  </a:lnTo>
                  <a:lnTo>
                    <a:pt x="0" y="16200"/>
                  </a:lnTo>
                  <a:lnTo>
                    <a:pt x="10800" y="21600"/>
                  </a:lnTo>
                  <a:lnTo>
                    <a:pt x="21600" y="162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</a:path>
              </a:pathLst>
            </a:custGeom>
            <a:ln w="114300" cap="flat">
              <a:solidFill>
                <a:srgbClr val="FFFFFF"/>
              </a:solidFill>
              <a:prstDash val="solid"/>
              <a:miter lim="400000"/>
            </a:ln>
            <a:effectLst>
              <a:outerShdw blurRad="190500" dist="254000" dir="5400000" rotWithShape="0">
                <a:srgbClr val="000000">
                  <a:alpha val="17097"/>
                </a:srgbClr>
              </a:outerShdw>
            </a:effectLst>
          </p:spPr>
        </p:pic>
        <p:pic>
          <p:nvPicPr>
            <p:cNvPr id="727" name="pasted-image.tif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413" t="830" r="7421" b="827"/>
            <a:stretch>
              <a:fillRect/>
            </a:stretch>
          </p:blipFill>
          <p:spPr>
            <a:xfrm>
              <a:off x="15985405" y="0"/>
              <a:ext cx="3060305" cy="3533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lnTo>
                    <a:pt x="0" y="5400"/>
                  </a:lnTo>
                  <a:lnTo>
                    <a:pt x="0" y="16200"/>
                  </a:lnTo>
                  <a:lnTo>
                    <a:pt x="10801" y="21600"/>
                  </a:lnTo>
                  <a:lnTo>
                    <a:pt x="21600" y="16200"/>
                  </a:lnTo>
                  <a:lnTo>
                    <a:pt x="21600" y="5400"/>
                  </a:lnTo>
                  <a:lnTo>
                    <a:pt x="10801" y="0"/>
                  </a:lnTo>
                  <a:close/>
                </a:path>
              </a:pathLst>
            </a:custGeom>
            <a:ln w="114300" cap="flat">
              <a:solidFill>
                <a:srgbClr val="FFFFFF"/>
              </a:solidFill>
              <a:prstDash val="solid"/>
              <a:miter lim="400000"/>
            </a:ln>
            <a:effectLst>
              <a:outerShdw blurRad="190500" dist="254000" dir="5400000" rotWithShape="0">
                <a:srgbClr val="000000">
                  <a:alpha val="17097"/>
                </a:srgbClr>
              </a:outerShdw>
            </a:effectLst>
          </p:spPr>
        </p:pic>
      </p:grpSp>
      <p:graphicFrame>
        <p:nvGraphicFramePr>
          <p:cNvPr id="730" name="Table 730"/>
          <p:cNvGraphicFramePr/>
          <p:nvPr/>
        </p:nvGraphicFramePr>
        <p:xfrm>
          <a:off x="1072444" y="6865504"/>
          <a:ext cx="22294004" cy="6596767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573501"/>
                <a:gridCol w="5573501"/>
                <a:gridCol w="5573501"/>
                <a:gridCol w="5573501"/>
              </a:tblGrid>
              <a:tr h="969863">
                <a:tc>
                  <a:txBody>
                    <a:bodyPr/>
                    <a:lstStyle/>
                    <a:p>
                      <a:pPr defTabSz="914400">
                        <a:tabLst>
                          <a:tab pos="127000" algn="l"/>
                        </a:tabLst>
                        <a:defRPr sz="4000" b="1" cap="small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Overall Performance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120650" defTabSz="325120">
                        <a:defRPr sz="4000" b="1" cap="small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Gender &amp; Ethnicity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120650" defTabSz="325120">
                        <a:defRPr sz="4000" b="1" cap="small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STEM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120650" defTabSz="325120">
                        <a:defRPr sz="4000" b="1" cap="small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Learning Analytics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5626904">
                <a:tc>
                  <a:txBody>
                    <a:bodyPr/>
                    <a:lstStyle/>
                    <a:p>
                      <a:pPr marL="393699" indent="-380999" algn="l" defTabSz="914400">
                        <a:buSzPct val="113000"/>
                        <a:buChar char="•"/>
                        <a:tabLst>
                          <a:tab pos="127000" algn="l"/>
                        </a:tabLst>
                        <a:defRPr sz="30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What is the overall effectiveness of ASU’s digital teaching and learning program?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30200" algn="l" defTabSz="325120">
                        <a:buSzPct val="150000"/>
                        <a:buChar char="•"/>
                        <a:defRPr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Does digital teaching and learning selectively disadvantage based on gender or ethnicity?</a:t>
                      </a:r>
                    </a:p>
                    <a:p>
                      <a:pPr marL="342900" indent="-330200" algn="l" defTabSz="325120">
                        <a:buSzPct val="150000"/>
                        <a:buChar char="•"/>
                        <a:defRPr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What other student characteristics might be important to analyze here?</a:t>
                      </a:r>
                    </a:p>
                    <a:p>
                      <a:pPr algn="l" defTabSz="914400">
                        <a:defRPr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  <a:p>
                      <a:pPr algn="l" defTabSz="914400">
                        <a:defRPr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  <a:p>
                      <a:pPr marL="120650" algn="l" defTabSz="325120">
                        <a:defRPr sz="3000">
                          <a:solidFill>
                            <a:srgbClr val="0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85321" indent="-326571" algn="l" defTabSz="325120">
                        <a:spcBef>
                          <a:spcPts val="1200"/>
                        </a:spcBef>
                        <a:buSzPct val="150000"/>
                        <a:buChar char="•"/>
                        <a:defRPr sz="3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STEM courses are particularly important for 21st century workforce…</a:t>
                      </a:r>
                    </a:p>
                    <a:p>
                      <a:pPr marL="485321" indent="-326571" algn="l" defTabSz="325120">
                        <a:spcBef>
                          <a:spcPts val="1200"/>
                        </a:spcBef>
                        <a:buSzPct val="150000"/>
                        <a:buChar char="•"/>
                        <a:defRPr sz="3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Do online programs selectively disadvantage students in these programs?</a:t>
                      </a:r>
                    </a:p>
                    <a:p>
                      <a:pPr marL="485321" indent="-326571" algn="l" defTabSz="325120">
                        <a:spcBef>
                          <a:spcPts val="1200"/>
                        </a:spcBef>
                        <a:buSzPct val="150000"/>
                        <a:buChar char="•"/>
                        <a:defRPr sz="3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What other course groupings might be important to focus on?</a:t>
                      </a:r>
                      <a:endParaRPr b="1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336550" indent="-254000" algn="l" defTabSz="325120">
                        <a:spcBef>
                          <a:spcPts val="1200"/>
                        </a:spcBef>
                        <a:buSzPct val="150000"/>
                        <a:buChar char="•"/>
                        <a:defRPr sz="3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Do deeper analysis of student behavior and course features give us deeper understanding of student success?</a:t>
                      </a:r>
                    </a:p>
                    <a:p>
                      <a:pPr marL="336550" indent="-254000" algn="l" defTabSz="325120">
                        <a:spcBef>
                          <a:spcPts val="1200"/>
                        </a:spcBef>
                        <a:buSzPct val="150000"/>
                        <a:buChar char="•"/>
                        <a:defRPr sz="30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Are there learning analytics data that give us ability to advance the quality of teaching? (Continuous Improvement Environment)?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Screen Shot 2017-02-07 at 2.44.25 PM (3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4636" y="503478"/>
            <a:ext cx="19808672" cy="11142379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Shape 747"/>
          <p:cNvSpPr/>
          <p:nvPr/>
        </p:nvSpPr>
        <p:spPr>
          <a:xfrm>
            <a:off x="-59403" y="-2182719"/>
            <a:ext cx="12892090" cy="13592430"/>
          </a:xfrm>
          <a:prstGeom prst="rect">
            <a:avLst/>
          </a:prstGeom>
          <a:solidFill>
            <a:srgbClr val="ABBE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8" name="Shape 748"/>
          <p:cNvSpPr/>
          <p:nvPr/>
        </p:nvSpPr>
        <p:spPr>
          <a:xfrm>
            <a:off x="-355359" y="-3507056"/>
            <a:ext cx="14444100" cy="13592430"/>
          </a:xfrm>
          <a:prstGeom prst="rect">
            <a:avLst/>
          </a:prstGeom>
          <a:solidFill>
            <a:srgbClr val="ABBE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49" name="Shape 749"/>
          <p:cNvSpPr/>
          <p:nvPr/>
        </p:nvSpPr>
        <p:spPr>
          <a:xfrm>
            <a:off x="-184741" y="-1723214"/>
            <a:ext cx="24753483" cy="3722596"/>
          </a:xfrm>
          <a:prstGeom prst="rect">
            <a:avLst/>
          </a:prstGeom>
          <a:solidFill>
            <a:srgbClr val="ABBE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50" name="Shape 750"/>
          <p:cNvSpPr/>
          <p:nvPr/>
        </p:nvSpPr>
        <p:spPr>
          <a:xfrm>
            <a:off x="-79065" y="11045871"/>
            <a:ext cx="24542130" cy="2753663"/>
          </a:xfrm>
          <a:prstGeom prst="rect">
            <a:avLst/>
          </a:prstGeom>
          <a:solidFill>
            <a:srgbClr val="8C1D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51" name="Shape 751"/>
          <p:cNvSpPr/>
          <p:nvPr/>
        </p:nvSpPr>
        <p:spPr>
          <a:xfrm rot="1064689">
            <a:off x="12084950" y="3482445"/>
            <a:ext cx="2302564" cy="3957547"/>
          </a:xfrm>
          <a:prstGeom prst="rect">
            <a:avLst/>
          </a:prstGeom>
          <a:solidFill>
            <a:srgbClr val="ABBEC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52" name="Shape 752"/>
          <p:cNvSpPr/>
          <p:nvPr/>
        </p:nvSpPr>
        <p:spPr>
          <a:xfrm>
            <a:off x="-82472" y="-50033"/>
            <a:ext cx="24548943" cy="1127279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142E45">
                  <a:alpha val="53627"/>
                </a:srgbClr>
              </a:gs>
            </a:gsLst>
            <a:path>
              <a:fillToRect l="68518" t="69244" r="31481" b="30755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753" name="Shape 753"/>
          <p:cNvSpPr/>
          <p:nvPr/>
        </p:nvSpPr>
        <p:spPr>
          <a:xfrm>
            <a:off x="420646" y="4084387"/>
            <a:ext cx="12892089" cy="2753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algn="l" defTabSz="1023868">
              <a:lnSpc>
                <a:spcPct val="90000"/>
              </a:lnSpc>
              <a:defRPr sz="11900" b="1" spc="-475">
                <a:solidFill>
                  <a:srgbClr val="FFCD2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Capacity Building </a:t>
            </a:r>
          </a:p>
          <a:p>
            <a:pPr algn="l" defTabSz="1023868"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pPr>
            <a:r>
              <a:t>Expanding Learning Analytics at </a:t>
            </a:r>
            <a:r>
              <a:rPr cap="all"/>
              <a:t>ASU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LAH static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474" y="-1099209"/>
            <a:ext cx="24440948" cy="18332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" b="161"/>
          <a:stretch/>
        </p:blipFill>
        <p:spPr>
          <a:xfrm>
            <a:off x="0" y="-731520"/>
            <a:ext cx="24414480" cy="152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0" y="-731520"/>
            <a:ext cx="24414480" cy="1527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2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creen Shot 2017-02-07 at 2.48.41 PM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9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3.pn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9" name="Shape 319"/>
          <p:cNvSpPr/>
          <p:nvPr/>
        </p:nvSpPr>
        <p:spPr>
          <a:xfrm>
            <a:off x="-55024" y="-50033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600019" y="2204308"/>
            <a:ext cx="23238858" cy="9581202"/>
          </a:xfrm>
          <a:prstGeom prst="roundRect">
            <a:avLst>
              <a:gd name="adj" fmla="val 3968"/>
            </a:avLst>
          </a:prstGeom>
          <a:solidFill>
            <a:srgbClr val="000000"/>
          </a:solidFill>
          <a:ln w="1143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8865045" y="749984"/>
            <a:ext cx="6708805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>
            <a:lvl1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Action Lab Charter</a:t>
            </a:r>
          </a:p>
        </p:txBody>
      </p:sp>
      <p:pic>
        <p:nvPicPr>
          <p:cNvPr id="32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2646" y="5049717"/>
            <a:ext cx="2195772" cy="3616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46024" y="5011555"/>
            <a:ext cx="2195772" cy="3692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319402" y="5054244"/>
            <a:ext cx="2195772" cy="3692889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2933635" y="7539978"/>
            <a:ext cx="19685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600" b="1">
                <a:solidFill>
                  <a:srgbClr val="47682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INSIGHT</a:t>
            </a:r>
          </a:p>
        </p:txBody>
      </p:sp>
      <p:sp>
        <p:nvSpPr>
          <p:cNvPr id="326" name="Shape 326"/>
          <p:cNvSpPr/>
          <p:nvPr/>
        </p:nvSpPr>
        <p:spPr>
          <a:xfrm>
            <a:off x="10530052" y="7539978"/>
            <a:ext cx="18667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600" b="1">
                <a:solidFill>
                  <a:srgbClr val="F2913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ACTION</a:t>
            </a:r>
          </a:p>
        </p:txBody>
      </p:sp>
      <p:sp>
        <p:nvSpPr>
          <p:cNvPr id="327" name="Shape 327"/>
          <p:cNvSpPr/>
          <p:nvPr/>
        </p:nvSpPr>
        <p:spPr>
          <a:xfrm>
            <a:off x="18024671" y="7539978"/>
            <a:ext cx="18330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600" b="1">
                <a:solidFill>
                  <a:srgbClr val="3989C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IMPACT</a:t>
            </a:r>
          </a:p>
        </p:txBody>
      </p:sp>
      <p:sp>
        <p:nvSpPr>
          <p:cNvPr id="328" name="Shape 328"/>
          <p:cNvSpPr/>
          <p:nvPr/>
        </p:nvSpPr>
        <p:spPr>
          <a:xfrm>
            <a:off x="5957383" y="2736530"/>
            <a:ext cx="12524129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6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Action Lab is Higher Education’s </a:t>
            </a:r>
          </a:p>
          <a:p>
            <a:pPr defTabSz="457200">
              <a:defRPr sz="36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First Dedicated Research Lab Designed </a:t>
            </a:r>
          </a:p>
          <a:p>
            <a:pPr defTabSz="457200">
              <a:defRPr sz="36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for Longitudinal Digital Learning Innovation Research</a:t>
            </a:r>
          </a:p>
        </p:txBody>
      </p:sp>
      <p:sp>
        <p:nvSpPr>
          <p:cNvPr id="329" name="Shape 329"/>
          <p:cNvSpPr/>
          <p:nvPr/>
        </p:nvSpPr>
        <p:spPr>
          <a:xfrm>
            <a:off x="2839736" y="8746812"/>
            <a:ext cx="5254718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1923" indent="-341923" algn="l" defTabSz="457200">
              <a:buSzPct val="50000"/>
              <a:buBlip>
                <a:blip r:embed="rId8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Multi dimensional in research  design and focus</a:t>
            </a:r>
          </a:p>
          <a:p>
            <a:pPr marL="341923" indent="-341923" algn="l" defTabSz="457200">
              <a:buSzPct val="50000"/>
              <a:buBlip>
                <a:blip r:embed="rId8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Cognition, behavioral, and digital learning design focus </a:t>
            </a:r>
          </a:p>
        </p:txBody>
      </p:sp>
      <p:sp>
        <p:nvSpPr>
          <p:cNvPr id="330" name="Shape 330"/>
          <p:cNvSpPr/>
          <p:nvPr/>
        </p:nvSpPr>
        <p:spPr>
          <a:xfrm>
            <a:off x="10506991" y="8596592"/>
            <a:ext cx="5474424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1923" indent="-341923" algn="l" defTabSz="457200">
              <a:buSzPct val="50000"/>
              <a:buBlip>
                <a:blip r:embed="rId8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Practical application of research in continuous course design improvement</a:t>
            </a:r>
          </a:p>
          <a:p>
            <a:pPr marL="341923" indent="-341923" algn="l" defTabSz="457200">
              <a:buSzPct val="50000"/>
              <a:buBlip>
                <a:blip r:embed="rId8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Private/Public sector co-creation of EdTech innovation</a:t>
            </a:r>
          </a:p>
        </p:txBody>
      </p:sp>
      <p:sp>
        <p:nvSpPr>
          <p:cNvPr id="331" name="Shape 331"/>
          <p:cNvSpPr/>
          <p:nvPr/>
        </p:nvSpPr>
        <p:spPr>
          <a:xfrm>
            <a:off x="17990458" y="8647392"/>
            <a:ext cx="5474425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1923" indent="-341923" algn="l" defTabSz="457200">
              <a:buSzPct val="50000"/>
              <a:buBlip>
                <a:blip r:embed="rId8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Sustainable increases in continued student success</a:t>
            </a:r>
          </a:p>
          <a:p>
            <a:pPr marL="341923" indent="-341923" algn="l" defTabSz="457200">
              <a:buSzPct val="50000"/>
              <a:buBlip>
                <a:blip r:embed="rId8"/>
              </a:buBlip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Increased success rates in innovative digital learning market solutions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67" y="642360"/>
            <a:ext cx="21532645" cy="2193750"/>
          </a:xfrm>
        </p:spPr>
        <p:txBody>
          <a:bodyPr>
            <a:noAutofit/>
          </a:bodyPr>
          <a:lstStyle/>
          <a:p>
            <a:r>
              <a:rPr lang="en-GB" sz="8800" b="1" dirty="0" smtClean="0">
                <a:solidFill>
                  <a:srgbClr val="017DA1"/>
                </a:solidFill>
                <a:latin typeface="Times New Roman" charset="0"/>
                <a:ea typeface="Times New Roman" charset="0"/>
                <a:cs typeface="Times New Roman" charset="0"/>
              </a:rPr>
              <a:t>Resources and Additional Information:</a:t>
            </a:r>
            <a:endParaRPr lang="en-US" sz="8800" b="1" dirty="0">
              <a:solidFill>
                <a:srgbClr val="017DA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1885" y="4070104"/>
            <a:ext cx="19408877" cy="634365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buSzPct val="110000"/>
            </a:pPr>
            <a:r>
              <a:rPr lang="en-US" sz="4400" dirty="0" smtClean="0">
                <a:latin typeface="Arial" charset="0"/>
                <a:ea typeface="Arial" charset="0"/>
                <a:cs typeface="Arial" charset="0"/>
                <a:hlinkClick r:id="rId2"/>
              </a:rPr>
              <a:t>Five Keys to Building a Competitive Online Program White Paper</a:t>
            </a:r>
            <a:endParaRPr lang="en-US" sz="4400" dirty="0" smtClean="0">
              <a:latin typeface="Arial" charset="0"/>
              <a:ea typeface="Arial" charset="0"/>
              <a:cs typeface="Arial" charset="0"/>
              <a:hlinkClick r:id="rId3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SzPct val="110000"/>
            </a:pPr>
            <a:r>
              <a:rPr lang="en-US" sz="4400" dirty="0" smtClean="0">
                <a:latin typeface="Arial" charset="0"/>
                <a:ea typeface="Arial" charset="0"/>
                <a:cs typeface="Arial" charset="0"/>
                <a:hlinkClick r:id="rId3"/>
              </a:rPr>
              <a:t>Videos around Online Learning</a:t>
            </a:r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US" sz="4400" dirty="0" smtClean="0">
              <a:latin typeface="Arial" charset="0"/>
              <a:ea typeface="Arial" charset="0"/>
              <a:cs typeface="Arial" charset="0"/>
              <a:hlinkClick r:id="rId4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SzPct val="110000"/>
            </a:pPr>
            <a:r>
              <a:rPr lang="en-US" sz="4400" dirty="0" smtClean="0">
                <a:latin typeface="Arial" charset="0"/>
                <a:ea typeface="Arial" charset="0"/>
                <a:cs typeface="Arial" charset="0"/>
                <a:hlinkClick r:id="rId4"/>
              </a:rPr>
              <a:t>Pearson, ASU and Starbucks Case Study</a:t>
            </a:r>
            <a:endParaRPr lang="en-US" sz="4400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SzPct val="110000"/>
            </a:pPr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Save the Date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SzPct val="110000"/>
            </a:pPr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Executive Leadership Forum – </a:t>
            </a:r>
            <a:r>
              <a:rPr lang="en-US" sz="4400" i="1" dirty="0" smtClean="0">
                <a:latin typeface="Arial" charset="0"/>
                <a:ea typeface="Arial" charset="0"/>
                <a:cs typeface="Arial" charset="0"/>
              </a:rPr>
              <a:t>The Networked University: Building Partnerships for Innovation in Higher Education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SzPct val="110000"/>
            </a:pPr>
            <a:r>
              <a:rPr lang="en-US" sz="4400" b="1" dirty="0" smtClean="0">
                <a:latin typeface="Arial" charset="0"/>
                <a:ea typeface="Arial" charset="0"/>
                <a:cs typeface="Arial" charset="0"/>
              </a:rPr>
              <a:t>September 27-28, </a:t>
            </a:r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2017 </a:t>
            </a:r>
            <a:r>
              <a:rPr lang="en-US" sz="4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Google Headquarters, NY</a:t>
            </a:r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1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D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-55024" y="7435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pic>
        <p:nvPicPr>
          <p:cNvPr id="440" name="pasted-image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2940" y="1582489"/>
            <a:ext cx="17741860" cy="10248007"/>
          </a:xfrm>
          <a:prstGeom prst="rect">
            <a:avLst/>
          </a:prstGeom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</p:pic>
      <p:sp>
        <p:nvSpPr>
          <p:cNvPr id="441" name="Shape 441"/>
          <p:cNvSpPr/>
          <p:nvPr/>
        </p:nvSpPr>
        <p:spPr>
          <a:xfrm>
            <a:off x="11006764" y="4852750"/>
            <a:ext cx="1994212" cy="5191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marL="370066" marR="394131" algn="l" defTabSz="457200">
              <a:lnSpc>
                <a:spcPct val="120000"/>
              </a:lnSpc>
              <a:tabLst>
                <a:tab pos="1257300" algn="l"/>
              </a:tabLst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5000" smtClean="0"/>
              <a:t>?</a:t>
            </a:r>
            <a:endParaRPr sz="15000" dirty="0"/>
          </a:p>
        </p:txBody>
      </p:sp>
      <p:sp>
        <p:nvSpPr>
          <p:cNvPr id="442" name="Shape 442"/>
          <p:cNvSpPr/>
          <p:nvPr/>
        </p:nvSpPr>
        <p:spPr>
          <a:xfrm>
            <a:off x="18254391" y="9643969"/>
            <a:ext cx="1970186" cy="197018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17449796" y="10692400"/>
            <a:ext cx="1357458" cy="113555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18620233" y="11729841"/>
            <a:ext cx="670918" cy="63521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19475285" y="11950737"/>
            <a:ext cx="1199233" cy="85775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254000" dir="5400000" rotWithShape="0">
              <a:srgbClr val="000000">
                <a:alpha val="3786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984310" y="268773"/>
            <a:ext cx="6932493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/>
          <a:p>
            <a:pPr algn="l">
              <a:lnSpc>
                <a:spcPct val="80000"/>
              </a:lnSpc>
              <a:defRPr sz="9000" b="1" spc="-36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Q&amp;A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49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4874" y="845438"/>
            <a:ext cx="15283543" cy="4456517"/>
          </a:xfrm>
        </p:spPr>
        <p:txBody>
          <a:bodyPr>
            <a:normAutofit/>
          </a:bodyPr>
          <a:lstStyle/>
          <a:p>
            <a:r>
              <a:rPr lang="en-GB" sz="96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Today’s Speakers</a:t>
            </a:r>
            <a:endParaRPr lang="en-US" sz="96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04498" y="9411425"/>
            <a:ext cx="7196505" cy="266704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sz="6000" dirty="0" err="1" smtClean="0">
                <a:latin typeface="Arial" charset="0"/>
                <a:ea typeface="Arial" charset="0"/>
                <a:cs typeface="Arial" charset="0"/>
              </a:rPr>
              <a:t>Sanam</a:t>
            </a:r>
            <a:r>
              <a:rPr lang="en-GB" sz="6000" dirty="0" smtClean="0">
                <a:latin typeface="Arial" charset="0"/>
                <a:ea typeface="Arial" charset="0"/>
                <a:cs typeface="Arial" charset="0"/>
              </a:rPr>
              <a:t> Raza</a:t>
            </a:r>
          </a:p>
          <a:p>
            <a:pPr algn="ctr">
              <a:spcBef>
                <a:spcPts val="0"/>
              </a:spcBef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Pearson Online </a:t>
            </a:r>
          </a:p>
          <a:p>
            <a:pPr algn="ctr">
              <a:spcBef>
                <a:spcPts val="0"/>
              </a:spcBef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Learning Services</a:t>
            </a:r>
          </a:p>
          <a:p>
            <a:pPr algn="ctr">
              <a:spcBef>
                <a:spcPts val="0"/>
              </a:spcBef>
            </a:pPr>
            <a:r>
              <a:rPr lang="en-GB" sz="44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GB" sz="4400" dirty="0" err="1">
                <a:latin typeface="Arial" charset="0"/>
                <a:ea typeface="Arial" charset="0"/>
                <a:cs typeface="Arial" charset="0"/>
              </a:rPr>
              <a:t>sanam.raza@pearson.com</a:t>
            </a:r>
            <a:r>
              <a:rPr lang="en-GB" sz="4400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June 28, 2017</a:t>
            </a: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780278" y="12847494"/>
            <a:ext cx="0" cy="1728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/>
        </p:nvSpPr>
        <p:spPr>
          <a:xfrm>
            <a:off x="21754343" y="12817090"/>
            <a:ext cx="866276" cy="251068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chemeClr val="tx2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BE135E-2566-4748-853C-8A3B78F0FB00}" type="slidenum">
              <a:rPr lang="en-GB" sz="1600">
                <a:solidFill>
                  <a:schemeClr val="bg2"/>
                </a:solidFill>
              </a:rPr>
              <a:pPr/>
              <a:t>52</a:t>
            </a:fld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18437482" y="12826675"/>
            <a:ext cx="4271956" cy="2333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700" b="1" i="0" kern="1200" spc="20" baseline="0">
                <a:solidFill>
                  <a:schemeClr val="tx2"/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 algn="l" defTabSz="9144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+mj-lt"/>
              <a:buNone/>
              <a:defRPr sz="1200" kern="1200" spc="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44463" indent="-104775" algn="l" defTabSz="914400" rtl="0" eaLnBrk="1" latinLnBrk="0" hangingPunct="1">
              <a:lnSpc>
                <a:spcPts val="13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Arial" pitchFamily="34" charset="0"/>
              <a:buChar char="̶"/>
              <a:defRPr sz="1200" kern="1200" spc="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81050" indent="0" algn="l" defTabSz="914400" rtl="0" eaLnBrk="1" latinLnBrk="0" hangingPunct="1">
              <a:lnSpc>
                <a:spcPts val="1500"/>
              </a:lnSpc>
              <a:spcBef>
                <a:spcPts val="0"/>
              </a:spcBef>
              <a:spcAft>
                <a:spcPts val="850"/>
              </a:spcAft>
              <a:buClr>
                <a:schemeClr val="tx1"/>
              </a:buClr>
              <a:buFont typeface="Arial" pitchFamily="34" charset="0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spc="0">
                <a:solidFill>
                  <a:schemeClr val="bg2"/>
                </a:solidFill>
              </a:rPr>
              <a:t>Presentation Title Arial Bold 7 pt</a:t>
            </a:r>
            <a:endParaRPr lang="en-US" sz="1400" spc="0" dirty="0">
              <a:solidFill>
                <a:schemeClr val="bg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874" y="4153637"/>
            <a:ext cx="4978135" cy="49422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955" y="4153637"/>
            <a:ext cx="5486388" cy="5138046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8478222" y="9668099"/>
            <a:ext cx="6383133" cy="2667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rtl="0" latinLnBrk="0">
              <a:lnSpc>
                <a:spcPts val="48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9144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8288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7432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6576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45720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54864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64008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731520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0" i="0" u="none" strike="noStrike" cap="none" spc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hangingPunct="1">
              <a:spcBef>
                <a:spcPts val="0"/>
              </a:spcBef>
            </a:pPr>
            <a:r>
              <a:rPr lang="en-GB" sz="6000" dirty="0">
                <a:latin typeface="Arial" charset="0"/>
                <a:ea typeface="Arial" charset="0"/>
                <a:cs typeface="Arial" charset="0"/>
              </a:rPr>
              <a:t>Tom </a:t>
            </a:r>
            <a:r>
              <a:rPr lang="en-GB" sz="6000" dirty="0" err="1" smtClean="0">
                <a:latin typeface="Arial" charset="0"/>
                <a:ea typeface="Arial" charset="0"/>
                <a:cs typeface="Arial" charset="0"/>
              </a:rPr>
              <a:t>Fikes</a:t>
            </a:r>
            <a:r>
              <a:rPr lang="en-GB" sz="6000" dirty="0" smtClean="0">
                <a:latin typeface="Arial" charset="0"/>
                <a:ea typeface="Arial" charset="0"/>
                <a:cs typeface="Arial" charset="0"/>
              </a:rPr>
              <a:t>, Ph.D.</a:t>
            </a:r>
          </a:p>
          <a:p>
            <a:pPr algn="ctr" hangingPunct="1">
              <a:spcBef>
                <a:spcPts val="0"/>
              </a:spcBef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EdPlus </a:t>
            </a:r>
            <a:r>
              <a:rPr lang="en-GB" sz="4400" dirty="0">
                <a:latin typeface="Arial" charset="0"/>
                <a:ea typeface="Arial" charset="0"/>
                <a:cs typeface="Arial" charset="0"/>
              </a:rPr>
              <a:t>Action Lab, Arizona State </a:t>
            </a: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University</a:t>
            </a:r>
          </a:p>
          <a:p>
            <a:pPr algn="ctr" hangingPunct="1">
              <a:spcBef>
                <a:spcPts val="0"/>
              </a:spcBef>
            </a:pP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GB" sz="4400" dirty="0" err="1" smtClean="0">
                <a:latin typeface="Arial" charset="0"/>
                <a:ea typeface="Arial" charset="0"/>
                <a:cs typeface="Arial" charset="0"/>
              </a:rPr>
              <a:t>tgfikes@asu.edu</a:t>
            </a:r>
            <a:r>
              <a:rPr lang="en-GB" sz="44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GB" sz="4400" dirty="0">
              <a:latin typeface="Arial" charset="0"/>
              <a:ea typeface="Arial" charset="0"/>
              <a:cs typeface="Arial" charset="0"/>
            </a:endParaRPr>
          </a:p>
          <a:p>
            <a:pPr algn="ctr" hangingPunct="1">
              <a:spcBef>
                <a:spcPts val="0"/>
              </a:spcBef>
            </a:pP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4271" y="-2150517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1949" y="3786966"/>
            <a:ext cx="4807974" cy="164043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406400" dist="101600" dir="2700000" sx="107000" sy="107000" algn="tl" rotWithShape="0">
              <a:prstClr val="black">
                <a:alpha val="5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8" y="3904955"/>
            <a:ext cx="4394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891" y="409586"/>
            <a:ext cx="17403096" cy="1812750"/>
          </a:xfrm>
        </p:spPr>
        <p:txBody>
          <a:bodyPr>
            <a:noAutofit/>
          </a:bodyPr>
          <a:lstStyle/>
          <a:p>
            <a:pPr algn="l"/>
            <a:r>
              <a:rPr lang="en-US" sz="9600" b="1">
                <a:latin typeface="Times New Roman" charset="0"/>
                <a:ea typeface="Times New Roman" charset="0"/>
                <a:cs typeface="Times New Roman" charset="0"/>
              </a:rPr>
              <a:t>[Poll] Online Learning Strategy</a:t>
            </a:r>
            <a:endParaRPr lang="en-US" sz="9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2072" y="3077741"/>
            <a:ext cx="19130481" cy="1828800"/>
          </a:xfrm>
          <a:prstGeom prst="rect">
            <a:avLst/>
          </a:prstGeom>
          <a:noFill/>
        </p:spPr>
        <p:txBody>
          <a:bodyPr wrap="none" lIns="274320" tIns="274320" rIns="274320" bIns="274320" rtlCol="0">
            <a:noAutofit/>
          </a:bodyPr>
          <a:lstStyle/>
          <a:p>
            <a:pPr algn="l"/>
            <a:r>
              <a:rPr lang="en-US" sz="4400" dirty="0">
                <a:latin typeface="Arial" charset="0"/>
                <a:ea typeface="Arial" charset="0"/>
                <a:cs typeface="Arial" charset="0"/>
              </a:rPr>
              <a:t>Would your colleagues / leadership team be open to establishing resources </a:t>
            </a:r>
            <a:endParaRPr lang="en-US" sz="4400" dirty="0" smtClean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collect &amp; analyze student data?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4840" y="5172012"/>
            <a:ext cx="16931147" cy="810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3000"/>
              </a:spcAft>
            </a:pPr>
            <a:r>
              <a:rPr lang="en-US" sz="4400" i="1" dirty="0">
                <a:latin typeface="Arial" charset="0"/>
                <a:ea typeface="Arial" charset="0"/>
                <a:cs typeface="Arial" charset="0"/>
              </a:rPr>
              <a:t>Response options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Would </a:t>
            </a: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welcome the opportunity to invest in people or technology resources to collect and analyze student data 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Would be skeptical of investing resources in people and technology tools to collect this data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Would be open to the idea but would try to make it work with the tools and people resources they have now first.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Other. 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9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creen Shot 2017-02-07 at 2.48.41 PM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9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374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creen Shot 2017-02-07 at 2.48.41 PM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9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3.pn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7" name="Shape 337"/>
          <p:cNvSpPr/>
          <p:nvPr/>
        </p:nvSpPr>
        <p:spPr>
          <a:xfrm>
            <a:off x="-55024" y="-50033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600019" y="2204308"/>
            <a:ext cx="23238858" cy="9581202"/>
          </a:xfrm>
          <a:prstGeom prst="roundRect">
            <a:avLst>
              <a:gd name="adj" fmla="val 3968"/>
            </a:avLst>
          </a:prstGeom>
          <a:solidFill>
            <a:srgbClr val="000000"/>
          </a:solidFill>
          <a:ln w="1143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2717905" y="5106165"/>
            <a:ext cx="4681724" cy="814373"/>
          </a:xfrm>
          <a:prstGeom prst="rect">
            <a:avLst/>
          </a:prstGeom>
          <a:solidFill>
            <a:srgbClr val="FFB31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marL="649056" lvl="1" indent="-649056" defTabSz="1023868">
              <a:defRPr sz="4000" b="1" cap="all" spc="-3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ASU </a:t>
            </a:r>
            <a:r>
              <a:rPr cap="none"/>
              <a:t>Online</a:t>
            </a:r>
          </a:p>
        </p:txBody>
      </p:sp>
      <p:sp>
        <p:nvSpPr>
          <p:cNvPr id="341" name="Shape 341"/>
          <p:cNvSpPr/>
          <p:nvPr/>
        </p:nvSpPr>
        <p:spPr>
          <a:xfrm>
            <a:off x="16984371" y="5106165"/>
            <a:ext cx="4681723" cy="814373"/>
          </a:xfrm>
          <a:prstGeom prst="rect">
            <a:avLst/>
          </a:prstGeom>
          <a:solidFill>
            <a:srgbClr val="FFB31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marL="649056" lvl="1" indent="-649056" defTabSz="1023868">
              <a:defRPr sz="4000" b="1" spc="-3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Emerging Tech</a:t>
            </a:r>
          </a:p>
        </p:txBody>
      </p:sp>
      <p:sp>
        <p:nvSpPr>
          <p:cNvPr id="342" name="Shape 342"/>
          <p:cNvSpPr/>
          <p:nvPr/>
        </p:nvSpPr>
        <p:spPr>
          <a:xfrm>
            <a:off x="1544538" y="6194519"/>
            <a:ext cx="6900963" cy="491419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algn="l" defTabSz="411479">
              <a:defRPr sz="3689" b="1">
                <a:latin typeface="Helvetica"/>
                <a:ea typeface="Helvetica"/>
                <a:cs typeface="Helvetica"/>
                <a:sym typeface="Helvetica"/>
              </a:defRPr>
            </a:pPr>
            <a:r>
              <a:t>Research on </a:t>
            </a:r>
            <a:r>
              <a:rPr>
                <a:solidFill>
                  <a:srgbClr val="FFBF3F"/>
                </a:solidFill>
              </a:rPr>
              <a:t>learning efficacy </a:t>
            </a:r>
            <a:r>
              <a:t>and</a:t>
            </a:r>
            <a:r>
              <a:rPr>
                <a:solidFill>
                  <a:srgbClr val="FFBF3F"/>
                </a:solidFill>
              </a:rPr>
              <a:t> learning analytics </a:t>
            </a:r>
            <a:r>
              <a:t>in fully online accredited programs in across subject areas.  Research topics focus on learning effectiveness, course design, and student engagement measures. </a:t>
            </a:r>
          </a:p>
        </p:txBody>
      </p:sp>
      <p:sp>
        <p:nvSpPr>
          <p:cNvPr id="343" name="Shape 343"/>
          <p:cNvSpPr/>
          <p:nvPr/>
        </p:nvSpPr>
        <p:spPr>
          <a:xfrm>
            <a:off x="9138316" y="6219919"/>
            <a:ext cx="6589395" cy="46539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algn="l" defTabSz="448055">
              <a:defRPr sz="4018" b="1">
                <a:latin typeface="Helvetica"/>
                <a:ea typeface="Helvetica"/>
                <a:cs typeface="Helvetica"/>
                <a:sym typeface="Helvetica"/>
              </a:defRPr>
            </a:pPr>
            <a:r>
              <a:t>E</a:t>
            </a:r>
            <a:r>
              <a:rPr sz="3920"/>
              <a:t>xamining learning effectiveness in non- traditional eLearning design and accredited courses using </a:t>
            </a:r>
            <a:r>
              <a:rPr sz="3920">
                <a:solidFill>
                  <a:srgbClr val="FFB210"/>
                </a:solidFill>
              </a:rPr>
              <a:t>GFA</a:t>
            </a:r>
            <a:r>
              <a:rPr sz="3920"/>
              <a:t>’s unique business and instructional design model</a:t>
            </a:r>
          </a:p>
        </p:txBody>
      </p:sp>
      <p:sp>
        <p:nvSpPr>
          <p:cNvPr id="344" name="Shape 344"/>
          <p:cNvSpPr/>
          <p:nvPr/>
        </p:nvSpPr>
        <p:spPr>
          <a:xfrm>
            <a:off x="16245555" y="6169566"/>
            <a:ext cx="6806904" cy="523726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algn="l" defTabSz="429768">
              <a:defRPr sz="939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29768">
              <a:defRPr sz="3854" b="1">
                <a:latin typeface="Helvetica"/>
                <a:ea typeface="Helvetica"/>
                <a:cs typeface="Helvetica"/>
                <a:sym typeface="Helvetica"/>
              </a:defRPr>
            </a:pPr>
            <a:r>
              <a:t>Research and discovery process of existing </a:t>
            </a:r>
            <a:r>
              <a:rPr>
                <a:solidFill>
                  <a:srgbClr val="FFB210"/>
                </a:solidFill>
              </a:rPr>
              <a:t>adaptive learning</a:t>
            </a:r>
            <a:r>
              <a:t> platforms, defining an industry accepted taxonomy and MVP requirements for effective adaptive platforms. </a:t>
            </a:r>
          </a:p>
        </p:txBody>
      </p:sp>
      <p:sp>
        <p:nvSpPr>
          <p:cNvPr id="347" name="Shape 347"/>
          <p:cNvSpPr/>
          <p:nvPr/>
        </p:nvSpPr>
        <p:spPr>
          <a:xfrm>
            <a:off x="4025642" y="3521574"/>
            <a:ext cx="2066251" cy="1576373"/>
          </a:xfrm>
          <a:prstGeom prst="rect">
            <a:avLst/>
          </a:prstGeom>
          <a:solidFill>
            <a:srgbClr val="9900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>
            <a:lvl1pPr defTabSz="1023868">
              <a:defRPr sz="9000" b="1" spc="-44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348" name="Shape 348"/>
          <p:cNvSpPr/>
          <p:nvPr/>
        </p:nvSpPr>
        <p:spPr>
          <a:xfrm>
            <a:off x="11158875" y="3521574"/>
            <a:ext cx="2066251" cy="1576373"/>
          </a:xfrm>
          <a:prstGeom prst="rect">
            <a:avLst/>
          </a:prstGeom>
          <a:solidFill>
            <a:srgbClr val="9900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>
            <a:lvl1pPr defTabSz="1023868">
              <a:defRPr sz="9000" b="1" spc="-44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</a:t>
            </a:r>
          </a:p>
        </p:txBody>
      </p:sp>
      <p:sp>
        <p:nvSpPr>
          <p:cNvPr id="349" name="Shape 349"/>
          <p:cNvSpPr/>
          <p:nvPr/>
        </p:nvSpPr>
        <p:spPr>
          <a:xfrm>
            <a:off x="18292108" y="3521574"/>
            <a:ext cx="2066251" cy="1576373"/>
          </a:xfrm>
          <a:prstGeom prst="rect">
            <a:avLst/>
          </a:prstGeom>
          <a:solidFill>
            <a:srgbClr val="9900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>
            <a:lvl1pPr defTabSz="1023868">
              <a:defRPr sz="9000" b="1" spc="-44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</a:t>
            </a:r>
          </a:p>
        </p:txBody>
      </p:sp>
      <p:sp>
        <p:nvSpPr>
          <p:cNvPr id="350" name="Shape 350"/>
          <p:cNvSpPr/>
          <p:nvPr/>
        </p:nvSpPr>
        <p:spPr>
          <a:xfrm>
            <a:off x="7312835" y="749984"/>
            <a:ext cx="9813226" cy="1637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>
            <a:lvl1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Action Lab Research Tracks</a:t>
            </a:r>
          </a:p>
        </p:txBody>
      </p:sp>
      <p:sp>
        <p:nvSpPr>
          <p:cNvPr id="351" name="Shape 351"/>
          <p:cNvSpPr/>
          <p:nvPr/>
        </p:nvSpPr>
        <p:spPr>
          <a:xfrm>
            <a:off x="9590689" y="5106165"/>
            <a:ext cx="5317517" cy="814373"/>
          </a:xfrm>
          <a:prstGeom prst="rect">
            <a:avLst/>
          </a:prstGeom>
          <a:solidFill>
            <a:srgbClr val="FFB31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2385" tIns="102385" rIns="102385" bIns="102385">
            <a:normAutofit/>
          </a:bodyPr>
          <a:lstStyle/>
          <a:p>
            <a:pPr marL="649056" lvl="1" indent="-649056" defTabSz="1023868">
              <a:defRPr sz="4000" b="1" spc="-39">
                <a:effectLst>
                  <a:outerShdw blurRad="88900" dist="38100" dir="18900000" rotWithShape="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Alt Design &amp; Delivery</a:t>
            </a:r>
          </a:p>
        </p:txBody>
      </p:sp>
    </p:spTree>
    <p:extLst>
      <p:ext uri="{BB962C8B-B14F-4D97-AF65-F5344CB8AC3E}">
        <p14:creationId xmlns:p14="http://schemas.microsoft.com/office/powerpoint/2010/main" val="118176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body" idx="17"/>
          </p:nvPr>
        </p:nvSpPr>
        <p:spPr>
          <a:xfrm>
            <a:off x="11207415" y="3791208"/>
            <a:ext cx="19896361" cy="8547477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marL="1066526" lvl="1" indent="-1066526" algn="ctr" defTabSz="1023868">
              <a:spcBef>
                <a:spcPts val="0"/>
              </a:spcBef>
              <a:buSzPct val="100000"/>
              <a:buChar char="–"/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pic>
        <p:nvPicPr>
          <p:cNvPr id="356" name="4722008907_41e8689f06_o.jpg"/>
          <p:cNvPicPr>
            <a:picLocks noGrp="1" noChangeAspect="1"/>
          </p:cNvPicPr>
          <p:nvPr>
            <p:ph type="pic" idx="13"/>
          </p:nvPr>
        </p:nvPicPr>
        <p:blipFill>
          <a:blip r:embed="rId3">
            <a:alphaModFix amt="50000"/>
            <a:extLst/>
          </a:blip>
          <a:srcRect l="14824" t="12061" r="23771" b="7726"/>
          <a:stretch>
            <a:fillRect/>
          </a:stretch>
        </p:blipFill>
        <p:spPr>
          <a:xfrm>
            <a:off x="8854523" y="-110134"/>
            <a:ext cx="15936913" cy="13936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69" y="0"/>
                </a:moveTo>
                <a:lnTo>
                  <a:pt x="4986" y="50"/>
                </a:lnTo>
                <a:lnTo>
                  <a:pt x="0" y="21543"/>
                </a:lnTo>
                <a:lnTo>
                  <a:pt x="21600" y="21600"/>
                </a:lnTo>
                <a:lnTo>
                  <a:pt x="21569" y="0"/>
                </a:lnTo>
                <a:close/>
              </a:path>
            </a:pathLst>
          </a:custGeom>
        </p:spPr>
      </p:pic>
      <p:sp>
        <p:nvSpPr>
          <p:cNvPr id="360" name="Shape 360"/>
          <p:cNvSpPr/>
          <p:nvPr/>
        </p:nvSpPr>
        <p:spPr>
          <a:xfrm>
            <a:off x="5053553" y="10201324"/>
            <a:ext cx="5629980" cy="272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Autofit/>
          </a:bodyPr>
          <a:lstStyle/>
          <a:p>
            <a:pPr marL="228600" indent="-228600" algn="l" defTabSz="1023868">
              <a:lnSpc>
                <a:spcPts val="6800"/>
              </a:lnSpc>
              <a:buSzPct val="100000"/>
              <a:buChar char="•"/>
              <a:defRPr sz="3600" b="1" spc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/>
              <a:t>Operational Analysis</a:t>
            </a:r>
          </a:p>
          <a:p>
            <a:pPr marL="228600" indent="-228600" algn="l" defTabSz="1023868">
              <a:lnSpc>
                <a:spcPts val="6800"/>
              </a:lnSpc>
              <a:buSzPct val="100000"/>
              <a:buChar char="•"/>
              <a:defRPr sz="3600" b="1" spc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Business Analysis </a:t>
            </a:r>
          </a:p>
          <a:p>
            <a:pPr marL="228600" indent="-228600" algn="l" defTabSz="1023868">
              <a:lnSpc>
                <a:spcPts val="6800"/>
              </a:lnSpc>
              <a:buSzPct val="100000"/>
              <a:buChar char="•"/>
              <a:defRPr sz="3600" b="1" spc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Demographic variaBLES </a:t>
            </a:r>
          </a:p>
        </p:txBody>
      </p:sp>
      <p:sp>
        <p:nvSpPr>
          <p:cNvPr id="361" name="Shape 361"/>
          <p:cNvSpPr/>
          <p:nvPr/>
        </p:nvSpPr>
        <p:spPr>
          <a:xfrm>
            <a:off x="13419225" y="10219104"/>
            <a:ext cx="6655108" cy="2692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Autofit/>
          </a:bodyPr>
          <a:lstStyle/>
          <a:p>
            <a:pPr marL="228600" indent="-228600" algn="l" defTabSz="1023868">
              <a:lnSpc>
                <a:spcPts val="6700"/>
              </a:lnSpc>
              <a:buSzPct val="100000"/>
              <a:buChar char="•"/>
              <a:defRPr sz="3600" b="1" spc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Regression Analysis</a:t>
            </a:r>
          </a:p>
          <a:p>
            <a:pPr marL="228600" indent="-228600" algn="l" defTabSz="1023868">
              <a:lnSpc>
                <a:spcPts val="6700"/>
              </a:lnSpc>
              <a:buSzPct val="100000"/>
              <a:buChar char="•"/>
              <a:defRPr sz="3600" b="1" spc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Predictive Values</a:t>
            </a:r>
          </a:p>
          <a:p>
            <a:pPr marL="228600" indent="-228600" algn="l" defTabSz="1023868">
              <a:lnSpc>
                <a:spcPts val="6700"/>
              </a:lnSpc>
              <a:buSzPct val="100000"/>
              <a:buChar char="•"/>
              <a:defRPr sz="3600" b="1" spc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/>
              <a:t>Learning Analytics Variables</a:t>
            </a:r>
          </a:p>
        </p:txBody>
      </p:sp>
      <p:pic>
        <p:nvPicPr>
          <p:cNvPr id="362" name="Word Cloud B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1700" y="3176070"/>
            <a:ext cx="13270942" cy="6920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Word Cloud Ful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9286" y="3163074"/>
            <a:ext cx="13270943" cy="692043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357"/>
          <p:cNvSpPr>
            <a:spLocks noGrp="1"/>
          </p:cNvSpPr>
          <p:nvPr>
            <p:ph type="body" idx="14"/>
          </p:nvPr>
        </p:nvSpPr>
        <p:spPr>
          <a:xfrm>
            <a:off x="3680377" y="1669759"/>
            <a:ext cx="10174077" cy="129697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>
              <a:defRPr sz="7200" b="1" spc="0">
                <a:effectLst>
                  <a:outerShdw blurRad="25400" dist="38100" dir="18900000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Data Differentiation</a:t>
            </a:r>
          </a:p>
        </p:txBody>
      </p:sp>
      <p:sp>
        <p:nvSpPr>
          <p:cNvPr id="14" name="Shape 358"/>
          <p:cNvSpPr>
            <a:spLocks noGrp="1"/>
          </p:cNvSpPr>
          <p:nvPr>
            <p:ph type="body" idx="15"/>
          </p:nvPr>
        </p:nvSpPr>
        <p:spPr>
          <a:xfrm>
            <a:off x="753020" y="834776"/>
            <a:ext cx="3188793" cy="3188793"/>
          </a:xfrm>
          <a:prstGeom prst="ellipse">
            <a:avLst/>
          </a:prstGeom>
        </p:spPr>
        <p:txBody>
          <a:bodyPr/>
          <a:lstStyle/>
          <a:p>
            <a:pPr marL="0" indent="0" algn="ctr" defTabSz="1023868">
              <a:spcBef>
                <a:spcPts val="0"/>
              </a:spcBef>
              <a:buSzTx/>
              <a:buNone/>
              <a:defRPr sz="8000" spc="-399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pic>
        <p:nvPicPr>
          <p:cNvPr id="15" name="1 Research.png"/>
          <p:cNvPicPr>
            <a:picLocks noGrp="1" noChangeAspect="1"/>
          </p:cNvPicPr>
          <p:nvPr>
            <p:ph type="pic" idx="16"/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9990" y="1448295"/>
            <a:ext cx="1930401" cy="19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7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creen Shot 2017-02-07 at 2.48.41 PM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79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3.png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7" name="Shape 337"/>
          <p:cNvSpPr/>
          <p:nvPr/>
        </p:nvSpPr>
        <p:spPr>
          <a:xfrm>
            <a:off x="0" y="81690"/>
            <a:ext cx="24548943" cy="1381606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6603"/>
                </a:srgbClr>
              </a:gs>
            </a:gsLst>
            <a:path>
              <a:fillToRect l="48999" t="39317" r="51000" b="60683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600875" y="2860472"/>
            <a:ext cx="23238858" cy="9581202"/>
          </a:xfrm>
          <a:prstGeom prst="roundRect">
            <a:avLst>
              <a:gd name="adj" fmla="val 3968"/>
            </a:avLst>
          </a:prstGeom>
          <a:solidFill>
            <a:srgbClr val="000000"/>
          </a:solidFill>
          <a:ln w="114300">
            <a:solidFill>
              <a:srgbClr val="FFC6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3600"/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7171144" y="429984"/>
            <a:ext cx="10096947" cy="20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2385" tIns="102385" rIns="102385" bIns="102385">
            <a:normAutofit/>
          </a:bodyPr>
          <a:lstStyle>
            <a:lvl1pPr>
              <a:lnSpc>
                <a:spcPct val="90000"/>
              </a:lnSpc>
              <a:defRPr sz="6000" b="1" spc="-23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Building a Continuous Improvement Ecosystem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for </a:t>
            </a:r>
            <a:r>
              <a:rPr lang="en-US" dirty="0">
                <a:solidFill>
                  <a:schemeClr val="tx1"/>
                </a:solidFill>
              </a:rPr>
              <a:t>Digital Teaching and Learning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6431" y="3516923"/>
            <a:ext cx="219456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000" b="1" dirty="0">
                <a:solidFill>
                  <a:schemeClr val="tx1"/>
                </a:solidFill>
              </a:rPr>
              <a:t>Strategy</a:t>
            </a:r>
            <a:r>
              <a:rPr lang="en-US" sz="4500" dirty="0">
                <a:solidFill>
                  <a:schemeClr val="tx1"/>
                </a:solidFill>
              </a:rPr>
              <a:t>: How do we ask the “Does it work?” question in a way that is actionable? That appreciates the nuances and complexities, but captures the basic trends? 							</a:t>
            </a:r>
            <a:r>
              <a:rPr lang="en-US" sz="4500" dirty="0" smtClean="0">
                <a:solidFill>
                  <a:schemeClr val="tx1"/>
                </a:solidFill>
              </a:rPr>
              <a:t>						</a:t>
            </a:r>
            <a:r>
              <a:rPr lang="en-US" sz="4500" b="1" i="1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4500" b="1" i="1" dirty="0">
                <a:solidFill>
                  <a:schemeClr val="tx1"/>
                </a:solidFill>
              </a:rPr>
              <a:t>Efficacy Results</a:t>
            </a:r>
          </a:p>
          <a:p>
            <a:pPr algn="l"/>
            <a:endParaRPr lang="en-US" sz="4500" dirty="0">
              <a:solidFill>
                <a:schemeClr val="tx1"/>
              </a:solidFill>
            </a:endParaRPr>
          </a:p>
          <a:p>
            <a:pPr algn="l"/>
            <a:r>
              <a:rPr lang="en-US" sz="6000" b="1" dirty="0">
                <a:solidFill>
                  <a:schemeClr val="tx1"/>
                </a:solidFill>
              </a:rPr>
              <a:t>Function</a:t>
            </a:r>
            <a:r>
              <a:rPr lang="en-US" sz="4500" dirty="0">
                <a:solidFill>
                  <a:schemeClr val="tx1"/>
                </a:solidFill>
              </a:rPr>
              <a:t>: How do we embed the results and ongoing research process into the design-teach-analyze cycle to create an ecosystem for continuous improvement? 								</a:t>
            </a:r>
            <a:r>
              <a:rPr lang="en-US" sz="4500" dirty="0" smtClean="0">
                <a:solidFill>
                  <a:schemeClr val="tx1"/>
                </a:solidFill>
              </a:rPr>
              <a:t>				</a:t>
            </a:r>
            <a:r>
              <a:rPr lang="en-US" sz="4500" b="1" i="1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4500" b="1" i="1" dirty="0">
                <a:solidFill>
                  <a:schemeClr val="tx1"/>
                </a:solidFill>
              </a:rPr>
              <a:t>Learning Analytics Results</a:t>
            </a:r>
          </a:p>
          <a:p>
            <a:pPr algn="l"/>
            <a:endParaRPr lang="en-US" sz="4500" dirty="0">
              <a:solidFill>
                <a:schemeClr val="tx1"/>
              </a:solidFill>
            </a:endParaRPr>
          </a:p>
          <a:p>
            <a:pPr algn="l"/>
            <a:r>
              <a:rPr lang="en-US" sz="6000" b="1" dirty="0">
                <a:solidFill>
                  <a:schemeClr val="tx1"/>
                </a:solidFill>
              </a:rPr>
              <a:t>Infrastructure</a:t>
            </a:r>
            <a:r>
              <a:rPr lang="en-US" sz="4500" dirty="0">
                <a:solidFill>
                  <a:schemeClr val="tx1"/>
                </a:solidFill>
              </a:rPr>
              <a:t>: How do our processes for data storage and extraction, communication of results, and design/intervention need to be structured to facilitate this strategy and function? ?	</a:t>
            </a:r>
            <a:r>
              <a:rPr lang="en-US" sz="4500" dirty="0" smtClean="0">
                <a:solidFill>
                  <a:schemeClr val="tx1"/>
                </a:solidFill>
              </a:rPr>
              <a:t>		</a:t>
            </a:r>
            <a:r>
              <a:rPr lang="en-US" sz="4500" b="1" i="1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4500" b="1" i="1" dirty="0">
                <a:solidFill>
                  <a:schemeClr val="tx1"/>
                </a:solidFill>
              </a:rPr>
              <a:t>Next Steps: Learning Analytics Hub</a:t>
            </a:r>
            <a:endParaRPr lang="en-US" sz="45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7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891" y="409586"/>
            <a:ext cx="16280472" cy="1812750"/>
          </a:xfrm>
        </p:spPr>
        <p:txBody>
          <a:bodyPr>
            <a:noAutofit/>
          </a:bodyPr>
          <a:lstStyle/>
          <a:p>
            <a:pPr algn="l"/>
            <a:r>
              <a:rPr lang="en-US" sz="9600" b="1" dirty="0">
                <a:latin typeface="Times New Roman" charset="0"/>
                <a:ea typeface="Times New Roman" charset="0"/>
                <a:cs typeface="Times New Roman" charset="0"/>
              </a:rPr>
              <a:t>[Poll] Data Driven Decisions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2072" y="3077741"/>
            <a:ext cx="19130481" cy="1828800"/>
          </a:xfrm>
          <a:prstGeom prst="rect">
            <a:avLst/>
          </a:prstGeom>
          <a:noFill/>
        </p:spPr>
        <p:txBody>
          <a:bodyPr wrap="none" lIns="274320" tIns="274320" rIns="274320" bIns="274320" rtlCol="0">
            <a:noAutofit/>
          </a:bodyPr>
          <a:lstStyle/>
          <a:p>
            <a:pPr algn="l"/>
            <a:r>
              <a:rPr lang="en-US" sz="4400" dirty="0">
                <a:latin typeface="Arial" charset="0"/>
                <a:ea typeface="Arial" charset="0"/>
                <a:cs typeface="Arial" charset="0"/>
              </a:rPr>
              <a:t>Does your institution use data to inform decisions for online student success?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4840" y="5172012"/>
            <a:ext cx="1693114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3000"/>
              </a:spcAft>
            </a:pPr>
            <a:r>
              <a:rPr lang="en-US" sz="4400" i="1" dirty="0">
                <a:latin typeface="Arial" charset="0"/>
                <a:ea typeface="Arial" charset="0"/>
                <a:cs typeface="Arial" charset="0"/>
              </a:rPr>
              <a:t>Response options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Yes</a:t>
            </a: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, we use technology and data to make informed decisions 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We have the technology to capture data but we don’t use it well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We do not have the technology / means needed to capture data to make data driven decisions</a:t>
            </a:r>
          </a:p>
          <a:p>
            <a:pPr marL="685800" indent="-685800" algn="l">
              <a:spcAft>
                <a:spcPts val="3000"/>
              </a:spcAft>
              <a:buFont typeface="+mj-lt"/>
              <a:buAutoNum type="arabicPeriod"/>
            </a:pPr>
            <a:r>
              <a:rPr lang="en-US" sz="4400" dirty="0">
                <a:latin typeface="Arial" charset="0"/>
                <a:ea typeface="Arial" charset="0"/>
                <a:cs typeface="Arial" charset="0"/>
              </a:rPr>
              <a:t>We do not offer online </a:t>
            </a:r>
            <a:r>
              <a:rPr lang="en-US" sz="4400" dirty="0" smtClean="0">
                <a:latin typeface="Arial" charset="0"/>
                <a:ea typeface="Arial" charset="0"/>
                <a:cs typeface="Arial" charset="0"/>
              </a:rPr>
              <a:t>programs</a:t>
            </a:r>
            <a:endParaRPr lang="en-US" sz="4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8106</TotalTime>
  <Words>1351</Words>
  <Application>Microsoft Macintosh PowerPoint</Application>
  <PresentationFormat>Custom</PresentationFormat>
  <Paragraphs>293</Paragraphs>
  <Slides>54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Arial Narrow</vt:lpstr>
      <vt:lpstr>Avenir Next Medium</vt:lpstr>
      <vt:lpstr>Calibri</vt:lpstr>
      <vt:lpstr>Calibri Light</vt:lpstr>
      <vt:lpstr>Gill Sans</vt:lpstr>
      <vt:lpstr>Helvetica</vt:lpstr>
      <vt:lpstr>Helvetica Light</vt:lpstr>
      <vt:lpstr>Helvetica Neue</vt:lpstr>
      <vt:lpstr>Helvetica Neue Light</vt:lpstr>
      <vt:lpstr>Lato Light</vt:lpstr>
      <vt:lpstr>Lato Medium</vt:lpstr>
      <vt:lpstr>Times New Roman</vt:lpstr>
      <vt:lpstr>Wingdings</vt:lpstr>
      <vt:lpstr>Arial</vt:lpstr>
      <vt:lpstr>Black</vt:lpstr>
      <vt:lpstr>Making Sense of the Noise: Data Analytics to Inform Learning</vt:lpstr>
      <vt:lpstr>PowerPoint Presentation</vt:lpstr>
      <vt:lpstr>Today’s Speakers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[Poll] Data Driven Decisions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[Poll] Online vs. Face to Face?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and Additional Information:</vt:lpstr>
      <vt:lpstr>PowerPoint Presentation</vt:lpstr>
      <vt:lpstr>Today’s Speakers</vt:lpstr>
      <vt:lpstr>[Poll] Online Learning Strategy</vt:lpstr>
      <vt:lpstr>PowerPoint Presentation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Thomas FIkes</cp:lastModifiedBy>
  <cp:revision>62</cp:revision>
  <dcterms:modified xsi:type="dcterms:W3CDTF">2017-06-28T04:25:57Z</dcterms:modified>
</cp:coreProperties>
</file>