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 Lederman" initials="D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97"/>
  </p:normalViewPr>
  <p:slideViewPr>
    <p:cSldViewPr snapToGrid="0" snapToObjects="1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9-18T09:25:51.662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9-18T09:30:17.239" idx="2">
    <p:pos x="3182" y="1823"/>
    <p:text>i'd think people would expect a slide about "the path to jobs" to have a lot of other stuff besides the loan-related stuff that appears on this page ... if you envision mostly dealing with loans, i'd probably title it with more of a focus on that.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9/18/2017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9/18/2017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Affordability in Higher Education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</a:t>
            </a:r>
            <a:r>
              <a:rPr lang="en-US" altLang="en-US" i="1" dirty="0">
                <a:ea typeface="MS PGothic" pitchFamily="34" charset="-128"/>
              </a:rPr>
              <a:t> 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September 19, 2017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Deals Between States </a:t>
            </a:r>
            <a:br>
              <a:rPr lang="en-US" dirty="0"/>
            </a:br>
            <a:r>
              <a:rPr lang="en-US" dirty="0"/>
              <a:t>and State Higher Education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                                                       </a:t>
            </a:r>
            <a:r>
              <a:rPr lang="en-US" i="1" dirty="0"/>
              <a:t>--</a:t>
            </a:r>
            <a:r>
              <a:rPr lang="en-US" i="1" dirty="0" err="1"/>
              <a:t>iStock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1790371"/>
            <a:ext cx="5254552" cy="350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9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Community Colleges </a:t>
            </a:r>
            <a:br>
              <a:rPr lang="en-US" dirty="0"/>
            </a:br>
            <a:r>
              <a:rPr lang="en-US" dirty="0"/>
              <a:t>in Theory and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affordable way to start</a:t>
            </a:r>
          </a:p>
          <a:p>
            <a:r>
              <a:rPr lang="en-US" dirty="0"/>
              <a:t>Missed connections in moving to a bachelor’s degree</a:t>
            </a:r>
          </a:p>
        </p:txBody>
      </p:sp>
    </p:spTree>
    <p:extLst>
      <p:ext uri="{BB962C8B-B14F-4D97-AF65-F5344CB8AC3E}">
        <p14:creationId xmlns:p14="http://schemas.microsoft.com/office/powerpoint/2010/main" val="547875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Programs directly linked to jobs</a:t>
            </a:r>
          </a:p>
          <a:p>
            <a:r>
              <a:rPr lang="en-US" dirty="0"/>
              <a:t>Is borrowing reasonable?</a:t>
            </a:r>
          </a:p>
          <a:p>
            <a:r>
              <a:rPr lang="en-US" dirty="0"/>
              <a:t>Can students repay loans?</a:t>
            </a:r>
          </a:p>
          <a:p>
            <a:r>
              <a:rPr lang="en-US" dirty="0"/>
              <a:t>Impact on career choices</a:t>
            </a:r>
          </a:p>
        </p:txBody>
      </p:sp>
    </p:spTree>
    <p:extLst>
      <p:ext uri="{BB962C8B-B14F-4D97-AF65-F5344CB8AC3E}">
        <p14:creationId xmlns:p14="http://schemas.microsoft.com/office/powerpoint/2010/main" val="120562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Educational Materials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dollars</a:t>
            </a:r>
          </a:p>
          <a:p>
            <a:r>
              <a:rPr lang="en-US" dirty="0"/>
              <a:t>As share of tuition costs</a:t>
            </a:r>
          </a:p>
          <a:p>
            <a:r>
              <a:rPr lang="en-US" dirty="0"/>
              <a:t>Impact on learning</a:t>
            </a:r>
          </a:p>
        </p:txBody>
      </p:sp>
    </p:spTree>
    <p:extLst>
      <p:ext uri="{BB962C8B-B14F-4D97-AF65-F5344CB8AC3E}">
        <p14:creationId xmlns:p14="http://schemas.microsoft.com/office/powerpoint/2010/main" val="12796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  <a:p>
            <a:r>
              <a:rPr lang="en-US" dirty="0"/>
              <a:t>Ideas for 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1005975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</a:t>
            </a:r>
          </a:p>
        </p:txBody>
      </p:sp>
      <p:pic>
        <p:nvPicPr>
          <p:cNvPr id="1026" name="Picture 2" descr="Image result for cengage logo">
            <a:extLst>
              <a:ext uri="{FF2B5EF4-FFF2-40B4-BE49-F238E27FC236}">
                <a16:creationId xmlns:a16="http://schemas.microsoft.com/office/drawing/2014/main" id="{908E87BE-EE14-4437-8430-BD37FE92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6" y="1698975"/>
            <a:ext cx="7914968" cy="346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28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Affordability?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cost or also value, efficacy, equity?</a:t>
            </a:r>
          </a:p>
          <a:p>
            <a:r>
              <a:rPr lang="en-US" dirty="0"/>
              <a:t>Cost to whom?</a:t>
            </a:r>
          </a:p>
          <a:p>
            <a:r>
              <a:rPr lang="en-US" dirty="0"/>
              <a:t>Does sustainability matter?</a:t>
            </a:r>
          </a:p>
          <a:p>
            <a:r>
              <a:rPr lang="en-US" dirty="0"/>
              <a:t>Just tuition or other expenses?</a:t>
            </a:r>
          </a:p>
          <a:p>
            <a:r>
              <a:rPr lang="en-US" dirty="0"/>
              <a:t>Who decides?</a:t>
            </a:r>
          </a:p>
          <a:p>
            <a:r>
              <a:rPr lang="en-US" dirty="0"/>
              <a:t>Are issues the same for public and private higher education?</a:t>
            </a:r>
          </a:p>
        </p:txBody>
      </p:sp>
    </p:spTree>
    <p:extLst>
      <p:ext uri="{BB962C8B-B14F-4D97-AF65-F5344CB8AC3E}">
        <p14:creationId xmlns:p14="http://schemas.microsoft.com/office/powerpoint/2010/main" val="39032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discount rates in private </a:t>
            </a:r>
            <a:br>
              <a:rPr lang="en-US" dirty="0"/>
            </a:br>
            <a:r>
              <a:rPr lang="en-US" dirty="0"/>
              <a:t>higher education increase year </a:t>
            </a:r>
            <a:br>
              <a:rPr lang="en-US" dirty="0"/>
            </a:br>
            <a:r>
              <a:rPr lang="en-US" dirty="0"/>
              <a:t>after year, who benefits and </a:t>
            </a:r>
            <a:br>
              <a:rPr lang="en-US" dirty="0"/>
            </a:br>
            <a:r>
              <a:rPr lang="en-US" dirty="0"/>
              <a:t>who is at risk?</a:t>
            </a:r>
          </a:p>
          <a:p>
            <a:r>
              <a:rPr lang="en-US" dirty="0"/>
              <a:t>How sustainable are current </a:t>
            </a:r>
            <a:br>
              <a:rPr lang="en-US" dirty="0"/>
            </a:br>
            <a:r>
              <a:rPr lang="en-US" dirty="0"/>
              <a:t>patterns?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23" y="2175029"/>
            <a:ext cx="2527035" cy="19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5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‘Resets’</a:t>
            </a:r>
          </a:p>
        </p:txBody>
      </p:sp>
      <p:pic>
        <p:nvPicPr>
          <p:cNvPr id="1026" name="Picture 2" descr="uition comparison graph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57" y="1957388"/>
            <a:ext cx="612168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9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Net Price Stable</a:t>
            </a:r>
          </a:p>
        </p:txBody>
      </p:sp>
      <p:pic>
        <p:nvPicPr>
          <p:cNvPr id="2050" name="Picture 2" descr="https://www.insidehighered.com/sites/default/server_files/styles/large/public/media/campus_overview_600x400_052716.jpeg?itok=NGif8PK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31" y="1957388"/>
            <a:ext cx="6129337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3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Years vs. 4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NYU</a:t>
            </a:r>
          </a:p>
          <a:p>
            <a:r>
              <a:rPr lang="en-US" dirty="0"/>
              <a:t>Purdue</a:t>
            </a:r>
          </a:p>
          <a:p>
            <a:r>
              <a:rPr lang="en-US" dirty="0"/>
              <a:t>Congressional interest</a:t>
            </a:r>
          </a:p>
        </p:txBody>
      </p:sp>
    </p:spTree>
    <p:extLst>
      <p:ext uri="{BB962C8B-B14F-4D97-AF65-F5344CB8AC3E}">
        <p14:creationId xmlns:p14="http://schemas.microsoft.com/office/powerpoint/2010/main" val="55518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Appropriations </a:t>
            </a:r>
          </a:p>
        </p:txBody>
      </p:sp>
      <p:pic>
        <p:nvPicPr>
          <p:cNvPr id="3074" name="Picture 2" descr="aliforniastatecapito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24" y="2227801"/>
            <a:ext cx="3995296" cy="32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9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Politics and Realities of Free</a:t>
            </a:r>
          </a:p>
        </p:txBody>
      </p:sp>
      <p:pic>
        <p:nvPicPr>
          <p:cNvPr id="4100" name="Picture 4" descr="https://www.insidehighered.com/sites/default/server_files/styles/large/public/media/campus_overview_600x400_052716.jpeg?itok=NGif8PK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31" y="1957388"/>
            <a:ext cx="6129337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7935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108</TotalTime>
  <Words>198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Affordability in Higher Education</vt:lpstr>
      <vt:lpstr>Presenters</vt:lpstr>
      <vt:lpstr>What Is Affordability?</vt:lpstr>
      <vt:lpstr>Discount Rates</vt:lpstr>
      <vt:lpstr>Tuition ‘Resets’</vt:lpstr>
      <vt:lpstr>Keeping Net Price Stable</vt:lpstr>
      <vt:lpstr>3 Years vs. 4 Years</vt:lpstr>
      <vt:lpstr>State Appropriations </vt:lpstr>
      <vt:lpstr>The Politics and Realities of Free</vt:lpstr>
      <vt:lpstr>Deals Between States  and State Higher Education Systems</vt:lpstr>
      <vt:lpstr>The Role of Community Colleges  in Theory and in Practice</vt:lpstr>
      <vt:lpstr>The Path to Jobs</vt:lpstr>
      <vt:lpstr>Why Educational Materials Matter</vt:lpstr>
      <vt:lpstr>Your Questions</vt:lpstr>
      <vt:lpstr>With thanks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23</cp:revision>
  <dcterms:created xsi:type="dcterms:W3CDTF">2017-05-09T13:33:13Z</dcterms:created>
  <dcterms:modified xsi:type="dcterms:W3CDTF">2017-09-18T20:48:13Z</dcterms:modified>
</cp:coreProperties>
</file>