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79" r:id="rId1"/>
  </p:sldMasterIdLst>
  <p:notesMasterIdLst>
    <p:notesMasterId r:id="rId23"/>
  </p:notesMasterIdLst>
  <p:sldIdLst>
    <p:sldId id="316" r:id="rId2"/>
    <p:sldId id="351" r:id="rId3"/>
    <p:sldId id="328" r:id="rId4"/>
    <p:sldId id="327" r:id="rId5"/>
    <p:sldId id="330" r:id="rId6"/>
    <p:sldId id="331" r:id="rId7"/>
    <p:sldId id="332" r:id="rId8"/>
    <p:sldId id="333" r:id="rId9"/>
    <p:sldId id="334" r:id="rId10"/>
    <p:sldId id="335" r:id="rId11"/>
    <p:sldId id="336" r:id="rId12"/>
    <p:sldId id="337" r:id="rId13"/>
    <p:sldId id="338" r:id="rId14"/>
    <p:sldId id="315" r:id="rId15"/>
    <p:sldId id="286" r:id="rId16"/>
    <p:sldId id="348" r:id="rId17"/>
    <p:sldId id="297" r:id="rId18"/>
    <p:sldId id="308" r:id="rId19"/>
    <p:sldId id="344" r:id="rId20"/>
    <p:sldId id="345" r:id="rId21"/>
    <p:sldId id="347"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53" autoAdjust="0"/>
  </p:normalViewPr>
  <p:slideViewPr>
    <p:cSldViewPr snapToGrid="0" snapToObjects="1">
      <p:cViewPr>
        <p:scale>
          <a:sx n="19" d="100"/>
          <a:sy n="19" d="100"/>
        </p:scale>
        <p:origin x="-2844" y="-10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BCA4A26-82F4-9344-B3FE-18CB50F5D1C0}" type="datetimeFigureOut">
              <a:rPr lang="en-US"/>
              <a:pPr>
                <a:defRPr/>
              </a:pPr>
              <a:t>12/19/2013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50E6F02-292D-D54E-9009-251DBC1758E1}" type="slidenum">
              <a:rPr lang="en-US"/>
              <a:pPr>
                <a:defRPr/>
              </a:pPr>
              <a:t>‹#›</a:t>
            </a:fld>
            <a:endParaRPr lang="en-US"/>
          </a:p>
        </p:txBody>
      </p:sp>
    </p:spTree>
    <p:extLst>
      <p:ext uri="{BB962C8B-B14F-4D97-AF65-F5344CB8AC3E}">
        <p14:creationId xmlns:p14="http://schemas.microsoft.com/office/powerpoint/2010/main" val="173193759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14CF099-EEDC-D24A-A460-C642E57C4448}"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7FA3D704-8E88-8B4E-ADD2-4BC9CAF293D7}"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fontAlgn="auto">
              <a:spcBef>
                <a:spcPts val="0"/>
              </a:spcBef>
              <a:spcAft>
                <a:spcPts val="0"/>
              </a:spcAft>
              <a:defRPr/>
            </a:pPr>
            <a:r>
              <a:rPr lang="en-US" sz="1000" kern="1200" dirty="0" smtClean="0">
                <a:solidFill>
                  <a:schemeClr val="bg2">
                    <a:lumMod val="25000"/>
                  </a:schemeClr>
                </a:solidFill>
                <a:latin typeface="Garamond"/>
                <a:ea typeface="ＭＳ Ｐゴシック" charset="0"/>
                <a:cs typeface="Garamond"/>
              </a:rPr>
              <a:t>In Sustainable Agriculture 15, Students create a tool called</a:t>
            </a:r>
            <a:r>
              <a:rPr lang="en-US" sz="1000" kern="1200" baseline="0" dirty="0" smtClean="0">
                <a:solidFill>
                  <a:schemeClr val="bg2">
                    <a:lumMod val="25000"/>
                  </a:schemeClr>
                </a:solidFill>
                <a:latin typeface="Garamond"/>
                <a:ea typeface="ＭＳ Ｐゴシック" charset="0"/>
                <a:cs typeface="Garamond"/>
              </a:rPr>
              <a:t> </a:t>
            </a:r>
            <a:r>
              <a:rPr lang="en-US" sz="1000" kern="1200" dirty="0" smtClean="0">
                <a:solidFill>
                  <a:schemeClr val="bg2">
                    <a:lumMod val="25000"/>
                  </a:schemeClr>
                </a:solidFill>
                <a:latin typeface="Garamond"/>
                <a:ea typeface="ＭＳ Ｐゴシック" charset="0"/>
                <a:cs typeface="Garamond"/>
              </a:rPr>
              <a:t>the Sustainability Scorecard,</a:t>
            </a:r>
            <a:r>
              <a:rPr lang="en-US" sz="1000" kern="1200" baseline="0" dirty="0" smtClean="0">
                <a:solidFill>
                  <a:schemeClr val="bg2">
                    <a:lumMod val="25000"/>
                  </a:schemeClr>
                </a:solidFill>
                <a:latin typeface="Garamond"/>
                <a:ea typeface="ＭＳ Ｐゴシック" charset="0"/>
                <a:cs typeface="Garamond"/>
              </a:rPr>
              <a:t> </a:t>
            </a:r>
            <a:r>
              <a:rPr lang="en-US" sz="1000" kern="1200" dirty="0" smtClean="0">
                <a:solidFill>
                  <a:schemeClr val="bg2">
                    <a:lumMod val="25000"/>
                  </a:schemeClr>
                </a:solidFill>
                <a:latin typeface="Garamond"/>
                <a:ea typeface="ＭＳ Ｐゴシック" charset="0"/>
                <a:cs typeface="Garamond"/>
              </a:rPr>
              <a:t>where they develop criteria for assessing the sustainability of a farm or ranch, </a:t>
            </a:r>
          </a:p>
          <a:p>
            <a:pPr marL="0" lvl="1" fontAlgn="auto">
              <a:spcBef>
                <a:spcPts val="0"/>
              </a:spcBef>
              <a:spcAft>
                <a:spcPts val="0"/>
              </a:spcAft>
              <a:defRPr/>
            </a:pPr>
            <a:r>
              <a:rPr lang="en-US" sz="1000" kern="1200" dirty="0" smtClean="0">
                <a:solidFill>
                  <a:schemeClr val="bg2">
                    <a:lumMod val="25000"/>
                  </a:schemeClr>
                </a:solidFill>
                <a:latin typeface="Garamond"/>
                <a:ea typeface="ＭＳ Ｐゴシック" charset="0"/>
                <a:cs typeface="Garamond"/>
              </a:rPr>
              <a:t>and then apply those criteria during a site visit to a local farm. </a:t>
            </a:r>
          </a:p>
          <a:p>
            <a:pPr marL="0" lvl="1" fontAlgn="auto">
              <a:spcBef>
                <a:spcPts val="0"/>
              </a:spcBef>
              <a:spcAft>
                <a:spcPts val="0"/>
              </a:spcAft>
              <a:defRPr/>
            </a:pPr>
            <a:endParaRPr lang="en-US" sz="1000" kern="1200" dirty="0" smtClean="0">
              <a:solidFill>
                <a:schemeClr val="bg2">
                  <a:lumMod val="25000"/>
                </a:schemeClr>
              </a:solidFill>
              <a:latin typeface="Garamond"/>
              <a:ea typeface="ＭＳ Ｐゴシック" charset="0"/>
              <a:cs typeface="Garamond"/>
            </a:endParaRPr>
          </a:p>
          <a:p>
            <a:pPr marL="0" lvl="1"/>
            <a:r>
              <a:rPr lang="en-US" dirty="0" smtClean="0">
                <a:solidFill>
                  <a:srgbClr val="4A452A"/>
                </a:solidFill>
                <a:latin typeface="Garamond" charset="0"/>
                <a:cs typeface="Garamond" charset="0"/>
              </a:rPr>
              <a:t>In Food Systems 20, students conduct social science research at multiple locations representing different aspects of the food system and in a final evaluation, are asked to tie together their findings from across a wide range of experiences that represent the food system holistically. </a:t>
            </a:r>
          </a:p>
          <a:p>
            <a:endParaRPr lang="en-US" dirty="0"/>
          </a:p>
        </p:txBody>
      </p:sp>
      <p:sp>
        <p:nvSpPr>
          <p:cNvPr id="4" name="Slide Number Placeholder 3"/>
          <p:cNvSpPr>
            <a:spLocks noGrp="1"/>
          </p:cNvSpPr>
          <p:nvPr>
            <p:ph type="sldNum" sz="quarter" idx="10"/>
          </p:nvPr>
        </p:nvSpPr>
        <p:spPr/>
        <p:txBody>
          <a:bodyPr/>
          <a:lstStyle/>
          <a:p>
            <a:pPr>
              <a:defRPr/>
            </a:pPr>
            <a:fld id="{D50E6F02-292D-D54E-9009-251DBC1758E1}" type="slidenum">
              <a:rPr lang="en-US" smtClean="0"/>
              <a:pPr>
                <a:defRPr/>
              </a:pPr>
              <a:t>7</a:t>
            </a:fld>
            <a:endParaRPr lang="en-US"/>
          </a:p>
        </p:txBody>
      </p:sp>
    </p:spTree>
    <p:extLst>
      <p:ext uri="{BB962C8B-B14F-4D97-AF65-F5344CB8AC3E}">
        <p14:creationId xmlns:p14="http://schemas.microsoft.com/office/powerpoint/2010/main" val="381648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0E6F02-292D-D54E-9009-251DBC1758E1}" type="slidenum">
              <a:rPr lang="en-US" smtClean="0"/>
              <a:pPr>
                <a:defRPr/>
              </a:pPr>
              <a:t>16</a:t>
            </a:fld>
            <a:endParaRPr lang="en-US"/>
          </a:p>
        </p:txBody>
      </p:sp>
    </p:spTree>
    <p:extLst>
      <p:ext uri="{BB962C8B-B14F-4D97-AF65-F5344CB8AC3E}">
        <p14:creationId xmlns:p14="http://schemas.microsoft.com/office/powerpoint/2010/main" val="2244226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of the criteria can be satisfied with one or more pieces of evidence. Evidence can be documentation from a portfolio item, the portfolio item itself, or some action from another user within the system, such as moderator approval. </a:t>
            </a:r>
          </a:p>
          <a:p>
            <a:pPr>
              <a:buFont typeface="Arial"/>
              <a:buNone/>
            </a:pPr>
            <a:endParaRPr lang="en-US" baseline="0" dirty="0" smtClean="0"/>
          </a:p>
          <a:p>
            <a:pPr>
              <a:buFont typeface="Arial"/>
              <a:buNone/>
            </a:pPr>
            <a:r>
              <a:rPr lang="en-US" baseline="0" dirty="0" smtClean="0"/>
              <a:t>Unique Features: </a:t>
            </a:r>
          </a:p>
          <a:p>
            <a:pPr marL="171450" indent="-171450">
              <a:buFont typeface="Arial"/>
              <a:buChar char="•"/>
            </a:pPr>
            <a:r>
              <a:rPr lang="en-US" dirty="0" smtClean="0"/>
              <a:t>Students can design new badges, determining their own criteria</a:t>
            </a:r>
          </a:p>
          <a:p>
            <a:pPr marL="171450" indent="-171450">
              <a:buFont typeface="Arial"/>
              <a:buChar char="•"/>
            </a:pPr>
            <a:r>
              <a:rPr lang="en-US" dirty="0" smtClean="0"/>
              <a:t>These student-defined badges can be made available to all badge earners in the system</a:t>
            </a:r>
          </a:p>
          <a:p>
            <a:pPr marL="171450" indent="-171450">
              <a:buFont typeface="Arial"/>
              <a:buChar char="•"/>
            </a:pPr>
            <a:r>
              <a:rPr lang="en-US" dirty="0" smtClean="0"/>
              <a:t>Only the SA&amp;FS competency badges have program-defined criteria, all others are faculty and student-created. </a:t>
            </a:r>
          </a:p>
          <a:p>
            <a:pPr marL="171450" indent="-171450">
              <a:buFont typeface="Arial"/>
              <a:buChar char="•"/>
            </a:pPr>
            <a:r>
              <a:rPr lang="en-US" dirty="0" smtClean="0"/>
              <a:t>In this first version of the system, only faculty and program staff can comment on student work (in addition to the students themselves). </a:t>
            </a:r>
          </a:p>
          <a:p>
            <a:pPr marL="171450" indent="-171450">
              <a:buFont typeface="Arial"/>
              <a:buChar char="•"/>
            </a:pPr>
            <a:r>
              <a:rPr lang="en-US" dirty="0" smtClean="0"/>
              <a:t>In the future, students will be able to interact with each others profiles and provide peer assessment functions.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50E6F02-292D-D54E-9009-251DBC1758E1}" type="slidenum">
              <a:rPr lang="en-US" smtClean="0"/>
              <a:pPr>
                <a:defRPr/>
              </a:pPr>
              <a:t>18</a:t>
            </a:fld>
            <a:endParaRPr lang="en-US"/>
          </a:p>
        </p:txBody>
      </p:sp>
    </p:spTree>
    <p:extLst>
      <p:ext uri="{BB962C8B-B14F-4D97-AF65-F5344CB8AC3E}">
        <p14:creationId xmlns:p14="http://schemas.microsoft.com/office/powerpoint/2010/main" val="597356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of the criteria can be satisfied with one or more pieces of evidence. Evidence can be documentation from a portfolio item, the portfolio item itself, or some action from another user within the system, such as moderator approval. </a:t>
            </a:r>
          </a:p>
          <a:p>
            <a:endParaRPr lang="en-US" dirty="0"/>
          </a:p>
        </p:txBody>
      </p:sp>
      <p:sp>
        <p:nvSpPr>
          <p:cNvPr id="4" name="Slide Number Placeholder 3"/>
          <p:cNvSpPr>
            <a:spLocks noGrp="1"/>
          </p:cNvSpPr>
          <p:nvPr>
            <p:ph type="sldNum" sz="quarter" idx="10"/>
          </p:nvPr>
        </p:nvSpPr>
        <p:spPr/>
        <p:txBody>
          <a:bodyPr/>
          <a:lstStyle/>
          <a:p>
            <a:pPr>
              <a:defRPr/>
            </a:pPr>
            <a:fld id="{D50E6F02-292D-D54E-9009-251DBC1758E1}" type="slidenum">
              <a:rPr lang="en-US" smtClean="0"/>
              <a:pPr>
                <a:defRPr/>
              </a:pPr>
              <a:t>21</a:t>
            </a:fld>
            <a:endParaRPr lang="en-US"/>
          </a:p>
        </p:txBody>
      </p:sp>
    </p:spTree>
    <p:extLst>
      <p:ext uri="{BB962C8B-B14F-4D97-AF65-F5344CB8AC3E}">
        <p14:creationId xmlns:p14="http://schemas.microsoft.com/office/powerpoint/2010/main" val="597356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8ACDB3CC-F982-40F9-8DD6-BCC9AFBF44BD}" type="datetime1">
              <a:rPr lang="en-US"/>
              <a:pPr>
                <a:defRPr/>
              </a:pPr>
              <a:t>12/19/2013</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chemeClr val="tx1"/>
                </a:solidFill>
              </a:defRPr>
            </a:lvl1pPr>
          </a:lstStyle>
          <a:p>
            <a:pPr>
              <a:defRPr/>
            </a:pPr>
            <a:fld id="{8ADBA2CB-E6F4-9A41-AF72-B12D58AEDFC5}" type="slidenum">
              <a:rPr lang="en-US"/>
              <a:pPr>
                <a:defRPr/>
              </a:pPr>
              <a:t>‹#›</a:t>
            </a:fld>
            <a:endParaRPr lang="en-US" dirty="0"/>
          </a:p>
        </p:txBody>
      </p:sp>
    </p:spTree>
    <p:extLst>
      <p:ext uri="{BB962C8B-B14F-4D97-AF65-F5344CB8AC3E}">
        <p14:creationId xmlns:p14="http://schemas.microsoft.com/office/powerpoint/2010/main" val="2971064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40461C-5998-764A-8BC0-EA9B094D0E45}" type="datetimeFigureOut">
              <a:rPr lang="en-US"/>
              <a:pPr>
                <a:defRPr/>
              </a:pPr>
              <a:t>12/19/2013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8F8449-24D9-0349-BBBC-0A1F513E1AAB}" type="slidenum">
              <a:rPr lang="en-US"/>
              <a:pPr>
                <a:defRPr/>
              </a:pPr>
              <a:t>‹#›</a:t>
            </a:fld>
            <a:endParaRPr lang="en-US"/>
          </a:p>
        </p:txBody>
      </p:sp>
    </p:spTree>
    <p:extLst>
      <p:ext uri="{BB962C8B-B14F-4D97-AF65-F5344CB8AC3E}">
        <p14:creationId xmlns:p14="http://schemas.microsoft.com/office/powerpoint/2010/main" val="2217904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FD0D9A-8BC1-7240-92C0-983A0C392A94}" type="datetimeFigureOut">
              <a:rPr lang="en-US"/>
              <a:pPr>
                <a:defRPr/>
              </a:pPr>
              <a:t>12/19/2013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EC7F54-912B-5F49-B67B-40E0FEC4D8D7}" type="slidenum">
              <a:rPr lang="en-US"/>
              <a:pPr>
                <a:defRPr/>
              </a:pPr>
              <a:t>‹#›</a:t>
            </a:fld>
            <a:endParaRPr lang="en-US"/>
          </a:p>
        </p:txBody>
      </p:sp>
    </p:spTree>
    <p:extLst>
      <p:ext uri="{BB962C8B-B14F-4D97-AF65-F5344CB8AC3E}">
        <p14:creationId xmlns:p14="http://schemas.microsoft.com/office/powerpoint/2010/main" val="1061012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FC8B870-CF8D-404D-BA11-429AE2ECB40C}" type="datetimeFigureOut">
              <a:rPr lang="en-US"/>
              <a:pPr>
                <a:defRPr/>
              </a:pPr>
              <a:t>12/19/2013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6B527C-0E41-044F-B47D-1FC50640D51B}" type="slidenum">
              <a:rPr lang="en-US"/>
              <a:pPr>
                <a:defRPr/>
              </a:pPr>
              <a:t>‹#›</a:t>
            </a:fld>
            <a:endParaRPr lang="en-US"/>
          </a:p>
        </p:txBody>
      </p:sp>
    </p:spTree>
    <p:extLst>
      <p:ext uri="{BB962C8B-B14F-4D97-AF65-F5344CB8AC3E}">
        <p14:creationId xmlns:p14="http://schemas.microsoft.com/office/powerpoint/2010/main" val="2987621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50DB8B7-CA85-3348-9778-B715024EDEF7}" type="datetimeFigureOut">
              <a:rPr lang="en-US"/>
              <a:pPr>
                <a:defRPr/>
              </a:pPr>
              <a:t>12/19/2013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CA7F9C-9717-BB42-9371-9C00A5231AA5}" type="slidenum">
              <a:rPr lang="en-US"/>
              <a:pPr>
                <a:defRPr/>
              </a:pPr>
              <a:t>‹#›</a:t>
            </a:fld>
            <a:endParaRPr lang="en-US"/>
          </a:p>
        </p:txBody>
      </p:sp>
    </p:spTree>
    <p:extLst>
      <p:ext uri="{BB962C8B-B14F-4D97-AF65-F5344CB8AC3E}">
        <p14:creationId xmlns:p14="http://schemas.microsoft.com/office/powerpoint/2010/main" val="196409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10FABD5-7D90-744F-B842-E75601DDCF09}" type="datetimeFigureOut">
              <a:rPr lang="en-US"/>
              <a:pPr>
                <a:defRPr/>
              </a:pPr>
              <a:t>12/19/2013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25BF3C-1513-0F48-8ED8-B4B9D97734A5}" type="slidenum">
              <a:rPr lang="en-US"/>
              <a:pPr>
                <a:defRPr/>
              </a:pPr>
              <a:t>‹#›</a:t>
            </a:fld>
            <a:endParaRPr lang="en-US"/>
          </a:p>
        </p:txBody>
      </p:sp>
    </p:spTree>
    <p:extLst>
      <p:ext uri="{BB962C8B-B14F-4D97-AF65-F5344CB8AC3E}">
        <p14:creationId xmlns:p14="http://schemas.microsoft.com/office/powerpoint/2010/main" val="236833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F5703A5A-4717-0F4C-A0A8-3FAD47B67E13}" type="datetimeFigureOut">
              <a:rPr lang="en-US"/>
              <a:pPr>
                <a:defRPr/>
              </a:pPr>
              <a:t>12/19/2013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532672-78EA-754E-BE62-BDC9B0B3DC5D}" type="slidenum">
              <a:rPr lang="en-US"/>
              <a:pPr>
                <a:defRPr/>
              </a:pPr>
              <a:t>‹#›</a:t>
            </a:fld>
            <a:endParaRPr lang="en-US"/>
          </a:p>
        </p:txBody>
      </p:sp>
    </p:spTree>
    <p:extLst>
      <p:ext uri="{BB962C8B-B14F-4D97-AF65-F5344CB8AC3E}">
        <p14:creationId xmlns:p14="http://schemas.microsoft.com/office/powerpoint/2010/main" val="208484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77ABB5E-7B18-0E46-AFC9-B025388E8394}" type="datetimeFigureOut">
              <a:rPr lang="en-US"/>
              <a:pPr>
                <a:defRPr/>
              </a:pPr>
              <a:t>12/19/2013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6F35885-CB73-BB41-814E-CB3D183F38FD}" type="slidenum">
              <a:rPr lang="en-US"/>
              <a:pPr>
                <a:defRPr/>
              </a:pPr>
              <a:t>‹#›</a:t>
            </a:fld>
            <a:endParaRPr lang="en-US"/>
          </a:p>
        </p:txBody>
      </p:sp>
    </p:spTree>
    <p:extLst>
      <p:ext uri="{BB962C8B-B14F-4D97-AF65-F5344CB8AC3E}">
        <p14:creationId xmlns:p14="http://schemas.microsoft.com/office/powerpoint/2010/main" val="47918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82CBB11-610B-4746-84E2-0F4BD1122F41}" type="datetimeFigureOut">
              <a:rPr lang="en-US"/>
              <a:pPr>
                <a:defRPr/>
              </a:pPr>
              <a:t>12/19/2013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37E4E5-C655-8B4B-AF73-C0D9AB258A4C}" type="slidenum">
              <a:rPr lang="en-US"/>
              <a:pPr>
                <a:defRPr/>
              </a:pPr>
              <a:t>‹#›</a:t>
            </a:fld>
            <a:endParaRPr lang="en-US"/>
          </a:p>
        </p:txBody>
      </p:sp>
    </p:spTree>
    <p:extLst>
      <p:ext uri="{BB962C8B-B14F-4D97-AF65-F5344CB8AC3E}">
        <p14:creationId xmlns:p14="http://schemas.microsoft.com/office/powerpoint/2010/main" val="2026180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B7D03A24-387B-6E49-A67D-7A9A049BDA0D}" type="datetimeFigureOut">
              <a:rPr lang="en-US"/>
              <a:pPr>
                <a:defRPr/>
              </a:pPr>
              <a:t>12/19/2013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52C207-0DFD-1F47-B636-51659698AEC0}" type="slidenum">
              <a:rPr lang="en-US"/>
              <a:pPr>
                <a:defRPr/>
              </a:pPr>
              <a:t>‹#›</a:t>
            </a:fld>
            <a:endParaRPr lang="en-US"/>
          </a:p>
        </p:txBody>
      </p:sp>
    </p:spTree>
    <p:extLst>
      <p:ext uri="{BB962C8B-B14F-4D97-AF65-F5344CB8AC3E}">
        <p14:creationId xmlns:p14="http://schemas.microsoft.com/office/powerpoint/2010/main" val="1279476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pPr>
              <a:defRPr/>
            </a:pPr>
            <a:fld id="{38FB539E-5E21-6244-9185-0F8962940D63}" type="datetimeFigureOut">
              <a:rPr lang="en-US"/>
              <a:pPr>
                <a:defRPr/>
              </a:pPr>
              <a:t>12/19/2013</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chemeClr val="tx1"/>
                </a:solidFill>
              </a:defRPr>
            </a:lvl1pPr>
          </a:lstStyle>
          <a:p>
            <a:pPr>
              <a:defRPr/>
            </a:pPr>
            <a:fld id="{9D0E0BF3-C382-DD43-AFD2-143798147D95}" type="slidenum">
              <a:rPr lang="en-US"/>
              <a:pPr>
                <a:defRPr/>
              </a:pPr>
              <a:t>‹#›</a:t>
            </a:fld>
            <a:endParaRPr lang="en-US"/>
          </a:p>
        </p:txBody>
      </p:sp>
    </p:spTree>
    <p:extLst>
      <p:ext uri="{BB962C8B-B14F-4D97-AF65-F5344CB8AC3E}">
        <p14:creationId xmlns:p14="http://schemas.microsoft.com/office/powerpoint/2010/main" val="292080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752600"/>
            <a:ext cx="76200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l" fontAlgn="auto">
              <a:spcBef>
                <a:spcPts val="0"/>
              </a:spcBef>
              <a:spcAft>
                <a:spcPts val="0"/>
              </a:spcAft>
              <a:defRPr sz="1000">
                <a:solidFill>
                  <a:schemeClr val="tx1"/>
                </a:solidFill>
                <a:latin typeface="+mn-lt"/>
                <a:ea typeface="+mn-ea"/>
                <a:cs typeface="+mn-cs"/>
              </a:defRPr>
            </a:lvl1pPr>
          </a:lstStyle>
          <a:p>
            <a:pPr>
              <a:defRPr/>
            </a:pPr>
            <a:fld id="{0628F076-D5B0-5E42-9E78-7263914666B0}" type="datetimeFigureOut">
              <a:rPr lang="en-US"/>
              <a:pPr>
                <a:defRPr/>
              </a:pPr>
              <a:t>12/19/2013</a:t>
            </a:fld>
            <a:endParaRPr lang="en-US"/>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sz="1000">
                <a:solidFill>
                  <a:schemeClr val="tx1"/>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l" fontAlgn="auto">
              <a:spcBef>
                <a:spcPts val="0"/>
              </a:spcBef>
              <a:spcAft>
                <a:spcPts val="0"/>
              </a:spcAft>
              <a:defRPr sz="2400" b="1">
                <a:solidFill>
                  <a:schemeClr val="tx2"/>
                </a:solidFill>
                <a:latin typeface="+mn-lt"/>
                <a:ea typeface="+mn-ea"/>
                <a:cs typeface="+mn-cs"/>
              </a:defRPr>
            </a:lvl1pPr>
          </a:lstStyle>
          <a:p>
            <a:pPr>
              <a:defRPr/>
            </a:pPr>
            <a:fld id="{73B5167E-908A-5B41-A09C-2372B3014EED}" type="slidenum">
              <a:rPr lang="en-US"/>
              <a:pPr>
                <a:defRPr/>
              </a:pPr>
              <a:t>‹#›</a:t>
            </a:fld>
            <a:endParaRPr lang="en-US"/>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5206" r:id="rId1"/>
    <p:sldLayoutId id="2147485197" r:id="rId2"/>
    <p:sldLayoutId id="2147485198" r:id="rId3"/>
    <p:sldLayoutId id="2147485199" r:id="rId4"/>
    <p:sldLayoutId id="2147485200" r:id="rId5"/>
    <p:sldLayoutId id="2147485201" r:id="rId6"/>
    <p:sldLayoutId id="2147485202" r:id="rId7"/>
    <p:sldLayoutId id="2147485203" r:id="rId8"/>
    <p:sldLayoutId id="2147485207" r:id="rId9"/>
    <p:sldLayoutId id="2147485204" r:id="rId10"/>
    <p:sldLayoutId id="2147485205" r:id="rId11"/>
  </p:sldLayoutIdLst>
  <p:txStyles>
    <p:titleStyle>
      <a:lvl1pPr algn="l" rtl="0" eaLnBrk="0" fontAlgn="base" hangingPunct="0">
        <a:spcBef>
          <a:spcPct val="0"/>
        </a:spcBef>
        <a:spcAft>
          <a:spcPct val="0"/>
        </a:spcAft>
        <a:defRPr sz="3600" kern="1200" cap="all" spc="-6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Arial Black"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Arial Black" charset="0"/>
          <a:ea typeface="ＭＳ Ｐゴシック" charset="0"/>
          <a:cs typeface="ＭＳ Ｐゴシック" charset="0"/>
        </a:defRPr>
      </a:lvl6pPr>
      <a:lvl7pPr marL="914400" algn="l" rtl="0" fontAlgn="base">
        <a:spcBef>
          <a:spcPct val="0"/>
        </a:spcBef>
        <a:spcAft>
          <a:spcPct val="0"/>
        </a:spcAft>
        <a:defRPr sz="3600">
          <a:solidFill>
            <a:schemeClr val="tx2"/>
          </a:solidFill>
          <a:latin typeface="Arial Black" charset="0"/>
          <a:ea typeface="ＭＳ Ｐゴシック" charset="0"/>
          <a:cs typeface="ＭＳ Ｐゴシック" charset="0"/>
        </a:defRPr>
      </a:lvl7pPr>
      <a:lvl8pPr marL="1371600" algn="l" rtl="0" fontAlgn="base">
        <a:spcBef>
          <a:spcPct val="0"/>
        </a:spcBef>
        <a:spcAft>
          <a:spcPct val="0"/>
        </a:spcAft>
        <a:defRPr sz="3600">
          <a:solidFill>
            <a:schemeClr val="tx2"/>
          </a:solidFill>
          <a:latin typeface="Arial Black" charset="0"/>
          <a:ea typeface="ＭＳ Ｐゴシック" charset="0"/>
          <a:cs typeface="ＭＳ Ｐゴシック" charset="0"/>
        </a:defRPr>
      </a:lvl8pPr>
      <a:lvl9pPr marL="1828800" algn="l" rtl="0" fontAlgn="base">
        <a:spcBef>
          <a:spcPct val="0"/>
        </a:spcBef>
        <a:spcAft>
          <a:spcPct val="0"/>
        </a:spcAft>
        <a:defRPr sz="3600">
          <a:solidFill>
            <a:schemeClr val="tx2"/>
          </a:solidFill>
          <a:latin typeface="Arial Black" charset="0"/>
          <a:ea typeface="ＭＳ Ｐゴシック" charset="0"/>
          <a:cs typeface="ＭＳ Ｐゴシック" charset="0"/>
        </a:defRPr>
      </a:lvl9pPr>
    </p:titleStyle>
    <p:bodyStyle>
      <a:lvl1pPr marL="342900" indent="-342900" algn="l" rtl="0" eaLnBrk="0" fontAlgn="base" hangingPunct="0">
        <a:spcBef>
          <a:spcPct val="20000"/>
        </a:spcBef>
        <a:spcAft>
          <a:spcPts val="600"/>
        </a:spcAft>
        <a:buFont typeface="Arial" charset="0"/>
        <a:defRPr sz="2000" b="1" kern="1200">
          <a:solidFill>
            <a:schemeClr val="tx1"/>
          </a:solidFill>
          <a:latin typeface="+mn-lt"/>
          <a:ea typeface="ＭＳ Ｐゴシック" charset="0"/>
          <a:cs typeface="ＭＳ Ｐゴシック" charset="0"/>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120" y="2127877"/>
            <a:ext cx="7535921" cy="1830996"/>
          </a:xfrm>
        </p:spPr>
        <p:txBody>
          <a:bodyPr>
            <a:normAutofit/>
          </a:bodyPr>
          <a:lstStyle/>
          <a:p>
            <a:pPr eaLnBrk="1" fontAlgn="auto" hangingPunct="1">
              <a:spcAft>
                <a:spcPts val="0"/>
              </a:spcAft>
              <a:defRPr/>
            </a:pPr>
            <a:r>
              <a:rPr lang="en-US" sz="5400" dirty="0" smtClean="0">
                <a:latin typeface="Futura UC Davis Extra Bold"/>
                <a:ea typeface="+mj-ea"/>
                <a:cs typeface="Futura UC Davis Extra Bold"/>
              </a:rPr>
              <a:t>SA&amp;FS Badges</a:t>
            </a:r>
            <a:br>
              <a:rPr lang="en-US" sz="5400" dirty="0" smtClean="0">
                <a:latin typeface="Futura UC Davis Extra Bold"/>
                <a:ea typeface="+mj-ea"/>
                <a:cs typeface="Futura UC Davis Extra Bold"/>
              </a:rPr>
            </a:br>
            <a:endParaRPr lang="en-US" sz="5400" dirty="0">
              <a:latin typeface="Futura UC Davis Extra Bold"/>
              <a:ea typeface="+mj-ea"/>
              <a:cs typeface="Futura UC Davis Extra Bold"/>
            </a:endParaRPr>
          </a:p>
        </p:txBody>
      </p:sp>
      <p:pic>
        <p:nvPicPr>
          <p:cNvPr id="1433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630238"/>
            <a:ext cx="44180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3-09-25 at 5.16.44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309715"/>
            <a:ext cx="7573272" cy="1921666"/>
          </a:xfrm>
          <a:prstGeom prst="rect">
            <a:avLst/>
          </a:prstGeom>
        </p:spPr>
      </p:pic>
    </p:spTree>
    <p:extLst>
      <p:ext uri="{BB962C8B-B14F-4D97-AF65-F5344CB8AC3E}">
        <p14:creationId xmlns:p14="http://schemas.microsoft.com/office/powerpoint/2010/main" val="232878380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4.4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00447" y="1146114"/>
            <a:ext cx="5156200" cy="5524500"/>
          </a:xfrm>
          <a:prstGeom prst="rect">
            <a:avLst/>
          </a:prstGeom>
        </p:spPr>
      </p:pic>
      <p:sp>
        <p:nvSpPr>
          <p:cNvPr id="4" name="TextBox 3"/>
          <p:cNvSpPr txBox="1"/>
          <p:nvPr/>
        </p:nvSpPr>
        <p:spPr>
          <a:xfrm>
            <a:off x="412751" y="203622"/>
            <a:ext cx="8315325" cy="1565807"/>
          </a:xfrm>
          <a:prstGeom prst="rect">
            <a:avLst/>
          </a:prstGeom>
          <a:noFill/>
        </p:spPr>
        <p:txBody>
          <a:bodyPr lIns="26664" tIns="13332" rIns="26664" bIns="13332">
            <a:spAutoFit/>
          </a:bodyPr>
          <a:lstStyle/>
          <a:p>
            <a:pPr fontAlgn="auto">
              <a:spcBef>
                <a:spcPts val="0"/>
              </a:spcBef>
              <a:spcAft>
                <a:spcPts val="0"/>
              </a:spcAft>
              <a:defRPr/>
            </a:pPr>
            <a:r>
              <a:rPr lang="en-US" sz="4000" b="1" dirty="0">
                <a:solidFill>
                  <a:schemeClr val="accent3">
                    <a:lumMod val="50000"/>
                  </a:schemeClr>
                </a:solidFill>
                <a:latin typeface="Garamond"/>
                <a:ea typeface="+mn-ea"/>
                <a:cs typeface="Garamond"/>
              </a:rPr>
              <a:t>Interpersonal Communication</a:t>
            </a:r>
            <a:r>
              <a:rPr lang="en-US" sz="4000" b="1" dirty="0">
                <a:solidFill>
                  <a:srgbClr val="000000"/>
                </a:solidFill>
                <a:latin typeface="Garamond"/>
                <a:ea typeface="+mn-ea"/>
                <a:cs typeface="Garamond"/>
              </a:rPr>
              <a:t> </a:t>
            </a:r>
            <a:endParaRPr lang="en-US" sz="4000" b="1" dirty="0" smtClean="0">
              <a:solidFill>
                <a:srgbClr val="000000"/>
              </a:solidFill>
              <a:latin typeface="Garamond"/>
              <a:ea typeface="+mn-ea"/>
              <a:cs typeface="Garamond"/>
            </a:endParaRPr>
          </a:p>
          <a:p>
            <a:pPr fontAlgn="auto">
              <a:spcBef>
                <a:spcPts val="0"/>
              </a:spcBef>
              <a:spcAft>
                <a:spcPts val="0"/>
              </a:spcAft>
              <a:defRPr/>
            </a:pPr>
            <a:r>
              <a:rPr lang="en-US" sz="2000" dirty="0" smtClean="0">
                <a:solidFill>
                  <a:srgbClr val="000000"/>
                </a:solidFill>
                <a:latin typeface="Garamond"/>
                <a:ea typeface="+mn-ea"/>
                <a:cs typeface="Garamond"/>
              </a:rPr>
              <a:t>Students </a:t>
            </a:r>
            <a:r>
              <a:rPr lang="en-US" sz="2000" dirty="0">
                <a:solidFill>
                  <a:srgbClr val="000000"/>
                </a:solidFill>
                <a:latin typeface="Garamond"/>
                <a:ea typeface="+mn-ea"/>
                <a:cs typeface="Garamond"/>
              </a:rPr>
              <a:t>work in collaborative teams, present information for varied contexts and audiences, negotiate approaches and viewpoints and take leadership roles on important issues.</a:t>
            </a:r>
          </a:p>
        </p:txBody>
      </p:sp>
      <p:pic>
        <p:nvPicPr>
          <p:cNvPr id="3" name="Picture 2" descr="DSC_00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807" y="2165410"/>
            <a:ext cx="3048446" cy="2040483"/>
          </a:xfrm>
          <a:prstGeom prst="rect">
            <a:avLst/>
          </a:prstGeom>
        </p:spPr>
      </p:pic>
      <p:pic>
        <p:nvPicPr>
          <p:cNvPr id="6" name="Picture 5" descr="0526201105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1874" y="4517402"/>
            <a:ext cx="3155111" cy="2153212"/>
          </a:xfrm>
          <a:prstGeom prst="rect">
            <a:avLst/>
          </a:prstGeom>
        </p:spPr>
      </p:pic>
    </p:spTree>
    <p:extLst>
      <p:ext uri="{BB962C8B-B14F-4D97-AF65-F5344CB8AC3E}">
        <p14:creationId xmlns:p14="http://schemas.microsoft.com/office/powerpoint/2010/main" val="1040251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4.54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95397" y="1360398"/>
            <a:ext cx="4978400" cy="5295900"/>
          </a:xfrm>
          <a:prstGeom prst="rect">
            <a:avLst/>
          </a:prstGeom>
        </p:spPr>
      </p:pic>
      <p:sp>
        <p:nvSpPr>
          <p:cNvPr id="3" name="TextBox 6"/>
          <p:cNvSpPr txBox="1">
            <a:spLocks noChangeArrowheads="1"/>
          </p:cNvSpPr>
          <p:nvPr/>
        </p:nvSpPr>
        <p:spPr bwMode="auto">
          <a:xfrm>
            <a:off x="379414" y="161531"/>
            <a:ext cx="8348662" cy="156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64" tIns="13332" rIns="26664" bIns="1333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dirty="0">
                <a:solidFill>
                  <a:srgbClr val="660066"/>
                </a:solidFill>
                <a:latin typeface="Garamond" charset="0"/>
                <a:cs typeface="Garamond" charset="0"/>
              </a:rPr>
              <a:t>Strategic Management</a:t>
            </a:r>
            <a:r>
              <a:rPr lang="en-US" sz="4000" b="1" dirty="0">
                <a:solidFill>
                  <a:srgbClr val="000000"/>
                </a:solidFill>
                <a:latin typeface="Garamond" charset="0"/>
                <a:cs typeface="Garamond" charset="0"/>
              </a:rPr>
              <a:t> </a:t>
            </a:r>
            <a:endParaRPr lang="en-US" sz="4000" b="1" dirty="0" smtClean="0">
              <a:solidFill>
                <a:srgbClr val="000000"/>
              </a:solidFill>
              <a:latin typeface="Garamond" charset="0"/>
              <a:cs typeface="Garamond" charset="0"/>
            </a:endParaRPr>
          </a:p>
          <a:p>
            <a:pPr eaLnBrk="1" hangingPunct="1"/>
            <a:r>
              <a:rPr lang="en-US" sz="2000" dirty="0" smtClean="0">
                <a:solidFill>
                  <a:srgbClr val="000000"/>
                </a:solidFill>
                <a:latin typeface="Garamond" charset="0"/>
                <a:cs typeface="Garamond" charset="0"/>
              </a:rPr>
              <a:t>Students </a:t>
            </a:r>
            <a:r>
              <a:rPr lang="en-US" sz="2000" dirty="0">
                <a:solidFill>
                  <a:srgbClr val="000000"/>
                </a:solidFill>
                <a:latin typeface="Garamond" charset="0"/>
                <a:cs typeface="Garamond" charset="0"/>
              </a:rPr>
              <a:t>work to collectively design and implement interventions, anticipating future scenarios and adaptively managing information, human and natural resources for maximum impact.</a:t>
            </a:r>
            <a:r>
              <a:rPr lang="en-US" sz="2000" baseline="30000" dirty="0">
                <a:solidFill>
                  <a:srgbClr val="000000"/>
                </a:solidFill>
                <a:latin typeface="Garamond" charset="0"/>
                <a:cs typeface="Garamond" charset="0"/>
              </a:rPr>
              <a:t>3</a:t>
            </a:r>
            <a:endParaRPr lang="en-US" sz="2000" dirty="0">
              <a:solidFill>
                <a:srgbClr val="000000"/>
              </a:solidFill>
              <a:latin typeface="Garamond" charset="0"/>
              <a:cs typeface="Garamond"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4000" y="4516366"/>
            <a:ext cx="2743157" cy="2141694"/>
          </a:xfrm>
          <a:prstGeom prst="rect">
            <a:avLst/>
          </a:prstGeom>
        </p:spPr>
      </p:pic>
      <p:pic>
        <p:nvPicPr>
          <p:cNvPr id="5" name="Picture 4"/>
          <p:cNvPicPr>
            <a:picLocks noChangeAspect="1"/>
          </p:cNvPicPr>
          <p:nvPr/>
        </p:nvPicPr>
        <p:blipFill>
          <a:blip r:embed="rId4"/>
          <a:stretch>
            <a:fillRect/>
          </a:stretch>
        </p:blipFill>
        <p:spPr>
          <a:xfrm>
            <a:off x="965199" y="2120298"/>
            <a:ext cx="2930197" cy="2194819"/>
          </a:xfrm>
          <a:prstGeom prst="rect">
            <a:avLst/>
          </a:prstGeom>
        </p:spPr>
      </p:pic>
    </p:spTree>
    <p:extLst>
      <p:ext uri="{BB962C8B-B14F-4D97-AF65-F5344CB8AC3E}">
        <p14:creationId xmlns:p14="http://schemas.microsoft.com/office/powerpoint/2010/main" val="315434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4.3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35233" y="2064224"/>
            <a:ext cx="4746345" cy="4705604"/>
          </a:xfrm>
          <a:prstGeom prst="rect">
            <a:avLst/>
          </a:prstGeom>
        </p:spPr>
      </p:pic>
      <p:sp>
        <p:nvSpPr>
          <p:cNvPr id="3" name="TextBox 2"/>
          <p:cNvSpPr txBox="1"/>
          <p:nvPr/>
        </p:nvSpPr>
        <p:spPr>
          <a:xfrm>
            <a:off x="390526" y="190640"/>
            <a:ext cx="8337550" cy="1873584"/>
          </a:xfrm>
          <a:prstGeom prst="rect">
            <a:avLst/>
          </a:prstGeom>
          <a:noFill/>
        </p:spPr>
        <p:txBody>
          <a:bodyPr lIns="26664" tIns="13332" rIns="26664" bIns="13332">
            <a:spAutoFit/>
          </a:bodyPr>
          <a:lstStyle/>
          <a:p>
            <a:pPr fontAlgn="auto">
              <a:spcBef>
                <a:spcPts val="0"/>
              </a:spcBef>
              <a:spcAft>
                <a:spcPts val="0"/>
              </a:spcAft>
              <a:defRPr/>
            </a:pPr>
            <a:r>
              <a:rPr lang="en-US" sz="4000" b="1" dirty="0">
                <a:solidFill>
                  <a:schemeClr val="accent2">
                    <a:lumMod val="75000"/>
                  </a:schemeClr>
                </a:solidFill>
                <a:latin typeface="Garamond"/>
                <a:ea typeface="+mn-ea"/>
                <a:cs typeface="Garamond"/>
              </a:rPr>
              <a:t>Civic Engagement </a:t>
            </a:r>
            <a:endParaRPr lang="en-US" sz="4000" b="1" dirty="0" smtClean="0">
              <a:solidFill>
                <a:schemeClr val="accent2">
                  <a:lumMod val="75000"/>
                </a:schemeClr>
              </a:solidFill>
              <a:latin typeface="Garamond"/>
              <a:ea typeface="+mn-ea"/>
              <a:cs typeface="Garamond"/>
            </a:endParaRPr>
          </a:p>
          <a:p>
            <a:pPr fontAlgn="auto">
              <a:spcBef>
                <a:spcPts val="0"/>
              </a:spcBef>
              <a:spcAft>
                <a:spcPts val="0"/>
              </a:spcAft>
              <a:defRPr/>
            </a:pPr>
            <a:r>
              <a:rPr lang="en-US" sz="2000" dirty="0" smtClean="0">
                <a:solidFill>
                  <a:srgbClr val="000000"/>
                </a:solidFill>
                <a:latin typeface="Garamond"/>
                <a:ea typeface="+mn-ea"/>
                <a:cs typeface="Garamond"/>
              </a:rPr>
              <a:t>Students </a:t>
            </a:r>
            <a:r>
              <a:rPr lang="en-US" sz="2000" dirty="0">
                <a:solidFill>
                  <a:srgbClr val="000000"/>
                </a:solidFill>
                <a:latin typeface="Garamond"/>
                <a:ea typeface="+mn-ea"/>
                <a:cs typeface="Garamond"/>
              </a:rPr>
              <a:t>work to make a difference in the civic life of their communities, through both political and non-political processes. As part of a larger social fabric, students consider social problems to be at least partly their own; make and justify informed judgments; and take action when appropriate.</a:t>
            </a:r>
            <a:r>
              <a:rPr lang="en-US" sz="2000" baseline="30000" dirty="0">
                <a:solidFill>
                  <a:srgbClr val="000000"/>
                </a:solidFill>
                <a:latin typeface="Garamond"/>
                <a:ea typeface="+mn-ea"/>
                <a:cs typeface="Garamond"/>
              </a:rPr>
              <a:t>3</a:t>
            </a:r>
          </a:p>
        </p:txBody>
      </p:sp>
      <p:pic>
        <p:nvPicPr>
          <p:cNvPr id="4" name="Picture 3"/>
          <p:cNvPicPr>
            <a:picLocks noChangeAspect="1"/>
          </p:cNvPicPr>
          <p:nvPr/>
        </p:nvPicPr>
        <p:blipFill>
          <a:blip r:embed="rId3"/>
          <a:stretch>
            <a:fillRect/>
          </a:stretch>
        </p:blipFill>
        <p:spPr>
          <a:xfrm>
            <a:off x="82333" y="4699096"/>
            <a:ext cx="4152900" cy="19558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699" y="2407851"/>
            <a:ext cx="2768701" cy="2076526"/>
          </a:xfrm>
          <a:prstGeom prst="rect">
            <a:avLst/>
          </a:prstGeom>
        </p:spPr>
      </p:pic>
    </p:spTree>
    <p:extLst>
      <p:ext uri="{BB962C8B-B14F-4D97-AF65-F5344CB8AC3E}">
        <p14:creationId xmlns:p14="http://schemas.microsoft.com/office/powerpoint/2010/main" val="547793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4.0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2324" y="1295400"/>
            <a:ext cx="5041900" cy="5562600"/>
          </a:xfrm>
          <a:prstGeom prst="rect">
            <a:avLst/>
          </a:prstGeom>
        </p:spPr>
      </p:pic>
      <p:sp>
        <p:nvSpPr>
          <p:cNvPr id="3" name="TextBox 2"/>
          <p:cNvSpPr txBox="1"/>
          <p:nvPr/>
        </p:nvSpPr>
        <p:spPr>
          <a:xfrm>
            <a:off x="390526" y="184674"/>
            <a:ext cx="8359775" cy="2796913"/>
          </a:xfrm>
          <a:prstGeom prst="rect">
            <a:avLst/>
          </a:prstGeom>
          <a:noFill/>
        </p:spPr>
        <p:txBody>
          <a:bodyPr lIns="26664" tIns="13332" rIns="26664" bIns="13332">
            <a:spAutoFit/>
          </a:bodyPr>
          <a:lstStyle/>
          <a:p>
            <a:pPr fontAlgn="auto">
              <a:spcBef>
                <a:spcPts val="0"/>
              </a:spcBef>
              <a:spcAft>
                <a:spcPts val="0"/>
              </a:spcAft>
              <a:defRPr/>
            </a:pPr>
            <a:r>
              <a:rPr lang="en-US" sz="4000" b="1" dirty="0">
                <a:solidFill>
                  <a:schemeClr val="accent6">
                    <a:lumMod val="75000"/>
                  </a:schemeClr>
                </a:solidFill>
                <a:latin typeface="Garamond"/>
                <a:ea typeface="+mn-ea"/>
                <a:cs typeface="Garamond"/>
              </a:rPr>
              <a:t>Personal Development </a:t>
            </a:r>
            <a:endParaRPr lang="en-US" sz="4000" b="1" dirty="0" smtClean="0">
              <a:solidFill>
                <a:schemeClr val="accent6">
                  <a:lumMod val="75000"/>
                </a:schemeClr>
              </a:solidFill>
              <a:latin typeface="Garamond"/>
              <a:ea typeface="+mn-ea"/>
              <a:cs typeface="Garamond"/>
            </a:endParaRPr>
          </a:p>
          <a:p>
            <a:pPr fontAlgn="auto">
              <a:spcBef>
                <a:spcPts val="0"/>
              </a:spcBef>
              <a:spcAft>
                <a:spcPts val="0"/>
              </a:spcAft>
              <a:defRPr/>
            </a:pPr>
            <a:r>
              <a:rPr lang="en-US" sz="2000" dirty="0" smtClean="0">
                <a:solidFill>
                  <a:srgbClr val="000000"/>
                </a:solidFill>
                <a:latin typeface="Garamond"/>
                <a:ea typeface="+mn-ea"/>
                <a:cs typeface="Garamond"/>
              </a:rPr>
              <a:t>Students </a:t>
            </a:r>
            <a:r>
              <a:rPr lang="en-US" sz="2000" dirty="0">
                <a:solidFill>
                  <a:srgbClr val="000000"/>
                </a:solidFill>
                <a:latin typeface="Garamond"/>
                <a:ea typeface="+mn-ea"/>
                <a:cs typeface="Garamond"/>
              </a:rPr>
              <a:t>seek deeper understanding of their own and thinking and learning processes. They can tolerate ambiguity, respecting those with differing opinions and beliefs, while setting firm standards for behavior and holding themselves and others accountable</a:t>
            </a:r>
            <a:r>
              <a:rPr lang="en-US" sz="2000" baseline="30000" dirty="0">
                <a:solidFill>
                  <a:srgbClr val="000000"/>
                </a:solidFill>
                <a:latin typeface="Garamond"/>
                <a:ea typeface="+mn-ea"/>
                <a:cs typeface="Garamond"/>
              </a:rPr>
              <a:t>4</a:t>
            </a:r>
            <a:r>
              <a:rPr lang="en-US" sz="2000" dirty="0">
                <a:solidFill>
                  <a:srgbClr val="000000"/>
                </a:solidFill>
                <a:latin typeface="Garamond"/>
                <a:ea typeface="+mn-ea"/>
                <a:cs typeface="Garamond"/>
              </a:rPr>
              <a:t>. Students work to promote open </a:t>
            </a:r>
            <a:endParaRPr lang="en-US" sz="2000" dirty="0" smtClean="0">
              <a:solidFill>
                <a:srgbClr val="000000"/>
              </a:solidFill>
              <a:latin typeface="Garamond"/>
              <a:ea typeface="+mn-ea"/>
              <a:cs typeface="Garamond"/>
            </a:endParaRPr>
          </a:p>
          <a:p>
            <a:pPr fontAlgn="auto">
              <a:spcBef>
                <a:spcPts val="0"/>
              </a:spcBef>
              <a:spcAft>
                <a:spcPts val="0"/>
              </a:spcAft>
              <a:defRPr/>
            </a:pPr>
            <a:r>
              <a:rPr lang="en-US" sz="2000" dirty="0" smtClean="0">
                <a:solidFill>
                  <a:srgbClr val="000000"/>
                </a:solidFill>
                <a:latin typeface="Garamond"/>
                <a:ea typeface="+mn-ea"/>
                <a:cs typeface="Garamond"/>
              </a:rPr>
              <a:t>expression </a:t>
            </a:r>
            <a:r>
              <a:rPr lang="en-US" sz="2000" dirty="0">
                <a:solidFill>
                  <a:srgbClr val="000000"/>
                </a:solidFill>
                <a:latin typeface="Garamond"/>
                <a:ea typeface="+mn-ea"/>
                <a:cs typeface="Garamond"/>
              </a:rPr>
              <a:t>of individuality and </a:t>
            </a:r>
            <a:r>
              <a:rPr lang="en-US" sz="2000" dirty="0" smtClean="0">
                <a:solidFill>
                  <a:srgbClr val="000000"/>
                </a:solidFill>
                <a:latin typeface="Garamond"/>
                <a:ea typeface="+mn-ea"/>
                <a:cs typeface="Garamond"/>
              </a:rPr>
              <a:t>diversity</a:t>
            </a:r>
          </a:p>
          <a:p>
            <a:pPr fontAlgn="auto">
              <a:spcBef>
                <a:spcPts val="0"/>
              </a:spcBef>
              <a:spcAft>
                <a:spcPts val="0"/>
              </a:spcAft>
              <a:defRPr/>
            </a:pPr>
            <a:r>
              <a:rPr lang="en-US" sz="2000" dirty="0" smtClean="0">
                <a:solidFill>
                  <a:srgbClr val="000000"/>
                </a:solidFill>
                <a:latin typeface="Garamond"/>
                <a:ea typeface="+mn-ea"/>
                <a:cs typeface="Garamond"/>
              </a:rPr>
              <a:t> </a:t>
            </a:r>
            <a:r>
              <a:rPr lang="en-US" sz="2000" dirty="0">
                <a:solidFill>
                  <a:srgbClr val="000000"/>
                </a:solidFill>
                <a:latin typeface="Garamond"/>
                <a:ea typeface="+mn-ea"/>
                <a:cs typeface="Garamond"/>
              </a:rPr>
              <a:t>within </a:t>
            </a:r>
            <a:r>
              <a:rPr lang="en-US" sz="2000" dirty="0" smtClean="0">
                <a:solidFill>
                  <a:srgbClr val="000000"/>
                </a:solidFill>
                <a:latin typeface="Garamond"/>
                <a:ea typeface="+mn-ea"/>
                <a:cs typeface="Garamond"/>
              </a:rPr>
              <a:t>the </a:t>
            </a:r>
            <a:r>
              <a:rPr lang="en-US" sz="2000" dirty="0">
                <a:solidFill>
                  <a:srgbClr val="000000"/>
                </a:solidFill>
                <a:latin typeface="Garamond"/>
                <a:ea typeface="+mn-ea"/>
                <a:cs typeface="Garamond"/>
              </a:rPr>
              <a:t>bounds of courtesy, </a:t>
            </a:r>
            <a:endParaRPr lang="en-US" sz="2000" dirty="0" smtClean="0">
              <a:solidFill>
                <a:srgbClr val="000000"/>
              </a:solidFill>
              <a:latin typeface="Garamond"/>
              <a:ea typeface="+mn-ea"/>
              <a:cs typeface="Garamond"/>
            </a:endParaRPr>
          </a:p>
          <a:p>
            <a:pPr fontAlgn="auto">
              <a:spcBef>
                <a:spcPts val="0"/>
              </a:spcBef>
              <a:spcAft>
                <a:spcPts val="0"/>
              </a:spcAft>
              <a:defRPr/>
            </a:pPr>
            <a:r>
              <a:rPr lang="en-US" sz="2000" dirty="0" smtClean="0">
                <a:solidFill>
                  <a:srgbClr val="000000"/>
                </a:solidFill>
                <a:latin typeface="Garamond"/>
                <a:ea typeface="+mn-ea"/>
                <a:cs typeface="Garamond"/>
              </a:rPr>
              <a:t>sensitivity </a:t>
            </a:r>
            <a:r>
              <a:rPr lang="en-US" sz="2000" dirty="0">
                <a:solidFill>
                  <a:srgbClr val="000000"/>
                </a:solidFill>
                <a:latin typeface="Garamond"/>
                <a:ea typeface="+mn-ea"/>
                <a:cs typeface="Garamond"/>
              </a:rPr>
              <a:t>and respect</a:t>
            </a:r>
            <a:r>
              <a:rPr lang="en-US" sz="2000" baseline="30000" dirty="0">
                <a:solidFill>
                  <a:srgbClr val="000000"/>
                </a:solidFill>
                <a:latin typeface="Garamond"/>
                <a:ea typeface="+mn-ea"/>
                <a:cs typeface="Garamond"/>
              </a:rPr>
              <a:t>5</a:t>
            </a:r>
            <a:r>
              <a:rPr lang="en-US" sz="2000" dirty="0">
                <a:solidFill>
                  <a:srgbClr val="000000"/>
                </a:solidFill>
                <a:latin typeface="Garamond"/>
                <a:ea typeface="+mn-ea"/>
                <a:cs typeface="Garamond"/>
              </a:rPr>
              <a:t>. </a:t>
            </a:r>
          </a:p>
        </p:txBody>
      </p:sp>
      <p:pic>
        <p:nvPicPr>
          <p:cNvPr id="4" name="Picture 3" descr="48122_10101123063074423_1321178648_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5144" y="3189800"/>
            <a:ext cx="2204288" cy="3306431"/>
          </a:xfrm>
          <a:prstGeom prst="rect">
            <a:avLst/>
          </a:prstGeom>
        </p:spPr>
      </p:pic>
    </p:spTree>
    <p:extLst>
      <p:ext uri="{BB962C8B-B14F-4D97-AF65-F5344CB8AC3E}">
        <p14:creationId xmlns:p14="http://schemas.microsoft.com/office/powerpoint/2010/main" val="1180175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3528" y="-39699"/>
            <a:ext cx="10366171" cy="16197142"/>
          </a:xfrm>
          <a:prstGeom prst="rect">
            <a:avLst/>
          </a:prstGeom>
        </p:spPr>
      </p:pic>
      <p:sp>
        <p:nvSpPr>
          <p:cNvPr id="7" name="Left Arrow 6"/>
          <p:cNvSpPr/>
          <p:nvPr/>
        </p:nvSpPr>
        <p:spPr>
          <a:xfrm rot="7136362">
            <a:off x="3487222" y="461042"/>
            <a:ext cx="385606" cy="23471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65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9830" y="0"/>
            <a:ext cx="7025450" cy="109772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7960" y="0"/>
            <a:ext cx="6800196" cy="10625306"/>
          </a:xfrm>
          <a:prstGeom prst="rect">
            <a:avLst/>
          </a:prstGeom>
        </p:spPr>
      </p:pic>
    </p:spTree>
    <p:extLst>
      <p:ext uri="{BB962C8B-B14F-4D97-AF65-F5344CB8AC3E}">
        <p14:creationId xmlns:p14="http://schemas.microsoft.com/office/powerpoint/2010/main" val="2220770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14287500"/>
          </a:xfrm>
          <a:prstGeom prst="rect">
            <a:avLst/>
          </a:prstGeom>
        </p:spPr>
      </p:pic>
      <p:sp>
        <p:nvSpPr>
          <p:cNvPr id="7" name="Left Arrow 6"/>
          <p:cNvSpPr/>
          <p:nvPr/>
        </p:nvSpPr>
        <p:spPr>
          <a:xfrm rot="7136362">
            <a:off x="3990187" y="461043"/>
            <a:ext cx="385606" cy="23471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157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294" y="0"/>
            <a:ext cx="7303292" cy="11411394"/>
          </a:xfrm>
          <a:prstGeom prst="rect">
            <a:avLst/>
          </a:prstGeom>
        </p:spPr>
      </p:pic>
    </p:spTree>
    <p:extLst>
      <p:ext uri="{BB962C8B-B14F-4D97-AF65-F5344CB8AC3E}">
        <p14:creationId xmlns:p14="http://schemas.microsoft.com/office/powerpoint/2010/main" val="140242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14287500"/>
          </a:xfrm>
          <a:prstGeom prst="rect">
            <a:avLst/>
          </a:prstGeom>
        </p:spPr>
      </p:pic>
    </p:spTree>
    <p:extLst>
      <p:ext uri="{BB962C8B-B14F-4D97-AF65-F5344CB8AC3E}">
        <p14:creationId xmlns:p14="http://schemas.microsoft.com/office/powerpoint/2010/main" val="1511016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creen shot 2013-03-15 at 5.27.04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4100"/>
            <a:ext cx="8970963"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4"/>
          <p:cNvSpPr txBox="1">
            <a:spLocks noChangeArrowheads="1"/>
          </p:cNvSpPr>
          <p:nvPr/>
        </p:nvSpPr>
        <p:spPr bwMode="auto">
          <a:xfrm>
            <a:off x="1639888" y="1568450"/>
            <a:ext cx="766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latin typeface="Futura UC Davis Book" charset="0"/>
                <a:cs typeface="Futura UC Davis Book" charset="0"/>
              </a:rPr>
              <a:t>SKILL</a:t>
            </a:r>
          </a:p>
        </p:txBody>
      </p:sp>
      <p:sp>
        <p:nvSpPr>
          <p:cNvPr id="27651" name="TextBox 5"/>
          <p:cNvSpPr txBox="1">
            <a:spLocks noChangeArrowheads="1"/>
          </p:cNvSpPr>
          <p:nvPr/>
        </p:nvSpPr>
        <p:spPr bwMode="auto">
          <a:xfrm>
            <a:off x="2478088" y="1568450"/>
            <a:ext cx="1449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latin typeface="Futura UC Davis Book" charset="0"/>
                <a:cs typeface="Futura UC Davis Book" charset="0"/>
              </a:rPr>
              <a:t>KNOWLEDGE</a:t>
            </a:r>
          </a:p>
        </p:txBody>
      </p:sp>
      <p:sp>
        <p:nvSpPr>
          <p:cNvPr id="27652" name="TextBox 6"/>
          <p:cNvSpPr txBox="1">
            <a:spLocks noChangeArrowheads="1"/>
          </p:cNvSpPr>
          <p:nvPr/>
        </p:nvSpPr>
        <p:spPr bwMode="auto">
          <a:xfrm>
            <a:off x="3927475" y="1568450"/>
            <a:ext cx="928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latin typeface="Futura UC Davis Book" charset="0"/>
                <a:cs typeface="Futura UC Davis Book" charset="0"/>
              </a:rPr>
              <a:t>HONOR</a:t>
            </a:r>
          </a:p>
        </p:txBody>
      </p:sp>
      <p:sp>
        <p:nvSpPr>
          <p:cNvPr id="27653" name="TextBox 7"/>
          <p:cNvSpPr txBox="1">
            <a:spLocks noChangeArrowheads="1"/>
          </p:cNvSpPr>
          <p:nvPr/>
        </p:nvSpPr>
        <p:spPr bwMode="auto">
          <a:xfrm>
            <a:off x="4902200" y="1554163"/>
            <a:ext cx="1335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latin typeface="Futura UC Davis Book" charset="0"/>
                <a:cs typeface="Futura UC Davis Book" charset="0"/>
              </a:rPr>
              <a:t>EXPERIENCE</a:t>
            </a:r>
          </a:p>
        </p:txBody>
      </p:sp>
      <p:sp>
        <p:nvSpPr>
          <p:cNvPr id="27654" name="TextBox 8"/>
          <p:cNvSpPr txBox="1">
            <a:spLocks noChangeArrowheads="1"/>
          </p:cNvSpPr>
          <p:nvPr/>
        </p:nvSpPr>
        <p:spPr bwMode="auto">
          <a:xfrm>
            <a:off x="6218238" y="1568450"/>
            <a:ext cx="1465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latin typeface="Futura UC Davis Book" charset="0"/>
                <a:cs typeface="Futura UC Davis Book" charset="0"/>
              </a:rPr>
              <a:t>COMPETENCE</a:t>
            </a:r>
          </a:p>
        </p:txBody>
      </p:sp>
      <p:sp>
        <p:nvSpPr>
          <p:cNvPr id="27655" name="TextBox 9"/>
          <p:cNvSpPr txBox="1">
            <a:spLocks noChangeArrowheads="1"/>
          </p:cNvSpPr>
          <p:nvPr/>
        </p:nvSpPr>
        <p:spPr bwMode="auto">
          <a:xfrm>
            <a:off x="319088" y="4829175"/>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Futura UC Davis Book" charset="0"/>
                <a:cs typeface="Futura UC Davis Book" charset="0"/>
              </a:rPr>
              <a:t>Strategic </a:t>
            </a:r>
          </a:p>
          <a:p>
            <a:pPr algn="ctr" eaLnBrk="1" hangingPunct="1"/>
            <a:r>
              <a:rPr lang="en-US" sz="1200">
                <a:latin typeface="Futura UC Davis Book" charset="0"/>
                <a:cs typeface="Futura UC Davis Book" charset="0"/>
              </a:rPr>
              <a:t>Management</a:t>
            </a:r>
          </a:p>
        </p:txBody>
      </p:sp>
      <p:sp>
        <p:nvSpPr>
          <p:cNvPr id="27656" name="TextBox 10"/>
          <p:cNvSpPr txBox="1">
            <a:spLocks noChangeArrowheads="1"/>
          </p:cNvSpPr>
          <p:nvPr/>
        </p:nvSpPr>
        <p:spPr bwMode="auto">
          <a:xfrm>
            <a:off x="1603375" y="4821238"/>
            <a:ext cx="774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Futura UC Davis Book" charset="0"/>
                <a:cs typeface="Futura UC Davis Book" charset="0"/>
              </a:rPr>
              <a:t>Systems </a:t>
            </a:r>
          </a:p>
          <a:p>
            <a:pPr algn="ctr" eaLnBrk="1" hangingPunct="1"/>
            <a:r>
              <a:rPr lang="en-US" sz="1200">
                <a:latin typeface="Futura UC Davis Book" charset="0"/>
                <a:cs typeface="Futura UC Davis Book" charset="0"/>
              </a:rPr>
              <a:t>Thinking</a:t>
            </a:r>
          </a:p>
        </p:txBody>
      </p:sp>
      <p:sp>
        <p:nvSpPr>
          <p:cNvPr id="27657" name="TextBox 11"/>
          <p:cNvSpPr txBox="1">
            <a:spLocks noChangeArrowheads="1"/>
          </p:cNvSpPr>
          <p:nvPr/>
        </p:nvSpPr>
        <p:spPr bwMode="auto">
          <a:xfrm>
            <a:off x="2589213" y="4821238"/>
            <a:ext cx="1296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Futura UC Davis Book" charset="0"/>
                <a:cs typeface="Futura UC Davis Book" charset="0"/>
              </a:rPr>
              <a:t>Experimentation </a:t>
            </a:r>
          </a:p>
          <a:p>
            <a:pPr algn="ctr" eaLnBrk="1" hangingPunct="1"/>
            <a:r>
              <a:rPr lang="en-US" sz="1200">
                <a:latin typeface="Futura UC Davis Book" charset="0"/>
                <a:cs typeface="Futura UC Davis Book" charset="0"/>
              </a:rPr>
              <a:t>&amp; Inquiry</a:t>
            </a:r>
          </a:p>
        </p:txBody>
      </p:sp>
      <p:sp>
        <p:nvSpPr>
          <p:cNvPr id="27658" name="TextBox 12"/>
          <p:cNvSpPr txBox="1">
            <a:spLocks noChangeArrowheads="1"/>
          </p:cNvSpPr>
          <p:nvPr/>
        </p:nvSpPr>
        <p:spPr bwMode="auto">
          <a:xfrm>
            <a:off x="3443288" y="4829175"/>
            <a:ext cx="202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Futura UC Davis Book" charset="0"/>
                <a:cs typeface="Futura UC Davis Book" charset="0"/>
              </a:rPr>
              <a:t>Interpersonal</a:t>
            </a:r>
          </a:p>
          <a:p>
            <a:pPr algn="ctr" eaLnBrk="1" hangingPunct="1"/>
            <a:r>
              <a:rPr lang="en-US" sz="1200">
                <a:latin typeface="Futura UC Davis Book" charset="0"/>
                <a:cs typeface="Futura UC Davis Book" charset="0"/>
              </a:rPr>
              <a:t>Communication</a:t>
            </a:r>
          </a:p>
        </p:txBody>
      </p:sp>
      <p:sp>
        <p:nvSpPr>
          <p:cNvPr id="27659" name="TextBox 13"/>
          <p:cNvSpPr txBox="1">
            <a:spLocks noChangeArrowheads="1"/>
          </p:cNvSpPr>
          <p:nvPr/>
        </p:nvSpPr>
        <p:spPr bwMode="auto">
          <a:xfrm>
            <a:off x="4991100" y="4821238"/>
            <a:ext cx="1198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Futura UC Davis Book" charset="0"/>
                <a:cs typeface="Futura UC Davis Book" charset="0"/>
              </a:rPr>
              <a:t>Understanding </a:t>
            </a:r>
          </a:p>
          <a:p>
            <a:pPr algn="ctr" eaLnBrk="1" hangingPunct="1"/>
            <a:r>
              <a:rPr lang="en-US" sz="1200">
                <a:latin typeface="Futura UC Davis Book" charset="0"/>
                <a:cs typeface="Futura UC Davis Book" charset="0"/>
              </a:rPr>
              <a:t>Values</a:t>
            </a:r>
          </a:p>
        </p:txBody>
      </p:sp>
      <p:sp>
        <p:nvSpPr>
          <p:cNvPr id="27660" name="TextBox 14"/>
          <p:cNvSpPr txBox="1">
            <a:spLocks noChangeArrowheads="1"/>
          </p:cNvSpPr>
          <p:nvPr/>
        </p:nvSpPr>
        <p:spPr bwMode="auto">
          <a:xfrm>
            <a:off x="6237288" y="4810125"/>
            <a:ext cx="1057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Futura UC Davis Book" charset="0"/>
                <a:cs typeface="Futura UC Davis Book" charset="0"/>
              </a:rPr>
              <a:t>Civic </a:t>
            </a:r>
          </a:p>
          <a:p>
            <a:pPr algn="ctr" eaLnBrk="1" hangingPunct="1"/>
            <a:r>
              <a:rPr lang="en-US" sz="1200">
                <a:latin typeface="Futura UC Davis Book" charset="0"/>
                <a:cs typeface="Futura UC Davis Book" charset="0"/>
              </a:rPr>
              <a:t>Engagement</a:t>
            </a:r>
          </a:p>
        </p:txBody>
      </p:sp>
      <p:sp>
        <p:nvSpPr>
          <p:cNvPr id="27661" name="TextBox 15"/>
          <p:cNvSpPr txBox="1">
            <a:spLocks noChangeArrowheads="1"/>
          </p:cNvSpPr>
          <p:nvPr/>
        </p:nvSpPr>
        <p:spPr bwMode="auto">
          <a:xfrm>
            <a:off x="7426325" y="4829175"/>
            <a:ext cx="1046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latin typeface="Futura UC Davis Book" charset="0"/>
                <a:cs typeface="Futura UC Davis Book" charset="0"/>
              </a:rPr>
              <a:t>Personal </a:t>
            </a:r>
          </a:p>
          <a:p>
            <a:pPr algn="ctr" eaLnBrk="1" hangingPunct="1"/>
            <a:r>
              <a:rPr lang="en-US" sz="1200">
                <a:latin typeface="Futura UC Davis Book" charset="0"/>
                <a:cs typeface="Futura UC Davis Book" charset="0"/>
              </a:rPr>
              <a:t>Development</a:t>
            </a:r>
          </a:p>
        </p:txBody>
      </p:sp>
      <p:sp>
        <p:nvSpPr>
          <p:cNvPr id="27662" name="TextBox 17"/>
          <p:cNvSpPr txBox="1">
            <a:spLocks noChangeArrowheads="1"/>
          </p:cNvSpPr>
          <p:nvPr/>
        </p:nvSpPr>
        <p:spPr bwMode="auto">
          <a:xfrm>
            <a:off x="1470025" y="266700"/>
            <a:ext cx="5954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Futura UC Davis Book" charset="0"/>
                <a:cs typeface="Futura UC Davis Book" charset="0"/>
              </a:rPr>
              <a:t>SYSTEM OF BADGES FOR </a:t>
            </a:r>
          </a:p>
          <a:p>
            <a:pPr algn="ctr" eaLnBrk="1" hangingPunct="1"/>
            <a:r>
              <a:rPr lang="en-US">
                <a:latin typeface="Futura UC Davis Book" charset="0"/>
                <a:cs typeface="Futura UC Davis Book" charset="0"/>
              </a:rPr>
              <a:t>SUSTAINABLE AGRICULTURE &amp; FOOD SYSTEMS MAJOR </a:t>
            </a:r>
          </a:p>
          <a:p>
            <a:pPr algn="ctr" eaLnBrk="1" hangingPunct="1"/>
            <a:r>
              <a:rPr lang="en-US">
                <a:latin typeface="Futura UC Davis Book" charset="0"/>
                <a:cs typeface="Futura UC Davis Book" charset="0"/>
              </a:rPr>
              <a:t>AT UC DAVIS</a:t>
            </a:r>
          </a:p>
        </p:txBody>
      </p:sp>
      <p:sp>
        <p:nvSpPr>
          <p:cNvPr id="27663" name="TextBox 19"/>
          <p:cNvSpPr txBox="1">
            <a:spLocks noChangeArrowheads="1"/>
          </p:cNvSpPr>
          <p:nvPr/>
        </p:nvSpPr>
        <p:spPr bwMode="auto">
          <a:xfrm>
            <a:off x="0" y="1862138"/>
            <a:ext cx="1671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Futura UC Davis Book" charset="0"/>
                <a:cs typeface="Futura UC Davis Book" charset="0"/>
              </a:rPr>
              <a:t>Category-level</a:t>
            </a:r>
          </a:p>
          <a:p>
            <a:pPr eaLnBrk="1" hangingPunct="1"/>
            <a:r>
              <a:rPr lang="en-US" sz="1800" i="1">
                <a:latin typeface="Futura UC Davis Book" charset="0"/>
                <a:cs typeface="Futura UC Davis Book" charset="0"/>
              </a:rPr>
              <a:t>Badges</a:t>
            </a:r>
          </a:p>
        </p:txBody>
      </p:sp>
      <p:sp>
        <p:nvSpPr>
          <p:cNvPr id="27664" name="TextBox 20"/>
          <p:cNvSpPr txBox="1">
            <a:spLocks noChangeArrowheads="1"/>
          </p:cNvSpPr>
          <p:nvPr/>
        </p:nvSpPr>
        <p:spPr bwMode="auto">
          <a:xfrm>
            <a:off x="2478088" y="5826125"/>
            <a:ext cx="3922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latin typeface="Futura UC Davis Book" charset="0"/>
                <a:cs typeface="Futura UC Davis Book" charset="0"/>
              </a:rPr>
              <a:t>Badges for the SA&amp;FS Competencies</a:t>
            </a:r>
          </a:p>
        </p:txBody>
      </p:sp>
      <p:sp>
        <p:nvSpPr>
          <p:cNvPr id="22" name="Right Arrow 21"/>
          <p:cNvSpPr/>
          <p:nvPr/>
        </p:nvSpPr>
        <p:spPr>
          <a:xfrm>
            <a:off x="168275" y="2508250"/>
            <a:ext cx="1101725" cy="27463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ight Arrow 24"/>
          <p:cNvSpPr/>
          <p:nvPr/>
        </p:nvSpPr>
        <p:spPr>
          <a:xfrm rot="16200000">
            <a:off x="1990725" y="5808663"/>
            <a:ext cx="500063" cy="2746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ight Arrow 25"/>
          <p:cNvSpPr/>
          <p:nvPr/>
        </p:nvSpPr>
        <p:spPr>
          <a:xfrm rot="16200000">
            <a:off x="6400800" y="5808663"/>
            <a:ext cx="500063" cy="2746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7693112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685103"/>
            <a:ext cx="9144000" cy="14287500"/>
          </a:xfrm>
          <a:prstGeom prst="rect">
            <a:avLst/>
          </a:prstGeom>
        </p:spPr>
      </p:pic>
    </p:spTree>
    <p:extLst>
      <p:ext uri="{BB962C8B-B14F-4D97-AF65-F5344CB8AC3E}">
        <p14:creationId xmlns:p14="http://schemas.microsoft.com/office/powerpoint/2010/main" val="1858143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7718" y="0"/>
            <a:ext cx="7950104" cy="12422038"/>
          </a:xfrm>
          <a:prstGeom prst="rect">
            <a:avLst/>
          </a:prstGeom>
        </p:spPr>
      </p:pic>
    </p:spTree>
    <p:extLst>
      <p:ext uri="{BB962C8B-B14F-4D97-AF65-F5344CB8AC3E}">
        <p14:creationId xmlns:p14="http://schemas.microsoft.com/office/powerpoint/2010/main" val="2863101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3.0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278" y="-153950"/>
            <a:ext cx="4371975" cy="4057650"/>
          </a:xfrm>
          <a:prstGeom prst="rect">
            <a:avLst/>
          </a:prstGeom>
        </p:spPr>
      </p:pic>
      <p:pic>
        <p:nvPicPr>
          <p:cNvPr id="3" name="Picture 2" descr="Screen shot 2013-01-23 at 10.52.4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41783" y="646801"/>
            <a:ext cx="5252533" cy="5799476"/>
          </a:xfrm>
          <a:prstGeom prst="rect">
            <a:avLst/>
          </a:prstGeom>
        </p:spPr>
      </p:pic>
      <p:sp>
        <p:nvSpPr>
          <p:cNvPr id="4" name="TextBox 3"/>
          <p:cNvSpPr txBox="1"/>
          <p:nvPr/>
        </p:nvSpPr>
        <p:spPr>
          <a:xfrm>
            <a:off x="154982" y="4087517"/>
            <a:ext cx="3467065" cy="1077218"/>
          </a:xfrm>
          <a:prstGeom prst="rect">
            <a:avLst/>
          </a:prstGeom>
          <a:noFill/>
        </p:spPr>
        <p:txBody>
          <a:bodyPr wrap="none" rtlCol="0">
            <a:spAutoFit/>
          </a:bodyPr>
          <a:lstStyle/>
          <a:p>
            <a:pPr algn="ctr"/>
            <a:r>
              <a:rPr lang="en-US" sz="4000" dirty="0" smtClean="0">
                <a:solidFill>
                  <a:schemeClr val="accent3">
                    <a:lumMod val="50000"/>
                  </a:schemeClr>
                </a:solidFill>
                <a:latin typeface="Futura UC Davis Extra Bold"/>
                <a:cs typeface="Futura UC Davis Extra Bold"/>
              </a:rPr>
              <a:t>Knowledge </a:t>
            </a:r>
          </a:p>
          <a:p>
            <a:pPr algn="ctr"/>
            <a:r>
              <a:rPr lang="en-US" sz="2400" dirty="0" smtClean="0">
                <a:solidFill>
                  <a:schemeClr val="accent3">
                    <a:lumMod val="50000"/>
                  </a:schemeClr>
                </a:solidFill>
                <a:latin typeface="Futura UC Davis Extra Bold"/>
                <a:cs typeface="Futura UC Davis Extra Bold"/>
              </a:rPr>
              <a:t>(Content)</a:t>
            </a:r>
            <a:endParaRPr lang="en-US" sz="2400" dirty="0">
              <a:solidFill>
                <a:schemeClr val="accent3">
                  <a:lumMod val="50000"/>
                </a:schemeClr>
              </a:solidFill>
              <a:latin typeface="Futura UC Davis Extra Bold"/>
              <a:cs typeface="Futura UC Davis Extra Bold"/>
            </a:endParaRPr>
          </a:p>
        </p:txBody>
      </p:sp>
    </p:spTree>
    <p:extLst>
      <p:ext uri="{BB962C8B-B14F-4D97-AF65-F5344CB8AC3E}">
        <p14:creationId xmlns:p14="http://schemas.microsoft.com/office/powerpoint/2010/main" val="425207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4-22 at 11.22.5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683" y="-153950"/>
            <a:ext cx="4229100" cy="4210050"/>
          </a:xfrm>
          <a:prstGeom prst="rect">
            <a:avLst/>
          </a:prstGeom>
        </p:spPr>
      </p:pic>
      <p:pic>
        <p:nvPicPr>
          <p:cNvPr id="4" name="Picture 3" descr="Screen shot 2013-01-23 at 10.53.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51878" y="391503"/>
            <a:ext cx="5214063" cy="6049808"/>
          </a:xfrm>
          <a:prstGeom prst="rect">
            <a:avLst/>
          </a:prstGeom>
        </p:spPr>
      </p:pic>
      <p:sp>
        <p:nvSpPr>
          <p:cNvPr id="5" name="TextBox 4"/>
          <p:cNvSpPr txBox="1"/>
          <p:nvPr/>
        </p:nvSpPr>
        <p:spPr>
          <a:xfrm>
            <a:off x="1211688" y="4318349"/>
            <a:ext cx="1489360" cy="707886"/>
          </a:xfrm>
          <a:prstGeom prst="rect">
            <a:avLst/>
          </a:prstGeom>
          <a:noFill/>
        </p:spPr>
        <p:txBody>
          <a:bodyPr wrap="none" rtlCol="0">
            <a:spAutoFit/>
          </a:bodyPr>
          <a:lstStyle/>
          <a:p>
            <a:pPr algn="ctr"/>
            <a:r>
              <a:rPr lang="en-US" sz="4000" dirty="0" smtClean="0">
                <a:solidFill>
                  <a:schemeClr val="accent3">
                    <a:lumMod val="50000"/>
                  </a:schemeClr>
                </a:solidFill>
                <a:latin typeface="Futura UC Davis Extra Bold"/>
                <a:cs typeface="Futura UC Davis Extra Bold"/>
              </a:rPr>
              <a:t>Skill</a:t>
            </a:r>
            <a:endParaRPr lang="en-US" sz="4000" dirty="0">
              <a:solidFill>
                <a:schemeClr val="accent3">
                  <a:lumMod val="50000"/>
                </a:schemeClr>
              </a:solidFill>
              <a:latin typeface="Futura UC Davis Extra Bold"/>
              <a:cs typeface="Futura UC Davis Extra Bold"/>
            </a:endParaRPr>
          </a:p>
        </p:txBody>
      </p:sp>
    </p:spTree>
    <p:extLst>
      <p:ext uri="{BB962C8B-B14F-4D97-AF65-F5344CB8AC3E}">
        <p14:creationId xmlns:p14="http://schemas.microsoft.com/office/powerpoint/2010/main" val="108923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3.39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200" y="0"/>
            <a:ext cx="3695700" cy="4010025"/>
          </a:xfrm>
          <a:prstGeom prst="rect">
            <a:avLst/>
          </a:prstGeom>
        </p:spPr>
      </p:pic>
      <p:pic>
        <p:nvPicPr>
          <p:cNvPr id="3" name="Picture 2" descr="Screen shot 2013-01-23 at 10.53.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91900" y="1246230"/>
            <a:ext cx="5212607" cy="4679181"/>
          </a:xfrm>
          <a:prstGeom prst="rect">
            <a:avLst/>
          </a:prstGeom>
        </p:spPr>
      </p:pic>
      <p:sp>
        <p:nvSpPr>
          <p:cNvPr id="4" name="TextBox 3"/>
          <p:cNvSpPr txBox="1"/>
          <p:nvPr/>
        </p:nvSpPr>
        <p:spPr>
          <a:xfrm>
            <a:off x="246081" y="4151905"/>
            <a:ext cx="3403947" cy="707886"/>
          </a:xfrm>
          <a:prstGeom prst="rect">
            <a:avLst/>
          </a:prstGeom>
          <a:noFill/>
        </p:spPr>
        <p:txBody>
          <a:bodyPr wrap="none" rtlCol="0">
            <a:spAutoFit/>
          </a:bodyPr>
          <a:lstStyle/>
          <a:p>
            <a:pPr algn="ctr"/>
            <a:r>
              <a:rPr lang="en-US" sz="4000" dirty="0" smtClean="0">
                <a:solidFill>
                  <a:schemeClr val="accent3">
                    <a:lumMod val="50000"/>
                  </a:schemeClr>
                </a:solidFill>
                <a:latin typeface="Futura UC Davis Extra Bold"/>
                <a:cs typeface="Futura UC Davis Extra Bold"/>
              </a:rPr>
              <a:t>Experience</a:t>
            </a:r>
            <a:endParaRPr lang="en-US" sz="4000" dirty="0">
              <a:solidFill>
                <a:schemeClr val="accent3">
                  <a:lumMod val="50000"/>
                </a:schemeClr>
              </a:solidFill>
              <a:latin typeface="Futura UC Davis Extra Bold"/>
              <a:cs typeface="Futura UC Davis Extra Bold"/>
            </a:endParaRPr>
          </a:p>
        </p:txBody>
      </p:sp>
    </p:spTree>
    <p:extLst>
      <p:ext uri="{BB962C8B-B14F-4D97-AF65-F5344CB8AC3E}">
        <p14:creationId xmlns:p14="http://schemas.microsoft.com/office/powerpoint/2010/main" val="5661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3.2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0267" y="1675204"/>
            <a:ext cx="5207000" cy="4978400"/>
          </a:xfrm>
          <a:prstGeom prst="rect">
            <a:avLst/>
          </a:prstGeom>
        </p:spPr>
      </p:pic>
      <p:sp>
        <p:nvSpPr>
          <p:cNvPr id="3" name="Rectangle 2"/>
          <p:cNvSpPr/>
          <p:nvPr/>
        </p:nvSpPr>
        <p:spPr>
          <a:xfrm>
            <a:off x="233189" y="1002946"/>
            <a:ext cx="8593276" cy="830997"/>
          </a:xfrm>
          <a:prstGeom prst="rect">
            <a:avLst/>
          </a:prstGeom>
        </p:spPr>
        <p:txBody>
          <a:bodyPr wrap="square">
            <a:spAutoFit/>
          </a:bodyPr>
          <a:lstStyle/>
          <a:p>
            <a:pPr marL="0" indent="0" eaLnBrk="1" fontAlgn="auto" hangingPunct="1">
              <a:spcBef>
                <a:spcPts val="0"/>
              </a:spcBef>
              <a:spcAft>
                <a:spcPts val="0"/>
              </a:spcAft>
              <a:buFont typeface="Arial" pitchFamily="34" charset="0"/>
              <a:buNone/>
              <a:defRPr/>
            </a:pPr>
            <a:r>
              <a:rPr lang="en-US" sz="2400" i="1" kern="0" dirty="0">
                <a:solidFill>
                  <a:schemeClr val="accent3">
                    <a:lumMod val="75000"/>
                  </a:schemeClr>
                </a:solidFill>
                <a:latin typeface="Berkeley UC Davis Book"/>
                <a:cs typeface="Berkeley UC Davis Book"/>
              </a:rPr>
              <a:t>A competency is “a combination of skills, abilities, and knowledge needed to perform a specific task” (U.S. Department of Education 2001)</a:t>
            </a:r>
          </a:p>
        </p:txBody>
      </p:sp>
      <p:sp>
        <p:nvSpPr>
          <p:cNvPr id="4" name="TextBox 3"/>
          <p:cNvSpPr txBox="1"/>
          <p:nvPr/>
        </p:nvSpPr>
        <p:spPr>
          <a:xfrm>
            <a:off x="2720596" y="280079"/>
            <a:ext cx="3694240" cy="707886"/>
          </a:xfrm>
          <a:prstGeom prst="rect">
            <a:avLst/>
          </a:prstGeom>
          <a:noFill/>
        </p:spPr>
        <p:txBody>
          <a:bodyPr wrap="none" rtlCol="0">
            <a:spAutoFit/>
          </a:bodyPr>
          <a:lstStyle/>
          <a:p>
            <a:pPr algn="ctr"/>
            <a:r>
              <a:rPr lang="en-US" sz="4000" dirty="0" smtClean="0">
                <a:solidFill>
                  <a:schemeClr val="accent3">
                    <a:lumMod val="50000"/>
                  </a:schemeClr>
                </a:solidFill>
                <a:latin typeface="Futura UC Davis Extra Bold"/>
                <a:cs typeface="Futura UC Davis Extra Bold"/>
              </a:rPr>
              <a:t>Competence</a:t>
            </a:r>
            <a:endParaRPr lang="en-US" sz="4000" dirty="0">
              <a:solidFill>
                <a:schemeClr val="accent3">
                  <a:lumMod val="50000"/>
                </a:schemeClr>
              </a:solidFill>
              <a:latin typeface="Futura UC Davis Extra Bold"/>
              <a:cs typeface="Futura UC Davis Extra Bold"/>
            </a:endParaRPr>
          </a:p>
        </p:txBody>
      </p:sp>
    </p:spTree>
    <p:extLst>
      <p:ext uri="{BB962C8B-B14F-4D97-AF65-F5344CB8AC3E}">
        <p14:creationId xmlns:p14="http://schemas.microsoft.com/office/powerpoint/2010/main" val="16771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5.13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4314" y="2148906"/>
            <a:ext cx="4642260" cy="4663962"/>
          </a:xfrm>
          <a:prstGeom prst="rect">
            <a:avLst/>
          </a:prstGeom>
        </p:spPr>
      </p:pic>
      <p:sp>
        <p:nvSpPr>
          <p:cNvPr id="4" name="TextBox 3"/>
          <p:cNvSpPr txBox="1"/>
          <p:nvPr/>
        </p:nvSpPr>
        <p:spPr>
          <a:xfrm>
            <a:off x="390526" y="157781"/>
            <a:ext cx="8359775" cy="2058250"/>
          </a:xfrm>
          <a:prstGeom prst="rect">
            <a:avLst/>
          </a:prstGeom>
          <a:noFill/>
        </p:spPr>
        <p:txBody>
          <a:bodyPr lIns="26664" tIns="13332" rIns="26664" bIns="13332">
            <a:spAutoFit/>
          </a:bodyPr>
          <a:lstStyle/>
          <a:p>
            <a:pPr fontAlgn="auto">
              <a:spcBef>
                <a:spcPts val="0"/>
              </a:spcBef>
              <a:spcAft>
                <a:spcPts val="0"/>
              </a:spcAft>
              <a:defRPr/>
            </a:pPr>
            <a:r>
              <a:rPr lang="en-US" sz="4000" b="1" dirty="0">
                <a:solidFill>
                  <a:schemeClr val="accent6">
                    <a:lumMod val="50000"/>
                  </a:schemeClr>
                </a:solidFill>
                <a:latin typeface="Garamond"/>
                <a:ea typeface="+mn-ea"/>
                <a:cs typeface="Garamond"/>
              </a:rPr>
              <a:t>Systems Thinking</a:t>
            </a:r>
            <a:r>
              <a:rPr lang="en-US" sz="4000" dirty="0">
                <a:solidFill>
                  <a:srgbClr val="000000"/>
                </a:solidFill>
                <a:latin typeface="Garamond"/>
                <a:ea typeface="+mn-ea"/>
                <a:cs typeface="Garamond"/>
              </a:rPr>
              <a:t> </a:t>
            </a:r>
            <a:endParaRPr lang="en-US" sz="4000" dirty="0" smtClean="0">
              <a:solidFill>
                <a:srgbClr val="000000"/>
              </a:solidFill>
              <a:latin typeface="Garamond"/>
              <a:ea typeface="+mn-ea"/>
              <a:cs typeface="Garamond"/>
            </a:endParaRPr>
          </a:p>
          <a:p>
            <a:pPr fontAlgn="auto">
              <a:spcBef>
                <a:spcPts val="0"/>
              </a:spcBef>
              <a:spcAft>
                <a:spcPts val="0"/>
              </a:spcAft>
              <a:defRPr/>
            </a:pPr>
            <a:r>
              <a:rPr lang="en-US" sz="2000" dirty="0" smtClean="0">
                <a:solidFill>
                  <a:srgbClr val="000000"/>
                </a:solidFill>
                <a:latin typeface="Garamond"/>
                <a:ea typeface="+mn-ea"/>
                <a:cs typeface="Garamond"/>
              </a:rPr>
              <a:t>Students </a:t>
            </a:r>
            <a:r>
              <a:rPr lang="en-US" sz="2000" dirty="0">
                <a:solidFill>
                  <a:srgbClr val="000000"/>
                </a:solidFill>
                <a:latin typeface="Garamond"/>
                <a:ea typeface="+mn-ea"/>
                <a:cs typeface="Garamond"/>
              </a:rPr>
              <a:t>are competent in the analysis of complex systems, integrating societal, environmental and economic perspectives. Students reflect systems thinking in a deepening understanding of complexity, holistic approaches, and how the parts relate to the whole.</a:t>
            </a:r>
            <a:r>
              <a:rPr lang="en-US" sz="2000" baseline="30000" dirty="0">
                <a:solidFill>
                  <a:srgbClr val="000000"/>
                </a:solidFill>
                <a:latin typeface="Garamond"/>
                <a:ea typeface="+mn-ea"/>
                <a:cs typeface="Garamond"/>
              </a:rPr>
              <a:t>1</a:t>
            </a:r>
            <a:r>
              <a:rPr lang="en-US" sz="2000" dirty="0">
                <a:solidFill>
                  <a:srgbClr val="000000"/>
                </a:solidFill>
                <a:latin typeface="Garamond"/>
                <a:ea typeface="+mn-ea"/>
                <a:cs typeface="Garamond"/>
              </a:rPr>
              <a:t> </a:t>
            </a:r>
          </a:p>
          <a:p>
            <a:pPr fontAlgn="auto">
              <a:spcBef>
                <a:spcPts val="0"/>
              </a:spcBef>
              <a:spcAft>
                <a:spcPts val="0"/>
              </a:spcAft>
              <a:defRPr/>
            </a:pPr>
            <a:endParaRPr lang="en-US" sz="1200" dirty="0">
              <a:latin typeface="+mn-lt"/>
              <a:ea typeface="+mn-ea"/>
              <a:cs typeface="+mn-cs"/>
            </a:endParaRPr>
          </a:p>
        </p:txBody>
      </p:sp>
      <p:pic>
        <p:nvPicPr>
          <p:cNvPr id="8" name="Picture 21" descr="IMG_304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112" y="2216031"/>
            <a:ext cx="2756762" cy="206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20048" y="2706763"/>
            <a:ext cx="184666" cy="369332"/>
          </a:xfrm>
          <a:prstGeom prst="rect">
            <a:avLst/>
          </a:prstGeom>
          <a:noFill/>
        </p:spPr>
        <p:txBody>
          <a:bodyPr wrap="none" rtlCol="0">
            <a:spAutoFit/>
          </a:bodyPr>
          <a:lstStyle/>
          <a:p>
            <a:endParaRPr lang="en-US" dirty="0"/>
          </a:p>
        </p:txBody>
      </p:sp>
      <p:pic>
        <p:nvPicPr>
          <p:cNvPr id="7" name="Picture 20" descr="045.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0526" y="4480887"/>
            <a:ext cx="2860181" cy="214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spect="1"/>
          </p:cNvSpPr>
          <p:nvPr/>
        </p:nvSpPr>
        <p:spPr>
          <a:xfrm>
            <a:off x="2025486" y="1988338"/>
            <a:ext cx="7040173" cy="1436850"/>
          </a:xfrm>
          <a:prstGeom prst="rect">
            <a:avLst/>
          </a:prstGeom>
          <a:noFill/>
        </p:spPr>
        <p:txBody>
          <a:bodyPr/>
          <a:lstStyle/>
          <a:p>
            <a:pPr marL="0" lvl="1" fontAlgn="auto">
              <a:spcBef>
                <a:spcPts val="0"/>
              </a:spcBef>
              <a:spcAft>
                <a:spcPts val="0"/>
              </a:spcAft>
              <a:defRPr/>
            </a:pPr>
            <a:endParaRPr lang="en-US" dirty="0">
              <a:solidFill>
                <a:schemeClr val="bg2">
                  <a:lumMod val="25000"/>
                </a:schemeClr>
              </a:solidFill>
              <a:latin typeface="Garamond"/>
              <a:ea typeface="+mn-ea"/>
              <a:cs typeface="Garamond"/>
            </a:endParaRPr>
          </a:p>
        </p:txBody>
      </p:sp>
    </p:spTree>
    <p:extLst>
      <p:ext uri="{BB962C8B-B14F-4D97-AF65-F5344CB8AC3E}">
        <p14:creationId xmlns:p14="http://schemas.microsoft.com/office/powerpoint/2010/main" val="336903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5.05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84078" y="1409783"/>
            <a:ext cx="5168900" cy="5435600"/>
          </a:xfrm>
          <a:prstGeom prst="rect">
            <a:avLst/>
          </a:prstGeom>
        </p:spPr>
      </p:pic>
      <p:sp>
        <p:nvSpPr>
          <p:cNvPr id="3" name="TextBox 2"/>
          <p:cNvSpPr txBox="1"/>
          <p:nvPr/>
        </p:nvSpPr>
        <p:spPr>
          <a:xfrm>
            <a:off x="390526" y="186372"/>
            <a:ext cx="8337550" cy="1873584"/>
          </a:xfrm>
          <a:prstGeom prst="rect">
            <a:avLst/>
          </a:prstGeom>
          <a:noFill/>
        </p:spPr>
        <p:txBody>
          <a:bodyPr lIns="26664" tIns="13332" rIns="26664" bIns="13332">
            <a:spAutoFit/>
          </a:bodyPr>
          <a:lstStyle/>
          <a:p>
            <a:pPr fontAlgn="auto">
              <a:spcBef>
                <a:spcPts val="0"/>
              </a:spcBef>
              <a:spcAft>
                <a:spcPts val="0"/>
              </a:spcAft>
              <a:defRPr/>
            </a:pPr>
            <a:r>
              <a:rPr lang="en-US" sz="4000" b="1" dirty="0">
                <a:solidFill>
                  <a:srgbClr val="CDA224"/>
                </a:solidFill>
                <a:latin typeface="Garamond"/>
                <a:ea typeface="+mn-ea"/>
                <a:cs typeface="Garamond"/>
              </a:rPr>
              <a:t>Experimentation and Inquiry</a:t>
            </a:r>
            <a:r>
              <a:rPr lang="en-US" sz="4000" b="1" dirty="0">
                <a:solidFill>
                  <a:schemeClr val="bg2">
                    <a:lumMod val="25000"/>
                  </a:schemeClr>
                </a:solidFill>
                <a:latin typeface="Garamond"/>
                <a:ea typeface="+mn-ea"/>
                <a:cs typeface="Garamond"/>
              </a:rPr>
              <a:t> </a:t>
            </a:r>
            <a:endParaRPr lang="en-US" sz="4000" b="1" dirty="0" smtClean="0">
              <a:solidFill>
                <a:schemeClr val="bg2">
                  <a:lumMod val="25000"/>
                </a:schemeClr>
              </a:solidFill>
              <a:latin typeface="Garamond"/>
              <a:ea typeface="+mn-ea"/>
              <a:cs typeface="Garamond"/>
            </a:endParaRPr>
          </a:p>
          <a:p>
            <a:pPr fontAlgn="auto">
              <a:spcBef>
                <a:spcPts val="0"/>
              </a:spcBef>
              <a:spcAft>
                <a:spcPts val="0"/>
              </a:spcAft>
              <a:defRPr/>
            </a:pPr>
            <a:r>
              <a:rPr lang="en-US" sz="2000" dirty="0" smtClean="0">
                <a:solidFill>
                  <a:srgbClr val="000000"/>
                </a:solidFill>
                <a:latin typeface="Garamond"/>
                <a:ea typeface="+mn-ea"/>
                <a:cs typeface="Garamond"/>
              </a:rPr>
              <a:t>Students </a:t>
            </a:r>
            <a:r>
              <a:rPr lang="en-US" sz="2000" dirty="0">
                <a:solidFill>
                  <a:srgbClr val="000000"/>
                </a:solidFill>
                <a:latin typeface="Garamond"/>
                <a:ea typeface="+mn-ea"/>
                <a:cs typeface="Garamond"/>
              </a:rPr>
              <a:t>formulate questions, investigate current knowledge gaps, </a:t>
            </a:r>
            <a:r>
              <a:rPr lang="en-US" sz="2000" dirty="0" smtClean="0">
                <a:solidFill>
                  <a:srgbClr val="000000"/>
                </a:solidFill>
                <a:latin typeface="Garamond"/>
                <a:ea typeface="+mn-ea"/>
                <a:cs typeface="Garamond"/>
              </a:rPr>
              <a:t>develop </a:t>
            </a:r>
            <a:r>
              <a:rPr lang="en-US" sz="2000" dirty="0">
                <a:solidFill>
                  <a:srgbClr val="000000"/>
                </a:solidFill>
                <a:latin typeface="Garamond"/>
                <a:ea typeface="+mn-ea"/>
                <a:cs typeface="Garamond"/>
              </a:rPr>
              <a:t>sound research design, learn current research methods and perspectives, experiment with new approaches to scientific inquiry, and integrate scientific and practical knowledge.</a:t>
            </a:r>
            <a:r>
              <a:rPr lang="en-US" sz="2000" baseline="30000" dirty="0">
                <a:solidFill>
                  <a:srgbClr val="000000"/>
                </a:solidFill>
                <a:latin typeface="Garamond"/>
                <a:ea typeface="+mn-ea"/>
                <a:cs typeface="Garamond"/>
              </a:rPr>
              <a:t>2</a:t>
            </a:r>
            <a:r>
              <a:rPr lang="en-US" sz="2000" dirty="0">
                <a:solidFill>
                  <a:srgbClr val="000000"/>
                </a:solidFill>
                <a:latin typeface="Garamond"/>
                <a:ea typeface="+mn-ea"/>
                <a:cs typeface="Garamond"/>
              </a:rPr>
              <a:t> </a:t>
            </a:r>
          </a:p>
        </p:txBody>
      </p:sp>
      <p:pic>
        <p:nvPicPr>
          <p:cNvPr id="4" name="Picture 3" descr="DCP_254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89" y="2185328"/>
            <a:ext cx="1752391" cy="2628588"/>
          </a:xfrm>
          <a:prstGeom prst="rect">
            <a:avLst/>
          </a:prstGeom>
        </p:spPr>
      </p:pic>
      <p:pic>
        <p:nvPicPr>
          <p:cNvPr id="5" name="Picture 4" descr="PLS 15 Farm Field Trip Renata Langis 04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4049" y="4813916"/>
            <a:ext cx="2510162" cy="1882622"/>
          </a:xfrm>
          <a:prstGeom prst="rect">
            <a:avLst/>
          </a:prstGeom>
        </p:spPr>
      </p:pic>
    </p:spTree>
    <p:extLst>
      <p:ext uri="{BB962C8B-B14F-4D97-AF65-F5344CB8AC3E}">
        <p14:creationId xmlns:p14="http://schemas.microsoft.com/office/powerpoint/2010/main" val="309998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4-22 at 11.24.03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999" y="1957198"/>
            <a:ext cx="4663077" cy="4622318"/>
          </a:xfrm>
          <a:prstGeom prst="rect">
            <a:avLst/>
          </a:prstGeom>
        </p:spPr>
      </p:pic>
      <p:sp>
        <p:nvSpPr>
          <p:cNvPr id="3" name="TextBox 10"/>
          <p:cNvSpPr txBox="1">
            <a:spLocks noChangeArrowheads="1"/>
          </p:cNvSpPr>
          <p:nvPr/>
        </p:nvSpPr>
        <p:spPr bwMode="auto">
          <a:xfrm>
            <a:off x="234616" y="184189"/>
            <a:ext cx="8326437" cy="156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664" tIns="13332" rIns="26664" bIns="1333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dirty="0">
                <a:solidFill>
                  <a:srgbClr val="215968"/>
                </a:solidFill>
                <a:latin typeface="Garamond" charset="0"/>
                <a:cs typeface="Garamond" charset="0"/>
              </a:rPr>
              <a:t>Understanding Values</a:t>
            </a:r>
            <a:r>
              <a:rPr lang="en-US" sz="4000" b="1" dirty="0">
                <a:solidFill>
                  <a:srgbClr val="000000"/>
                </a:solidFill>
                <a:latin typeface="Garamond" charset="0"/>
                <a:cs typeface="Garamond" charset="0"/>
              </a:rPr>
              <a:t> </a:t>
            </a:r>
            <a:endParaRPr lang="en-US" sz="4000" b="1" dirty="0" smtClean="0">
              <a:solidFill>
                <a:srgbClr val="000000"/>
              </a:solidFill>
              <a:latin typeface="Garamond" charset="0"/>
              <a:cs typeface="Garamond" charset="0"/>
            </a:endParaRPr>
          </a:p>
          <a:p>
            <a:pPr eaLnBrk="1" hangingPunct="1"/>
            <a:r>
              <a:rPr lang="en-US" sz="2000" dirty="0" smtClean="0">
                <a:solidFill>
                  <a:srgbClr val="000000"/>
                </a:solidFill>
                <a:latin typeface="Garamond" charset="0"/>
                <a:cs typeface="Garamond" charset="0"/>
              </a:rPr>
              <a:t>Students </a:t>
            </a:r>
            <a:r>
              <a:rPr lang="en-US" sz="2000" dirty="0">
                <a:solidFill>
                  <a:srgbClr val="000000"/>
                </a:solidFill>
                <a:latin typeface="Garamond" charset="0"/>
                <a:cs typeface="Garamond" charset="0"/>
              </a:rPr>
              <a:t>reflect critically on their own values and examine different paradigms and perspectives, seeing beyond objective data to understand how values shape commerce, research, policy and action in sustainable agriculture and food systems.  </a:t>
            </a:r>
          </a:p>
        </p:txBody>
      </p:sp>
      <p:pic>
        <p:nvPicPr>
          <p:cNvPr id="4" name="Picture 3"/>
          <p:cNvPicPr>
            <a:picLocks noChangeAspect="1"/>
          </p:cNvPicPr>
          <p:nvPr/>
        </p:nvPicPr>
        <p:blipFill>
          <a:blip r:embed="rId3"/>
          <a:stretch>
            <a:fillRect/>
          </a:stretch>
        </p:blipFill>
        <p:spPr>
          <a:xfrm>
            <a:off x="234616" y="4455749"/>
            <a:ext cx="2595586" cy="1944184"/>
          </a:xfrm>
          <a:prstGeom prst="rect">
            <a:avLst/>
          </a:prstGeom>
        </p:spPr>
      </p:pic>
      <p:pic>
        <p:nvPicPr>
          <p:cNvPr id="5" name="Picture 4"/>
          <p:cNvPicPr>
            <a:picLocks noChangeAspect="1"/>
          </p:cNvPicPr>
          <p:nvPr/>
        </p:nvPicPr>
        <p:blipFill>
          <a:blip r:embed="rId4"/>
          <a:stretch>
            <a:fillRect/>
          </a:stretch>
        </p:blipFill>
        <p:spPr>
          <a:xfrm>
            <a:off x="913693" y="1957198"/>
            <a:ext cx="2939955" cy="1949318"/>
          </a:xfrm>
          <a:prstGeom prst="rect">
            <a:avLst/>
          </a:prstGeom>
        </p:spPr>
      </p:pic>
    </p:spTree>
    <p:extLst>
      <p:ext uri="{BB962C8B-B14F-4D97-AF65-F5344CB8AC3E}">
        <p14:creationId xmlns:p14="http://schemas.microsoft.com/office/powerpoint/2010/main" val="1505449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Custom 8">
      <a:dk1>
        <a:srgbClr val="003861"/>
      </a:dk1>
      <a:lt1>
        <a:srgbClr val="FFFFFF"/>
      </a:lt1>
      <a:dk2>
        <a:srgbClr val="C09D00"/>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22535</TotalTime>
  <Words>638</Words>
  <Application>Microsoft Office PowerPoint</Application>
  <PresentationFormat>On-screen Show (4:3)</PresentationFormat>
  <Paragraphs>68</Paragraphs>
  <Slides>21</Slides>
  <Notes>6</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Essential</vt:lpstr>
      <vt:lpstr>SA&amp;FS Badges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Badges for Higher Education:</dc:title>
  <dc:creator>Joanna Normoyle</dc:creator>
  <cp:lastModifiedBy>Paul Fain</cp:lastModifiedBy>
  <cp:revision>145</cp:revision>
  <dcterms:created xsi:type="dcterms:W3CDTF">2012-06-12T22:01:49Z</dcterms:created>
  <dcterms:modified xsi:type="dcterms:W3CDTF">2013-12-19T22:39:29Z</dcterms:modified>
</cp:coreProperties>
</file>