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7E29-01BD-024F-ADF1-E79ABAABD3A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1947-77AE-6B4C-93E4-7D175444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1118C-57A2-9240-8CFF-E0C834681DAE}" type="datetimeFigureOut">
              <a:rPr lang="en-US"/>
              <a:pPr>
                <a:defRPr/>
              </a:pPr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827C8A-181B-AD48-B9AA-BAAE82C0F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5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15350" y="6356350"/>
            <a:ext cx="628650" cy="35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687480A-3058-034D-B617-1ACA45891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Medium"/>
                <a:ea typeface="+mn-ea"/>
                <a:cs typeface="Roboto Medium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fld id="{A7584460-8612-1547-8CF7-A2748FEEBA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Roboto Medium"/>
          <a:ea typeface="ＭＳ Ｐゴシック" charset="0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b="0" i="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0" i="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0" i="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fai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2017 Survey </a:t>
            </a:r>
            <a:r>
              <a:rPr lang="en-US" dirty="0"/>
              <a:t>o</a:t>
            </a:r>
            <a:r>
              <a:rPr lang="en-US" sz="4000" dirty="0" smtClean="0"/>
              <a:t>f </a:t>
            </a:r>
            <a:br>
              <a:rPr lang="en-US" sz="4000" dirty="0" smtClean="0"/>
            </a:br>
            <a:r>
              <a:rPr lang="en-US" sz="4000" dirty="0" smtClean="0"/>
              <a:t>Community </a:t>
            </a:r>
            <a:r>
              <a:rPr lang="en-US" dirty="0"/>
              <a:t>C</a:t>
            </a:r>
            <a:r>
              <a:rPr lang="en-US" sz="4000" dirty="0" smtClean="0"/>
              <a:t>ollege </a:t>
            </a:r>
            <a:r>
              <a:rPr lang="en-US" dirty="0"/>
              <a:t>P</a:t>
            </a:r>
            <a:r>
              <a:rPr lang="en-US" sz="4000" dirty="0" smtClean="0"/>
              <a:t>residents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Wednesday, May 10, at 2 p.m. Eastern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Free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7" y="1630023"/>
            <a:ext cx="7674366" cy="46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Might There Be a </a:t>
            </a:r>
            <a:br>
              <a:rPr lang="en-US" dirty="0" smtClean="0"/>
            </a:br>
            <a:r>
              <a:rPr lang="en-US" dirty="0" smtClean="0"/>
              <a:t>New York Impact?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6" y="1721966"/>
            <a:ext cx="377455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6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of the Community College Presidency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" r="2083"/>
          <a:stretch/>
        </p:blipFill>
        <p:spPr bwMode="auto">
          <a:xfrm>
            <a:off x="492693" y="1879898"/>
            <a:ext cx="8158615" cy="405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1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6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lh3.googleusercontent.com/-B7Rsb-maIxE/WRCFf8B-GNI/AAAAAAAAE0k/nF5v46DuV5o_yLHhu9Uh6k6z1qQu8SF-ACL0B/h531/2017-05-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12" y="3018518"/>
            <a:ext cx="2708851" cy="21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</a:t>
            </a:r>
            <a:endParaRPr lang="en-US" dirty="0"/>
          </a:p>
        </p:txBody>
      </p:sp>
      <p:pic>
        <p:nvPicPr>
          <p:cNvPr id="1026" name="Picture 2" descr="C:\Users\Melanie.Hardcastle\Downloads\jenzabar_logo_print_uncoat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8" y="2262847"/>
            <a:ext cx="3226228" cy="8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anie.Hardcastle\Downloads\download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60" y="2401518"/>
            <a:ext cx="3342139" cy="5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anie.Hardcastle\Downloads\4895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9" y="5048088"/>
            <a:ext cx="2886445" cy="9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lanie.Hardcastle\Downloads\download (6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12" y="5218730"/>
            <a:ext cx="3580128" cy="5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6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Regular"/>
                <a:cs typeface="Roboto Regular"/>
              </a:rPr>
              <a:t>Scott </a:t>
            </a:r>
            <a:r>
              <a:rPr lang="en-US" dirty="0" err="1" smtClean="0">
                <a:latin typeface="Roboto Regular"/>
                <a:cs typeface="Roboto Regular"/>
              </a:rPr>
              <a:t>Jaschik</a:t>
            </a:r>
            <a:r>
              <a:rPr lang="en-US" dirty="0" smtClean="0">
                <a:latin typeface="Roboto Regular"/>
                <a:cs typeface="Roboto Regular"/>
              </a:rPr>
              <a:t>, editor, </a:t>
            </a:r>
            <a:r>
              <a:rPr lang="en-US" i="1" dirty="0" smtClean="0">
                <a:latin typeface="Roboto Regular"/>
                <a:cs typeface="Roboto Regular"/>
              </a:rPr>
              <a:t>Inside Higher Ed</a:t>
            </a:r>
          </a:p>
          <a:p>
            <a:pPr marL="230188" indent="0">
              <a:buNone/>
              <a:tabLst>
                <a:tab pos="230188" algn="l"/>
              </a:tabLst>
            </a:pPr>
            <a:r>
              <a:rPr lang="en-US" dirty="0" smtClean="0">
                <a:latin typeface="Roboto Regular"/>
                <a:cs typeface="Roboto Regular"/>
                <a:hlinkClick r:id="rId2"/>
              </a:rPr>
              <a:t>scott.jaschik@insidehighered.com</a:t>
            </a:r>
            <a:endParaRPr lang="en-US" dirty="0" smtClean="0">
              <a:latin typeface="Roboto Regular"/>
              <a:cs typeface="Roboto Regular"/>
            </a:endParaRPr>
          </a:p>
          <a:p>
            <a:r>
              <a:rPr lang="en-US" dirty="0" smtClean="0">
                <a:latin typeface="Roboto Regular"/>
                <a:cs typeface="Roboto Regular"/>
              </a:rPr>
              <a:t>Paul Fain, news editor, </a:t>
            </a:r>
            <a:r>
              <a:rPr lang="en-US" i="1" dirty="0" smtClean="0">
                <a:latin typeface="Roboto Regular"/>
                <a:cs typeface="Roboto Regular"/>
              </a:rPr>
              <a:t>Inside Higher Ed</a:t>
            </a:r>
          </a:p>
          <a:p>
            <a:pPr marL="230188" indent="0">
              <a:buNone/>
            </a:pPr>
            <a:r>
              <a:rPr lang="en-US" dirty="0" smtClean="0">
                <a:latin typeface="Roboto Regular"/>
                <a:cs typeface="Roboto Regular"/>
                <a:hlinkClick r:id="rId3"/>
              </a:rPr>
              <a:t>paul.fain@insidehighered.com</a:t>
            </a:r>
            <a:endParaRPr lang="en-US" dirty="0" smtClean="0">
              <a:latin typeface="Roboto Regular"/>
              <a:cs typeface="Roboto Regular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Regular"/>
                <a:cs typeface="Roboto Regular"/>
              </a:rPr>
              <a:t>Questions drafted by </a:t>
            </a:r>
            <a:r>
              <a:rPr lang="en-US" i="1" dirty="0" smtClean="0">
                <a:latin typeface="Roboto Regular"/>
                <a:cs typeface="Roboto Regular"/>
              </a:rPr>
              <a:t>Inside Higher Ed </a:t>
            </a:r>
            <a:r>
              <a:rPr lang="en-US" dirty="0" smtClean="0">
                <a:latin typeface="Roboto Regular"/>
                <a:cs typeface="Roboto Regular"/>
              </a:rPr>
              <a:t>editors in collaboration with Gallup researchers.</a:t>
            </a:r>
          </a:p>
          <a:p>
            <a:r>
              <a:rPr lang="en-US" dirty="0" smtClean="0">
                <a:latin typeface="Roboto Regular"/>
                <a:cs typeface="Roboto Regular"/>
              </a:rPr>
              <a:t>Gallup conducted the polling.</a:t>
            </a:r>
          </a:p>
          <a:p>
            <a:r>
              <a:rPr lang="en-US" dirty="0" smtClean="0">
                <a:latin typeface="Roboto Regular"/>
                <a:cs typeface="Roboto Regular"/>
              </a:rPr>
              <a:t>Responses included from 236 presidents or chancellors of community colleges.</a:t>
            </a:r>
          </a:p>
          <a:p>
            <a:r>
              <a:rPr lang="en-US" dirty="0" smtClean="0">
                <a:latin typeface="Roboto Regular"/>
                <a:cs typeface="Roboto Regular"/>
              </a:rPr>
              <a:t>Complete anonymity for those responding.</a:t>
            </a:r>
            <a:endParaRPr lang="en-US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6358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Compared to </a:t>
            </a:r>
            <a:br>
              <a:rPr lang="en-US" dirty="0" smtClean="0"/>
            </a:br>
            <a:r>
              <a:rPr lang="en-US" dirty="0" smtClean="0"/>
              <a:t>Three Years Ago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7" y="1744619"/>
            <a:ext cx="5056807" cy="47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5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Attract Students</a:t>
            </a:r>
            <a:endParaRPr lang="en-US" dirty="0"/>
          </a:p>
        </p:txBody>
      </p:sp>
      <p:pic>
        <p:nvPicPr>
          <p:cNvPr id="3075" name="Picture 3" descr="C:\Users\Scott.Jaschik\Desktop\strateg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b="3964"/>
          <a:stretch/>
        </p:blipFill>
        <p:spPr bwMode="auto">
          <a:xfrm>
            <a:off x="1793789" y="1723550"/>
            <a:ext cx="5556422" cy="48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5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/>
        </p:blipFill>
        <p:spPr bwMode="auto">
          <a:xfrm>
            <a:off x="1204128" y="1654514"/>
            <a:ext cx="6735745" cy="469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Strategies, by Enrollment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Unemployed Worker </a:t>
            </a:r>
            <a:br>
              <a:rPr lang="en-US" dirty="0" smtClean="0"/>
            </a:br>
            <a:r>
              <a:rPr lang="en-US" dirty="0" smtClean="0"/>
              <a:t>in the Midwest</a:t>
            </a:r>
            <a:endParaRPr lang="en-US" dirty="0"/>
          </a:p>
        </p:txBody>
      </p:sp>
      <p:pic>
        <p:nvPicPr>
          <p:cNvPr id="4098" name="Picture 2" descr="C:\Users\Scott.Jaschik\Desktop\143486146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" y="1883327"/>
            <a:ext cx="6247286" cy="46907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9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/>
          <a:lstStyle/>
          <a:p>
            <a:r>
              <a:rPr lang="en-US" dirty="0" smtClean="0"/>
              <a:t>The Top Challenges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7" y="1672572"/>
            <a:ext cx="6943467" cy="466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0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Transfer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04" y="1672072"/>
            <a:ext cx="4944592" cy="33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96" y="5028811"/>
            <a:ext cx="5092425" cy="17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21303"/>
      </p:ext>
    </p:extLst>
  </p:cSld>
  <p:clrMapOvr>
    <a:masterClrMapping/>
  </p:clrMapOvr>
</p:sld>
</file>

<file path=ppt/theme/theme1.xml><?xml version="1.0" encoding="utf-8"?>
<a:theme xmlns:a="http://schemas.openxmlformats.org/drawingml/2006/main" name="IHE_Template_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IHE_Template_Standard.pot</Template>
  <TotalTime>100</TotalTime>
  <Words>122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IHE_Template_Standard</vt:lpstr>
      <vt:lpstr>The 2017 Survey of  Community College Presidents</vt:lpstr>
      <vt:lpstr>Presenters</vt:lpstr>
      <vt:lpstr>Methodology</vt:lpstr>
      <vt:lpstr>Enrollment Compared to  Three Years Ago</vt:lpstr>
      <vt:lpstr>Strategies to Attract Students</vt:lpstr>
      <vt:lpstr>Strategies, by Enrollment Trends</vt:lpstr>
      <vt:lpstr>The Unemployed Worker  in the Midwest</vt:lpstr>
      <vt:lpstr>The Top Challenges</vt:lpstr>
      <vt:lpstr>Barriers to Transfer</vt:lpstr>
      <vt:lpstr>The Future of Free</vt:lpstr>
      <vt:lpstr>But Might There Be a  New York Impact?</vt:lpstr>
      <vt:lpstr>Future of the Community College Presidency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Kim</dc:creator>
  <cp:lastModifiedBy>Melanie Hardcastle</cp:lastModifiedBy>
  <cp:revision>12</cp:revision>
  <dcterms:created xsi:type="dcterms:W3CDTF">2017-05-08T12:47:39Z</dcterms:created>
  <dcterms:modified xsi:type="dcterms:W3CDTF">2017-05-08T14:55:33Z</dcterms:modified>
</cp:coreProperties>
</file>