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3" clrIdx="0"/>
  <p:cmAuthor id="1" name="scott jaschik" initials="sj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9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7E627-3DE8-475D-A27C-973285C4F1C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C0C29-4909-415A-95B4-F8C74EB1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47D-32F6-4A13-845E-650C71ACC844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CF6-2C8D-4363-A2B9-86CAAD0C68DB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92E6-E914-4169-89C5-5BA40E44C71E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C3F6-A112-40E1-9F3A-4AC25497EF8C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697-65D4-4148-A9F5-88F0C4FCAA59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B03E-78C2-492B-8800-4E016910038D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69DF-34F6-4B04-8543-AB12B9CE4877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F301-9FDD-4761-8317-D3A9375E387C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63DA-A370-4944-90BB-7F341EFA11AC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EE47-68E7-47E4-807E-21AD67423FBC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92F7-3506-48BB-9488-ACCF1A50A48E}" type="datetime2">
              <a:rPr lang="en-US" smtClean="0"/>
              <a:t>Wednesday, March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B756A5-1D11-499F-AAC2-05CDDCDFDB12}" type="datetime2">
              <a:rPr lang="en-US" smtClean="0"/>
              <a:t>Wednesday, March 15,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Higher Ed Economics: </a:t>
            </a:r>
            <a:br>
              <a:rPr lang="en-US" sz="4000" dirty="0" smtClean="0"/>
            </a:br>
            <a:r>
              <a:rPr lang="en-US" sz="4000" dirty="0" smtClean="0"/>
              <a:t>Beyond Tuition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</a:t>
            </a:r>
            <a:r>
              <a:rPr lang="en-US" dirty="0" smtClean="0"/>
              <a:t> webinar</a:t>
            </a:r>
          </a:p>
          <a:p>
            <a:r>
              <a:rPr lang="en-US" dirty="0" smtClean="0"/>
              <a:t>Thursday, March 16 at 2 p.m. Eastern</a:t>
            </a:r>
            <a:endParaRPr lang="en-US" dirty="0"/>
          </a:p>
        </p:txBody>
      </p:sp>
      <p:pic>
        <p:nvPicPr>
          <p:cNvPr id="1026" name="Picture 2" descr="C:\Users\Scott.Jaschik\Desktop\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36" y="5643419"/>
            <a:ext cx="1410027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Tuition Insurance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institutions aren’t sure if students know refund policies.</a:t>
            </a:r>
          </a:p>
          <a:p>
            <a:r>
              <a:rPr lang="en-US" dirty="0" smtClean="0"/>
              <a:t>45% of institutions are seeing growing number of medical withdrawals.</a:t>
            </a:r>
          </a:p>
          <a:p>
            <a:endParaRPr lang="en-US" dirty="0"/>
          </a:p>
        </p:txBody>
      </p:sp>
      <p:pic>
        <p:nvPicPr>
          <p:cNvPr id="1026" name="Picture 2" descr="C:\Users\Scott.Jaschik\Desktop\refun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09" y="3075708"/>
            <a:ext cx="2060575" cy="35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Intellectual Property</a:t>
            </a:r>
            <a:endParaRPr lang="en-US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07" y="1895475"/>
            <a:ext cx="17335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24" y="1895475"/>
            <a:ext cx="2420648" cy="38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Taxes and Town/Gown</a:t>
            </a:r>
            <a:endParaRPr lang="en-US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38350"/>
            <a:ext cx="6000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Retention and Completion</a:t>
            </a:r>
            <a:endParaRPr lang="en-US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4096"/>
            <a:ext cx="8229600" cy="348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</a:p>
          <a:p>
            <a:r>
              <a:rPr lang="en-US" dirty="0" smtClean="0"/>
              <a:t>Ideas for coverage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47" y="5073218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Image result for tuition management system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7" y="1843312"/>
            <a:ext cx="2518699" cy="13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lianz Global Assistance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00" y="3638491"/>
            <a:ext cx="2337404" cy="14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26" y="2197510"/>
            <a:ext cx="3332352" cy="8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8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88" y="5590453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Beyond the Obvious Drivers </a:t>
            </a:r>
            <a:br>
              <a:rPr lang="en-US" u="sng" dirty="0" smtClean="0"/>
            </a:br>
            <a:r>
              <a:rPr lang="en-US" u="sng" dirty="0" smtClean="0"/>
              <a:t>of Higher Ed Economics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636"/>
            <a:ext cx="8229600" cy="4537364"/>
          </a:xfrm>
        </p:spPr>
        <p:txBody>
          <a:bodyPr/>
          <a:lstStyle/>
          <a:p>
            <a:r>
              <a:rPr lang="en-US" dirty="0" smtClean="0"/>
              <a:t>Tuition</a:t>
            </a:r>
          </a:p>
          <a:p>
            <a:r>
              <a:rPr lang="en-US" dirty="0" smtClean="0"/>
              <a:t>State appropriations</a:t>
            </a:r>
          </a:p>
          <a:p>
            <a:r>
              <a:rPr lang="en-US" dirty="0" smtClean="0"/>
              <a:t>Endowment income</a:t>
            </a:r>
          </a:p>
          <a:p>
            <a:r>
              <a:rPr lang="en-US" dirty="0" smtClean="0"/>
              <a:t>Gifts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29" y="5578906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Every Dollar Counts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Wealthy private colleges and flagship publics are not the institutions that enroll most students.</a:t>
            </a:r>
          </a:p>
          <a:p>
            <a:r>
              <a:rPr lang="en-US" dirty="0" smtClean="0"/>
              <a:t>Most private colleges are tuition-dependent, and need cost savings to minimize tuition increases.</a:t>
            </a:r>
          </a:p>
          <a:p>
            <a:r>
              <a:rPr lang="en-US" dirty="0" smtClean="0"/>
              <a:t>Many public colleges don’t receive the funds they need to pay for enrollment levels.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55" y="4027054"/>
            <a:ext cx="1340411" cy="21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How to Count/How to Measure </a:t>
            </a:r>
            <a:endParaRPr lang="en-US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1881187"/>
            <a:ext cx="56483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Credit Cards – Campus Agreements</a:t>
            </a:r>
            <a:endParaRPr lang="en-US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071687"/>
            <a:ext cx="56578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Using Credit Cards to Pay for College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CreditCards.com survey:</a:t>
            </a:r>
          </a:p>
          <a:p>
            <a:pPr marL="0" indent="0">
              <a:buNone/>
            </a:pPr>
            <a:r>
              <a:rPr lang="en-US" dirty="0"/>
              <a:t>--</a:t>
            </a:r>
            <a:r>
              <a:rPr lang="en-US" dirty="0" smtClean="0"/>
              <a:t>85% of largest public and private colleges </a:t>
            </a:r>
            <a:r>
              <a:rPr lang="en-US" dirty="0"/>
              <a:t>accept payments with credit </a:t>
            </a:r>
            <a:r>
              <a:rPr lang="en-US" dirty="0" smtClean="0"/>
              <a:t>cards.</a:t>
            </a:r>
          </a:p>
          <a:p>
            <a:pPr marL="0" indent="0">
              <a:buNone/>
            </a:pPr>
            <a:r>
              <a:rPr lang="en-US" dirty="0" smtClean="0"/>
              <a:t>--Average “convenience fee” is 2.62%.</a:t>
            </a:r>
          </a:p>
          <a:p>
            <a:pPr marL="0" indent="0">
              <a:buNone/>
            </a:pPr>
            <a:r>
              <a:rPr lang="en-US" dirty="0" smtClean="0"/>
              <a:t>--</a:t>
            </a:r>
            <a:r>
              <a:rPr lang="en-US" dirty="0"/>
              <a:t>S</a:t>
            </a:r>
            <a:r>
              <a:rPr lang="en-US" dirty="0" smtClean="0"/>
              <a:t>ubstantial </a:t>
            </a:r>
            <a:r>
              <a:rPr lang="en-US" dirty="0"/>
              <a:t>majorities of four-year colleges </a:t>
            </a:r>
            <a:r>
              <a:rPr lang="en-US" dirty="0" smtClean="0"/>
              <a:t>charge </a:t>
            </a:r>
            <a:r>
              <a:rPr lang="en-US" dirty="0"/>
              <a:t>convenience fees</a:t>
            </a:r>
            <a:r>
              <a:rPr lang="en-US" dirty="0" smtClean="0"/>
              <a:t>, but </a:t>
            </a:r>
            <a:r>
              <a:rPr lang="en-US" dirty="0"/>
              <a:t>only </a:t>
            </a:r>
            <a:r>
              <a:rPr lang="en-US" dirty="0" smtClean="0"/>
              <a:t>8% </a:t>
            </a:r>
            <a:r>
              <a:rPr lang="en-US" dirty="0"/>
              <a:t>of community colleges do so.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03" y="4266912"/>
            <a:ext cx="2210088" cy="22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3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Growing Facilities Backlogs</a:t>
            </a:r>
            <a:endParaRPr lang="en-US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5701"/>
            <a:ext cx="8229600" cy="47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Paying for Carbon Neutrality</a:t>
            </a:r>
            <a:endParaRPr lang="en-US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6" y="1600200"/>
            <a:ext cx="73060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67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214</TotalTime>
  <Words>223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IHE_pptTemplate</vt:lpstr>
      <vt:lpstr>Higher Ed Economics:  Beyond Tuition</vt:lpstr>
      <vt:lpstr>Presenters</vt:lpstr>
      <vt:lpstr>Beyond the Obvious Drivers  of Higher Ed Economics</vt:lpstr>
      <vt:lpstr>Every Dollar Counts</vt:lpstr>
      <vt:lpstr>How to Count/How to Measure </vt:lpstr>
      <vt:lpstr>Credit Cards – Campus Agreements</vt:lpstr>
      <vt:lpstr>Using Credit Cards to Pay for College</vt:lpstr>
      <vt:lpstr>Growing Facilities Backlogs</vt:lpstr>
      <vt:lpstr>Paying for Carbon Neutrality</vt:lpstr>
      <vt:lpstr>Tuition Insurance</vt:lpstr>
      <vt:lpstr>Intellectual Property</vt:lpstr>
      <vt:lpstr>Taxes and Town/Gown</vt:lpstr>
      <vt:lpstr>Retention and Completion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16</cp:revision>
  <dcterms:created xsi:type="dcterms:W3CDTF">2012-08-15T17:43:30Z</dcterms:created>
  <dcterms:modified xsi:type="dcterms:W3CDTF">2017-03-15T19:46:17Z</dcterms:modified>
</cp:coreProperties>
</file>