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6/12/2017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6/12/2017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Coping With Uncertainty: </a:t>
            </a:r>
            <a:br>
              <a:rPr lang="en-US" altLang="en-US" dirty="0" smtClean="0">
                <a:ea typeface="MS PGothic" pitchFamily="34" charset="-128"/>
              </a:rPr>
            </a:br>
            <a:r>
              <a:rPr lang="en-US" altLang="en-US" dirty="0" smtClean="0">
                <a:ea typeface="MS PGothic" pitchFamily="34" charset="-128"/>
              </a:rPr>
              <a:t>American Colleges </a:t>
            </a:r>
            <a:br>
              <a:rPr lang="en-US" altLang="en-US" dirty="0" smtClean="0">
                <a:ea typeface="MS PGothic" pitchFamily="34" charset="-128"/>
              </a:rPr>
            </a:br>
            <a:r>
              <a:rPr lang="en-US" altLang="en-US" dirty="0" smtClean="0">
                <a:ea typeface="MS PGothic" pitchFamily="34" charset="-128"/>
              </a:rPr>
              <a:t>and International Students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An </a:t>
            </a:r>
            <a:r>
              <a:rPr lang="en-US" altLang="en-US" i="1" dirty="0" smtClean="0">
                <a:ea typeface="MS PGothic" pitchFamily="34" charset="-128"/>
              </a:rPr>
              <a:t>Inside Higher Ed </a:t>
            </a:r>
            <a:r>
              <a:rPr lang="en-US" altLang="en-US" dirty="0" smtClean="0">
                <a:ea typeface="MS PGothic" pitchFamily="34" charset="-128"/>
              </a:rPr>
              <a:t>webinar</a:t>
            </a:r>
          </a:p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Tuesday, June 13, 2017</a:t>
            </a:r>
          </a:p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Saudis Staying Home?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57388"/>
            <a:ext cx="54483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21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Rise and Fall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25" y="2382050"/>
            <a:ext cx="3595203" cy="251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6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in Qatar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55" y="2286000"/>
            <a:ext cx="2381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0480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67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(Over-?) Reliance on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Numbers go up year after year.</a:t>
            </a:r>
          </a:p>
          <a:p>
            <a:r>
              <a:rPr lang="en-US" dirty="0" smtClean="0"/>
              <a:t>China’s investments in its own universities go up year after year.</a:t>
            </a:r>
          </a:p>
          <a:p>
            <a:r>
              <a:rPr lang="en-US" dirty="0" smtClean="0"/>
              <a:t>Value of American degrees (at non-elite universities) is questioned by some in China.</a:t>
            </a:r>
          </a:p>
          <a:p>
            <a:r>
              <a:rPr lang="en-US" dirty="0" smtClean="0"/>
              <a:t>Tensions in U.S.-China relations create risks.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1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Never-Ending Agents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history</a:t>
            </a:r>
          </a:p>
          <a:p>
            <a:r>
              <a:rPr lang="en-US" dirty="0" smtClean="0"/>
              <a:t>NACAC’s shift and the response</a:t>
            </a:r>
          </a:p>
          <a:p>
            <a:r>
              <a:rPr lang="en-US" dirty="0" smtClean="0"/>
              <a:t>An accreditation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4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Pathways programs</a:t>
            </a:r>
          </a:p>
          <a:p>
            <a:r>
              <a:rPr lang="en-US" dirty="0" smtClean="0"/>
              <a:t>Diversifying country base</a:t>
            </a:r>
          </a:p>
          <a:p>
            <a:r>
              <a:rPr lang="en-US" dirty="0"/>
              <a:t>T</a:t>
            </a:r>
            <a:r>
              <a:rPr lang="en-US" dirty="0" smtClean="0"/>
              <a:t>he road less traveled</a:t>
            </a:r>
          </a:p>
          <a:p>
            <a:r>
              <a:rPr lang="en-US" dirty="0" smtClean="0"/>
              <a:t>Offering more 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1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 Thanks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8" y="2806884"/>
            <a:ext cx="8392044" cy="124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6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Longterm</a:t>
            </a:r>
            <a:r>
              <a:rPr lang="en-US" dirty="0" smtClean="0"/>
              <a:t>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cott.Jaschik\Desktop\International Students in the U.S.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6" y="2013218"/>
            <a:ext cx="5019847" cy="38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of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65068"/>
            <a:ext cx="7886700" cy="21779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24216"/>
              </p:ext>
            </p:extLst>
          </p:nvPr>
        </p:nvGraphicFramePr>
        <p:xfrm>
          <a:off x="1216639" y="2527279"/>
          <a:ext cx="6741498" cy="3515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166"/>
                <a:gridCol w="2247166"/>
                <a:gridCol w="2247166"/>
              </a:tblGrid>
              <a:tr h="911481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International Students, 2015-16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 Change From Prior Year</a:t>
                      </a:r>
                      <a:endParaRPr lang="en-US" dirty="0"/>
                    </a:p>
                  </a:txBody>
                  <a:tcPr/>
                </a:tc>
              </a:tr>
              <a:tr h="520846">
                <a:tc>
                  <a:txBody>
                    <a:bodyPr/>
                    <a:lstStyle/>
                    <a:p>
                      <a:r>
                        <a:rPr lang="en-US" dirty="0" smtClean="0"/>
                        <a:t>1. 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328,547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+8.1%</a:t>
                      </a:r>
                      <a:endParaRPr lang="en-US" dirty="0"/>
                    </a:p>
                  </a:txBody>
                  <a:tcPr/>
                </a:tc>
              </a:tr>
              <a:tr h="520846">
                <a:tc>
                  <a:txBody>
                    <a:bodyPr/>
                    <a:lstStyle/>
                    <a:p>
                      <a:r>
                        <a:rPr lang="en-US" dirty="0" smtClean="0"/>
                        <a:t>2. 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165,918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+24.9%</a:t>
                      </a:r>
                      <a:endParaRPr lang="en-US" dirty="0"/>
                    </a:p>
                  </a:txBody>
                  <a:tcPr/>
                </a:tc>
              </a:tr>
              <a:tr h="520846">
                <a:tc>
                  <a:txBody>
                    <a:bodyPr/>
                    <a:lstStyle/>
                    <a:p>
                      <a:r>
                        <a:rPr lang="en-US" dirty="0" smtClean="0"/>
                        <a:t>3. Saudi Arabia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61,287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+2.2%</a:t>
                      </a:r>
                      <a:endParaRPr lang="en-US" dirty="0"/>
                    </a:p>
                  </a:txBody>
                  <a:tcPr/>
                </a:tc>
              </a:tr>
              <a:tr h="520846">
                <a:tc>
                  <a:txBody>
                    <a:bodyPr/>
                    <a:lstStyle/>
                    <a:p>
                      <a:r>
                        <a:rPr lang="en-US" dirty="0" smtClean="0"/>
                        <a:t>4. South Korea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61,007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-4.2%</a:t>
                      </a:r>
                      <a:endParaRPr lang="en-US" dirty="0"/>
                    </a:p>
                  </a:txBody>
                  <a:tcPr/>
                </a:tc>
              </a:tr>
              <a:tr h="520846">
                <a:tc>
                  <a:txBody>
                    <a:bodyPr/>
                    <a:lstStyle/>
                    <a:p>
                      <a:r>
                        <a:rPr lang="en-US" dirty="0" smtClean="0"/>
                        <a:t>5. 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26,973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62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They Enroll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4" y="1957388"/>
            <a:ext cx="6282146" cy="479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43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Travel Ban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" y="2076730"/>
            <a:ext cx="7536181" cy="129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8650" y="3983930"/>
            <a:ext cx="7624773" cy="184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64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Countering the Message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9" y="1728907"/>
            <a:ext cx="3469462" cy="34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89" y="1890272"/>
            <a:ext cx="4034054" cy="360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68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Trump Impact So Far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1957388"/>
            <a:ext cx="718457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06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Canada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13216"/>
            <a:ext cx="3798314" cy="2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52" y="4295358"/>
            <a:ext cx="5469032" cy="19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13" y="2328262"/>
            <a:ext cx="3722737" cy="170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50309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113</TotalTime>
  <Words>203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PowerPointTemplate-standard</vt:lpstr>
      <vt:lpstr>Coping With Uncertainty:  American Colleges  and International Students</vt:lpstr>
      <vt:lpstr>Presenters</vt:lpstr>
      <vt:lpstr>The Longterm Trends</vt:lpstr>
      <vt:lpstr>Countries of Origin</vt:lpstr>
      <vt:lpstr>Where They Enroll </vt:lpstr>
      <vt:lpstr>The Travel Ban</vt:lpstr>
      <vt:lpstr>Countering the Message</vt:lpstr>
      <vt:lpstr>The Trump Impact So Far</vt:lpstr>
      <vt:lpstr>O Canada</vt:lpstr>
      <vt:lpstr>Are Saudis Staying Home?</vt:lpstr>
      <vt:lpstr>Countries Rise and Fall</vt:lpstr>
      <vt:lpstr>Crisis in Qatar</vt:lpstr>
      <vt:lpstr>(Over-?) Reliance on China</vt:lpstr>
      <vt:lpstr>The Never-Ending Agents Debate</vt:lpstr>
      <vt:lpstr>Strategies</vt:lpstr>
      <vt:lpstr>Questions</vt:lpstr>
      <vt:lpstr>With Thanks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15</cp:revision>
  <dcterms:created xsi:type="dcterms:W3CDTF">2017-05-09T13:33:13Z</dcterms:created>
  <dcterms:modified xsi:type="dcterms:W3CDTF">2017-06-12T13:27:08Z</dcterms:modified>
</cp:coreProperties>
</file>