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4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7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ugled7204" initials="d" lastIdx="3" clrIdx="0"/>
  <p:cmAuthor id="1" name="scott jaschik" initials="sj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C"/>
    <a:srgbClr val="333333"/>
    <a:srgbClr val="F48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6"/>
    <p:restoredTop sz="93923"/>
  </p:normalViewPr>
  <p:slideViewPr>
    <p:cSldViewPr snapToGrid="0" snapToObjects="1">
      <p:cViewPr>
        <p:scale>
          <a:sx n="103" d="100"/>
          <a:sy n="103" d="100"/>
        </p:scale>
        <p:origin x="686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8BC85-BD8D-A74B-B797-A2637FBAFBA3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3924B-207B-0742-A71A-59CA2AB7C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85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7E627-3DE8-475D-A27C-973285C4F1C6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C0C29-4909-415A-95B4-F8C74EB1F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75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4C4C4C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F48024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D47D-32F6-4A13-845E-650C71ACC844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rgbClr val="F480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38CF6-2C8D-4363-A2B9-86CAAD0C68DB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92E6-E914-4169-89C5-5BA40E44C71E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C3F6-A112-40E1-9F3A-4AC25497EF8C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48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A697-65D4-4148-A9F5-88F0C4FCAA59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B03E-78C2-492B-8800-4E016910038D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69DF-34F6-4B04-8543-AB12B9CE4877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F301-9FDD-4761-8317-D3A9375E387C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63DA-A370-4944-90BB-7F341EFA11AC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EE47-68E7-47E4-807E-21AD67423FBC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992F7-3506-48BB-9488-ACCF1A50A48E}" type="datetime2">
              <a:rPr lang="en-US" smtClean="0"/>
              <a:t>Monday, March 27,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F480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AB756A5-1D11-499F-AAC2-05CDDCDFDB12}" type="datetime2">
              <a:rPr lang="en-US" smtClean="0"/>
              <a:t>Monday, March 27,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4C4C4C"/>
          </a:solidFill>
          <a:latin typeface="Franklin Gothic Medium"/>
          <a:ea typeface="+mj-ea"/>
          <a:cs typeface="Franklin Gothic Medium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b="0" i="0" kern="1200">
          <a:solidFill>
            <a:srgbClr val="4C4C4C"/>
          </a:solidFill>
          <a:latin typeface="Franklin Gothic Medium"/>
          <a:ea typeface="+mn-ea"/>
          <a:cs typeface="Franklin Gothic Medium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b="0" i="0" kern="1200">
          <a:solidFill>
            <a:srgbClr val="4C4C4C"/>
          </a:solidFill>
          <a:latin typeface="Franklin Gothic Medium"/>
          <a:ea typeface="+mn-ea"/>
          <a:cs typeface="Franklin Gothic Medium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b="0" i="0" kern="1200">
          <a:solidFill>
            <a:srgbClr val="4C4C4C"/>
          </a:solidFill>
          <a:latin typeface="Franklin Gothic Medium"/>
          <a:ea typeface="+mn-ea"/>
          <a:cs typeface="Franklin Gothic Medium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b="0" i="0" kern="1200">
          <a:solidFill>
            <a:srgbClr val="4C4C4C"/>
          </a:solidFill>
          <a:latin typeface="Franklin Gothic Medium"/>
          <a:ea typeface="+mn-ea"/>
          <a:cs typeface="Franklin Gothic Medium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b="0" i="0" kern="1200" baseline="0">
          <a:solidFill>
            <a:srgbClr val="4C4C4C"/>
          </a:solidFill>
          <a:latin typeface="Franklin Gothic Medium"/>
          <a:ea typeface="+mn-ea"/>
          <a:cs typeface="Franklin Gothic Medium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highered.com/content/subscribe-diversity-matters" TargetMode="External"/><Relationship Id="rId2" Type="http://schemas.openxmlformats.org/officeDocument/2006/relationships/hyperlink" Target="https://careers.insidehighered.com/newaler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sidehighered.com/advice?utm_source=ihe&amp;utm_medium=careers-site&amp;utm_content=header-link" TargetMode="External"/><Relationship Id="rId4" Type="http://schemas.openxmlformats.org/officeDocument/2006/relationships/hyperlink" Target="https://careers.insidehighered.com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ug.lederman@insidehighered.com" TargetMode="External"/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Making the Cut: </a:t>
            </a:r>
            <a:br>
              <a:rPr lang="en-US" sz="4000" dirty="0" smtClean="0"/>
            </a:br>
            <a:r>
              <a:rPr lang="en-US" sz="4000" dirty="0" smtClean="0"/>
              <a:t>Getting Hired </a:t>
            </a:r>
            <a:br>
              <a:rPr lang="en-US" sz="4000" dirty="0" smtClean="0"/>
            </a:br>
            <a:r>
              <a:rPr lang="en-US" sz="4000" dirty="0" smtClean="0"/>
              <a:t>for Academic Positions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i="1" dirty="0" smtClean="0"/>
              <a:t>Inside Higher Ed</a:t>
            </a:r>
            <a:r>
              <a:rPr lang="en-US" dirty="0" smtClean="0"/>
              <a:t> webinar</a:t>
            </a:r>
          </a:p>
          <a:p>
            <a:r>
              <a:rPr lang="en-US" dirty="0" smtClean="0"/>
              <a:t>Thursday, March 30 at 2 p.m. Eastern</a:t>
            </a:r>
            <a:endParaRPr lang="en-US" dirty="0"/>
          </a:p>
        </p:txBody>
      </p:sp>
      <p:pic>
        <p:nvPicPr>
          <p:cNvPr id="1026" name="Picture 2" descr="C:\Users\Scott.Jaschik\Desktop\log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436" y="5643419"/>
            <a:ext cx="1410027" cy="70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1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Community College Jobs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opportunity</a:t>
            </a:r>
          </a:p>
          <a:p>
            <a:r>
              <a:rPr lang="en-US" dirty="0" smtClean="0"/>
              <a:t>The career path</a:t>
            </a:r>
          </a:p>
          <a:p>
            <a:r>
              <a:rPr lang="en-US" dirty="0" smtClean="0"/>
              <a:t>Why search committees may be skeptical</a:t>
            </a:r>
          </a:p>
          <a:p>
            <a:r>
              <a:rPr lang="en-US" dirty="0" smtClean="0"/>
              <a:t>Approaches that may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7" y="5307997"/>
            <a:ext cx="1414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610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Teaching Online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Institutions that are largely or entirely online</a:t>
            </a:r>
          </a:p>
          <a:p>
            <a:r>
              <a:rPr lang="en-US" dirty="0" smtClean="0"/>
              <a:t>Traditional institutions looking to do more online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7" y="5307997"/>
            <a:ext cx="1414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983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Liberal Arts Colleges and Other Teaching-Oriented Institutions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 descr="https://www.insidehighered.com/sites/default/server_files/styles/large/public/media/graduate_main_page.jpg?itok=9LH13Jf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419" y="2187146"/>
            <a:ext cx="3962673" cy="2631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4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Being a Rain-Maker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Landing grants</a:t>
            </a:r>
          </a:p>
          <a:p>
            <a:r>
              <a:rPr lang="en-US" dirty="0" smtClean="0"/>
              <a:t>Managing grants</a:t>
            </a:r>
          </a:p>
          <a:p>
            <a:r>
              <a:rPr lang="en-US" dirty="0" smtClean="0"/>
              <a:t>Managing budgets</a:t>
            </a:r>
          </a:p>
          <a:p>
            <a:r>
              <a:rPr lang="en-US" dirty="0" smtClean="0"/>
              <a:t>Challenges outside the sciences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7" y="5307997"/>
            <a:ext cx="1414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482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Plan </a:t>
            </a:r>
            <a:r>
              <a:rPr lang="en-US" u="sng" dirty="0" err="1" smtClean="0"/>
              <a:t>Bs</a:t>
            </a:r>
            <a:r>
              <a:rPr lang="en-US" u="sng" dirty="0" smtClean="0"/>
              <a:t> and Not Plan B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Adjunct jobs</a:t>
            </a:r>
          </a:p>
          <a:p>
            <a:r>
              <a:rPr lang="en-US" dirty="0" smtClean="0"/>
              <a:t>Postdocs</a:t>
            </a:r>
          </a:p>
          <a:p>
            <a:r>
              <a:rPr lang="en-US" dirty="0" smtClean="0"/>
              <a:t>Alt-ac jobs</a:t>
            </a:r>
          </a:p>
          <a:p>
            <a:r>
              <a:rPr lang="en-US" dirty="0" smtClean="0"/>
              <a:t>Non-academic jobs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7" y="5307997"/>
            <a:ext cx="1414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9039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Resources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alerts by discipline and geography: </a:t>
            </a:r>
            <a:r>
              <a:rPr lang="en-US" dirty="0">
                <a:hlinkClick r:id="rId2"/>
              </a:rPr>
              <a:t>https://careers.insidehighered.com/newalert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Diversity Matters news and job listings: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www.insidehighered.com/content/subscribe-diversity-matters</a:t>
            </a:r>
            <a:endParaRPr lang="en-US" dirty="0" smtClean="0"/>
          </a:p>
          <a:p>
            <a:r>
              <a:rPr lang="en-US" dirty="0" smtClean="0"/>
              <a:t>Job listings </a:t>
            </a:r>
            <a:r>
              <a:rPr lang="en-US" dirty="0"/>
              <a:t>in higher education: </a:t>
            </a:r>
            <a:r>
              <a:rPr lang="en-US" dirty="0">
                <a:hlinkClick r:id="rId4"/>
              </a:rPr>
              <a:t>https://careers.insidehighered.com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/>
              <a:t>Advice on academic careers: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www.insidehighered.com/advice?utm_source=ihe&amp;utm_medium=careers-site&amp;utm_content=header-link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55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Your Questions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047" y="5073218"/>
            <a:ext cx="1414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dirty="0" smtClean="0"/>
              <a:t>Scott </a:t>
            </a:r>
            <a:r>
              <a:rPr lang="en-US" dirty="0" err="1" smtClean="0"/>
              <a:t>Jaschik</a:t>
            </a:r>
            <a:r>
              <a:rPr lang="en-US" dirty="0" smtClean="0"/>
              <a:t>, editor, </a:t>
            </a:r>
            <a:r>
              <a:rPr lang="en-US" i="1" dirty="0" smtClean="0"/>
              <a:t>Inside Higher Ed, </a:t>
            </a:r>
            <a:r>
              <a:rPr lang="en-US" dirty="0" smtClean="0">
                <a:hlinkClick r:id="rId2"/>
              </a:rPr>
              <a:t>scott.jaschik@insidehighered.com</a:t>
            </a:r>
            <a:endParaRPr lang="en-US" dirty="0" smtClean="0"/>
          </a:p>
          <a:p>
            <a:r>
              <a:rPr lang="en-US" dirty="0" smtClean="0"/>
              <a:t>Doug Lederman, editor, </a:t>
            </a:r>
            <a:r>
              <a:rPr lang="en-US" i="1" dirty="0" smtClean="0"/>
              <a:t>Inside Higher Ed, </a:t>
            </a:r>
            <a:r>
              <a:rPr lang="en-US" dirty="0" smtClean="0">
                <a:hlinkClick r:id="rId3"/>
              </a:rPr>
              <a:t>doug.lederman@insidehighered.com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Presenters</a:t>
            </a:r>
            <a:endParaRPr lang="en-US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588" y="5590453"/>
            <a:ext cx="1414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7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Skill, Luck and Perspective</a:t>
            </a:r>
            <a:endParaRPr lang="en-US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674" y="1657021"/>
            <a:ext cx="6258796" cy="469936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9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Current Trends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 descr="https://www.insidehighered.com/sites/default/server_files/media/Picture2_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389" y="1562759"/>
            <a:ext cx="6450227" cy="482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98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Shifting Out of Ph.D. Student Perspective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681" y="1709928"/>
            <a:ext cx="6709719" cy="447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6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Specializations Matter: </a:t>
            </a:r>
            <a:br>
              <a:rPr lang="en-US" u="sng" dirty="0" smtClean="0"/>
            </a:br>
            <a:r>
              <a:rPr lang="en-US" u="sng" dirty="0" smtClean="0"/>
              <a:t>History as an Example</a:t>
            </a:r>
            <a:endParaRPr lang="en-US" u="sn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AutoShape 2" descr="https://www.insidehighered.com/sites/default/server_files/media/Screen%20Shot%202017-01-11%20at%202.33.54%20PM_0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94" y="1884405"/>
            <a:ext cx="7105285" cy="402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7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u="sng" dirty="0" smtClean="0"/>
              <a:t>Thinking About Search Committee Members</a:t>
            </a:r>
            <a:endParaRPr lang="en-US" sz="32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Panels have multiple people with multiple priorities.</a:t>
            </a:r>
          </a:p>
          <a:p>
            <a:r>
              <a:rPr lang="en-US" dirty="0" smtClean="0"/>
              <a:t>You can’t know too much about their backgrounds.</a:t>
            </a:r>
          </a:p>
          <a:p>
            <a:r>
              <a:rPr lang="en-US" dirty="0" smtClean="0"/>
              <a:t>May or may not be agreement on the position.</a:t>
            </a:r>
          </a:p>
          <a:p>
            <a:r>
              <a:rPr lang="en-US" dirty="0" smtClean="0"/>
              <a:t>Many departments fight the last battle again.</a:t>
            </a:r>
          </a:p>
          <a:p>
            <a:r>
              <a:rPr lang="en-US" dirty="0" smtClean="0"/>
              <a:t>The compromise candidate may make the cut.</a:t>
            </a:r>
          </a:p>
          <a:p>
            <a:r>
              <a:rPr lang="en-US" dirty="0" smtClean="0"/>
              <a:t>Listen to the gossip, but don’t trust it.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047" y="5073218"/>
            <a:ext cx="1414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0831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Diversity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desire of many colleges and departments to diversify is real.</a:t>
            </a:r>
          </a:p>
          <a:p>
            <a:r>
              <a:rPr lang="en-US" dirty="0" smtClean="0"/>
              <a:t>The meaning of diversity varies by sector, location, discipline and more.</a:t>
            </a:r>
          </a:p>
          <a:p>
            <a:r>
              <a:rPr lang="en-US" dirty="0" smtClean="0"/>
              <a:t>When search committee members talk about diversity, it may be race and ethnicity, or many other factors as well.</a:t>
            </a:r>
          </a:p>
          <a:p>
            <a:r>
              <a:rPr lang="en-US" dirty="0" smtClean="0"/>
              <a:t>Minority candidates still face stereotypical and other unfair expectations.</a:t>
            </a:r>
          </a:p>
          <a:p>
            <a:r>
              <a:rPr lang="en-US" dirty="0" smtClean="0"/>
              <a:t>White men are still being hired for many positions.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7" y="5307997"/>
            <a:ext cx="1414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01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Dual Career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157" y="4071551"/>
            <a:ext cx="8229600" cy="4876800"/>
          </a:xfrm>
        </p:spPr>
        <p:txBody>
          <a:bodyPr/>
          <a:lstStyle/>
          <a:p>
            <a:r>
              <a:rPr lang="en-US" dirty="0" smtClean="0"/>
              <a:t>When should you flag the issue?</a:t>
            </a:r>
          </a:p>
          <a:p>
            <a:r>
              <a:rPr lang="en-US" dirty="0" smtClean="0"/>
              <a:t>What should your expectations be?</a:t>
            </a:r>
          </a:p>
          <a:p>
            <a:r>
              <a:rPr lang="en-US" dirty="0" smtClean="0"/>
              <a:t>What are common errors?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0" name="Picture 2" descr="mage result for Dual career inside higher ed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270" y="1720580"/>
            <a:ext cx="3015049" cy="215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879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HE_ppt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IHE_pptTemplate</Template>
  <TotalTime>338</TotalTime>
  <Words>329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IHE_pptTemplate</vt:lpstr>
      <vt:lpstr>Making the Cut:  Getting Hired  for Academic Positions</vt:lpstr>
      <vt:lpstr>Presenters</vt:lpstr>
      <vt:lpstr>Skill, Luck and Perspective</vt:lpstr>
      <vt:lpstr>Current Trends</vt:lpstr>
      <vt:lpstr>Shifting Out of Ph.D. Student Perspective</vt:lpstr>
      <vt:lpstr>Specializations Matter:  History as an Example</vt:lpstr>
      <vt:lpstr>Thinking About Search Committee Members</vt:lpstr>
      <vt:lpstr>Diversity </vt:lpstr>
      <vt:lpstr>Dual Career</vt:lpstr>
      <vt:lpstr>Community College Jobs</vt:lpstr>
      <vt:lpstr>Teaching Online</vt:lpstr>
      <vt:lpstr>Liberal Arts Colleges and Other Teaching-Oriented Institutions</vt:lpstr>
      <vt:lpstr>Being a Rain-Maker</vt:lpstr>
      <vt:lpstr>Plan Bs and Not Plan B</vt:lpstr>
      <vt:lpstr>Resources</vt:lpstr>
      <vt:lpstr>Your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Scott Jaschik</dc:creator>
  <cp:lastModifiedBy>Melanie Hardcastle</cp:lastModifiedBy>
  <cp:revision>30</cp:revision>
  <dcterms:created xsi:type="dcterms:W3CDTF">2012-08-15T17:43:30Z</dcterms:created>
  <dcterms:modified xsi:type="dcterms:W3CDTF">2017-03-27T13:41:23Z</dcterms:modified>
</cp:coreProperties>
</file>