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7"/>
  </p:normalViewPr>
  <p:slideViewPr>
    <p:cSldViewPr snapToGrid="0" snapToObjects="1"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5/22/2017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5/22/2017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nsidehighered.com/subscribe-inside-digital-lear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Teaching With Technology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</a:t>
            </a:r>
            <a:r>
              <a:rPr lang="en-US" altLang="en-US" i="1" smtClean="0">
                <a:ea typeface="MS PGothic" pitchFamily="34" charset="-128"/>
              </a:rPr>
              <a:t>Ed </a:t>
            </a:r>
            <a:r>
              <a:rPr lang="en-US" altLang="en-US" i="1" smtClean="0">
                <a:ea typeface="MS PGothic" pitchFamily="34" charset="-128"/>
              </a:rPr>
              <a:t>  </a:t>
            </a:r>
            <a:r>
              <a:rPr lang="en-US" altLang="en-US" smtClean="0">
                <a:ea typeface="MS PGothic" pitchFamily="34" charset="-128"/>
              </a:rPr>
              <a:t>webinar</a:t>
            </a:r>
            <a:endParaRPr lang="en-US" altLang="en-US" dirty="0" smtClean="0">
              <a:ea typeface="MS PGothic" pitchFamily="34" charset="-128"/>
            </a:endParaRP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Tuesday, May 23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Sense of Belonging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46" y="1957388"/>
            <a:ext cx="612510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1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The Purdue-Kaplan Deal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3" y="2927616"/>
            <a:ext cx="4573064" cy="21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9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MOOC-Inspired: Georgia Tech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60" y="2700696"/>
            <a:ext cx="3846003" cy="25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3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MOOC-Inspired: Micro-Masters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85575"/>
            <a:ext cx="7886700" cy="22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5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Essential: The Library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6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Essential: The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“Technology will not replace the unique contributions teachers make to education through their perception, judgment, creativity, expertise, situational awareness and </a:t>
            </a:r>
            <a:r>
              <a:rPr lang="en-US" dirty="0" smtClean="0"/>
              <a:t>personality. But </a:t>
            </a:r>
            <a:r>
              <a:rPr lang="en-US" dirty="0"/>
              <a:t>it can increase the scale at which they can operate effectively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--MIT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2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From </a:t>
            </a:r>
            <a:r>
              <a:rPr lang="en-US" i="1" dirty="0" smtClean="0"/>
              <a:t>Inside Higher 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www.insidehighered.com/subscribe-inside-digital-learning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8" y="3181190"/>
            <a:ext cx="3442982" cy="301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8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Thanks…</a:t>
            </a:r>
            <a:endParaRPr lang="en-US" dirty="0"/>
          </a:p>
        </p:txBody>
      </p:sp>
      <p:pic>
        <p:nvPicPr>
          <p:cNvPr id="1026" name="Picture 2" descr="Image result for d2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2153218"/>
            <a:ext cx="6256690" cy="32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 instruction (including blended)</a:t>
            </a:r>
          </a:p>
          <a:p>
            <a:r>
              <a:rPr lang="en-US" dirty="0" smtClean="0"/>
              <a:t>Online instruction </a:t>
            </a:r>
            <a:r>
              <a:rPr lang="en-US" smtClean="0"/>
              <a:t>(including blended)</a:t>
            </a:r>
            <a:endParaRPr lang="en-US" dirty="0" smtClean="0"/>
          </a:p>
          <a:p>
            <a:r>
              <a:rPr lang="en-US" dirty="0" smtClean="0"/>
              <a:t>MOOC-inspired online instruction</a:t>
            </a:r>
          </a:p>
          <a:p>
            <a:r>
              <a:rPr lang="en-US" dirty="0" smtClean="0"/>
              <a:t>Key in any mode of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3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Face-to-Face: The 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tools are as ubiquitous in higher </a:t>
            </a:r>
            <a:r>
              <a:rPr lang="en-US" dirty="0" err="1" smtClean="0"/>
              <a:t>ed</a:t>
            </a:r>
            <a:r>
              <a:rPr lang="en-US" dirty="0" smtClean="0"/>
              <a:t> as the LMS.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That doesn’t mean it is used to full potential.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63" y="2997253"/>
            <a:ext cx="5155987" cy="19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9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Face-to-Face: Flipped Classroom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4" y="1957388"/>
            <a:ext cx="644769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2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Face-to-Face: </a:t>
            </a:r>
            <a:br>
              <a:rPr lang="en-US" dirty="0" smtClean="0"/>
            </a:br>
            <a:r>
              <a:rPr lang="en-US" dirty="0" smtClean="0"/>
              <a:t>The ‘</a:t>
            </a:r>
            <a:r>
              <a:rPr lang="en-US" dirty="0" err="1" smtClean="0"/>
              <a:t>Computerless</a:t>
            </a:r>
            <a:r>
              <a:rPr lang="en-US" dirty="0" smtClean="0"/>
              <a:t>’ Computer Lab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0" y="1957388"/>
            <a:ext cx="614469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7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Face-to-Face: Michigan Initiative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9" y="1957388"/>
            <a:ext cx="568518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2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Enrollment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enrollments declined 3.2 percent from fall 2012 to fall 2015.</a:t>
            </a:r>
          </a:p>
          <a:p>
            <a:r>
              <a:rPr lang="en-US" dirty="0" smtClean="0"/>
              <a:t>Online enrollments were up 11 percent.</a:t>
            </a:r>
          </a:p>
          <a:p>
            <a:r>
              <a:rPr lang="en-US" dirty="0" smtClean="0"/>
              <a:t>Private, nonprofit institutions saw largest online gains.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                                                    Source: Digital Learning Compass report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4560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Accessibility as Key Issue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04" y="1957388"/>
            <a:ext cx="485959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512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57</TotalTime>
  <Words>222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PowerPointTemplate-standard</vt:lpstr>
      <vt:lpstr>Teaching With Technology</vt:lpstr>
      <vt:lpstr>Presenters</vt:lpstr>
      <vt:lpstr>Agenda</vt:lpstr>
      <vt:lpstr>Face-to-Face: The LMS</vt:lpstr>
      <vt:lpstr>Face-to-Face: Flipped Classroom</vt:lpstr>
      <vt:lpstr>Face-to-Face:  The ‘Computerless’ Computer Lab </vt:lpstr>
      <vt:lpstr>Face-to-Face: Michigan Initiative</vt:lpstr>
      <vt:lpstr>Online: Enrollment Up</vt:lpstr>
      <vt:lpstr>Online: Accessibility as Key Issue</vt:lpstr>
      <vt:lpstr>Online: Sense of Belonging</vt:lpstr>
      <vt:lpstr>Online: The Purdue-Kaplan Deal</vt:lpstr>
      <vt:lpstr>MOOC-Inspired: Georgia Tech</vt:lpstr>
      <vt:lpstr>MOOC-Inspired: Micro-Masters</vt:lpstr>
      <vt:lpstr>Essential: The Library</vt:lpstr>
      <vt:lpstr>Essential: The Faculty</vt:lpstr>
      <vt:lpstr>New From Inside Higher Ed</vt:lpstr>
      <vt:lpstr>Questions and Discussion</vt:lpstr>
      <vt:lpstr>With Thanks…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12</cp:revision>
  <dcterms:created xsi:type="dcterms:W3CDTF">2017-05-09T13:33:13Z</dcterms:created>
  <dcterms:modified xsi:type="dcterms:W3CDTF">2017-05-22T14:50:11Z</dcterms:modified>
</cp:coreProperties>
</file>