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5"/>
  </p:notesMasterIdLst>
  <p:sldIdLst>
    <p:sldId id="294" r:id="rId2"/>
    <p:sldId id="290" r:id="rId3"/>
    <p:sldId id="289" r:id="rId4"/>
    <p:sldId id="293" r:id="rId5"/>
    <p:sldId id="265" r:id="rId6"/>
    <p:sldId id="263" r:id="rId7"/>
    <p:sldId id="268" r:id="rId8"/>
    <p:sldId id="276" r:id="rId9"/>
    <p:sldId id="277" r:id="rId10"/>
    <p:sldId id="273" r:id="rId11"/>
    <p:sldId id="257" r:id="rId12"/>
    <p:sldId id="269" r:id="rId13"/>
    <p:sldId id="281" r:id="rId14"/>
    <p:sldId id="283" r:id="rId15"/>
    <p:sldId id="297" r:id="rId16"/>
    <p:sldId id="282" r:id="rId17"/>
    <p:sldId id="262" r:id="rId18"/>
    <p:sldId id="284" r:id="rId19"/>
    <p:sldId id="285" r:id="rId20"/>
    <p:sldId id="286" r:id="rId21"/>
    <p:sldId id="287" r:id="rId22"/>
    <p:sldId id="295" r:id="rId23"/>
    <p:sldId id="292" r:id="rId24"/>
  </p:sldIdLst>
  <p:sldSz cx="12192000" cy="68580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4B6"/>
    <a:srgbClr val="B2AD00"/>
    <a:srgbClr val="A8AD00"/>
    <a:srgbClr val="9D0000"/>
    <a:srgbClr val="D47F00"/>
    <a:srgbClr val="D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0"/>
    <p:restoredTop sz="94689"/>
  </p:normalViewPr>
  <p:slideViewPr>
    <p:cSldViewPr snapToGrid="0" snapToObjects="1" showGuides="1">
      <p:cViewPr varScale="1">
        <p:scale>
          <a:sx n="82" d="100"/>
          <a:sy n="82" d="100"/>
        </p:scale>
        <p:origin x="850" y="6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6" d="100"/>
          <a:sy n="86" d="100"/>
        </p:scale>
        <p:origin x="2720"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FC243-95AD-C847-88A5-4F4FA3C457B7}"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26D39-A6F7-8D46-91D0-B24318FE419B}" type="slidenum">
              <a:rPr lang="en-US" smtClean="0"/>
              <a:t>‹#›</a:t>
            </a:fld>
            <a:endParaRPr lang="en-US"/>
          </a:p>
        </p:txBody>
      </p:sp>
    </p:spTree>
    <p:extLst>
      <p:ext uri="{BB962C8B-B14F-4D97-AF65-F5344CB8AC3E}">
        <p14:creationId xmlns:p14="http://schemas.microsoft.com/office/powerpoint/2010/main" val="51069749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uminafoundation.org/todays-studen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luminafoundation.org/todays-studen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uminafoundation.org/todays-stud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uminafoundation.org/todays-stud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ollegecampaign.org/wp-content/uploads/2017/09/CCO-2017-TransferMazeReport-2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26D39-A6F7-8D46-91D0-B24318FE419B}" type="slidenum">
              <a:rPr lang="en-US" smtClean="0"/>
              <a:t>1</a:t>
            </a:fld>
            <a:endParaRPr lang="en-US"/>
          </a:p>
        </p:txBody>
      </p:sp>
    </p:spTree>
    <p:extLst>
      <p:ext uri="{BB962C8B-B14F-4D97-AF65-F5344CB8AC3E}">
        <p14:creationId xmlns:p14="http://schemas.microsoft.com/office/powerpoint/2010/main" val="119279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26D39-A6F7-8D46-91D0-B24318FE419B}" type="slidenum">
              <a:rPr lang="en-US" smtClean="0"/>
              <a:t>11</a:t>
            </a:fld>
            <a:endParaRPr lang="en-US"/>
          </a:p>
        </p:txBody>
      </p:sp>
    </p:spTree>
    <p:extLst>
      <p:ext uri="{BB962C8B-B14F-4D97-AF65-F5344CB8AC3E}">
        <p14:creationId xmlns:p14="http://schemas.microsoft.com/office/powerpoint/2010/main" val="1838659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Pulled from a deck you and Jory </a:t>
            </a:r>
            <a:r>
              <a:rPr lang="en-US" dirty="0" err="1"/>
              <a:t>submtted</a:t>
            </a:r>
            <a:r>
              <a:rPr lang="en-US" dirty="0"/>
              <a:t>/presented on 115</a:t>
            </a:r>
            <a:r>
              <a:rPr lang="en-US" baseline="30000" dirty="0"/>
              <a:t>th</a:t>
            </a:r>
            <a:r>
              <a:rPr lang="en-US" dirty="0"/>
              <a:t> college proposal. </a:t>
            </a:r>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12</a:t>
            </a:fld>
            <a:endParaRPr lang="en-US"/>
          </a:p>
        </p:txBody>
      </p:sp>
    </p:spTree>
    <p:extLst>
      <p:ext uri="{BB962C8B-B14F-4D97-AF65-F5344CB8AC3E}">
        <p14:creationId xmlns:p14="http://schemas.microsoft.com/office/powerpoint/2010/main" val="1164780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926D39-A6F7-8D46-91D0-B24318FE419B}" type="slidenum">
              <a:rPr lang="en-US" smtClean="0"/>
              <a:t>13</a:t>
            </a:fld>
            <a:endParaRPr lang="en-US"/>
          </a:p>
        </p:txBody>
      </p:sp>
      <p:sp>
        <p:nvSpPr>
          <p:cNvPr id="5" name="Content Placeholder 2"/>
          <p:cNvSpPr>
            <a:spLocks noGrp="1"/>
          </p:cNvSpPr>
          <p:nvPr>
            <p:ph type="body" idx="1"/>
          </p:nvPr>
        </p:nvSpPr>
        <p:spPr/>
        <p:txBody>
          <a:bodyPr/>
          <a:lstStyle/>
          <a:p>
            <a:pPr marL="228594" lvl="1">
              <a:spcBef>
                <a:spcPts val="1000"/>
              </a:spcBef>
            </a:pPr>
            <a:r>
              <a:rPr lang="en-US" sz="1600" dirty="0"/>
              <a:t>FHDA – better self-service tools for pathway planning (ratio students to counselors) – no way to meet the need doing what we have done (serve adequately by counselors) – we need intuitive, accessible, flexible tools that give them the </a:t>
            </a:r>
            <a:r>
              <a:rPr lang="en-US" sz="1600" dirty="0" err="1"/>
              <a:t>oppty</a:t>
            </a:r>
            <a:r>
              <a:rPr lang="en-US" sz="1600" dirty="0"/>
              <a:t> to design pathways – multiple pathways (visibility to drive decisions) – </a:t>
            </a:r>
            <a:endParaRPr lang="en-US" dirty="0"/>
          </a:p>
        </p:txBody>
      </p:sp>
    </p:spTree>
    <p:extLst>
      <p:ext uri="{BB962C8B-B14F-4D97-AF65-F5344CB8AC3E}">
        <p14:creationId xmlns:p14="http://schemas.microsoft.com/office/powerpoint/2010/main" val="34520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26D39-A6F7-8D46-91D0-B24318FE419B}" type="slidenum">
              <a:rPr lang="en-US" smtClean="0"/>
              <a:t>14</a:t>
            </a:fld>
            <a:endParaRPr lang="en-US"/>
          </a:p>
        </p:txBody>
      </p:sp>
    </p:spTree>
    <p:extLst>
      <p:ext uri="{BB962C8B-B14F-4D97-AF65-F5344CB8AC3E}">
        <p14:creationId xmlns:p14="http://schemas.microsoft.com/office/powerpoint/2010/main" val="124076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94" lvl="1">
              <a:spcBef>
                <a:spcPts val="1000"/>
              </a:spcBef>
            </a:pPr>
            <a:r>
              <a:rPr lang="en-US" sz="1600" dirty="0"/>
              <a:t>Just begun to understand how we can utilize data – more robust academic planner. To really adjust our plans to meet those needs. Demand forecasting for high demand courses or essential courses with low demand – just now looking at how to utilize it for long-range schedule planning. Data we can extract – better decision making on our part. Provide level agility in cost-effective manner. </a:t>
            </a:r>
          </a:p>
          <a:p>
            <a:endParaRPr lang="en-US" dirty="0"/>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15</a:t>
            </a:fld>
            <a:endParaRPr lang="en-US"/>
          </a:p>
        </p:txBody>
      </p:sp>
    </p:spTree>
    <p:extLst>
      <p:ext uri="{BB962C8B-B14F-4D97-AF65-F5344CB8AC3E}">
        <p14:creationId xmlns:p14="http://schemas.microsoft.com/office/powerpoint/2010/main" val="821413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dirty="0"/>
              <a:t>What about students with no relationship to institution, not part of college community, how do we provide them with tool set (e.g. live by foothill, want to go to Long Beach). Discover – best program: not close to home. How will I be served? System trying to figure out. Significant citizens – no college, aren’t sure how to get started – credits but no credentials. If you aren’t admitted, don’t have access to tools. How do we serve those people? Tools out from behind firewalls and to public. When you determine pathway, we can steer you to right </a:t>
            </a:r>
            <a:r>
              <a:rPr lang="en-US" sz="1200" dirty="0" err="1"/>
              <a:t>inst</a:t>
            </a:r>
            <a:r>
              <a:rPr lang="en-US" sz="1200" dirty="0"/>
              <a:t> for you. We know there are many who need support, don’t have relationship. How do we surface resource for them. </a:t>
            </a:r>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17</a:t>
            </a:fld>
            <a:endParaRPr lang="en-US"/>
          </a:p>
        </p:txBody>
      </p:sp>
    </p:spTree>
    <p:extLst>
      <p:ext uri="{BB962C8B-B14F-4D97-AF65-F5344CB8AC3E}">
        <p14:creationId xmlns:p14="http://schemas.microsoft.com/office/powerpoint/2010/main" val="137017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dirty="0"/>
              <a:t>What about students with no relationship to institution, not part of college community, how do we provide them with tool set (e.g. live by foothill, want to go to Long Beach). Discover – best program: not close to home. How will I be served? System trying to figure out. Significant citizens – no college, aren’t sure how to get started – credits but no credentials. If you aren’t admitted, don’t have access to tools. How do we serve those people? Tools out from behind firewalls and to public. When you determine pathway, we can steer you to right </a:t>
            </a:r>
            <a:r>
              <a:rPr lang="en-US" sz="1200" dirty="0" err="1"/>
              <a:t>inst</a:t>
            </a:r>
            <a:r>
              <a:rPr lang="en-US" sz="1200" dirty="0"/>
              <a:t> for you. We know there are many who need support, don’t have relationship. How do we surface resource for them. </a:t>
            </a:r>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18</a:t>
            </a:fld>
            <a:endParaRPr lang="en-US"/>
          </a:p>
        </p:txBody>
      </p:sp>
    </p:spTree>
    <p:extLst>
      <p:ext uri="{BB962C8B-B14F-4D97-AF65-F5344CB8AC3E}">
        <p14:creationId xmlns:p14="http://schemas.microsoft.com/office/powerpoint/2010/main" val="925754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dirty="0"/>
              <a:t>What about students with no relationship to institution, not part of college community, how do we provide them with tool set (e.g. live by foothill, want to go to Long Beach). Discover – best program: not close to home. How will I be served? System trying to figure out. Significant citizens – no college, aren’t sure how to get started – credits but no credentials. If you aren’t admitted, don’t have access to tools. How do we serve those people? Tools out from behind firewalls and to public. When you determine pathway, we can steer you to right </a:t>
            </a:r>
            <a:r>
              <a:rPr lang="en-US" sz="1200" dirty="0" err="1"/>
              <a:t>inst</a:t>
            </a:r>
            <a:r>
              <a:rPr lang="en-US" sz="1200" dirty="0"/>
              <a:t> for you. We know there are many who need support, don’t have relationship. How do we surface resource for them. </a:t>
            </a:r>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19</a:t>
            </a:fld>
            <a:endParaRPr lang="en-US"/>
          </a:p>
        </p:txBody>
      </p:sp>
    </p:spTree>
    <p:extLst>
      <p:ext uri="{BB962C8B-B14F-4D97-AF65-F5344CB8AC3E}">
        <p14:creationId xmlns:p14="http://schemas.microsoft.com/office/powerpoint/2010/main" val="2021948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dirty="0"/>
              <a:t>What about students with no relationship to institution, not part of college community, how do we provide them with tool set (e.g. live by foothill, want to go to Long Beach). Discover – best program: not close to home. How will I be served? System trying to figure out. Significant citizens – no college, aren’t sure how to get started – credits but no credentials. If you aren’t admitted, don’t have access to tools. How do we serve those people? Tools out from behind firewalls and to public. When you determine pathway, we can steer you to right </a:t>
            </a:r>
            <a:r>
              <a:rPr lang="en-US" sz="1200" dirty="0" err="1"/>
              <a:t>inst</a:t>
            </a:r>
            <a:r>
              <a:rPr lang="en-US" sz="1200" dirty="0"/>
              <a:t> for you. We know there are many who need support, don’t have relationship. How do we surface resource for them. </a:t>
            </a:r>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20</a:t>
            </a:fld>
            <a:endParaRPr lang="en-US"/>
          </a:p>
        </p:txBody>
      </p:sp>
    </p:spTree>
    <p:extLst>
      <p:ext uri="{BB962C8B-B14F-4D97-AF65-F5344CB8AC3E}">
        <p14:creationId xmlns:p14="http://schemas.microsoft.com/office/powerpoint/2010/main" val="2356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94" lvl="1">
              <a:spcBef>
                <a:spcPts val="1000"/>
              </a:spcBef>
            </a:pPr>
            <a:r>
              <a:rPr lang="en-US" sz="1600" dirty="0"/>
              <a:t>Just begun to understand how we can utilize data – more robust academic planner. To really adjust our plans to meet those needs. Demand forecasting for high demand courses or essential courses with low demand – just now looking at how to utilize it for long-range schedule planning. Data we can extract – better decision making on our part. Provide level agility in cost-effective manner. </a:t>
            </a:r>
          </a:p>
          <a:p>
            <a:endParaRPr lang="en-US" dirty="0"/>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21</a:t>
            </a:fld>
            <a:endParaRPr lang="en-US"/>
          </a:p>
        </p:txBody>
      </p:sp>
    </p:spTree>
    <p:extLst>
      <p:ext uri="{BB962C8B-B14F-4D97-AF65-F5344CB8AC3E}">
        <p14:creationId xmlns:p14="http://schemas.microsoft.com/office/powerpoint/2010/main" val="198771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https://www.luminafoundation.org/todays-student</a:t>
            </a:r>
            <a:endParaRPr lang="en-US" sz="1200" dirty="0"/>
          </a:p>
          <a:p>
            <a:endParaRPr lang="en-US" sz="1200" dirty="0"/>
          </a:p>
          <a:p>
            <a:pPr marL="171450" indent="-171450">
              <a:buFont typeface="Arial" charset="0"/>
              <a:buChar char="•"/>
            </a:pPr>
            <a:r>
              <a:rPr lang="en-US" sz="1200" dirty="0"/>
              <a:t>“Typical college student” –median age, employment, family status, etc. </a:t>
            </a:r>
          </a:p>
          <a:p>
            <a:pPr marL="171450" indent="-171450">
              <a:buFont typeface="Arial" charset="0"/>
              <a:buChar char="•"/>
            </a:pPr>
            <a:r>
              <a:rPr lang="en-US" sz="1200" dirty="0"/>
              <a:t>Lives more complex while in school – one size fits all package is less and less relevant to more and more students</a:t>
            </a:r>
          </a:p>
          <a:p>
            <a:pPr marL="171450" indent="-171450">
              <a:buFont typeface="Arial" charset="0"/>
              <a:buChar char="•"/>
            </a:pPr>
            <a:r>
              <a:rPr lang="en-US" sz="1200" dirty="0"/>
              <a:t>In many cases, resembles less and less the students we have been</a:t>
            </a:r>
          </a:p>
          <a:p>
            <a:endParaRPr lang="en-US" dirty="0"/>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2</a:t>
            </a:fld>
            <a:endParaRPr lang="en-US"/>
          </a:p>
        </p:txBody>
      </p:sp>
    </p:spTree>
    <p:extLst>
      <p:ext uri="{BB962C8B-B14F-4D97-AF65-F5344CB8AC3E}">
        <p14:creationId xmlns:p14="http://schemas.microsoft.com/office/powerpoint/2010/main" val="1605653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https://www.luminafoundation.org/todays-student</a:t>
            </a:r>
            <a:endParaRPr lang="en-US" sz="1200" dirty="0"/>
          </a:p>
          <a:p>
            <a:endParaRPr lang="en-US" sz="1200" dirty="0"/>
          </a:p>
          <a:p>
            <a:pPr marL="171450" indent="-171450">
              <a:buFont typeface="Arial" charset="0"/>
              <a:buChar char="•"/>
            </a:pPr>
            <a:r>
              <a:rPr lang="en-US" sz="1200" dirty="0"/>
              <a:t>“Typical college student” –median age, employment, family status, etc. </a:t>
            </a:r>
          </a:p>
          <a:p>
            <a:pPr marL="171450" indent="-171450">
              <a:buFont typeface="Arial" charset="0"/>
              <a:buChar char="•"/>
            </a:pPr>
            <a:r>
              <a:rPr lang="en-US" sz="1200" dirty="0"/>
              <a:t>Lives more complex while in school – one size fits all package is less and less relevant to more and more students</a:t>
            </a:r>
          </a:p>
          <a:p>
            <a:pPr marL="171450" indent="-171450">
              <a:buFont typeface="Arial" charset="0"/>
              <a:buChar char="•"/>
            </a:pPr>
            <a:r>
              <a:rPr lang="en-US" sz="1200" dirty="0"/>
              <a:t>In many cases, resembles less and less the students we have been</a:t>
            </a:r>
          </a:p>
          <a:p>
            <a:endParaRPr lang="en-US" dirty="0"/>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22</a:t>
            </a:fld>
            <a:endParaRPr lang="en-US"/>
          </a:p>
        </p:txBody>
      </p:sp>
    </p:spTree>
    <p:extLst>
      <p:ext uri="{BB962C8B-B14F-4D97-AF65-F5344CB8AC3E}">
        <p14:creationId xmlns:p14="http://schemas.microsoft.com/office/powerpoint/2010/main" val="204681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94" lvl="1">
              <a:spcBef>
                <a:spcPts val="1000"/>
              </a:spcBef>
            </a:pPr>
            <a:r>
              <a:rPr lang="en-US" sz="1600" dirty="0"/>
              <a:t>Just begun to understand how we can utilize data – more robust academic planner. To really adjust our plans to meet those needs. Demand forecasting for high demand courses or essential courses with low demand – just now looking at how to utilize it for long-range schedule planning. Data we can extract – better decision making on our part. Provide level agility in cost-effective manner. </a:t>
            </a:r>
          </a:p>
          <a:p>
            <a:endParaRPr lang="en-US" dirty="0"/>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23</a:t>
            </a:fld>
            <a:endParaRPr lang="en-US"/>
          </a:p>
        </p:txBody>
      </p:sp>
    </p:spTree>
    <p:extLst>
      <p:ext uri="{BB962C8B-B14F-4D97-AF65-F5344CB8AC3E}">
        <p14:creationId xmlns:p14="http://schemas.microsoft.com/office/powerpoint/2010/main" val="113114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https://www.luminafoundation.org/todays-student</a:t>
            </a:r>
            <a:endParaRPr lang="en-US" sz="1200" dirty="0"/>
          </a:p>
          <a:p>
            <a:endParaRPr lang="en-US" sz="1200" dirty="0"/>
          </a:p>
          <a:p>
            <a:pPr marL="171450" indent="-171450">
              <a:buFont typeface="Arial" charset="0"/>
              <a:buChar char="•"/>
            </a:pPr>
            <a:r>
              <a:rPr lang="en-US" sz="1200" dirty="0"/>
              <a:t>“Typical college student” –median age, employment, family status, etc. </a:t>
            </a:r>
          </a:p>
          <a:p>
            <a:pPr marL="171450" indent="-171450">
              <a:buFont typeface="Arial" charset="0"/>
              <a:buChar char="•"/>
            </a:pPr>
            <a:r>
              <a:rPr lang="en-US" sz="1200" dirty="0"/>
              <a:t>Lives more complex while in school – one size fits all package is less and less relevant to more and more students</a:t>
            </a:r>
          </a:p>
          <a:p>
            <a:pPr marL="171450" indent="-171450">
              <a:buFont typeface="Arial" charset="0"/>
              <a:buChar char="•"/>
            </a:pPr>
            <a:r>
              <a:rPr lang="en-US" sz="1200" dirty="0"/>
              <a:t>In many cases, resembles less and less the students we have been</a:t>
            </a:r>
          </a:p>
          <a:p>
            <a:endParaRPr lang="en-US" dirty="0"/>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3</a:t>
            </a:fld>
            <a:endParaRPr lang="en-US"/>
          </a:p>
        </p:txBody>
      </p:sp>
    </p:spTree>
    <p:extLst>
      <p:ext uri="{BB962C8B-B14F-4D97-AF65-F5344CB8AC3E}">
        <p14:creationId xmlns:p14="http://schemas.microsoft.com/office/powerpoint/2010/main" val="120730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their needs? Constraints? Aspirations?</a:t>
            </a:r>
          </a:p>
          <a:p>
            <a:endParaRPr lang="en-US" dirty="0"/>
          </a:p>
          <a:p>
            <a:r>
              <a:rPr lang="en-US" dirty="0"/>
              <a:t>This is a legitimate question we need to continuously ask ourselves.</a:t>
            </a:r>
          </a:p>
        </p:txBody>
      </p:sp>
      <p:sp>
        <p:nvSpPr>
          <p:cNvPr id="4" name="Slide Number Placeholder 3"/>
          <p:cNvSpPr>
            <a:spLocks noGrp="1"/>
          </p:cNvSpPr>
          <p:nvPr>
            <p:ph type="sldNum" sz="quarter" idx="10"/>
          </p:nvPr>
        </p:nvSpPr>
        <p:spPr/>
        <p:txBody>
          <a:bodyPr/>
          <a:lstStyle/>
          <a:p>
            <a:fld id="{15926D39-A6F7-8D46-91D0-B24318FE419B}" type="slidenum">
              <a:rPr lang="en-US" smtClean="0"/>
              <a:t>5</a:t>
            </a:fld>
            <a:endParaRPr lang="en-US"/>
          </a:p>
        </p:txBody>
      </p:sp>
    </p:spTree>
    <p:extLst>
      <p:ext uri="{BB962C8B-B14F-4D97-AF65-F5344CB8AC3E}">
        <p14:creationId xmlns:p14="http://schemas.microsoft.com/office/powerpoint/2010/main" val="6356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https://www.luminafoundation.org/todays-student</a:t>
            </a:r>
            <a:endParaRPr lang="en-US" sz="1200" dirty="0"/>
          </a:p>
          <a:p>
            <a:endParaRPr lang="en-US" sz="1200" dirty="0"/>
          </a:p>
          <a:p>
            <a:pPr marL="171450" indent="-171450">
              <a:buFont typeface="Arial" charset="0"/>
              <a:buChar char="•"/>
            </a:pPr>
            <a:r>
              <a:rPr lang="en-US" sz="1200" dirty="0"/>
              <a:t>“Typical college student” –median age, employment, family status, etc. </a:t>
            </a:r>
          </a:p>
          <a:p>
            <a:pPr marL="171450" indent="-171450">
              <a:buFont typeface="Arial" charset="0"/>
              <a:buChar char="•"/>
            </a:pPr>
            <a:r>
              <a:rPr lang="en-US" sz="1200" dirty="0"/>
              <a:t>Lives more complex while in school – one size fits all package is less and less relevant to more and more students</a:t>
            </a:r>
          </a:p>
          <a:p>
            <a:pPr marL="171450" indent="-171450">
              <a:buFont typeface="Arial" charset="0"/>
              <a:buChar char="•"/>
            </a:pPr>
            <a:r>
              <a:rPr lang="en-US" sz="1200" dirty="0"/>
              <a:t>In many cases, resembles less and less the students we have been</a:t>
            </a:r>
          </a:p>
          <a:p>
            <a:endParaRPr lang="en-US" dirty="0"/>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6</a:t>
            </a:fld>
            <a:endParaRPr lang="en-US"/>
          </a:p>
        </p:txBody>
      </p:sp>
    </p:spTree>
    <p:extLst>
      <p:ext uri="{BB962C8B-B14F-4D97-AF65-F5344CB8AC3E}">
        <p14:creationId xmlns:p14="http://schemas.microsoft.com/office/powerpoint/2010/main" val="194812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Pulled this from a slide deck you and Jory submitted/presented as part of the 115</a:t>
            </a:r>
            <a:r>
              <a:rPr lang="en-US" baseline="30000" dirty="0"/>
              <a:t>th</a:t>
            </a:r>
            <a:r>
              <a:rPr lang="en-US" dirty="0"/>
              <a:t> college proposal. </a:t>
            </a:r>
          </a:p>
        </p:txBody>
      </p:sp>
      <p:sp>
        <p:nvSpPr>
          <p:cNvPr id="4" name="Slide Number Placeholder 3"/>
          <p:cNvSpPr>
            <a:spLocks noGrp="1"/>
          </p:cNvSpPr>
          <p:nvPr>
            <p:ph type="sldNum" sz="quarter" idx="10"/>
          </p:nvPr>
        </p:nvSpPr>
        <p:spPr/>
        <p:txBody>
          <a:bodyPr/>
          <a:lstStyle/>
          <a:p>
            <a:fld id="{15926D39-A6F7-8D46-91D0-B24318FE419B}" type="slidenum">
              <a:rPr lang="en-US" smtClean="0"/>
              <a:t>7</a:t>
            </a:fld>
            <a:endParaRPr lang="en-US"/>
          </a:p>
        </p:txBody>
      </p:sp>
    </p:spTree>
    <p:extLst>
      <p:ext uri="{BB962C8B-B14F-4D97-AF65-F5344CB8AC3E}">
        <p14:creationId xmlns:p14="http://schemas.microsoft.com/office/powerpoint/2010/main" val="92751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http://collegecampaign.org/wp-content/uploads/2017/09/CCO-2017-TransferMazeReport-27.pdf</a:t>
            </a:r>
            <a:endParaRPr lang="en-US" dirty="0"/>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8</a:t>
            </a:fld>
            <a:endParaRPr lang="en-US"/>
          </a:p>
        </p:txBody>
      </p:sp>
    </p:spTree>
    <p:extLst>
      <p:ext uri="{BB962C8B-B14F-4D97-AF65-F5344CB8AC3E}">
        <p14:creationId xmlns:p14="http://schemas.microsoft.com/office/powerpoint/2010/main" val="37790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a:t>
            </a:r>
            <a:r>
              <a:rPr lang="en-US" dirty="0" err="1"/>
              <a:t>collegecampaign.org</a:t>
            </a:r>
            <a:r>
              <a:rPr lang="en-US" dirty="0"/>
              <a:t>/</a:t>
            </a:r>
            <a:r>
              <a:rPr lang="en-US" dirty="0" err="1"/>
              <a:t>wp</a:t>
            </a:r>
            <a:r>
              <a:rPr lang="en-US" dirty="0"/>
              <a:t>-content/uploads/2017/09/CCO-2017-TransferMazeReport-27.pdf</a:t>
            </a:r>
          </a:p>
        </p:txBody>
      </p:sp>
      <p:sp>
        <p:nvSpPr>
          <p:cNvPr id="4" name="Slide Number Placeholder 3"/>
          <p:cNvSpPr>
            <a:spLocks noGrp="1"/>
          </p:cNvSpPr>
          <p:nvPr>
            <p:ph type="sldNum" sz="quarter" idx="10"/>
          </p:nvPr>
        </p:nvSpPr>
        <p:spPr/>
        <p:txBody>
          <a:bodyPr/>
          <a:lstStyle/>
          <a:p>
            <a:fld id="{15926D39-A6F7-8D46-91D0-B24318FE419B}" type="slidenum">
              <a:rPr lang="en-US" smtClean="0"/>
              <a:t>9</a:t>
            </a:fld>
            <a:endParaRPr lang="en-US"/>
          </a:p>
        </p:txBody>
      </p:sp>
    </p:spTree>
    <p:extLst>
      <p:ext uri="{BB962C8B-B14F-4D97-AF65-F5344CB8AC3E}">
        <p14:creationId xmlns:p14="http://schemas.microsoft.com/office/powerpoint/2010/main" val="24411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a:t>
            </a:r>
            <a:r>
              <a:rPr lang="en-US" dirty="0" err="1"/>
              <a:t>collegecampaign.org</a:t>
            </a:r>
            <a:r>
              <a:rPr lang="en-US" dirty="0"/>
              <a:t>/</a:t>
            </a:r>
            <a:r>
              <a:rPr lang="en-US" dirty="0" err="1"/>
              <a:t>wp</a:t>
            </a:r>
            <a:r>
              <a:rPr lang="en-US" dirty="0"/>
              <a:t>-content/uploads/2017/09/CCO-2017-TransferMazeReport-27.pdf</a:t>
            </a:r>
          </a:p>
          <a:p>
            <a:endParaRPr lang="en-US" dirty="0"/>
          </a:p>
          <a:p>
            <a:r>
              <a:rPr lang="en-US" dirty="0"/>
              <a:t>Note: Transfer Maze report uses the numbers 1016 and 615 for counselor to student ratio. Given that that is a newer report, I chose to use those. Feel free to shift accordingly if you have better information. </a:t>
            </a:r>
          </a:p>
          <a:p>
            <a:endParaRPr lang="en-US" dirty="0"/>
          </a:p>
          <a:p>
            <a:r>
              <a:rPr lang="en-US" dirty="0"/>
              <a:t>Counselors cannot reach every student</a:t>
            </a:r>
          </a:p>
          <a:p>
            <a:endParaRPr lang="en-US" dirty="0"/>
          </a:p>
          <a:p>
            <a:r>
              <a:rPr lang="en-US" dirty="0"/>
              <a:t>And we are not making the information accessible enough for students to get the best use out of that interaction.</a:t>
            </a:r>
          </a:p>
          <a:p>
            <a:endParaRPr lang="en-US" dirty="0"/>
          </a:p>
          <a:p>
            <a:endParaRPr lang="en-US" dirty="0"/>
          </a:p>
        </p:txBody>
      </p:sp>
      <p:sp>
        <p:nvSpPr>
          <p:cNvPr id="4" name="Slide Number Placeholder 3"/>
          <p:cNvSpPr>
            <a:spLocks noGrp="1"/>
          </p:cNvSpPr>
          <p:nvPr>
            <p:ph type="sldNum" sz="quarter" idx="10"/>
          </p:nvPr>
        </p:nvSpPr>
        <p:spPr/>
        <p:txBody>
          <a:bodyPr/>
          <a:lstStyle/>
          <a:p>
            <a:fld id="{15926D39-A6F7-8D46-91D0-B24318FE419B}" type="slidenum">
              <a:rPr lang="en-US" smtClean="0"/>
              <a:t>10</a:t>
            </a:fld>
            <a:endParaRPr lang="en-US"/>
          </a:p>
        </p:txBody>
      </p:sp>
    </p:spTree>
    <p:extLst>
      <p:ext uri="{BB962C8B-B14F-4D97-AF65-F5344CB8AC3E}">
        <p14:creationId xmlns:p14="http://schemas.microsoft.com/office/powerpoint/2010/main" val="123732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05BB06-3764-564D-A17E-1C1A3FAEC0EF}"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DE6E5-E8C5-6C48-97F3-A7EE02BDFF8D}" type="slidenum">
              <a:rPr lang="en-US" smtClean="0"/>
              <a:t>‹#›</a:t>
            </a:fld>
            <a:endParaRPr lang="en-US"/>
          </a:p>
        </p:txBody>
      </p:sp>
    </p:spTree>
    <p:extLst>
      <p:ext uri="{BB962C8B-B14F-4D97-AF65-F5344CB8AC3E}">
        <p14:creationId xmlns:p14="http://schemas.microsoft.com/office/powerpoint/2010/main" val="59035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5BB06-3764-564D-A17E-1C1A3FAEC0EF}"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DE6E5-E8C5-6C48-97F3-A7EE02BDFF8D}" type="slidenum">
              <a:rPr lang="en-US" smtClean="0"/>
              <a:t>‹#›</a:t>
            </a:fld>
            <a:endParaRPr lang="en-US"/>
          </a:p>
        </p:txBody>
      </p:sp>
    </p:spTree>
    <p:extLst>
      <p:ext uri="{BB962C8B-B14F-4D97-AF65-F5344CB8AC3E}">
        <p14:creationId xmlns:p14="http://schemas.microsoft.com/office/powerpoint/2010/main" val="110872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5BB06-3764-564D-A17E-1C1A3FAEC0EF}"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DE6E5-E8C5-6C48-97F3-A7EE02BDFF8D}" type="slidenum">
              <a:rPr lang="en-US" smtClean="0"/>
              <a:t>‹#›</a:t>
            </a:fld>
            <a:endParaRPr lang="en-US"/>
          </a:p>
        </p:txBody>
      </p:sp>
    </p:spTree>
    <p:extLst>
      <p:ext uri="{BB962C8B-B14F-4D97-AF65-F5344CB8AC3E}">
        <p14:creationId xmlns:p14="http://schemas.microsoft.com/office/powerpoint/2010/main" val="685118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5BB06-3764-564D-A17E-1C1A3FAEC0EF}"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DE6E5-E8C5-6C48-97F3-A7EE02BDFF8D}" type="slidenum">
              <a:rPr lang="en-US" smtClean="0"/>
              <a:t>‹#›</a:t>
            </a:fld>
            <a:endParaRPr lang="en-US"/>
          </a:p>
        </p:txBody>
      </p:sp>
    </p:spTree>
    <p:extLst>
      <p:ext uri="{BB962C8B-B14F-4D97-AF65-F5344CB8AC3E}">
        <p14:creationId xmlns:p14="http://schemas.microsoft.com/office/powerpoint/2010/main" val="77151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05BB06-3764-564D-A17E-1C1A3FAEC0EF}"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DE6E5-E8C5-6C48-97F3-A7EE02BDFF8D}" type="slidenum">
              <a:rPr lang="en-US" smtClean="0"/>
              <a:t>‹#›</a:t>
            </a:fld>
            <a:endParaRPr lang="en-US"/>
          </a:p>
        </p:txBody>
      </p:sp>
    </p:spTree>
    <p:extLst>
      <p:ext uri="{BB962C8B-B14F-4D97-AF65-F5344CB8AC3E}">
        <p14:creationId xmlns:p14="http://schemas.microsoft.com/office/powerpoint/2010/main" val="35757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05BB06-3764-564D-A17E-1C1A3FAEC0EF}"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DE6E5-E8C5-6C48-97F3-A7EE02BDFF8D}" type="slidenum">
              <a:rPr lang="en-US" smtClean="0"/>
              <a:t>‹#›</a:t>
            </a:fld>
            <a:endParaRPr lang="en-US"/>
          </a:p>
        </p:txBody>
      </p:sp>
    </p:spTree>
    <p:extLst>
      <p:ext uri="{BB962C8B-B14F-4D97-AF65-F5344CB8AC3E}">
        <p14:creationId xmlns:p14="http://schemas.microsoft.com/office/powerpoint/2010/main" val="104478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5BB06-3764-564D-A17E-1C1A3FAEC0EF}" type="datetimeFigureOut">
              <a:rPr lang="en-US" smtClean="0"/>
              <a:t>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DE6E5-E8C5-6C48-97F3-A7EE02BDFF8D}" type="slidenum">
              <a:rPr lang="en-US" smtClean="0"/>
              <a:t>‹#›</a:t>
            </a:fld>
            <a:endParaRPr lang="en-US"/>
          </a:p>
        </p:txBody>
      </p:sp>
    </p:spTree>
    <p:extLst>
      <p:ext uri="{BB962C8B-B14F-4D97-AF65-F5344CB8AC3E}">
        <p14:creationId xmlns:p14="http://schemas.microsoft.com/office/powerpoint/2010/main" val="192770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5BB06-3764-564D-A17E-1C1A3FAEC0EF}" type="datetimeFigureOut">
              <a:rPr lang="en-US" smtClean="0"/>
              <a:t>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DE6E5-E8C5-6C48-97F3-A7EE02BDFF8D}" type="slidenum">
              <a:rPr lang="en-US" smtClean="0"/>
              <a:t>‹#›</a:t>
            </a:fld>
            <a:endParaRPr lang="en-US"/>
          </a:p>
        </p:txBody>
      </p:sp>
    </p:spTree>
    <p:extLst>
      <p:ext uri="{BB962C8B-B14F-4D97-AF65-F5344CB8AC3E}">
        <p14:creationId xmlns:p14="http://schemas.microsoft.com/office/powerpoint/2010/main" val="195250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5BB06-3764-564D-A17E-1C1A3FAEC0EF}" type="datetimeFigureOut">
              <a:rPr lang="en-US" smtClean="0"/>
              <a:t>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DE6E5-E8C5-6C48-97F3-A7EE02BDFF8D}" type="slidenum">
              <a:rPr lang="en-US" smtClean="0"/>
              <a:t>‹#›</a:t>
            </a:fld>
            <a:endParaRPr lang="en-US"/>
          </a:p>
        </p:txBody>
      </p:sp>
    </p:spTree>
    <p:extLst>
      <p:ext uri="{BB962C8B-B14F-4D97-AF65-F5344CB8AC3E}">
        <p14:creationId xmlns:p14="http://schemas.microsoft.com/office/powerpoint/2010/main" val="130060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05BB06-3764-564D-A17E-1C1A3FAEC0EF}"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DE6E5-E8C5-6C48-97F3-A7EE02BDFF8D}" type="slidenum">
              <a:rPr lang="en-US" smtClean="0"/>
              <a:t>‹#›</a:t>
            </a:fld>
            <a:endParaRPr lang="en-US"/>
          </a:p>
        </p:txBody>
      </p:sp>
    </p:spTree>
    <p:extLst>
      <p:ext uri="{BB962C8B-B14F-4D97-AF65-F5344CB8AC3E}">
        <p14:creationId xmlns:p14="http://schemas.microsoft.com/office/powerpoint/2010/main" val="194272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05BB06-3764-564D-A17E-1C1A3FAEC0EF}"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DE6E5-E8C5-6C48-97F3-A7EE02BDFF8D}" type="slidenum">
              <a:rPr lang="en-US" smtClean="0"/>
              <a:t>‹#›</a:t>
            </a:fld>
            <a:endParaRPr lang="en-US"/>
          </a:p>
        </p:txBody>
      </p:sp>
    </p:spTree>
    <p:extLst>
      <p:ext uri="{BB962C8B-B14F-4D97-AF65-F5344CB8AC3E}">
        <p14:creationId xmlns:p14="http://schemas.microsoft.com/office/powerpoint/2010/main" val="108345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5BB06-3764-564D-A17E-1C1A3FAEC0EF}" type="datetimeFigureOut">
              <a:rPr lang="en-US" smtClean="0"/>
              <a:t>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DE6E5-E8C5-6C48-97F3-A7EE02BDFF8D}" type="slidenum">
              <a:rPr lang="en-US" smtClean="0"/>
              <a:t>‹#›</a:t>
            </a:fld>
            <a:endParaRPr lang="en-US"/>
          </a:p>
        </p:txBody>
      </p:sp>
    </p:spTree>
    <p:extLst>
      <p:ext uri="{BB962C8B-B14F-4D97-AF65-F5344CB8AC3E}">
        <p14:creationId xmlns:p14="http://schemas.microsoft.com/office/powerpoint/2010/main" val="5106167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oreaujoseph@fhda.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foundationccc.org/What-We-Do/Student-Success/California-Guided-Pathways-Project" TargetMode="External"/><Relationship Id="rId7" Type="http://schemas.openxmlformats.org/officeDocument/2006/relationships/hyperlink" Target="http://californiacommunitycolleges.cccco.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swettdenise@fhda.edu" TargetMode="External"/><Relationship Id="rId5" Type="http://schemas.openxmlformats.org/officeDocument/2006/relationships/hyperlink" Target="mailto:moreaujoseph@fhda.edu" TargetMode="External"/><Relationship Id="rId4" Type="http://schemas.openxmlformats.org/officeDocument/2006/relationships/hyperlink" Target="http://cccgp.cccco.edu/About-Guided-Pathway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moreaujoseph@fhda.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luminafoundation.org/todays-student"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683" y="0"/>
            <a:ext cx="4229317" cy="6858000"/>
          </a:xfrm>
          <a:prstGeom prst="rect">
            <a:avLst/>
          </a:prstGeom>
        </p:spPr>
      </p:pic>
      <p:sp>
        <p:nvSpPr>
          <p:cNvPr id="2" name="Title 1"/>
          <p:cNvSpPr>
            <a:spLocks noGrp="1"/>
          </p:cNvSpPr>
          <p:nvPr>
            <p:ph type="ctrTitle"/>
          </p:nvPr>
        </p:nvSpPr>
        <p:spPr>
          <a:xfrm>
            <a:off x="307749" y="1943036"/>
            <a:ext cx="10446707" cy="1689038"/>
          </a:xfrm>
        </p:spPr>
        <p:txBody>
          <a:bodyPr>
            <a:noAutofit/>
          </a:bodyPr>
          <a:lstStyle/>
          <a:p>
            <a:pPr algn="l"/>
            <a:r>
              <a:rPr lang="en-US" sz="5200" b="1" dirty="0"/>
              <a:t>Designing student-centered </a:t>
            </a:r>
            <a:br>
              <a:rPr lang="en-US" sz="5200" b="1" dirty="0"/>
            </a:br>
            <a:r>
              <a:rPr lang="en-US" sz="5200" b="1" dirty="0"/>
              <a:t>pathways that scale</a:t>
            </a:r>
          </a:p>
        </p:txBody>
      </p:sp>
      <p:sp>
        <p:nvSpPr>
          <p:cNvPr id="3" name="Subtitle 2"/>
          <p:cNvSpPr>
            <a:spLocks noGrp="1"/>
          </p:cNvSpPr>
          <p:nvPr>
            <p:ph type="subTitle" idx="1"/>
          </p:nvPr>
        </p:nvSpPr>
        <p:spPr>
          <a:xfrm>
            <a:off x="307749" y="4045337"/>
            <a:ext cx="10046208" cy="1655762"/>
          </a:xfrm>
        </p:spPr>
        <p:txBody>
          <a:bodyPr/>
          <a:lstStyle/>
          <a:p>
            <a:pPr algn="l"/>
            <a:r>
              <a:rPr lang="en-US" sz="3600" b="1" dirty="0"/>
              <a:t>Joseph Moreau</a:t>
            </a:r>
          </a:p>
          <a:p>
            <a:pPr algn="l">
              <a:lnSpc>
                <a:spcPct val="100000"/>
              </a:lnSpc>
              <a:spcBef>
                <a:spcPts val="0"/>
              </a:spcBef>
            </a:pPr>
            <a:r>
              <a:rPr lang="en-US" dirty="0"/>
              <a:t>Vice Chancellor of Technology</a:t>
            </a:r>
          </a:p>
          <a:p>
            <a:pPr algn="l">
              <a:lnSpc>
                <a:spcPct val="100000"/>
              </a:lnSpc>
              <a:spcBef>
                <a:spcPts val="0"/>
              </a:spcBef>
            </a:pPr>
            <a:r>
              <a:rPr lang="en-US" dirty="0"/>
              <a:t>Foothill-De Anza Community College District</a:t>
            </a:r>
          </a:p>
        </p:txBody>
      </p:sp>
      <p:cxnSp>
        <p:nvCxnSpPr>
          <p:cNvPr id="7" name="Straight Connector 6"/>
          <p:cNvCxnSpPr/>
          <p:nvPr/>
        </p:nvCxnSpPr>
        <p:spPr>
          <a:xfrm>
            <a:off x="0" y="6858000"/>
            <a:ext cx="12192000" cy="0"/>
          </a:xfrm>
          <a:prstGeom prst="line">
            <a:avLst/>
          </a:prstGeom>
          <a:ln w="88900">
            <a:solidFill>
              <a:srgbClr val="9D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07749" y="6318789"/>
            <a:ext cx="1561197" cy="338554"/>
          </a:xfrm>
          <a:prstGeom prst="rect">
            <a:avLst/>
          </a:prstGeom>
        </p:spPr>
        <p:txBody>
          <a:bodyPr wrap="none">
            <a:spAutoFit/>
          </a:bodyPr>
          <a:lstStyle/>
          <a:p>
            <a:r>
              <a:rPr lang="en-US" sz="1600" b="1" dirty="0"/>
              <a:t>1 February 2018</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78" y="252368"/>
            <a:ext cx="2252037" cy="1280160"/>
          </a:xfrm>
          <a:prstGeom prst="rect">
            <a:avLst/>
          </a:prstGeom>
        </p:spPr>
      </p:pic>
      <p:sp>
        <p:nvSpPr>
          <p:cNvPr id="13" name="TextBox 12"/>
          <p:cNvSpPr txBox="1"/>
          <p:nvPr/>
        </p:nvSpPr>
        <p:spPr>
          <a:xfrm>
            <a:off x="7858194" y="5701100"/>
            <a:ext cx="4438291" cy="300082"/>
          </a:xfrm>
          <a:prstGeom prst="rect">
            <a:avLst/>
          </a:prstGeom>
          <a:noFill/>
        </p:spPr>
        <p:txBody>
          <a:bodyPr wrap="square" rtlCol="0">
            <a:spAutoFit/>
          </a:bodyPr>
          <a:lstStyle/>
          <a:p>
            <a:pPr algn="ctr"/>
            <a:r>
              <a:rPr lang="en-US" dirty="0">
                <a:solidFill>
                  <a:schemeClr val="bg1"/>
                </a:solidFill>
              </a:rPr>
              <a:t>Sponsored by</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442" y="5773137"/>
            <a:ext cx="2587797" cy="1048562"/>
          </a:xfrm>
          <a:prstGeom prst="rect">
            <a:avLst/>
          </a:prstGeom>
        </p:spPr>
      </p:pic>
    </p:spTree>
    <p:extLst>
      <p:ext uri="{BB962C8B-B14F-4D97-AF65-F5344CB8AC3E}">
        <p14:creationId xmlns:p14="http://schemas.microsoft.com/office/powerpoint/2010/main" val="214595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California Community Colleges </a:t>
            </a:r>
            <a:br>
              <a:rPr lang="en-US" sz="4800" b="1" dirty="0"/>
            </a:br>
            <a:r>
              <a:rPr lang="en-US" sz="4800" b="1" dirty="0"/>
              <a:t>Counselor to student ratio</a:t>
            </a:r>
          </a:p>
        </p:txBody>
      </p:sp>
      <p:sp>
        <p:nvSpPr>
          <p:cNvPr id="4" name="TextBox 3"/>
          <p:cNvSpPr txBox="1"/>
          <p:nvPr/>
        </p:nvSpPr>
        <p:spPr>
          <a:xfrm>
            <a:off x="0" y="2767280"/>
            <a:ext cx="60960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D47F00"/>
                </a:solidFill>
                <a:effectLst/>
                <a:uLnTx/>
                <a:uFillTx/>
                <a:latin typeface="Futura Medium" charset="0"/>
                <a:ea typeface="Futura Medium" charset="0"/>
                <a:cs typeface="Futura Medium" charset="0"/>
              </a:rPr>
              <a:t>1,016:1</a:t>
            </a:r>
          </a:p>
        </p:txBody>
      </p:sp>
      <p:sp>
        <p:nvSpPr>
          <p:cNvPr id="5" name="TextBox 4"/>
          <p:cNvSpPr txBox="1"/>
          <p:nvPr/>
        </p:nvSpPr>
        <p:spPr>
          <a:xfrm>
            <a:off x="6096000" y="2767280"/>
            <a:ext cx="60960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2E94B6"/>
                </a:solidFill>
                <a:effectLst/>
                <a:uLnTx/>
                <a:uFillTx/>
                <a:latin typeface="Futura Medium" charset="0"/>
                <a:ea typeface="Futura Medium" charset="0"/>
                <a:cs typeface="Futura Medium" charset="0"/>
              </a:rPr>
              <a:t>615:1</a:t>
            </a:r>
          </a:p>
        </p:txBody>
      </p:sp>
      <p:sp>
        <p:nvSpPr>
          <p:cNvPr id="6" name="Rectangle 5"/>
          <p:cNvSpPr/>
          <p:nvPr/>
        </p:nvSpPr>
        <p:spPr>
          <a:xfrm>
            <a:off x="2170176" y="4998034"/>
            <a:ext cx="8058912" cy="954107"/>
          </a:xfrm>
          <a:prstGeom prst="rect">
            <a:avLst/>
          </a:prstGeom>
        </p:spPr>
        <p:txBody>
          <a:bodyPr wrap="square">
            <a:spAutoFit/>
          </a:bodyPr>
          <a:lstStyle/>
          <a:p>
            <a:pPr algn="ctr"/>
            <a:r>
              <a:rPr lang="en-US" sz="2800" i="1" dirty="0">
                <a:latin typeface="Futura Medium" charset="0"/>
                <a:ea typeface="Futura Medium" charset="0"/>
                <a:cs typeface="Futura Medium" charset="0"/>
              </a:rPr>
              <a:t>“How do you know what to ask when you just don’t know what you’re asking about?” </a:t>
            </a:r>
            <a:endParaRPr lang="en-US" sz="2800" i="1" dirty="0">
              <a:effectLst/>
              <a:latin typeface="Futura Medium" charset="0"/>
              <a:ea typeface="Futura Medium" charset="0"/>
              <a:cs typeface="Futura Medium" charset="0"/>
            </a:endParaRPr>
          </a:p>
        </p:txBody>
      </p:sp>
    </p:spTree>
    <p:extLst>
      <p:ext uri="{BB962C8B-B14F-4D97-AF65-F5344CB8AC3E}">
        <p14:creationId xmlns:p14="http://schemas.microsoft.com/office/powerpoint/2010/main" val="6680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2AD00">
            <a:alpha val="8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941" y="1159785"/>
            <a:ext cx="11665616" cy="5274755"/>
          </a:xfrm>
        </p:spPr>
        <p:txBody>
          <a:bodyPr>
            <a:normAutofit fontScale="77500" lnSpcReduction="20000"/>
          </a:bodyPr>
          <a:lstStyle/>
          <a:p>
            <a:pPr marL="0" indent="0">
              <a:buNone/>
            </a:pPr>
            <a:endParaRPr lang="en-US" dirty="0"/>
          </a:p>
          <a:p>
            <a:pPr marL="0" indent="0" algn="ctr">
              <a:buNone/>
            </a:pPr>
            <a:r>
              <a:rPr lang="en-US" sz="7700" b="1" dirty="0"/>
              <a:t>Students are different </a:t>
            </a:r>
          </a:p>
          <a:p>
            <a:pPr marL="0" indent="0" algn="ctr">
              <a:buNone/>
            </a:pPr>
            <a:r>
              <a:rPr lang="en-US" sz="7700" b="1" dirty="0"/>
              <a:t>and dynamic</a:t>
            </a:r>
            <a:r>
              <a:rPr lang="en-US" sz="7700" dirty="0"/>
              <a:t>. </a:t>
            </a:r>
          </a:p>
          <a:p>
            <a:pPr marL="0" indent="0" algn="ctr">
              <a:buNone/>
            </a:pPr>
            <a:endParaRPr lang="en-US" sz="5600" dirty="0">
              <a:solidFill>
                <a:schemeClr val="tx1">
                  <a:lumMod val="75000"/>
                  <a:lumOff val="25000"/>
                </a:schemeClr>
              </a:solidFill>
            </a:endParaRPr>
          </a:p>
          <a:p>
            <a:pPr marL="0" indent="0" algn="ctr">
              <a:buNone/>
            </a:pPr>
            <a:endParaRPr lang="en-US" sz="5600" dirty="0">
              <a:solidFill>
                <a:schemeClr val="tx1">
                  <a:lumMod val="75000"/>
                  <a:lumOff val="25000"/>
                </a:schemeClr>
              </a:solidFill>
            </a:endParaRPr>
          </a:p>
          <a:p>
            <a:pPr marL="0" indent="0" algn="ctr">
              <a:lnSpc>
                <a:spcPct val="130000"/>
              </a:lnSpc>
              <a:buNone/>
            </a:pPr>
            <a:r>
              <a:rPr lang="en-US" sz="5600" b="1" dirty="0"/>
              <a:t>What can we do to help them understand their options to advance academically &amp; professionally?</a:t>
            </a:r>
            <a:r>
              <a:rPr lang="en-US" sz="5600" b="1" dirty="0">
                <a:solidFill>
                  <a:schemeClr val="tx1">
                    <a:lumMod val="75000"/>
                    <a:lumOff val="25000"/>
                  </a:schemeClr>
                </a:solidFill>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4800" dirty="0">
              <a:solidFill>
                <a:schemeClr val="tx1">
                  <a:lumMod val="75000"/>
                  <a:lumOff val="25000"/>
                </a:schemeClr>
              </a:solidFill>
            </a:endParaRPr>
          </a:p>
        </p:txBody>
      </p:sp>
    </p:spTree>
    <p:extLst>
      <p:ext uri="{BB962C8B-B14F-4D97-AF65-F5344CB8AC3E}">
        <p14:creationId xmlns:p14="http://schemas.microsoft.com/office/powerpoint/2010/main" val="29867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A transformational task</a:t>
            </a:r>
          </a:p>
        </p:txBody>
      </p:sp>
      <p:sp>
        <p:nvSpPr>
          <p:cNvPr id="4" name="Oval 3"/>
          <p:cNvSpPr/>
          <p:nvPr/>
        </p:nvSpPr>
        <p:spPr>
          <a:xfrm>
            <a:off x="1650381" y="4627756"/>
            <a:ext cx="1561170" cy="14942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lumMod val="50000"/>
                  </a:schemeClr>
                </a:solidFill>
              </a:rPr>
              <a:t>Comfort zone</a:t>
            </a:r>
          </a:p>
        </p:txBody>
      </p:sp>
      <p:sp>
        <p:nvSpPr>
          <p:cNvPr id="5" name="Oval 4"/>
          <p:cNvSpPr/>
          <p:nvPr/>
        </p:nvSpPr>
        <p:spPr>
          <a:xfrm>
            <a:off x="7337503" y="624468"/>
            <a:ext cx="3770764" cy="3388732"/>
          </a:xfrm>
          <a:prstGeom prst="ellipse">
            <a:avLst/>
          </a:prstGeom>
          <a:solidFill>
            <a:srgbClr val="2E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bg1"/>
                </a:solidFill>
              </a:rPr>
              <a:t>Where the magic </a:t>
            </a:r>
            <a:r>
              <a:rPr lang="en-US" sz="4800" dirty="0">
                <a:solidFill>
                  <a:schemeClr val="bg1"/>
                </a:solidFill>
              </a:rPr>
              <a:t>happens</a:t>
            </a:r>
          </a:p>
        </p:txBody>
      </p:sp>
      <p:cxnSp>
        <p:nvCxnSpPr>
          <p:cNvPr id="7" name="Straight Arrow Connector 6"/>
          <p:cNvCxnSpPr/>
          <p:nvPr/>
        </p:nvCxnSpPr>
        <p:spPr>
          <a:xfrm flipV="1">
            <a:off x="3133492" y="3002542"/>
            <a:ext cx="4371278" cy="20295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939881" y="4757587"/>
            <a:ext cx="6096000" cy="1431161"/>
          </a:xfrm>
          <a:prstGeom prst="rect">
            <a:avLst/>
          </a:prstGeom>
        </p:spPr>
        <p:txBody>
          <a:bodyPr>
            <a:spAutoFit/>
          </a:bodyPr>
          <a:lstStyle/>
          <a:p>
            <a:pPr>
              <a:lnSpc>
                <a:spcPts val="2400"/>
              </a:lnSpc>
            </a:pPr>
            <a:r>
              <a:rPr lang="en-US" sz="1800" b="1" dirty="0">
                <a:latin typeface="Arial" charset="0"/>
              </a:rPr>
              <a:t>Printed books will never be the equivalent of handwritten codices. Why? Because scribes </a:t>
            </a:r>
          </a:p>
          <a:p>
            <a:pPr>
              <a:lnSpc>
                <a:spcPts val="2400"/>
              </a:lnSpc>
            </a:pPr>
            <a:r>
              <a:rPr lang="en-US" sz="1800" b="1" dirty="0">
                <a:latin typeface="Arial" charset="0"/>
              </a:rPr>
              <a:t>display more diligence and industry than printers.</a:t>
            </a:r>
          </a:p>
          <a:p>
            <a:pPr lvl="8"/>
            <a:endParaRPr lang="en-US" dirty="0">
              <a:latin typeface="Arial" charset="0"/>
            </a:endParaRPr>
          </a:p>
          <a:p>
            <a:pPr marL="1895475" lvl="8"/>
            <a:r>
              <a:rPr lang="en-US" dirty="0">
                <a:latin typeface="Arial" charset="0"/>
              </a:rPr>
              <a:t>Johannes </a:t>
            </a:r>
            <a:r>
              <a:rPr lang="en-US" dirty="0" err="1">
                <a:latin typeface="Arial" charset="0"/>
              </a:rPr>
              <a:t>Trithemius</a:t>
            </a:r>
            <a:r>
              <a:rPr lang="en-US" dirty="0">
                <a:latin typeface="Arial" charset="0"/>
              </a:rPr>
              <a:t> of </a:t>
            </a:r>
            <a:r>
              <a:rPr lang="en-US" dirty="0" err="1">
                <a:latin typeface="Arial" charset="0"/>
              </a:rPr>
              <a:t>Sponheim</a:t>
            </a:r>
            <a:r>
              <a:rPr lang="en-US" dirty="0">
                <a:latin typeface="Arial" charset="0"/>
              </a:rPr>
              <a:t>, 1492</a:t>
            </a:r>
            <a:endParaRPr lang="en-US" dirty="0">
              <a:effectLst/>
              <a:latin typeface="Arial" charset="0"/>
            </a:endParaRPr>
          </a:p>
        </p:txBody>
      </p:sp>
    </p:spTree>
    <p:extLst>
      <p:ext uri="{BB962C8B-B14F-4D97-AF65-F5344CB8AC3E}">
        <p14:creationId xmlns:p14="http://schemas.microsoft.com/office/powerpoint/2010/main" val="186307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7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r>
              <a:rPr lang="en-US" sz="6000" b="1" dirty="0">
                <a:solidFill>
                  <a:schemeClr val="bg1"/>
                </a:solidFill>
              </a:rPr>
              <a:t>Intuitive, accessible, </a:t>
            </a:r>
          </a:p>
          <a:p>
            <a:pPr marL="0" indent="0" algn="ctr">
              <a:buNone/>
            </a:pPr>
            <a:r>
              <a:rPr lang="en-US" sz="6000" b="1" dirty="0">
                <a:solidFill>
                  <a:schemeClr val="bg1"/>
                </a:solidFill>
              </a:rPr>
              <a:t>flexible tools give students the opportunity to design and monitor their own pathway.</a:t>
            </a:r>
          </a:p>
        </p:txBody>
      </p:sp>
    </p:spTree>
    <p:extLst>
      <p:ext uri="{BB962C8B-B14F-4D97-AF65-F5344CB8AC3E}">
        <p14:creationId xmlns:p14="http://schemas.microsoft.com/office/powerpoint/2010/main" val="293034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93" y="384417"/>
            <a:ext cx="10515600" cy="1325563"/>
          </a:xfrm>
        </p:spPr>
        <p:txBody>
          <a:bodyPr/>
          <a:lstStyle/>
          <a:p>
            <a:r>
              <a:rPr lang="en-US" b="1" dirty="0"/>
              <a:t>Foothill-De Anza Community College District</a:t>
            </a:r>
            <a:br>
              <a:rPr lang="en-US" b="1" dirty="0"/>
            </a:br>
            <a:r>
              <a:rPr lang="en-US" b="1" dirty="0"/>
              <a:t>Guided Pathways Requirements</a:t>
            </a:r>
          </a:p>
        </p:txBody>
      </p:sp>
      <p:sp>
        <p:nvSpPr>
          <p:cNvPr id="25" name="TextBox 24"/>
          <p:cNvSpPr txBox="1"/>
          <p:nvPr/>
        </p:nvSpPr>
        <p:spPr>
          <a:xfrm>
            <a:off x="3622491" y="2489835"/>
            <a:ext cx="2618112" cy="923330"/>
          </a:xfrm>
          <a:prstGeom prst="rect">
            <a:avLst/>
          </a:prstGeom>
          <a:noFill/>
        </p:spPr>
        <p:txBody>
          <a:bodyPr wrap="square" rtlCol="0">
            <a:spAutoFit/>
          </a:bodyPr>
          <a:lstStyle/>
          <a:p>
            <a:pPr marL="0" lvl="1"/>
            <a:r>
              <a:rPr lang="en-US" sz="1800" dirty="0"/>
              <a:t>Connect many of the disconnected dots for students</a:t>
            </a:r>
          </a:p>
        </p:txBody>
      </p:sp>
      <p:sp>
        <p:nvSpPr>
          <p:cNvPr id="28" name="TextBox 27"/>
          <p:cNvSpPr txBox="1"/>
          <p:nvPr/>
        </p:nvSpPr>
        <p:spPr>
          <a:xfrm>
            <a:off x="7485297" y="2878908"/>
            <a:ext cx="2830680" cy="923330"/>
          </a:xfrm>
          <a:prstGeom prst="rect">
            <a:avLst/>
          </a:prstGeom>
          <a:noFill/>
        </p:spPr>
        <p:txBody>
          <a:bodyPr wrap="square" rtlCol="0">
            <a:spAutoFit/>
          </a:bodyPr>
          <a:lstStyle/>
          <a:p>
            <a:pPr marL="0" lvl="1"/>
            <a:r>
              <a:rPr lang="en-US" sz="1800" dirty="0"/>
              <a:t>Always up-to-date: </a:t>
            </a:r>
          </a:p>
          <a:p>
            <a:pPr marL="0" lvl="1"/>
            <a:r>
              <a:rPr lang="en-US" sz="1800" dirty="0"/>
              <a:t>Ed plans update dynamically as circumstances change</a:t>
            </a:r>
          </a:p>
        </p:txBody>
      </p:sp>
      <p:sp>
        <p:nvSpPr>
          <p:cNvPr id="3" name="TextBox 2"/>
          <p:cNvSpPr txBox="1"/>
          <p:nvPr/>
        </p:nvSpPr>
        <p:spPr>
          <a:xfrm>
            <a:off x="3601715" y="5186360"/>
            <a:ext cx="2420000" cy="1477328"/>
          </a:xfrm>
          <a:prstGeom prst="rect">
            <a:avLst/>
          </a:prstGeom>
          <a:noFill/>
        </p:spPr>
        <p:txBody>
          <a:bodyPr wrap="square" rtlCol="0">
            <a:spAutoFit/>
          </a:bodyPr>
          <a:lstStyle/>
          <a:p>
            <a:pPr marL="0" lvl="1"/>
            <a:r>
              <a:rPr lang="en-US" sz="1800" dirty="0"/>
              <a:t>Provide student insight into options available, time and cost associated with different pathways</a:t>
            </a:r>
          </a:p>
        </p:txBody>
      </p:sp>
      <p:sp>
        <p:nvSpPr>
          <p:cNvPr id="5" name="Rectangle 4"/>
          <p:cNvSpPr/>
          <p:nvPr/>
        </p:nvSpPr>
        <p:spPr>
          <a:xfrm>
            <a:off x="7195407" y="4473091"/>
            <a:ext cx="3120570" cy="923330"/>
          </a:xfrm>
          <a:prstGeom prst="rect">
            <a:avLst/>
          </a:prstGeom>
        </p:spPr>
        <p:txBody>
          <a:bodyPr wrap="square">
            <a:spAutoFit/>
          </a:bodyPr>
          <a:lstStyle/>
          <a:p>
            <a:pPr lvl="1"/>
            <a:r>
              <a:rPr lang="en-US" sz="1800" dirty="0"/>
              <a:t>Surface actionable student data that enables us to adjust in an agile manner</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534" y="2552007"/>
            <a:ext cx="531107" cy="759031"/>
          </a:xfrm>
          <a:prstGeom prst="rect">
            <a:avLst/>
          </a:prstGeom>
        </p:spPr>
      </p:pic>
      <p:sp>
        <p:nvSpPr>
          <p:cNvPr id="29" name="TextBox 28"/>
          <p:cNvSpPr txBox="1"/>
          <p:nvPr/>
        </p:nvSpPr>
        <p:spPr>
          <a:xfrm>
            <a:off x="3601715" y="3705909"/>
            <a:ext cx="2146478" cy="1200329"/>
          </a:xfrm>
          <a:prstGeom prst="rect">
            <a:avLst/>
          </a:prstGeom>
          <a:noFill/>
        </p:spPr>
        <p:txBody>
          <a:bodyPr wrap="square" rtlCol="0">
            <a:spAutoFit/>
          </a:bodyPr>
          <a:lstStyle/>
          <a:p>
            <a:pPr marL="0" lvl="1"/>
            <a:r>
              <a:rPr lang="en-US" sz="1800" dirty="0"/>
              <a:t>Optimize </a:t>
            </a:r>
            <a:r>
              <a:rPr lang="en-US" sz="1800" dirty="0" err="1"/>
              <a:t>ed</a:t>
            </a:r>
            <a:r>
              <a:rPr lang="en-US" sz="1800" dirty="0"/>
              <a:t> plans based on individual student needs and goals</a:t>
            </a:r>
          </a:p>
        </p:txBody>
      </p:sp>
      <p:sp>
        <p:nvSpPr>
          <p:cNvPr id="31" name="TextBox 30"/>
          <p:cNvSpPr txBox="1"/>
          <p:nvPr/>
        </p:nvSpPr>
        <p:spPr>
          <a:xfrm>
            <a:off x="1818650" y="2787403"/>
            <a:ext cx="916810" cy="369332"/>
          </a:xfrm>
          <a:prstGeom prst="rect">
            <a:avLst/>
          </a:prstGeom>
          <a:noFill/>
        </p:spPr>
        <p:txBody>
          <a:bodyPr wrap="square" rtlCol="0">
            <a:spAutoFit/>
          </a:bodyPr>
          <a:lstStyle/>
          <a:p>
            <a:pPr marL="0" lvl="1"/>
            <a:r>
              <a:rPr lang="en-US" sz="900" dirty="0"/>
              <a:t>Wants, </a:t>
            </a:r>
          </a:p>
          <a:p>
            <a:pPr marL="0" lvl="1"/>
            <a:r>
              <a:rPr lang="en-US" sz="900" dirty="0"/>
              <a:t>capabilities</a:t>
            </a:r>
          </a:p>
        </p:txBody>
      </p:sp>
      <p:sp>
        <p:nvSpPr>
          <p:cNvPr id="32" name="TextBox 31"/>
          <p:cNvSpPr txBox="1"/>
          <p:nvPr/>
        </p:nvSpPr>
        <p:spPr>
          <a:xfrm>
            <a:off x="1928700" y="2546952"/>
            <a:ext cx="2033545" cy="230832"/>
          </a:xfrm>
          <a:prstGeom prst="rect">
            <a:avLst/>
          </a:prstGeom>
          <a:noFill/>
        </p:spPr>
        <p:txBody>
          <a:bodyPr wrap="square" rtlCol="0">
            <a:spAutoFit/>
          </a:bodyPr>
          <a:lstStyle/>
          <a:p>
            <a:pPr marL="0" lvl="1"/>
            <a:r>
              <a:rPr lang="en-US" sz="900" dirty="0"/>
              <a:t>Ed plan</a:t>
            </a:r>
          </a:p>
        </p:txBody>
      </p:sp>
      <p:sp>
        <p:nvSpPr>
          <p:cNvPr id="33" name="TextBox 32"/>
          <p:cNvSpPr txBox="1"/>
          <p:nvPr/>
        </p:nvSpPr>
        <p:spPr>
          <a:xfrm>
            <a:off x="2314231" y="2177620"/>
            <a:ext cx="689715" cy="369332"/>
          </a:xfrm>
          <a:prstGeom prst="rect">
            <a:avLst/>
          </a:prstGeom>
          <a:noFill/>
        </p:spPr>
        <p:txBody>
          <a:bodyPr wrap="square" rtlCol="0">
            <a:spAutoFit/>
          </a:bodyPr>
          <a:lstStyle/>
          <a:p>
            <a:pPr marL="0" lvl="1" algn="ctr"/>
            <a:r>
              <a:rPr lang="en-US" sz="900" dirty="0"/>
              <a:t>Financial plan</a:t>
            </a:r>
          </a:p>
        </p:txBody>
      </p:sp>
      <p:sp>
        <p:nvSpPr>
          <p:cNvPr id="34" name="TextBox 33"/>
          <p:cNvSpPr txBox="1"/>
          <p:nvPr/>
        </p:nvSpPr>
        <p:spPr>
          <a:xfrm>
            <a:off x="2876207" y="2506766"/>
            <a:ext cx="676805" cy="369332"/>
          </a:xfrm>
          <a:prstGeom prst="rect">
            <a:avLst/>
          </a:prstGeom>
          <a:noFill/>
        </p:spPr>
        <p:txBody>
          <a:bodyPr wrap="square" rtlCol="0">
            <a:spAutoFit/>
          </a:bodyPr>
          <a:lstStyle/>
          <a:p>
            <a:pPr marL="0" lvl="1"/>
            <a:r>
              <a:rPr lang="en-US" sz="900" dirty="0"/>
              <a:t>Transfer plan</a:t>
            </a:r>
          </a:p>
        </p:txBody>
      </p:sp>
      <p:sp>
        <p:nvSpPr>
          <p:cNvPr id="35" name="TextBox 34"/>
          <p:cNvSpPr txBox="1"/>
          <p:nvPr/>
        </p:nvSpPr>
        <p:spPr>
          <a:xfrm>
            <a:off x="2898216" y="2835912"/>
            <a:ext cx="1037602" cy="369332"/>
          </a:xfrm>
          <a:prstGeom prst="rect">
            <a:avLst/>
          </a:prstGeom>
          <a:noFill/>
        </p:spPr>
        <p:txBody>
          <a:bodyPr wrap="square" rtlCol="0">
            <a:spAutoFit/>
          </a:bodyPr>
          <a:lstStyle/>
          <a:p>
            <a:pPr marL="0" lvl="1"/>
            <a:r>
              <a:rPr lang="en-US" sz="900" dirty="0"/>
              <a:t>Career exploration</a:t>
            </a:r>
          </a:p>
        </p:txBody>
      </p:sp>
      <p:sp>
        <p:nvSpPr>
          <p:cNvPr id="30" name="TextBox 29"/>
          <p:cNvSpPr txBox="1"/>
          <p:nvPr/>
        </p:nvSpPr>
        <p:spPr>
          <a:xfrm>
            <a:off x="838199" y="1690942"/>
            <a:ext cx="8067805" cy="430887"/>
          </a:xfrm>
          <a:prstGeom prst="rect">
            <a:avLst/>
          </a:prstGeom>
          <a:noFill/>
        </p:spPr>
        <p:txBody>
          <a:bodyPr wrap="square" rtlCol="0">
            <a:spAutoFit/>
          </a:bodyPr>
          <a:lstStyle/>
          <a:p>
            <a:r>
              <a:rPr lang="en-US" sz="2200" dirty="0"/>
              <a:t>A technology solution to support our guided pathways efforts must: </a:t>
            </a:r>
          </a:p>
        </p:txBody>
      </p:sp>
      <p:pic>
        <p:nvPicPr>
          <p:cNvPr id="37" name="Picture 36"/>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15554" y="2949243"/>
            <a:ext cx="769743" cy="758952"/>
          </a:xfrm>
          <a:prstGeom prst="rect">
            <a:avLst/>
          </a:prstGeom>
          <a:noFill/>
          <a:ln>
            <a:noFill/>
          </a:ln>
        </p:spPr>
      </p:pic>
      <p:pic>
        <p:nvPicPr>
          <p:cNvPr id="40" name="Picture 39"/>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99531" y="4578140"/>
            <a:ext cx="601790" cy="713232"/>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4069" y="5454773"/>
            <a:ext cx="783359" cy="764634"/>
          </a:xfrm>
          <a:prstGeom prst="rect">
            <a:avLst/>
          </a:prstGeom>
        </p:spPr>
      </p:pic>
      <p:pic>
        <p:nvPicPr>
          <p:cNvPr id="49" name="Picture 2" descr="ttps://www.iconexperience.com/_img/i_collection_png/512x512/plain/id_cards.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14568" y="3789096"/>
            <a:ext cx="1033316" cy="10333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9974" y="5477255"/>
            <a:ext cx="2252037" cy="1280160"/>
          </a:xfrm>
          <a:prstGeom prst="rect">
            <a:avLst/>
          </a:prstGeom>
        </p:spPr>
      </p:pic>
    </p:spTree>
    <p:extLst>
      <p:ext uri="{BB962C8B-B14F-4D97-AF65-F5344CB8AC3E}">
        <p14:creationId xmlns:p14="http://schemas.microsoft.com/office/powerpoint/2010/main" val="1383368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91730" y="0"/>
            <a:ext cx="270027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08" y="1357889"/>
            <a:ext cx="8746073" cy="47853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08" y="406201"/>
            <a:ext cx="3663696" cy="676656"/>
          </a:xfrm>
          <a:prstGeom prst="rect">
            <a:avLst/>
          </a:prstGeom>
        </p:spPr>
      </p:pic>
      <p:sp>
        <p:nvSpPr>
          <p:cNvPr id="4" name="Rectangle 3"/>
          <p:cNvSpPr/>
          <p:nvPr/>
        </p:nvSpPr>
        <p:spPr>
          <a:xfrm>
            <a:off x="9521781" y="99453"/>
            <a:ext cx="2640168" cy="7486665"/>
          </a:xfrm>
          <a:prstGeom prst="rect">
            <a:avLst/>
          </a:prstGeom>
        </p:spPr>
        <p:txBody>
          <a:bodyPr wrap="square">
            <a:spAutoFit/>
          </a:bodyPr>
          <a:lstStyle/>
          <a:p>
            <a:pPr algn="ctr"/>
            <a:endParaRPr lang="en-US" sz="1000" b="1" dirty="0"/>
          </a:p>
          <a:p>
            <a:pPr algn="ctr"/>
            <a:r>
              <a:rPr lang="en-US" sz="2000" b="1" dirty="0"/>
              <a:t>Student feedback</a:t>
            </a:r>
            <a:endParaRPr lang="en-US" sz="800" i="1" dirty="0"/>
          </a:p>
          <a:p>
            <a:pPr algn="ctr"/>
            <a:endParaRPr lang="en-US" sz="1600" i="1" dirty="0"/>
          </a:p>
          <a:p>
            <a:pPr algn="ctr"/>
            <a:r>
              <a:rPr lang="en-US" sz="1600" i="1" dirty="0"/>
              <a:t>I actually like how organized it is to be able to see what classes to take for next quarter and how far I am from reaching my goal.</a:t>
            </a:r>
          </a:p>
          <a:p>
            <a:pPr algn="ctr"/>
            <a:endParaRPr lang="en-US" sz="1600" i="1" dirty="0"/>
          </a:p>
          <a:p>
            <a:pPr algn="ctr"/>
            <a:r>
              <a:rPr lang="en-US" sz="1600" i="1" dirty="0"/>
              <a:t>Seeing my quarters planned out without the stress of navigating the online catalog was very refreshing.</a:t>
            </a:r>
          </a:p>
          <a:p>
            <a:pPr algn="ctr"/>
            <a:endParaRPr lang="en-US" sz="1600" i="1" dirty="0"/>
          </a:p>
          <a:p>
            <a:pPr algn="ctr"/>
            <a:r>
              <a:rPr lang="en-US" sz="1600" i="1" dirty="0"/>
              <a:t>VERY simple, loved it!</a:t>
            </a:r>
          </a:p>
          <a:p>
            <a:pPr algn="ctr"/>
            <a:endParaRPr lang="en-US" sz="1600" i="1" dirty="0"/>
          </a:p>
          <a:p>
            <a:pPr algn="ctr"/>
            <a:r>
              <a:rPr lang="en-US" sz="1600" i="1" dirty="0"/>
              <a:t>It makes class registration a lot easier since you can see your overall class schedule while signing up for classes.</a:t>
            </a:r>
          </a:p>
          <a:p>
            <a:pPr algn="ctr"/>
            <a:endParaRPr lang="en-US" sz="1600" dirty="0"/>
          </a:p>
          <a:p>
            <a:pPr algn="ctr"/>
            <a:r>
              <a:rPr lang="en-US" sz="1600" i="1" dirty="0"/>
              <a:t>It's worth it because you are able to change or add any classes that you want. We are able to make our own educational plan for any transfer credit to university.</a:t>
            </a:r>
          </a:p>
          <a:p>
            <a:pPr algn="ctr"/>
            <a:endParaRPr lang="en-US" dirty="0"/>
          </a:p>
          <a:p>
            <a:pPr algn="ctr"/>
            <a:endParaRPr lang="en-US" dirty="0"/>
          </a:p>
          <a:p>
            <a:pPr algn="ctr"/>
            <a:endParaRPr lang="en-US" dirty="0"/>
          </a:p>
        </p:txBody>
      </p:sp>
      <p:sp>
        <p:nvSpPr>
          <p:cNvPr id="11" name="Rectangle 10"/>
          <p:cNvSpPr/>
          <p:nvPr/>
        </p:nvSpPr>
        <p:spPr>
          <a:xfrm>
            <a:off x="539496" y="1380744"/>
            <a:ext cx="1145146" cy="229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906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52786" cy="1325563"/>
          </a:xfrm>
        </p:spPr>
        <p:txBody>
          <a:bodyPr/>
          <a:lstStyle/>
          <a:p>
            <a:r>
              <a:rPr lang="en-US" b="1" dirty="0"/>
              <a:t>California Community Colleges support</a:t>
            </a:r>
          </a:p>
        </p:txBody>
      </p:sp>
      <p:sp>
        <p:nvSpPr>
          <p:cNvPr id="3" name="Content Placeholder 2"/>
          <p:cNvSpPr>
            <a:spLocks noGrp="1"/>
          </p:cNvSpPr>
          <p:nvPr>
            <p:ph idx="1"/>
          </p:nvPr>
        </p:nvSpPr>
        <p:spPr/>
        <p:txBody>
          <a:bodyPr/>
          <a:lstStyle/>
          <a:p>
            <a:pPr>
              <a:spcAft>
                <a:spcPts val="1200"/>
              </a:spcAft>
            </a:pPr>
            <a:r>
              <a:rPr lang="en-US" dirty="0"/>
              <a:t>Building common understanding of student experience through student journey maps, real-time data analytics, behavioral studies </a:t>
            </a:r>
          </a:p>
          <a:p>
            <a:pPr>
              <a:spcAft>
                <a:spcPts val="1200"/>
              </a:spcAft>
            </a:pPr>
            <a:r>
              <a:rPr lang="en-US" dirty="0"/>
              <a:t>Coordinating infrastructure resources to make common toolsets available across colleges</a:t>
            </a:r>
          </a:p>
          <a:p>
            <a:pPr>
              <a:spcAft>
                <a:spcPts val="1200"/>
              </a:spcAft>
            </a:pPr>
            <a:r>
              <a:rPr lang="en-US" dirty="0"/>
              <a:t>Spearheading system integration strategies key to Pathways</a:t>
            </a:r>
          </a:p>
          <a:p>
            <a:pPr>
              <a:spcAft>
                <a:spcPts val="1200"/>
              </a:spcAft>
            </a:pPr>
            <a:r>
              <a:rPr lang="en-US" dirty="0"/>
              <a:t>Improving key systems and processes critical to the effort (</a:t>
            </a:r>
            <a:r>
              <a:rPr lang="en-US" i="1" dirty="0" err="1"/>
              <a:t>MyPath</a:t>
            </a:r>
            <a:r>
              <a:rPr lang="en-US" i="1" dirty="0"/>
              <a:t>, application process, financial aid)</a:t>
            </a:r>
          </a:p>
        </p:txBody>
      </p:sp>
    </p:spTree>
    <p:extLst>
      <p:ext uri="{BB962C8B-B14F-4D97-AF65-F5344CB8AC3E}">
        <p14:creationId xmlns:p14="http://schemas.microsoft.com/office/powerpoint/2010/main" val="101025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solidFill>
                  <a:schemeClr val="tx1">
                    <a:lumMod val="75000"/>
                    <a:lumOff val="25000"/>
                  </a:schemeClr>
                </a:solidFill>
              </a:rPr>
              <a:t>Big challenge #1</a:t>
            </a:r>
          </a:p>
        </p:txBody>
      </p:sp>
      <p:sp>
        <p:nvSpPr>
          <p:cNvPr id="3" name="Content Placeholder 2"/>
          <p:cNvSpPr>
            <a:spLocks noGrp="1"/>
          </p:cNvSpPr>
          <p:nvPr>
            <p:ph idx="1"/>
          </p:nvPr>
        </p:nvSpPr>
        <p:spPr>
          <a:xfrm>
            <a:off x="446620" y="2506662"/>
            <a:ext cx="10515600" cy="4351338"/>
          </a:xfrm>
          <a:noFill/>
        </p:spPr>
        <p:txBody>
          <a:bodyPr>
            <a:noAutofit/>
          </a:bodyPr>
          <a:lstStyle/>
          <a:p>
            <a:pPr marL="457200" lvl="1" indent="0" algn="ctr">
              <a:buNone/>
            </a:pPr>
            <a:r>
              <a:rPr lang="en-US" sz="4800" b="1" dirty="0"/>
              <a:t>How do we serve students with no relationship to an institution?</a:t>
            </a:r>
          </a:p>
        </p:txBody>
      </p:sp>
    </p:spTree>
    <p:extLst>
      <p:ext uri="{BB962C8B-B14F-4D97-AF65-F5344CB8AC3E}">
        <p14:creationId xmlns:p14="http://schemas.microsoft.com/office/powerpoint/2010/main" val="195945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chemeClr val="tx1">
                    <a:lumMod val="75000"/>
                    <a:lumOff val="25000"/>
                  </a:schemeClr>
                </a:solidFill>
              </a:rPr>
              <a:t>Big challenge #2</a:t>
            </a:r>
          </a:p>
        </p:txBody>
      </p:sp>
      <p:sp>
        <p:nvSpPr>
          <p:cNvPr id="3" name="Content Placeholder 2"/>
          <p:cNvSpPr>
            <a:spLocks noGrp="1"/>
          </p:cNvSpPr>
          <p:nvPr>
            <p:ph idx="1"/>
          </p:nvPr>
        </p:nvSpPr>
        <p:spPr>
          <a:xfrm>
            <a:off x="1329452" y="2506662"/>
            <a:ext cx="9533096" cy="4351338"/>
          </a:xfrm>
          <a:noFill/>
        </p:spPr>
        <p:txBody>
          <a:bodyPr>
            <a:noAutofit/>
          </a:bodyPr>
          <a:lstStyle/>
          <a:p>
            <a:pPr marL="0" lvl="1" indent="-342900" algn="ctr">
              <a:lnSpc>
                <a:spcPct val="100000"/>
              </a:lnSpc>
              <a:spcBef>
                <a:spcPts val="0"/>
              </a:spcBef>
              <a:buNone/>
            </a:pPr>
            <a:r>
              <a:rPr lang="en-US" sz="4800" b="1" dirty="0"/>
              <a:t>How do we surface resources to help students find their best path?</a:t>
            </a:r>
          </a:p>
          <a:p>
            <a:pPr marL="0" marR="0" lvl="1" indent="-342900" defTabSz="914400" eaLnBrk="1" fontAlgn="auto" latinLnBrk="0" hangingPunct="1">
              <a:lnSpc>
                <a:spcPct val="100000"/>
              </a:lnSpc>
              <a:spcBef>
                <a:spcPts val="0"/>
              </a:spcBef>
              <a:spcAft>
                <a:spcPts val="0"/>
              </a:spcAft>
              <a:buClrTx/>
              <a:buSzTx/>
              <a:buFontTx/>
              <a:buNone/>
              <a:tabLst/>
              <a:defRPr/>
            </a:pPr>
            <a:endParaRPr lang="en-US" sz="4800" dirty="0"/>
          </a:p>
        </p:txBody>
      </p:sp>
    </p:spTree>
    <p:extLst>
      <p:ext uri="{BB962C8B-B14F-4D97-AF65-F5344CB8AC3E}">
        <p14:creationId xmlns:p14="http://schemas.microsoft.com/office/powerpoint/2010/main" val="639559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chemeClr val="tx1">
                    <a:lumMod val="75000"/>
                    <a:lumOff val="25000"/>
                  </a:schemeClr>
                </a:solidFill>
              </a:rPr>
              <a:t>Big challenge #3</a:t>
            </a:r>
          </a:p>
        </p:txBody>
      </p:sp>
      <p:sp>
        <p:nvSpPr>
          <p:cNvPr id="3" name="Content Placeholder 2"/>
          <p:cNvSpPr>
            <a:spLocks noGrp="1"/>
          </p:cNvSpPr>
          <p:nvPr>
            <p:ph idx="1"/>
          </p:nvPr>
        </p:nvSpPr>
        <p:spPr>
          <a:xfrm>
            <a:off x="586441" y="2506662"/>
            <a:ext cx="10399059" cy="4351338"/>
          </a:xfrm>
          <a:noFill/>
        </p:spPr>
        <p:txBody>
          <a:bodyPr>
            <a:noAutofit/>
          </a:bodyPr>
          <a:lstStyle/>
          <a:p>
            <a:pPr marL="457200" lvl="1" indent="0" algn="ctr">
              <a:buNone/>
            </a:pPr>
            <a:r>
              <a:rPr lang="en-US" sz="4800" b="1" dirty="0"/>
              <a:t>How does higher </a:t>
            </a:r>
            <a:r>
              <a:rPr lang="en-US" sz="4800" b="1" dirty="0" err="1"/>
              <a:t>ed</a:t>
            </a:r>
            <a:r>
              <a:rPr lang="en-US" sz="4800" b="1" dirty="0"/>
              <a:t> accommodate the new world of </a:t>
            </a:r>
            <a:r>
              <a:rPr lang="en-US" sz="4800" b="1" dirty="0" err="1"/>
              <a:t>blockchain</a:t>
            </a:r>
            <a:r>
              <a:rPr lang="en-US" sz="4800" b="1" dirty="0"/>
              <a:t>, student credentials, and student data?</a:t>
            </a:r>
          </a:p>
        </p:txBody>
      </p:sp>
    </p:spTree>
    <p:extLst>
      <p:ext uri="{BB962C8B-B14F-4D97-AF65-F5344CB8AC3E}">
        <p14:creationId xmlns:p14="http://schemas.microsoft.com/office/powerpoint/2010/main" val="63016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ea typeface="Calibri" charset="0"/>
                <a:cs typeface="Calibri" charset="0"/>
              </a:rPr>
              <a:t>Today’s speaker</a:t>
            </a:r>
          </a:p>
        </p:txBody>
      </p:sp>
      <p:sp>
        <p:nvSpPr>
          <p:cNvPr id="15" name="Subtitle 2"/>
          <p:cNvSpPr txBox="1">
            <a:spLocks/>
          </p:cNvSpPr>
          <p:nvPr/>
        </p:nvSpPr>
        <p:spPr>
          <a:xfrm>
            <a:off x="5109456" y="2076745"/>
            <a:ext cx="6832598" cy="4127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5800" b="1" dirty="0"/>
              <a:t>Joseph Moreau</a:t>
            </a:r>
          </a:p>
          <a:p>
            <a:pPr marL="0" indent="0">
              <a:lnSpc>
                <a:spcPct val="120000"/>
              </a:lnSpc>
              <a:spcBef>
                <a:spcPts val="0"/>
              </a:spcBef>
              <a:buNone/>
            </a:pPr>
            <a:r>
              <a:rPr lang="en-US" b="1" i="1" dirty="0"/>
              <a:t>Vice Chancellor of Technology</a:t>
            </a:r>
          </a:p>
          <a:p>
            <a:pPr marL="0" indent="0">
              <a:lnSpc>
                <a:spcPct val="120000"/>
              </a:lnSpc>
              <a:spcBef>
                <a:spcPts val="0"/>
              </a:spcBef>
              <a:buNone/>
            </a:pPr>
            <a:r>
              <a:rPr lang="en-US" sz="2400" dirty="0"/>
              <a:t>Foothill-De Anza Community College District</a:t>
            </a:r>
          </a:p>
          <a:p>
            <a:pPr marL="0" indent="0">
              <a:lnSpc>
                <a:spcPct val="120000"/>
              </a:lnSpc>
              <a:spcBef>
                <a:spcPts val="0"/>
              </a:spcBef>
              <a:buNone/>
            </a:pPr>
            <a:r>
              <a:rPr lang="en-US" sz="2400" dirty="0"/>
              <a:t>Cupertino, California</a:t>
            </a:r>
          </a:p>
          <a:p>
            <a:pPr marL="355600" indent="-339725">
              <a:lnSpc>
                <a:spcPct val="120000"/>
              </a:lnSpc>
              <a:spcBef>
                <a:spcPts val="0"/>
              </a:spcBef>
              <a:buNone/>
            </a:pPr>
            <a:endParaRPr lang="en-US" sz="1100" dirty="0"/>
          </a:p>
          <a:p>
            <a:pPr marL="355600" indent="-339725">
              <a:lnSpc>
                <a:spcPct val="120000"/>
              </a:lnSpc>
              <a:spcBef>
                <a:spcPts val="0"/>
              </a:spcBef>
              <a:buNone/>
            </a:pPr>
            <a:r>
              <a:rPr lang="en-US" sz="2400" dirty="0">
                <a:hlinkClick r:id="rId3"/>
              </a:rPr>
              <a:t>moreaujoseph@fhda.edu</a:t>
            </a:r>
            <a:endParaRPr lang="en-US" sz="2400" dirty="0"/>
          </a:p>
          <a:p>
            <a:pPr marL="355600" indent="-339725">
              <a:lnSpc>
                <a:spcPct val="120000"/>
              </a:lnSpc>
              <a:spcBef>
                <a:spcPts val="0"/>
              </a:spcBef>
              <a:buNone/>
            </a:pPr>
            <a:endParaRPr lang="en-US" dirty="0"/>
          </a:p>
          <a:p>
            <a:pPr marL="355600" indent="-339725">
              <a:lnSpc>
                <a:spcPct val="120000"/>
              </a:lnSpc>
              <a:spcBef>
                <a:spcPts val="0"/>
              </a:spcBef>
              <a:buNone/>
            </a:pPr>
            <a:endParaRPr lang="en-US" sz="5100" dirty="0"/>
          </a:p>
          <a:p>
            <a:pPr marL="355600" indent="-339725">
              <a:lnSpc>
                <a:spcPct val="120000"/>
              </a:lnSpc>
              <a:spcBef>
                <a:spcPts val="0"/>
              </a:spcBef>
              <a:buNone/>
            </a:pPr>
            <a:endParaRPr lang="en-US" sz="5100" dirty="0"/>
          </a:p>
          <a:p>
            <a:pPr marL="355600" indent="-339725">
              <a:lnSpc>
                <a:spcPct val="120000"/>
              </a:lnSpc>
              <a:spcBef>
                <a:spcPts val="0"/>
              </a:spcBef>
              <a:buNone/>
            </a:pPr>
            <a:endParaRPr lang="en-US" sz="4900" dirty="0"/>
          </a:p>
          <a:p>
            <a:pPr marL="0" indent="0">
              <a:lnSpc>
                <a:spcPct val="120000"/>
              </a:lnSpc>
              <a:buNone/>
            </a:pPr>
            <a:endParaRPr lang="en-US" sz="49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1181" y="2325446"/>
            <a:ext cx="2857500" cy="2857500"/>
          </a:xfrm>
          <a:prstGeom prst="rect">
            <a:avLst/>
          </a:prstGeom>
          <a:ln w="34925">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1733" y="142346"/>
            <a:ext cx="2252037" cy="1280160"/>
          </a:xfrm>
          <a:prstGeom prst="rect">
            <a:avLst/>
          </a:prstGeom>
        </p:spPr>
      </p:pic>
      <p:cxnSp>
        <p:nvCxnSpPr>
          <p:cNvPr id="9" name="Straight Connector 8"/>
          <p:cNvCxnSpPr/>
          <p:nvPr/>
        </p:nvCxnSpPr>
        <p:spPr>
          <a:xfrm>
            <a:off x="0" y="6858000"/>
            <a:ext cx="12192000" cy="0"/>
          </a:xfrm>
          <a:prstGeom prst="line">
            <a:avLst/>
          </a:prstGeom>
          <a:ln w="88900">
            <a:solidFill>
              <a:srgbClr val="9D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81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chemeClr val="tx1">
                    <a:lumMod val="75000"/>
                    <a:lumOff val="25000"/>
                  </a:schemeClr>
                </a:solidFill>
              </a:rPr>
              <a:t>Big challenge #4</a:t>
            </a:r>
          </a:p>
        </p:txBody>
      </p:sp>
      <p:sp>
        <p:nvSpPr>
          <p:cNvPr id="3" name="Content Placeholder 2"/>
          <p:cNvSpPr>
            <a:spLocks noGrp="1"/>
          </p:cNvSpPr>
          <p:nvPr>
            <p:ph idx="1"/>
          </p:nvPr>
        </p:nvSpPr>
        <p:spPr>
          <a:xfrm>
            <a:off x="251759" y="2506662"/>
            <a:ext cx="11205882" cy="4351338"/>
          </a:xfrm>
          <a:noFill/>
        </p:spPr>
        <p:txBody>
          <a:bodyPr>
            <a:noAutofit/>
          </a:bodyPr>
          <a:lstStyle/>
          <a:p>
            <a:pPr marL="457200" lvl="1" indent="0" algn="ctr">
              <a:buNone/>
            </a:pPr>
            <a:r>
              <a:rPr lang="en-US" sz="4800" b="1" dirty="0"/>
              <a:t>How do we assess our efforts and engage in continuous improvement strategies?</a:t>
            </a:r>
          </a:p>
        </p:txBody>
      </p:sp>
    </p:spTree>
    <p:extLst>
      <p:ext uri="{BB962C8B-B14F-4D97-AF65-F5344CB8AC3E}">
        <p14:creationId xmlns:p14="http://schemas.microsoft.com/office/powerpoint/2010/main" val="110613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California Guided Pathways Project</a:t>
            </a:r>
          </a:p>
          <a:p>
            <a:pPr marL="0" lvl="0" indent="0">
              <a:lnSpc>
                <a:spcPct val="100000"/>
              </a:lnSpc>
              <a:spcBef>
                <a:spcPts val="0"/>
              </a:spcBef>
              <a:buNone/>
            </a:pPr>
            <a:r>
              <a:rPr lang="en-US" dirty="0">
                <a:hlinkClick r:id="rId3"/>
              </a:rPr>
              <a:t>http://foundationccc.org/What-We-Do/Student-Success/California-Guided-Pathways-Project</a:t>
            </a:r>
            <a:endParaRPr lang="en-US" dirty="0"/>
          </a:p>
          <a:p>
            <a:pPr marL="0" lvl="0" indent="0">
              <a:lnSpc>
                <a:spcPct val="100000"/>
              </a:lnSpc>
              <a:spcBef>
                <a:spcPts val="0"/>
              </a:spcBef>
              <a:buNone/>
            </a:pPr>
            <a:endParaRPr lang="en-US" dirty="0"/>
          </a:p>
          <a:p>
            <a:pPr marL="0" lvl="0" indent="0">
              <a:lnSpc>
                <a:spcPct val="100000"/>
              </a:lnSpc>
              <a:spcBef>
                <a:spcPts val="0"/>
              </a:spcBef>
              <a:buNone/>
            </a:pPr>
            <a:r>
              <a:rPr lang="en-US" b="1" dirty="0"/>
              <a:t>Chancellor’s Office Guided Pathways Resources</a:t>
            </a:r>
          </a:p>
          <a:p>
            <a:pPr marL="0" lvl="0" indent="0">
              <a:lnSpc>
                <a:spcPct val="100000"/>
              </a:lnSpc>
              <a:spcBef>
                <a:spcPts val="0"/>
              </a:spcBef>
              <a:buNone/>
            </a:pPr>
            <a:r>
              <a:rPr lang="en-US" dirty="0">
                <a:hlinkClick r:id="rId4"/>
              </a:rPr>
              <a:t>http://cccgp.cccco.edu/About-Guided-Pathways</a:t>
            </a:r>
            <a:endParaRPr lang="en-US" dirty="0"/>
          </a:p>
          <a:p>
            <a:pPr marL="0" lvl="0" indent="0">
              <a:lnSpc>
                <a:spcPct val="100000"/>
              </a:lnSpc>
              <a:spcBef>
                <a:spcPts val="0"/>
              </a:spcBef>
              <a:buNone/>
            </a:pPr>
            <a:endParaRPr lang="en-US" dirty="0"/>
          </a:p>
          <a:p>
            <a:pPr marL="0" lvl="0" indent="0">
              <a:lnSpc>
                <a:spcPct val="100000"/>
              </a:lnSpc>
              <a:spcBef>
                <a:spcPts val="0"/>
              </a:spcBef>
              <a:buNone/>
            </a:pPr>
            <a:r>
              <a:rPr lang="en-US" b="1" dirty="0"/>
              <a:t>Foothill-De Anza Community College District</a:t>
            </a:r>
          </a:p>
          <a:p>
            <a:pPr marL="457200" lvl="1" indent="0">
              <a:lnSpc>
                <a:spcPct val="100000"/>
              </a:lnSpc>
              <a:spcBef>
                <a:spcPts val="0"/>
              </a:spcBef>
              <a:buNone/>
            </a:pPr>
            <a:r>
              <a:rPr lang="en-US" dirty="0"/>
              <a:t>Joe Moreau, Vice Chancellor of Technology, </a:t>
            </a:r>
            <a:r>
              <a:rPr lang="en-US" dirty="0">
                <a:hlinkClick r:id="rId5"/>
              </a:rPr>
              <a:t>moreaujoseph@fhda.edu</a:t>
            </a:r>
            <a:endParaRPr lang="en-US" dirty="0"/>
          </a:p>
          <a:p>
            <a:pPr marL="457200" lvl="1" indent="0">
              <a:lnSpc>
                <a:spcPct val="100000"/>
              </a:lnSpc>
              <a:spcBef>
                <a:spcPts val="0"/>
              </a:spcBef>
              <a:buNone/>
            </a:pPr>
            <a:r>
              <a:rPr lang="en-US" dirty="0"/>
              <a:t>Denise Swett, Vice President of Student Services, Foothill College, </a:t>
            </a:r>
            <a:r>
              <a:rPr lang="en-US" dirty="0">
                <a:hlinkClick r:id="rId6"/>
              </a:rPr>
              <a:t>swettdenise@fhda.edu</a:t>
            </a:r>
            <a:endParaRPr lang="en-US" dirty="0"/>
          </a:p>
          <a:p>
            <a:pPr marL="0" lvl="0" indent="0">
              <a:lnSpc>
                <a:spcPct val="100000"/>
              </a:lnSpc>
              <a:spcBef>
                <a:spcPts val="0"/>
              </a:spcBef>
              <a:buNone/>
            </a:pPr>
            <a:endParaRPr lang="en-US" dirty="0"/>
          </a:p>
          <a:p>
            <a:pPr marL="0" lvl="0" indent="0">
              <a:lnSpc>
                <a:spcPct val="100000"/>
              </a:lnSpc>
              <a:spcBef>
                <a:spcPts val="0"/>
              </a:spcBef>
              <a:buNone/>
            </a:pPr>
            <a:r>
              <a:rPr lang="en-US" b="1" dirty="0"/>
              <a:t>California Community College Chancellors Office</a:t>
            </a:r>
          </a:p>
          <a:p>
            <a:pPr marL="0" lvl="0" indent="0">
              <a:lnSpc>
                <a:spcPct val="100000"/>
              </a:lnSpc>
              <a:spcBef>
                <a:spcPts val="0"/>
              </a:spcBef>
              <a:buNone/>
            </a:pPr>
            <a:r>
              <a:rPr lang="en-US" dirty="0">
                <a:hlinkClick r:id="rId7"/>
              </a:rPr>
              <a:t>http://californiacommunitycolleges.cccco.edu</a:t>
            </a:r>
            <a:endParaRPr lang="en-US" dirty="0"/>
          </a:p>
          <a:p>
            <a:pPr marL="0" lvl="0" indent="0">
              <a:lnSpc>
                <a:spcPct val="100000"/>
              </a:lnSpc>
              <a:spcBef>
                <a:spcPts val="0"/>
              </a:spcBef>
              <a:buNone/>
            </a:pPr>
            <a:endParaRPr lang="en-US" dirty="0"/>
          </a:p>
          <a:p>
            <a:pPr marL="0" lvl="0" indent="0">
              <a:lnSpc>
                <a:spcPct val="100000"/>
              </a:lnSpc>
              <a:spcBef>
                <a:spcPts val="0"/>
              </a:spcBef>
              <a:buNone/>
            </a:pPr>
            <a:r>
              <a:rPr lang="en-US" b="1" dirty="0" err="1"/>
              <a:t>EduNav</a:t>
            </a:r>
            <a:endParaRPr lang="en-US" b="1" dirty="0"/>
          </a:p>
          <a:p>
            <a:pPr marL="0" lvl="0" indent="0">
              <a:lnSpc>
                <a:spcPct val="100000"/>
              </a:lnSpc>
              <a:spcBef>
                <a:spcPts val="0"/>
              </a:spcBef>
              <a:buNone/>
            </a:pPr>
            <a:r>
              <a:rPr lang="en-US" u="sng" dirty="0" err="1">
                <a:solidFill>
                  <a:srgbClr val="0070C0"/>
                </a:solidFill>
              </a:rPr>
              <a:t>edunav.com</a:t>
            </a:r>
            <a:endParaRPr lang="en-US" u="sng" dirty="0">
              <a:solidFill>
                <a:srgbClr val="0070C0"/>
              </a:solidFill>
            </a:endParaRPr>
          </a:p>
          <a:p>
            <a:pPr marL="0" lvl="0" indent="0">
              <a:lnSpc>
                <a:spcPct val="100000"/>
              </a:lnSpc>
              <a:spcBef>
                <a:spcPts val="0"/>
              </a:spcBef>
              <a:buNone/>
            </a:pPr>
            <a:endParaRPr lang="en-US" dirty="0"/>
          </a:p>
          <a:p>
            <a:pPr marL="0" lvl="0" indent="0">
              <a:lnSpc>
                <a:spcPct val="100000"/>
              </a:lnSpc>
              <a:spcBef>
                <a:spcPts val="0"/>
              </a:spcBef>
              <a:buNone/>
            </a:pPr>
            <a:endParaRPr lang="en-US" dirty="0"/>
          </a:p>
          <a:p>
            <a:pPr marL="0" lvl="0" indent="0">
              <a:lnSpc>
                <a:spcPct val="100000"/>
              </a:lnSpc>
              <a:spcBef>
                <a:spcPts val="0"/>
              </a:spcBef>
              <a:buNone/>
            </a:pPr>
            <a:endParaRPr lang="en-US" dirty="0"/>
          </a:p>
          <a:p>
            <a:pPr marL="0" lvl="0" indent="0">
              <a:lnSpc>
                <a:spcPct val="100000"/>
              </a:lnSpc>
              <a:spcBef>
                <a:spcPts val="0"/>
              </a:spcBef>
              <a:buNone/>
            </a:pPr>
            <a:endParaRPr lang="en-US" dirty="0"/>
          </a:p>
        </p:txBody>
      </p:sp>
      <p:sp>
        <p:nvSpPr>
          <p:cNvPr id="4" name="Title 1"/>
          <p:cNvSpPr>
            <a:spLocks noGrp="1"/>
          </p:cNvSpPr>
          <p:nvPr>
            <p:ph type="title"/>
          </p:nvPr>
        </p:nvSpPr>
        <p:spPr>
          <a:xfrm>
            <a:off x="838200" y="365125"/>
            <a:ext cx="10515600" cy="1325563"/>
          </a:xfrm>
        </p:spPr>
        <p:txBody>
          <a:bodyPr/>
          <a:lstStyle/>
          <a:p>
            <a:r>
              <a:rPr lang="en-US" b="1" dirty="0"/>
              <a:t>Resources and references</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9974" y="5477255"/>
            <a:ext cx="2252037" cy="1280160"/>
          </a:xfrm>
          <a:prstGeom prst="rect">
            <a:avLst/>
          </a:prstGeom>
        </p:spPr>
      </p:pic>
    </p:spTree>
    <p:extLst>
      <p:ext uri="{BB962C8B-B14F-4D97-AF65-F5344CB8AC3E}">
        <p14:creationId xmlns:p14="http://schemas.microsoft.com/office/powerpoint/2010/main" val="194086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ea typeface="Calibri" charset="0"/>
                <a:cs typeface="Calibri" charset="0"/>
              </a:rPr>
              <a:t>Today’s speaker</a:t>
            </a:r>
          </a:p>
        </p:txBody>
      </p:sp>
      <p:sp>
        <p:nvSpPr>
          <p:cNvPr id="15" name="Subtitle 2"/>
          <p:cNvSpPr txBox="1">
            <a:spLocks/>
          </p:cNvSpPr>
          <p:nvPr/>
        </p:nvSpPr>
        <p:spPr>
          <a:xfrm>
            <a:off x="5009094" y="2114435"/>
            <a:ext cx="6832598" cy="4127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5800" b="1" dirty="0"/>
              <a:t>Joseph Moreau</a:t>
            </a:r>
          </a:p>
          <a:p>
            <a:pPr marL="0" indent="0">
              <a:lnSpc>
                <a:spcPct val="120000"/>
              </a:lnSpc>
              <a:spcBef>
                <a:spcPts val="0"/>
              </a:spcBef>
              <a:buNone/>
            </a:pPr>
            <a:r>
              <a:rPr lang="en-US" b="1" i="1" dirty="0"/>
              <a:t>Vice Chancellor of Technology</a:t>
            </a:r>
          </a:p>
          <a:p>
            <a:pPr marL="0" indent="0">
              <a:lnSpc>
                <a:spcPct val="120000"/>
              </a:lnSpc>
              <a:spcBef>
                <a:spcPts val="0"/>
              </a:spcBef>
              <a:buNone/>
            </a:pPr>
            <a:r>
              <a:rPr lang="en-US" sz="2400" dirty="0"/>
              <a:t>Foothill-De Anza Community College District</a:t>
            </a:r>
          </a:p>
          <a:p>
            <a:pPr marL="0" indent="0">
              <a:lnSpc>
                <a:spcPct val="120000"/>
              </a:lnSpc>
              <a:spcBef>
                <a:spcPts val="0"/>
              </a:spcBef>
              <a:buNone/>
            </a:pPr>
            <a:r>
              <a:rPr lang="en-US" sz="2400" dirty="0"/>
              <a:t>Cupertino, California</a:t>
            </a:r>
          </a:p>
          <a:p>
            <a:pPr marL="355600" indent="-339725">
              <a:lnSpc>
                <a:spcPct val="120000"/>
              </a:lnSpc>
              <a:spcBef>
                <a:spcPts val="0"/>
              </a:spcBef>
              <a:buNone/>
            </a:pPr>
            <a:endParaRPr lang="en-US" sz="1100" dirty="0"/>
          </a:p>
          <a:p>
            <a:pPr marL="355600" indent="-339725">
              <a:lnSpc>
                <a:spcPct val="120000"/>
              </a:lnSpc>
              <a:spcBef>
                <a:spcPts val="0"/>
              </a:spcBef>
              <a:buNone/>
            </a:pPr>
            <a:r>
              <a:rPr lang="en-US" sz="2400" dirty="0">
                <a:hlinkClick r:id="rId3"/>
              </a:rPr>
              <a:t>moreaujoseph@fhda.edu</a:t>
            </a:r>
            <a:endParaRPr lang="en-US" sz="2400" dirty="0"/>
          </a:p>
          <a:p>
            <a:pPr marL="355600" indent="-339725">
              <a:lnSpc>
                <a:spcPct val="120000"/>
              </a:lnSpc>
              <a:spcBef>
                <a:spcPts val="0"/>
              </a:spcBef>
              <a:buNone/>
            </a:pPr>
            <a:endParaRPr lang="en-US" dirty="0"/>
          </a:p>
          <a:p>
            <a:pPr marL="355600" indent="-339725">
              <a:lnSpc>
                <a:spcPct val="120000"/>
              </a:lnSpc>
              <a:spcBef>
                <a:spcPts val="0"/>
              </a:spcBef>
              <a:buNone/>
            </a:pPr>
            <a:endParaRPr lang="en-US" sz="5100" dirty="0"/>
          </a:p>
          <a:p>
            <a:pPr marL="355600" indent="-339725">
              <a:lnSpc>
                <a:spcPct val="120000"/>
              </a:lnSpc>
              <a:spcBef>
                <a:spcPts val="0"/>
              </a:spcBef>
              <a:buNone/>
            </a:pPr>
            <a:endParaRPr lang="en-US" sz="5100" dirty="0"/>
          </a:p>
          <a:p>
            <a:pPr marL="355600" indent="-339725">
              <a:lnSpc>
                <a:spcPct val="120000"/>
              </a:lnSpc>
              <a:spcBef>
                <a:spcPts val="0"/>
              </a:spcBef>
              <a:buNone/>
            </a:pPr>
            <a:endParaRPr lang="en-US" sz="4900" dirty="0"/>
          </a:p>
          <a:p>
            <a:pPr marL="0" indent="0">
              <a:lnSpc>
                <a:spcPct val="120000"/>
              </a:lnSpc>
              <a:buNone/>
            </a:pPr>
            <a:endParaRPr lang="en-US" sz="49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1181" y="2325446"/>
            <a:ext cx="2857500" cy="2857500"/>
          </a:xfrm>
          <a:prstGeom prst="rect">
            <a:avLst/>
          </a:prstGeom>
          <a:ln w="34925">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1733" y="142346"/>
            <a:ext cx="2252037" cy="1280160"/>
          </a:xfrm>
          <a:prstGeom prst="rect">
            <a:avLst/>
          </a:prstGeom>
        </p:spPr>
      </p:pic>
    </p:spTree>
    <p:extLst>
      <p:ext uri="{BB962C8B-B14F-4D97-AF65-F5344CB8AC3E}">
        <p14:creationId xmlns:p14="http://schemas.microsoft.com/office/powerpoint/2010/main" val="139529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b="1" dirty="0"/>
              <a:t>Thank you for joining 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132" y="3268558"/>
            <a:ext cx="4832668" cy="8925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008" y="2575651"/>
            <a:ext cx="4008074" cy="2278371"/>
          </a:xfrm>
          <a:prstGeom prst="rect">
            <a:avLst/>
          </a:prstGeom>
        </p:spPr>
      </p:pic>
    </p:spTree>
    <p:extLst>
      <p:ext uri="{BB962C8B-B14F-4D97-AF65-F5344CB8AC3E}">
        <p14:creationId xmlns:p14="http://schemas.microsoft.com/office/powerpoint/2010/main" val="1446970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ea typeface="Calibri" charset="0"/>
                <a:cs typeface="Calibri" charset="0"/>
              </a:rPr>
              <a:t>Before we begin</a:t>
            </a:r>
          </a:p>
        </p:txBody>
      </p:sp>
      <p:sp>
        <p:nvSpPr>
          <p:cNvPr id="6" name="Content Placeholder 4"/>
          <p:cNvSpPr>
            <a:spLocks noGrp="1"/>
          </p:cNvSpPr>
          <p:nvPr>
            <p:ph idx="1"/>
          </p:nvPr>
        </p:nvSpPr>
        <p:spPr>
          <a:xfrm>
            <a:off x="838200" y="1621795"/>
            <a:ext cx="4553350" cy="3373539"/>
          </a:xfrm>
        </p:spPr>
        <p:txBody>
          <a:bodyPr>
            <a:noAutofit/>
          </a:bodyPr>
          <a:lstStyle/>
          <a:p>
            <a:pPr algn="l">
              <a:spcAft>
                <a:spcPts val="1300"/>
              </a:spcAft>
              <a:buClr>
                <a:schemeClr val="tx1"/>
              </a:buClr>
              <a:buFont typeface="Arial" charset="0"/>
              <a:buChar char="•"/>
            </a:pPr>
            <a:r>
              <a:rPr lang="en-US" sz="2400" b="1" i="1" dirty="0"/>
              <a:t>We</a:t>
            </a:r>
            <a:r>
              <a:rPr lang="fr-FR" sz="2400" b="1" i="1" dirty="0"/>
              <a:t> are </a:t>
            </a:r>
            <a:r>
              <a:rPr lang="en-US" sz="2400" b="1" i="1" dirty="0"/>
              <a:t>using On 24.  </a:t>
            </a:r>
            <a:r>
              <a:rPr lang="en-US" sz="2400" b="1" dirty="0"/>
              <a:t>Please enter questions in the text field at the bottom of the Q&amp;A Window. </a:t>
            </a:r>
            <a:r>
              <a:rPr lang="en-US" sz="2400" b="1" i="1" dirty="0"/>
              <a:t>We are monitoring the discussion and will try to bring the Q&amp;A comments into the conversation.</a:t>
            </a:r>
            <a:endParaRPr lang="en-US" sz="2400" b="1" dirty="0"/>
          </a:p>
          <a:p>
            <a:pPr algn="l">
              <a:spcAft>
                <a:spcPts val="1300"/>
              </a:spcAft>
              <a:buClr>
                <a:schemeClr val="tx1"/>
              </a:buClr>
              <a:buFont typeface="Arial" charset="0"/>
              <a:buChar char="•"/>
            </a:pPr>
            <a:r>
              <a:rPr lang="en-US" sz="2400" b="1" dirty="0"/>
              <a:t>We are recording the webinar; the webinar archive and slides will be available later today. </a:t>
            </a:r>
          </a:p>
        </p:txBody>
      </p:sp>
      <p:pic>
        <p:nvPicPr>
          <p:cNvPr id="7" name="Picture 6"/>
          <p:cNvPicPr>
            <a:picLocks noChangeAspect="1"/>
          </p:cNvPicPr>
          <p:nvPr/>
        </p:nvPicPr>
        <p:blipFill>
          <a:blip r:embed="rId3"/>
          <a:stretch>
            <a:fillRect/>
          </a:stretch>
        </p:blipFill>
        <p:spPr>
          <a:xfrm>
            <a:off x="6051517" y="1456267"/>
            <a:ext cx="5962250" cy="355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3641" y="1636775"/>
            <a:ext cx="3408394" cy="3218559"/>
          </a:xfrm>
          <a:prstGeom prst="rect">
            <a:avLst/>
          </a:prstGeom>
        </p:spPr>
      </p:pic>
      <p:cxnSp>
        <p:nvCxnSpPr>
          <p:cNvPr id="13" name="Straight Connector 12"/>
          <p:cNvCxnSpPr/>
          <p:nvPr/>
        </p:nvCxnSpPr>
        <p:spPr>
          <a:xfrm>
            <a:off x="0" y="6858000"/>
            <a:ext cx="12192000" cy="0"/>
          </a:xfrm>
          <a:prstGeom prst="line">
            <a:avLst/>
          </a:prstGeom>
          <a:ln w="88900">
            <a:solidFill>
              <a:srgbClr val="9D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85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0"/>
            <a:ext cx="12192000" cy="0"/>
          </a:xfrm>
          <a:prstGeom prst="line">
            <a:avLst/>
          </a:prstGeom>
          <a:ln w="88900">
            <a:solidFill>
              <a:srgbClr val="9D0000"/>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rmAutofit/>
          </a:bodyPr>
          <a:lstStyle/>
          <a:p>
            <a:r>
              <a:rPr lang="en-US" sz="4800" b="1" dirty="0"/>
              <a:t>Polling questions</a:t>
            </a:r>
          </a:p>
        </p:txBody>
      </p:sp>
      <p:sp>
        <p:nvSpPr>
          <p:cNvPr id="5" name="TextBox 4"/>
          <p:cNvSpPr txBox="1"/>
          <p:nvPr/>
        </p:nvSpPr>
        <p:spPr>
          <a:xfrm>
            <a:off x="992459" y="1550020"/>
            <a:ext cx="10024946" cy="5078313"/>
          </a:xfrm>
          <a:prstGeom prst="rect">
            <a:avLst/>
          </a:prstGeom>
          <a:noFill/>
        </p:spPr>
        <p:txBody>
          <a:bodyPr wrap="square" rtlCol="0">
            <a:spAutoFit/>
          </a:bodyPr>
          <a:lstStyle/>
          <a:p>
            <a:r>
              <a:rPr lang="en-US" dirty="0"/>
              <a:t>1. What is your role at your institution?</a:t>
            </a:r>
          </a:p>
          <a:p>
            <a:r>
              <a:rPr lang="en-US" dirty="0"/>
              <a:t>       Faculty</a:t>
            </a:r>
          </a:p>
          <a:p>
            <a:r>
              <a:rPr lang="de-DE" dirty="0"/>
              <a:t>       </a:t>
            </a:r>
            <a:r>
              <a:rPr lang="de-DE" dirty="0" err="1"/>
              <a:t>Staff</a:t>
            </a:r>
            <a:endParaRPr lang="de-DE" dirty="0"/>
          </a:p>
          <a:p>
            <a:r>
              <a:rPr lang="de-DE" dirty="0"/>
              <a:t>       Administrator</a:t>
            </a:r>
          </a:p>
          <a:p>
            <a:r>
              <a:rPr lang="sk-SK" dirty="0"/>
              <a:t> </a:t>
            </a:r>
          </a:p>
          <a:p>
            <a:r>
              <a:rPr lang="sk-SK" dirty="0"/>
              <a:t>2.   </a:t>
            </a:r>
            <a:r>
              <a:rPr lang="sk-SK" dirty="0" err="1"/>
              <a:t>Where</a:t>
            </a:r>
            <a:r>
              <a:rPr lang="sk-SK" dirty="0"/>
              <a:t> do </a:t>
            </a:r>
            <a:r>
              <a:rPr lang="sk-SK" dirty="0" err="1"/>
              <a:t>you</a:t>
            </a:r>
            <a:r>
              <a:rPr lang="sk-SK" dirty="0"/>
              <a:t> </a:t>
            </a:r>
            <a:r>
              <a:rPr lang="sk-SK" dirty="0" err="1"/>
              <a:t>work</a:t>
            </a:r>
            <a:r>
              <a:rPr lang="sk-SK" dirty="0"/>
              <a:t>?</a:t>
            </a:r>
          </a:p>
          <a:p>
            <a:r>
              <a:rPr lang="en-US" dirty="0"/>
              <a:t>         </a:t>
            </a:r>
            <a:r>
              <a:rPr lang="en-US" dirty="0" err="1"/>
              <a:t>commnity</a:t>
            </a:r>
            <a:r>
              <a:rPr lang="en-US" dirty="0"/>
              <a:t> college / 2-yr institution</a:t>
            </a:r>
          </a:p>
          <a:p>
            <a:r>
              <a:rPr lang="en-US" dirty="0"/>
              <a:t>         4-year, public college </a:t>
            </a:r>
            <a:r>
              <a:rPr lang="en-US"/>
              <a:t>or university</a:t>
            </a:r>
            <a:endParaRPr lang="en-US" dirty="0"/>
          </a:p>
          <a:p>
            <a:r>
              <a:rPr lang="en-US" dirty="0"/>
              <a:t>         4-year, private college or university</a:t>
            </a:r>
          </a:p>
          <a:p>
            <a:r>
              <a:rPr lang="en-US" dirty="0"/>
              <a:t>         District/system office</a:t>
            </a:r>
          </a:p>
          <a:p>
            <a:r>
              <a:rPr lang="en-US" dirty="0"/>
              <a:t>         Other</a:t>
            </a:r>
          </a:p>
          <a:p>
            <a:r>
              <a:rPr lang="sk-SK" dirty="0"/>
              <a:t> </a:t>
            </a:r>
          </a:p>
          <a:p>
            <a:r>
              <a:rPr lang="sk-SK" dirty="0"/>
              <a:t>3. </a:t>
            </a:r>
            <a:r>
              <a:rPr lang="sk-SK" dirty="0" err="1"/>
              <a:t>What</a:t>
            </a:r>
            <a:r>
              <a:rPr lang="sk-SK" dirty="0"/>
              <a:t> </a:t>
            </a:r>
            <a:r>
              <a:rPr lang="sk-SK" dirty="0" err="1"/>
              <a:t>is</a:t>
            </a:r>
            <a:r>
              <a:rPr lang="sk-SK" dirty="0"/>
              <a:t> </a:t>
            </a:r>
            <a:r>
              <a:rPr lang="sk-SK" dirty="0" err="1"/>
              <a:t>your</a:t>
            </a:r>
            <a:r>
              <a:rPr lang="sk-SK" dirty="0"/>
              <a:t> </a:t>
            </a:r>
            <a:r>
              <a:rPr lang="sk-SK" dirty="0" err="1"/>
              <a:t>area</a:t>
            </a:r>
            <a:r>
              <a:rPr lang="sk-SK" dirty="0"/>
              <a:t> of </a:t>
            </a:r>
            <a:r>
              <a:rPr lang="sk-SK" dirty="0" err="1"/>
              <a:t>responsibility</a:t>
            </a:r>
            <a:r>
              <a:rPr lang="sk-SK" dirty="0"/>
              <a:t>?</a:t>
            </a:r>
          </a:p>
          <a:p>
            <a:r>
              <a:rPr lang="sk-SK" dirty="0"/>
              <a:t>      </a:t>
            </a:r>
            <a:r>
              <a:rPr lang="sk-SK" dirty="0" err="1"/>
              <a:t>Student</a:t>
            </a:r>
            <a:r>
              <a:rPr lang="sk-SK" dirty="0"/>
              <a:t> </a:t>
            </a:r>
            <a:r>
              <a:rPr lang="sk-SK" dirty="0" err="1"/>
              <a:t>Services</a:t>
            </a:r>
            <a:endParaRPr lang="sk-SK" dirty="0"/>
          </a:p>
          <a:p>
            <a:r>
              <a:rPr lang="sk-SK" dirty="0"/>
              <a:t>      </a:t>
            </a:r>
            <a:r>
              <a:rPr lang="sk-SK" dirty="0" err="1"/>
              <a:t>Academic</a:t>
            </a:r>
            <a:r>
              <a:rPr lang="sk-SK" dirty="0"/>
              <a:t> </a:t>
            </a:r>
            <a:r>
              <a:rPr lang="sk-SK" dirty="0" err="1"/>
              <a:t>Affairs</a:t>
            </a:r>
            <a:endParaRPr lang="sk-SK" dirty="0"/>
          </a:p>
          <a:p>
            <a:r>
              <a:rPr lang="sk-SK" dirty="0"/>
              <a:t>      </a:t>
            </a:r>
            <a:r>
              <a:rPr lang="sk-SK" dirty="0" err="1"/>
              <a:t>Research</a:t>
            </a:r>
            <a:r>
              <a:rPr lang="sk-SK" dirty="0"/>
              <a:t> &amp; </a:t>
            </a:r>
            <a:r>
              <a:rPr lang="sk-SK" dirty="0" err="1"/>
              <a:t>Planning</a:t>
            </a:r>
            <a:endParaRPr lang="sk-SK" dirty="0"/>
          </a:p>
          <a:p>
            <a:r>
              <a:rPr lang="sk-SK" dirty="0"/>
              <a:t>      </a:t>
            </a:r>
            <a:r>
              <a:rPr lang="sk-SK" dirty="0" err="1"/>
              <a:t>Information</a:t>
            </a:r>
            <a:r>
              <a:rPr lang="sk-SK" dirty="0"/>
              <a:t> </a:t>
            </a:r>
            <a:r>
              <a:rPr lang="sk-SK" dirty="0" err="1"/>
              <a:t>Technology</a:t>
            </a:r>
            <a:endParaRPr lang="sk-SK" dirty="0"/>
          </a:p>
          <a:p>
            <a:r>
              <a:rPr lang="sk-SK" dirty="0"/>
              <a:t>      </a:t>
            </a:r>
            <a:r>
              <a:rPr lang="sk-SK" dirty="0" err="1"/>
              <a:t>Other</a:t>
            </a:r>
            <a:endParaRPr lang="sk-SK" dirty="0"/>
          </a:p>
          <a:p>
            <a:r>
              <a:rPr lang="sk-SK" dirty="0"/>
              <a:t> </a:t>
            </a:r>
          </a:p>
          <a:p>
            <a:r>
              <a:rPr lang="sk-SK" dirty="0"/>
              <a:t>4. </a:t>
            </a:r>
            <a:r>
              <a:rPr lang="sk-SK" dirty="0" err="1"/>
              <a:t>How</a:t>
            </a:r>
            <a:r>
              <a:rPr lang="sk-SK" dirty="0"/>
              <a:t> </a:t>
            </a:r>
            <a:r>
              <a:rPr lang="sk-SK" dirty="0" err="1"/>
              <a:t>would</a:t>
            </a:r>
            <a:r>
              <a:rPr lang="sk-SK" dirty="0"/>
              <a:t> </a:t>
            </a:r>
            <a:r>
              <a:rPr lang="sk-SK" dirty="0" err="1"/>
              <a:t>you</a:t>
            </a:r>
            <a:r>
              <a:rPr lang="sk-SK" dirty="0"/>
              <a:t> rate </a:t>
            </a:r>
            <a:r>
              <a:rPr lang="sk-SK" dirty="0" err="1"/>
              <a:t>the</a:t>
            </a:r>
            <a:r>
              <a:rPr lang="sk-SK" dirty="0"/>
              <a:t> </a:t>
            </a:r>
            <a:r>
              <a:rPr lang="sk-SK" dirty="0" err="1"/>
              <a:t>maturing</a:t>
            </a:r>
            <a:r>
              <a:rPr lang="sk-SK" dirty="0"/>
              <a:t> of </a:t>
            </a:r>
            <a:r>
              <a:rPr lang="sk-SK" dirty="0" err="1"/>
              <a:t>your</a:t>
            </a:r>
            <a:r>
              <a:rPr lang="sk-SK" dirty="0"/>
              <a:t> </a:t>
            </a:r>
            <a:r>
              <a:rPr lang="sk-SK" dirty="0" err="1"/>
              <a:t>institution's</a:t>
            </a:r>
            <a:r>
              <a:rPr lang="sk-SK" dirty="0"/>
              <a:t> "</a:t>
            </a:r>
            <a:r>
              <a:rPr lang="sk-SK" dirty="0" err="1"/>
              <a:t>pathways</a:t>
            </a:r>
            <a:r>
              <a:rPr lang="sk-SK" dirty="0"/>
              <a:t>" </a:t>
            </a:r>
            <a:r>
              <a:rPr lang="sk-SK" dirty="0" err="1"/>
              <a:t>initiative</a:t>
            </a:r>
            <a:r>
              <a:rPr lang="sk-SK" dirty="0"/>
              <a:t>?</a:t>
            </a:r>
          </a:p>
          <a:p>
            <a:r>
              <a:rPr lang="sk-SK" dirty="0"/>
              <a:t>   </a:t>
            </a:r>
            <a:r>
              <a:rPr lang="sk-SK" i="1" dirty="0"/>
              <a:t>     </a:t>
            </a:r>
            <a:r>
              <a:rPr lang="sk-SK" i="1" dirty="0" err="1"/>
              <a:t>Discover</a:t>
            </a:r>
            <a:r>
              <a:rPr lang="sk-SK" i="1" dirty="0"/>
              <a:t> </a:t>
            </a:r>
            <a:r>
              <a:rPr lang="sk-SK" dirty="0"/>
              <a:t>- </a:t>
            </a:r>
            <a:r>
              <a:rPr lang="sk-SK" dirty="0" err="1"/>
              <a:t>we</a:t>
            </a:r>
            <a:r>
              <a:rPr lang="sk-SK" dirty="0"/>
              <a:t> </a:t>
            </a:r>
            <a:r>
              <a:rPr lang="sk-SK" dirty="0" err="1"/>
              <a:t>have</a:t>
            </a:r>
            <a:r>
              <a:rPr lang="sk-SK" dirty="0"/>
              <a:t> </a:t>
            </a:r>
            <a:r>
              <a:rPr lang="sk-SK" dirty="0" err="1"/>
              <a:t>heard</a:t>
            </a:r>
            <a:r>
              <a:rPr lang="sk-SK" dirty="0"/>
              <a:t> </a:t>
            </a:r>
            <a:r>
              <a:rPr lang="sk-SK" dirty="0" err="1"/>
              <a:t>about</a:t>
            </a:r>
            <a:r>
              <a:rPr lang="sk-SK" dirty="0"/>
              <a:t> </a:t>
            </a:r>
            <a:r>
              <a:rPr lang="sk-SK" dirty="0" err="1"/>
              <a:t>this</a:t>
            </a:r>
            <a:r>
              <a:rPr lang="sk-SK" dirty="0"/>
              <a:t> trend, </a:t>
            </a:r>
            <a:r>
              <a:rPr lang="sk-SK" dirty="0" err="1"/>
              <a:t>but</a:t>
            </a:r>
            <a:r>
              <a:rPr lang="sk-SK" dirty="0"/>
              <a:t> </a:t>
            </a:r>
            <a:r>
              <a:rPr lang="sk-SK" dirty="0" err="1"/>
              <a:t>have</a:t>
            </a:r>
            <a:r>
              <a:rPr lang="sk-SK" dirty="0"/>
              <a:t> no </a:t>
            </a:r>
            <a:r>
              <a:rPr lang="sk-SK" dirty="0" err="1"/>
              <a:t>specific</a:t>
            </a:r>
            <a:r>
              <a:rPr lang="sk-SK" dirty="0"/>
              <a:t> </a:t>
            </a:r>
            <a:r>
              <a:rPr lang="sk-SK" dirty="0" err="1"/>
              <a:t>plans</a:t>
            </a:r>
            <a:r>
              <a:rPr lang="sk-SK" dirty="0"/>
              <a:t> in </a:t>
            </a:r>
            <a:r>
              <a:rPr lang="sk-SK" dirty="0" err="1"/>
              <a:t>place</a:t>
            </a:r>
            <a:endParaRPr lang="sk-SK" dirty="0"/>
          </a:p>
          <a:p>
            <a:r>
              <a:rPr lang="sk-SK" dirty="0"/>
              <a:t>        </a:t>
            </a:r>
            <a:r>
              <a:rPr lang="sk-SK" i="1" dirty="0"/>
              <a:t>Pilot</a:t>
            </a:r>
            <a:r>
              <a:rPr lang="sk-SK" dirty="0"/>
              <a:t> - </a:t>
            </a:r>
            <a:r>
              <a:rPr lang="sk-SK" dirty="0" err="1"/>
              <a:t>we</a:t>
            </a:r>
            <a:r>
              <a:rPr lang="sk-SK" dirty="0"/>
              <a:t> </a:t>
            </a:r>
            <a:r>
              <a:rPr lang="sk-SK" dirty="0" err="1"/>
              <a:t>have</a:t>
            </a:r>
            <a:r>
              <a:rPr lang="sk-SK" dirty="0"/>
              <a:t> </a:t>
            </a:r>
            <a:r>
              <a:rPr lang="sk-SK" dirty="0" err="1"/>
              <a:t>an</a:t>
            </a:r>
            <a:r>
              <a:rPr lang="sk-SK" dirty="0"/>
              <a:t> idea of </a:t>
            </a:r>
            <a:r>
              <a:rPr lang="sk-SK" dirty="0" err="1"/>
              <a:t>the</a:t>
            </a:r>
            <a:r>
              <a:rPr lang="sk-SK" dirty="0"/>
              <a:t> </a:t>
            </a:r>
            <a:r>
              <a:rPr lang="sk-SK" dirty="0" err="1"/>
              <a:t>direction</a:t>
            </a:r>
            <a:r>
              <a:rPr lang="sk-SK" dirty="0"/>
              <a:t> </a:t>
            </a:r>
            <a:r>
              <a:rPr lang="sk-SK" dirty="0" err="1"/>
              <a:t>we</a:t>
            </a:r>
            <a:r>
              <a:rPr lang="sk-SK" dirty="0"/>
              <a:t> </a:t>
            </a:r>
            <a:r>
              <a:rPr lang="sk-SK" dirty="0" err="1"/>
              <a:t>want</a:t>
            </a:r>
            <a:r>
              <a:rPr lang="sk-SK" dirty="0"/>
              <a:t> to </a:t>
            </a:r>
            <a:r>
              <a:rPr lang="sk-SK" dirty="0" err="1"/>
              <a:t>pursue</a:t>
            </a:r>
            <a:r>
              <a:rPr lang="sk-SK" dirty="0"/>
              <a:t> and are </a:t>
            </a:r>
            <a:r>
              <a:rPr lang="sk-SK" dirty="0" err="1"/>
              <a:t>testing</a:t>
            </a:r>
            <a:r>
              <a:rPr lang="sk-SK" dirty="0"/>
              <a:t> </a:t>
            </a:r>
            <a:r>
              <a:rPr lang="sk-SK" dirty="0" err="1"/>
              <a:t>an</a:t>
            </a:r>
            <a:r>
              <a:rPr lang="sk-SK" dirty="0"/>
              <a:t> </a:t>
            </a:r>
            <a:r>
              <a:rPr lang="sk-SK" dirty="0" err="1"/>
              <a:t>initial</a:t>
            </a:r>
            <a:r>
              <a:rPr lang="sk-SK" dirty="0"/>
              <a:t> </a:t>
            </a:r>
            <a:r>
              <a:rPr lang="sk-SK" dirty="0" err="1"/>
              <a:t>approach</a:t>
            </a:r>
            <a:endParaRPr lang="sk-SK" dirty="0"/>
          </a:p>
          <a:p>
            <a:r>
              <a:rPr lang="sk-SK" dirty="0"/>
              <a:t>        </a:t>
            </a:r>
            <a:r>
              <a:rPr lang="sk-SK" i="1" dirty="0" err="1"/>
              <a:t>Scaling</a:t>
            </a:r>
            <a:r>
              <a:rPr lang="sk-SK" i="1" dirty="0"/>
              <a:t> </a:t>
            </a:r>
            <a:r>
              <a:rPr lang="sk-SK" dirty="0"/>
              <a:t>- </a:t>
            </a:r>
            <a:r>
              <a:rPr lang="sk-SK" dirty="0" err="1"/>
              <a:t>We</a:t>
            </a:r>
            <a:r>
              <a:rPr lang="sk-SK" dirty="0"/>
              <a:t> </a:t>
            </a:r>
            <a:r>
              <a:rPr lang="sk-SK" dirty="0" err="1"/>
              <a:t>have</a:t>
            </a:r>
            <a:r>
              <a:rPr lang="sk-SK" dirty="0"/>
              <a:t> </a:t>
            </a:r>
            <a:r>
              <a:rPr lang="sk-SK" dirty="0" err="1"/>
              <a:t>successfully</a:t>
            </a:r>
            <a:r>
              <a:rPr lang="sk-SK" dirty="0"/>
              <a:t> </a:t>
            </a:r>
            <a:r>
              <a:rPr lang="sk-SK" dirty="0" err="1"/>
              <a:t>piloted</a:t>
            </a:r>
            <a:r>
              <a:rPr lang="sk-SK" dirty="0"/>
              <a:t> a </a:t>
            </a:r>
            <a:r>
              <a:rPr lang="sk-SK" dirty="0" err="1"/>
              <a:t>pathways</a:t>
            </a:r>
            <a:r>
              <a:rPr lang="sk-SK" dirty="0"/>
              <a:t> </a:t>
            </a:r>
            <a:r>
              <a:rPr lang="sk-SK" dirty="0" err="1"/>
              <a:t>strategy</a:t>
            </a:r>
            <a:r>
              <a:rPr lang="sk-SK" dirty="0"/>
              <a:t> and are </a:t>
            </a:r>
            <a:r>
              <a:rPr lang="sk-SK" dirty="0" err="1"/>
              <a:t>rolling</a:t>
            </a:r>
            <a:r>
              <a:rPr lang="sk-SK" dirty="0"/>
              <a:t> </a:t>
            </a:r>
            <a:r>
              <a:rPr lang="sk-SK" dirty="0" err="1"/>
              <a:t>it</a:t>
            </a:r>
            <a:r>
              <a:rPr lang="sk-SK" dirty="0"/>
              <a:t> </a:t>
            </a:r>
            <a:r>
              <a:rPr lang="sk-SK" dirty="0" err="1"/>
              <a:t>out</a:t>
            </a:r>
            <a:r>
              <a:rPr lang="sk-SK" dirty="0"/>
              <a:t> </a:t>
            </a:r>
            <a:r>
              <a:rPr lang="sk-SK" dirty="0" err="1"/>
              <a:t>institution-wide</a:t>
            </a:r>
            <a:endParaRPr lang="sk-SK" dirty="0"/>
          </a:p>
          <a:p>
            <a:r>
              <a:rPr lang="sk-SK" dirty="0"/>
              <a:t>        </a:t>
            </a:r>
            <a:r>
              <a:rPr lang="sk-SK" i="1" dirty="0" err="1"/>
              <a:t>Mature</a:t>
            </a:r>
            <a:r>
              <a:rPr lang="sk-SK" dirty="0"/>
              <a:t> - </a:t>
            </a:r>
            <a:r>
              <a:rPr lang="sk-SK" dirty="0" err="1"/>
              <a:t>We</a:t>
            </a:r>
            <a:r>
              <a:rPr lang="sk-SK" dirty="0"/>
              <a:t> </a:t>
            </a:r>
            <a:r>
              <a:rPr lang="sk-SK" dirty="0" err="1"/>
              <a:t>have</a:t>
            </a:r>
            <a:r>
              <a:rPr lang="sk-SK" dirty="0"/>
              <a:t> </a:t>
            </a:r>
            <a:r>
              <a:rPr lang="sk-SK" dirty="0" err="1"/>
              <a:t>been</a:t>
            </a:r>
            <a:r>
              <a:rPr lang="sk-SK" dirty="0"/>
              <a:t> </a:t>
            </a:r>
            <a:r>
              <a:rPr lang="sk-SK" dirty="0" err="1"/>
              <a:t>utilizing</a:t>
            </a:r>
            <a:r>
              <a:rPr lang="sk-SK" dirty="0"/>
              <a:t> a </a:t>
            </a:r>
            <a:r>
              <a:rPr lang="sk-SK" dirty="0" err="1"/>
              <a:t>pathways</a:t>
            </a:r>
            <a:r>
              <a:rPr lang="sk-SK" dirty="0"/>
              <a:t> </a:t>
            </a:r>
            <a:r>
              <a:rPr lang="sk-SK" dirty="0" err="1"/>
              <a:t>strategy</a:t>
            </a:r>
            <a:r>
              <a:rPr lang="sk-SK" dirty="0"/>
              <a:t> </a:t>
            </a:r>
            <a:r>
              <a:rPr lang="sk-SK" dirty="0" err="1"/>
              <a:t>for</a:t>
            </a:r>
            <a:r>
              <a:rPr lang="sk-SK" dirty="0"/>
              <a:t> </a:t>
            </a:r>
            <a:r>
              <a:rPr lang="sk-SK" dirty="0" err="1"/>
              <a:t>quite</a:t>
            </a:r>
            <a:r>
              <a:rPr lang="sk-SK" dirty="0"/>
              <a:t> </a:t>
            </a:r>
            <a:r>
              <a:rPr lang="sk-SK" dirty="0" err="1"/>
              <a:t>some</a:t>
            </a:r>
            <a:r>
              <a:rPr lang="sk-SK" dirty="0"/>
              <a:t> </a:t>
            </a:r>
            <a:r>
              <a:rPr lang="sk-SK" dirty="0" err="1"/>
              <a:t>time</a:t>
            </a:r>
            <a:r>
              <a:rPr lang="sk-SK" dirty="0"/>
              <a:t> and </a:t>
            </a:r>
            <a:r>
              <a:rPr lang="sk-SK" dirty="0" err="1"/>
              <a:t>continue</a:t>
            </a:r>
            <a:r>
              <a:rPr lang="sk-SK" dirty="0"/>
              <a:t> to </a:t>
            </a:r>
            <a:r>
              <a:rPr lang="sk-SK" dirty="0" err="1"/>
              <a:t>refine</a:t>
            </a:r>
            <a:r>
              <a:rPr lang="sk-SK" dirty="0"/>
              <a:t> </a:t>
            </a:r>
            <a:r>
              <a:rPr lang="sk-SK" dirty="0" err="1"/>
              <a:t>our</a:t>
            </a:r>
            <a:r>
              <a:rPr lang="sk-SK" dirty="0"/>
              <a:t> model</a:t>
            </a:r>
            <a:endParaRPr lang="en-US" dirty="0"/>
          </a:p>
        </p:txBody>
      </p:sp>
    </p:spTree>
    <p:extLst>
      <p:ext uri="{BB962C8B-B14F-4D97-AF65-F5344CB8AC3E}">
        <p14:creationId xmlns:p14="http://schemas.microsoft.com/office/powerpoint/2010/main" val="97137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94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8"/>
            <a:ext cx="10515600" cy="1325563"/>
          </a:xfrm>
        </p:spPr>
        <p:txBody>
          <a:bodyPr>
            <a:normAutofit/>
          </a:bodyPr>
          <a:lstStyle/>
          <a:p>
            <a:pPr algn="ctr"/>
            <a:r>
              <a:rPr lang="en-US" sz="7200" b="1" dirty="0">
                <a:solidFill>
                  <a:schemeClr val="bg1"/>
                </a:solidFill>
                <a:latin typeface="Calibri" charset="0"/>
                <a:ea typeface="Calibri" charset="0"/>
                <a:cs typeface="Calibri" charset="0"/>
              </a:rPr>
              <a:t>Who are today’s students?</a:t>
            </a:r>
          </a:p>
        </p:txBody>
      </p:sp>
    </p:spTree>
    <p:extLst>
      <p:ext uri="{BB962C8B-B14F-4D97-AF65-F5344CB8AC3E}">
        <p14:creationId xmlns:p14="http://schemas.microsoft.com/office/powerpoint/2010/main" val="143810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ea typeface="Calibri" charset="0"/>
                <a:cs typeface="Calibri" charset="0"/>
              </a:rPr>
              <a:t>“Typical” student</a:t>
            </a:r>
          </a:p>
        </p:txBody>
      </p:sp>
      <p:grpSp>
        <p:nvGrpSpPr>
          <p:cNvPr id="8" name="Group 7"/>
          <p:cNvGrpSpPr/>
          <p:nvPr/>
        </p:nvGrpSpPr>
        <p:grpSpPr>
          <a:xfrm>
            <a:off x="916836" y="3858903"/>
            <a:ext cx="3136031" cy="1328707"/>
            <a:chOff x="730639" y="1826283"/>
            <a:chExt cx="4031397" cy="1685925"/>
          </a:xfrm>
        </p:grpSpPr>
        <p:pic>
          <p:nvPicPr>
            <p:cNvPr id="1026" name="Picture 2" descr="https://www.luminafoundation.org/files/image/01-olderthan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639" y="1826283"/>
              <a:ext cx="19812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luminafoundation.org/files/image/02-workin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036" y="1866242"/>
              <a:ext cx="19050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luminafoundation.org/files/image/02-working-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036" y="2781300"/>
              <a:ext cx="1371600" cy="6477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https://www.luminafoundation.org/files/image/04-financialsuppor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8792" y="3694582"/>
            <a:ext cx="2038351" cy="1657351"/>
          </a:xfrm>
          <a:prstGeom prst="rect">
            <a:avLst/>
          </a:prstGeom>
          <a:solidFill>
            <a:schemeClr val="accent1">
              <a:lumMod val="75000"/>
            </a:schemeClr>
          </a:solidFill>
        </p:spPr>
      </p:pic>
      <p:pic>
        <p:nvPicPr>
          <p:cNvPr id="1036" name="Picture 12" descr="https://www.luminafoundation.org/files/image/08-student-parent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7845" y="3556468"/>
            <a:ext cx="1981200" cy="19335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983090" y="2398623"/>
            <a:ext cx="2370710" cy="830997"/>
          </a:xfrm>
          <a:prstGeom prst="rect">
            <a:avLst/>
          </a:prstGeom>
          <a:noFill/>
        </p:spPr>
        <p:txBody>
          <a:bodyPr wrap="square" rtlCol="0">
            <a:spAutoFit/>
          </a:bodyPr>
          <a:lstStyle/>
          <a:p>
            <a:pPr algn="ctr"/>
            <a:r>
              <a:rPr lang="en-US" sz="2400" b="1" dirty="0">
                <a:solidFill>
                  <a:schemeClr val="bg1">
                    <a:lumMod val="50000"/>
                  </a:schemeClr>
                </a:solidFill>
              </a:rPr>
              <a:t>STRUGGLING TO GRADUATE</a:t>
            </a:r>
          </a:p>
        </p:txBody>
      </p:sp>
      <p:sp>
        <p:nvSpPr>
          <p:cNvPr id="17" name="TextBox 16"/>
          <p:cNvSpPr txBox="1"/>
          <p:nvPr/>
        </p:nvSpPr>
        <p:spPr>
          <a:xfrm>
            <a:off x="838200" y="2398623"/>
            <a:ext cx="3214667" cy="1200329"/>
          </a:xfrm>
          <a:prstGeom prst="rect">
            <a:avLst/>
          </a:prstGeom>
          <a:noFill/>
        </p:spPr>
        <p:txBody>
          <a:bodyPr wrap="square" rtlCol="0">
            <a:spAutoFit/>
          </a:bodyPr>
          <a:lstStyle/>
          <a:p>
            <a:pPr algn="ctr"/>
            <a:r>
              <a:rPr lang="en-US" sz="2400" b="1" dirty="0">
                <a:solidFill>
                  <a:schemeClr val="bg1">
                    <a:lumMod val="50000"/>
                  </a:schemeClr>
                </a:solidFill>
              </a:rPr>
              <a:t>OLDER THAN 25 AND JUGGLING MORE THAN JUST EDUCATION</a:t>
            </a:r>
          </a:p>
        </p:txBody>
      </p:sp>
      <p:sp>
        <p:nvSpPr>
          <p:cNvPr id="18" name="TextBox 17"/>
          <p:cNvSpPr txBox="1"/>
          <p:nvPr/>
        </p:nvSpPr>
        <p:spPr>
          <a:xfrm>
            <a:off x="4535864" y="2398623"/>
            <a:ext cx="3571875" cy="1200329"/>
          </a:xfrm>
          <a:prstGeom prst="rect">
            <a:avLst/>
          </a:prstGeom>
          <a:noFill/>
        </p:spPr>
        <p:txBody>
          <a:bodyPr wrap="square" rtlCol="0">
            <a:spAutoFit/>
          </a:bodyPr>
          <a:lstStyle/>
          <a:p>
            <a:pPr algn="ctr"/>
            <a:r>
              <a:rPr lang="en-US" sz="2400" b="1" dirty="0">
                <a:solidFill>
                  <a:schemeClr val="bg1">
                    <a:lumMod val="50000"/>
                  </a:schemeClr>
                </a:solidFill>
              </a:rPr>
              <a:t>ARE PAYING THEIR OWN BILLS – AND OFTEN STRUGGLING FINANCIALLY</a:t>
            </a:r>
          </a:p>
        </p:txBody>
      </p:sp>
      <p:sp>
        <p:nvSpPr>
          <p:cNvPr id="19" name="TextBox 18"/>
          <p:cNvSpPr txBox="1"/>
          <p:nvPr/>
        </p:nvSpPr>
        <p:spPr>
          <a:xfrm>
            <a:off x="8382507" y="6038567"/>
            <a:ext cx="3571875" cy="461665"/>
          </a:xfrm>
          <a:prstGeom prst="rect">
            <a:avLst/>
          </a:prstGeom>
          <a:noFill/>
        </p:spPr>
        <p:txBody>
          <a:bodyPr wrap="square" rtlCol="0">
            <a:spAutoFit/>
          </a:bodyPr>
          <a:lstStyle/>
          <a:p>
            <a:pPr algn="ctr"/>
            <a:r>
              <a:rPr lang="is-IS" sz="2400" b="1">
                <a:solidFill>
                  <a:schemeClr val="bg1">
                    <a:lumMod val="50000"/>
                  </a:schemeClr>
                </a:solidFill>
              </a:rPr>
              <a:t>…AND CHANGING</a:t>
            </a:r>
            <a:endParaRPr lang="en-US" sz="2400" b="1" dirty="0">
              <a:solidFill>
                <a:schemeClr val="bg1">
                  <a:lumMod val="50000"/>
                </a:schemeClr>
              </a:solidFill>
            </a:endParaRPr>
          </a:p>
        </p:txBody>
      </p:sp>
      <p:sp>
        <p:nvSpPr>
          <p:cNvPr id="4" name="TextBox 3"/>
          <p:cNvSpPr txBox="1"/>
          <p:nvPr/>
        </p:nvSpPr>
        <p:spPr>
          <a:xfrm>
            <a:off x="838200" y="6500232"/>
            <a:ext cx="5382296" cy="507831"/>
          </a:xfrm>
          <a:prstGeom prst="rect">
            <a:avLst/>
          </a:prstGeom>
          <a:noFill/>
        </p:spPr>
        <p:txBody>
          <a:bodyPr wrap="square" rtlCol="0">
            <a:spAutoFit/>
          </a:bodyPr>
          <a:lstStyle/>
          <a:p>
            <a:r>
              <a:rPr lang="en-US" dirty="0"/>
              <a:t>Source: </a:t>
            </a:r>
            <a:r>
              <a:rPr lang="en-US" dirty="0">
                <a:hlinkClick r:id="rId8"/>
              </a:rPr>
              <a:t>https://www.luminafoundation.org/todays-student</a:t>
            </a:r>
            <a:endParaRPr lang="en-US" dirty="0"/>
          </a:p>
          <a:p>
            <a:endParaRPr lang="en-US" dirty="0"/>
          </a:p>
        </p:txBody>
      </p:sp>
    </p:spTree>
    <p:extLst>
      <p:ext uri="{BB962C8B-B14F-4D97-AF65-F5344CB8AC3E}">
        <p14:creationId xmlns:p14="http://schemas.microsoft.com/office/powerpoint/2010/main" val="130649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65760"/>
            <a:ext cx="10515600" cy="1325563"/>
          </a:xfrm>
        </p:spPr>
        <p:txBody>
          <a:bodyPr>
            <a:normAutofit/>
          </a:bodyPr>
          <a:lstStyle/>
          <a:p>
            <a:r>
              <a:rPr lang="en-US" sz="4800" b="1" dirty="0"/>
              <a:t>The status quo</a:t>
            </a:r>
          </a:p>
        </p:txBody>
      </p:sp>
      <p:sp>
        <p:nvSpPr>
          <p:cNvPr id="3" name="Content Placeholder 2"/>
          <p:cNvSpPr>
            <a:spLocks noGrp="1"/>
          </p:cNvSpPr>
          <p:nvPr>
            <p:ph idx="1"/>
          </p:nvPr>
        </p:nvSpPr>
        <p:spPr>
          <a:xfrm>
            <a:off x="1034058" y="1508394"/>
            <a:ext cx="10515600" cy="5066270"/>
          </a:xfrm>
        </p:spPr>
        <p:txBody>
          <a:bodyPr>
            <a:normAutofit/>
          </a:bodyPr>
          <a:lstStyle/>
          <a:p>
            <a:pPr marL="354013" indent="-342900">
              <a:buClr>
                <a:schemeClr val="tx1"/>
              </a:buClr>
            </a:pPr>
            <a:r>
              <a:rPr lang="en-US" b="1" dirty="0"/>
              <a:t>Socrates would feel right at home</a:t>
            </a:r>
          </a:p>
          <a:p>
            <a:pPr marL="468313" lvl="1" indent="0">
              <a:buClr>
                <a:schemeClr val="tx1"/>
              </a:buClr>
              <a:buNone/>
            </a:pPr>
            <a:r>
              <a:rPr lang="en-US" i="1" dirty="0"/>
              <a:t>Our basic instructional and business models                                                         have not evolved in a millennia</a:t>
            </a:r>
          </a:p>
          <a:p>
            <a:pPr marL="354013" indent="-342900">
              <a:spcBef>
                <a:spcPts val="2000"/>
              </a:spcBef>
              <a:buClr>
                <a:schemeClr val="tx1"/>
              </a:buClr>
            </a:pPr>
            <a:r>
              <a:rPr lang="en-US" b="1" dirty="0"/>
              <a:t>“One and done”</a:t>
            </a:r>
          </a:p>
          <a:p>
            <a:pPr marL="468313" lvl="1" indent="0">
              <a:spcBef>
                <a:spcPts val="0"/>
              </a:spcBef>
              <a:buClr>
                <a:schemeClr val="tx1"/>
              </a:buClr>
              <a:buNone/>
            </a:pPr>
            <a:r>
              <a:rPr lang="en-US" i="1" dirty="0"/>
              <a:t>A singular educational experience is intended to last a lifetime</a:t>
            </a:r>
          </a:p>
          <a:p>
            <a:pPr marL="354013" indent="-342900">
              <a:spcBef>
                <a:spcPts val="2000"/>
              </a:spcBef>
              <a:buClr>
                <a:schemeClr val="tx1"/>
              </a:buClr>
            </a:pPr>
            <a:r>
              <a:rPr lang="en-US" b="1" dirty="0"/>
              <a:t>Institution-centric model</a:t>
            </a:r>
          </a:p>
          <a:p>
            <a:pPr marL="468313" lvl="1" indent="0">
              <a:spcBef>
                <a:spcPts val="0"/>
              </a:spcBef>
              <a:buClr>
                <a:schemeClr val="tx1"/>
              </a:buClr>
              <a:buNone/>
            </a:pPr>
            <a:r>
              <a:rPr lang="en-US" i="1" dirty="0"/>
              <a:t>Students are required to comply and navigate with </a:t>
            </a:r>
            <a:r>
              <a:rPr lang="en-US" b="1" i="1" dirty="0"/>
              <a:t>our</a:t>
            </a:r>
            <a:r>
              <a:rPr lang="en-US" i="1" dirty="0"/>
              <a:t> structure</a:t>
            </a:r>
          </a:p>
          <a:p>
            <a:pPr marL="354013" indent="-342900">
              <a:spcBef>
                <a:spcPts val="2000"/>
              </a:spcBef>
              <a:buClr>
                <a:schemeClr val="tx1"/>
              </a:buClr>
            </a:pPr>
            <a:r>
              <a:rPr lang="en-US" b="1" dirty="0"/>
              <a:t>Status quo is being challenged by learners, alternative providers, employers</a:t>
            </a:r>
          </a:p>
          <a:p>
            <a:pPr marL="354013" indent="-342900">
              <a:spcBef>
                <a:spcPts val="2000"/>
              </a:spcBef>
              <a:buClr>
                <a:schemeClr val="tx1"/>
              </a:buClr>
            </a:pPr>
            <a:r>
              <a:rPr lang="en-US" b="1" dirty="0"/>
              <a:t>There is probably more at stake than we realize</a:t>
            </a:r>
          </a:p>
          <a:p>
            <a:pPr lvl="1"/>
            <a:endParaRPr lang="en-US" dirty="0"/>
          </a:p>
          <a:p>
            <a:endParaRPr lang="en-US" dirty="0"/>
          </a:p>
        </p:txBody>
      </p:sp>
      <p:pic>
        <p:nvPicPr>
          <p:cNvPr id="5" name="Picture 4"/>
          <p:cNvPicPr>
            <a:picLocks noChangeAspect="1"/>
          </p:cNvPicPr>
          <p:nvPr/>
        </p:nvPicPr>
        <p:blipFill>
          <a:blip r:embed="rId3"/>
          <a:stretch>
            <a:fillRect/>
          </a:stretch>
        </p:blipFill>
        <p:spPr>
          <a:xfrm>
            <a:off x="7379932" y="197615"/>
            <a:ext cx="4645920" cy="2027778"/>
          </a:xfrm>
          <a:prstGeom prst="rect">
            <a:avLst/>
          </a:prstGeom>
          <a:ln w="38100" cmpd="sng">
            <a:solidFill>
              <a:schemeClr val="tx1"/>
            </a:solidFill>
          </a:ln>
        </p:spPr>
      </p:pic>
      <p:sp>
        <p:nvSpPr>
          <p:cNvPr id="6" name="Rectangle 5"/>
          <p:cNvSpPr/>
          <p:nvPr/>
        </p:nvSpPr>
        <p:spPr>
          <a:xfrm>
            <a:off x="7330440" y="2238093"/>
            <a:ext cx="2430922" cy="276999"/>
          </a:xfrm>
          <a:prstGeom prst="rect">
            <a:avLst/>
          </a:prstGeom>
        </p:spPr>
        <p:txBody>
          <a:bodyPr wrap="none">
            <a:spAutoFit/>
          </a:bodyPr>
          <a:lstStyle/>
          <a:p>
            <a:r>
              <a:rPr lang="en-US" sz="1200" dirty="0">
                <a:latin typeface="Arial Narrow"/>
                <a:cs typeface="Arial Narrow"/>
              </a:rPr>
              <a:t>Spangenberg: </a:t>
            </a:r>
            <a:r>
              <a:rPr lang="en-US" sz="1200" i="1" dirty="0">
                <a:latin typeface="Arial Narrow"/>
                <a:cs typeface="Arial Narrow"/>
              </a:rPr>
              <a:t>Aristotle’s School, </a:t>
            </a:r>
            <a:r>
              <a:rPr lang="en-US" sz="1200" dirty="0">
                <a:latin typeface="Arial Narrow"/>
                <a:cs typeface="Arial Narrow"/>
              </a:rPr>
              <a:t>1880s</a:t>
            </a:r>
          </a:p>
        </p:txBody>
      </p:sp>
    </p:spTree>
    <p:extLst>
      <p:ext uri="{BB962C8B-B14F-4D97-AF65-F5344CB8AC3E}">
        <p14:creationId xmlns:p14="http://schemas.microsoft.com/office/powerpoint/2010/main" val="177786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California Community Colleges</a:t>
            </a:r>
          </a:p>
        </p:txBody>
      </p:sp>
      <p:sp>
        <p:nvSpPr>
          <p:cNvPr id="4" name="TextBox 3"/>
          <p:cNvSpPr txBox="1"/>
          <p:nvPr/>
        </p:nvSpPr>
        <p:spPr>
          <a:xfrm>
            <a:off x="474202" y="1892447"/>
            <a:ext cx="395409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D47F00"/>
                </a:solidFill>
                <a:effectLst/>
                <a:uLnTx/>
                <a:uFillTx/>
                <a:latin typeface="Futura Medium" charset="0"/>
                <a:ea typeface="Futura Medium" charset="0"/>
                <a:cs typeface="Futura Medium" charset="0"/>
              </a:rPr>
              <a:t>2.3M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Futura Medium" charset="0"/>
                <a:ea typeface="Futura Medium" charset="0"/>
                <a:cs typeface="Futura Medium" charset="0"/>
              </a:rPr>
              <a:t>students served by California Community Colleges</a:t>
            </a:r>
            <a:endParaRPr kumimoji="0" lang="en-US" sz="1600" b="1" u="none" strike="noStrike" kern="1200" cap="none" spc="0" normalizeH="0" baseline="0" noProof="0" dirty="0">
              <a:ln>
                <a:noFill/>
              </a:ln>
              <a:solidFill>
                <a:schemeClr val="bg1">
                  <a:lumMod val="50000"/>
                </a:schemeClr>
              </a:solidFill>
              <a:effectLst/>
              <a:uLnTx/>
              <a:uFillTx/>
              <a:latin typeface="Futura Medium" charset="0"/>
              <a:ea typeface="Futura Medium" charset="0"/>
              <a:cs typeface="Futura Medium" charset="0"/>
            </a:endParaRPr>
          </a:p>
        </p:txBody>
      </p:sp>
      <p:sp>
        <p:nvSpPr>
          <p:cNvPr id="6" name="TextBox 5"/>
          <p:cNvSpPr txBox="1"/>
          <p:nvPr/>
        </p:nvSpPr>
        <p:spPr>
          <a:xfrm>
            <a:off x="5080667" y="1892447"/>
            <a:ext cx="3369983"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chemeClr val="accent4"/>
                </a:solidFill>
                <a:effectLst/>
                <a:uLnTx/>
                <a:uFillTx/>
                <a:latin typeface="Futura Medium" charset="0"/>
                <a:ea typeface="Futura Medium" charset="0"/>
                <a:cs typeface="Futura Medium"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Futura Medium" charset="0"/>
                <a:ea typeface="Futura Medium" charset="0"/>
                <a:cs typeface="Futura Medium" charset="0"/>
              </a:rPr>
              <a:t>of community college students transfer to 4-year university within 2 years</a:t>
            </a:r>
            <a:endParaRPr kumimoji="0" lang="en-US" sz="1600" b="1" u="none" strike="noStrike" kern="1200" cap="none" spc="0" normalizeH="0" baseline="0" noProof="0" dirty="0">
              <a:ln>
                <a:noFill/>
              </a:ln>
              <a:solidFill>
                <a:schemeClr val="bg1">
                  <a:lumMod val="50000"/>
                </a:schemeClr>
              </a:solidFill>
              <a:effectLst/>
              <a:uLnTx/>
              <a:uFillTx/>
              <a:latin typeface="Futura Medium" charset="0"/>
              <a:ea typeface="Futura Medium" charset="0"/>
              <a:cs typeface="Futura Medium" charset="0"/>
            </a:endParaRPr>
          </a:p>
        </p:txBody>
      </p:sp>
      <p:sp>
        <p:nvSpPr>
          <p:cNvPr id="7" name="TextBox 6"/>
          <p:cNvSpPr txBox="1"/>
          <p:nvPr/>
        </p:nvSpPr>
        <p:spPr>
          <a:xfrm>
            <a:off x="288847" y="4420194"/>
            <a:ext cx="413944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B2AD00"/>
                </a:solidFill>
                <a:effectLst/>
                <a:uLnTx/>
                <a:uFillTx/>
                <a:latin typeface="Futura Medium" charset="0"/>
                <a:ea typeface="Futura Medium" charset="0"/>
                <a:cs typeface="Futura Medium" charset="0"/>
              </a:rPr>
              <a:t>1.1M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Futura Medium" charset="0"/>
                <a:ea typeface="Futura Medium" charset="0"/>
                <a:cs typeface="Futura Medium" charset="0"/>
              </a:rPr>
              <a:t>Anticipated shortage of workers with bachelor’s degrees by 2030</a:t>
            </a:r>
            <a:endParaRPr kumimoji="0" lang="en-US" sz="1600" b="1" u="none" strike="noStrike" kern="1200" cap="none" spc="0" normalizeH="0" baseline="0" noProof="0" dirty="0">
              <a:ln>
                <a:noFill/>
              </a:ln>
              <a:solidFill>
                <a:schemeClr val="bg1">
                  <a:lumMod val="50000"/>
                </a:schemeClr>
              </a:solidFill>
              <a:effectLst/>
              <a:uLnTx/>
              <a:uFillTx/>
              <a:latin typeface="Futura Medium" charset="0"/>
              <a:ea typeface="Futura Medium" charset="0"/>
              <a:cs typeface="Futura Medium" charset="0"/>
            </a:endParaRPr>
          </a:p>
        </p:txBody>
      </p:sp>
      <p:sp>
        <p:nvSpPr>
          <p:cNvPr id="10" name="TextBox 9"/>
          <p:cNvSpPr txBox="1"/>
          <p:nvPr/>
        </p:nvSpPr>
        <p:spPr>
          <a:xfrm>
            <a:off x="5080667" y="4420194"/>
            <a:ext cx="361711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2E94B6"/>
                </a:solidFill>
                <a:effectLst/>
                <a:uLnTx/>
                <a:uFillTx/>
                <a:latin typeface="Futura Medium" charset="0"/>
                <a:ea typeface="Futura Medium" charset="0"/>
                <a:cs typeface="Futura Medium" charset="0"/>
              </a:rPr>
              <a:t>2.5M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Futura Medium" charset="0"/>
                <a:ea typeface="Futura Medium" charset="0"/>
                <a:cs typeface="Futura Medium" charset="0"/>
              </a:rPr>
              <a:t>adults with ‘some’ or ‘no college’ and no credential</a:t>
            </a:r>
            <a:endParaRPr kumimoji="0" lang="en-US" sz="1600" b="1" u="none" strike="noStrike" kern="1200" cap="none" spc="0" normalizeH="0" baseline="0" noProof="0" dirty="0">
              <a:ln>
                <a:noFill/>
              </a:ln>
              <a:solidFill>
                <a:schemeClr val="bg1">
                  <a:lumMod val="50000"/>
                </a:schemeClr>
              </a:solidFill>
              <a:effectLst/>
              <a:uLnTx/>
              <a:uFillTx/>
              <a:latin typeface="Futura Medium" charset="0"/>
              <a:ea typeface="Futura Medium" charset="0"/>
              <a:cs typeface="Futura Medium" charset="0"/>
            </a:endParaRPr>
          </a:p>
        </p:txBody>
      </p:sp>
      <p:sp>
        <p:nvSpPr>
          <p:cNvPr id="9" name="Rectangle 8"/>
          <p:cNvSpPr/>
          <p:nvPr/>
        </p:nvSpPr>
        <p:spPr>
          <a:xfrm>
            <a:off x="9350160" y="0"/>
            <a:ext cx="2852928"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160" y="434529"/>
            <a:ext cx="2856227" cy="280013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5168" y="3669188"/>
            <a:ext cx="2852928" cy="2776168"/>
          </a:xfrm>
          <a:prstGeom prst="rect">
            <a:avLst/>
          </a:prstGeom>
        </p:spPr>
      </p:pic>
    </p:spTree>
    <p:extLst>
      <p:ext uri="{BB962C8B-B14F-4D97-AF65-F5344CB8AC3E}">
        <p14:creationId xmlns:p14="http://schemas.microsoft.com/office/powerpoint/2010/main" val="111632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California must transfer more than 100,000 students annually to meet economic demands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52147"/>
            <a:ext cx="10058400" cy="3875130"/>
          </a:xfrm>
          <a:prstGeom prst="rect">
            <a:avLst/>
          </a:prstGeom>
          <a:ln>
            <a:solidFill>
              <a:schemeClr val="bg1">
                <a:lumMod val="50000"/>
              </a:schemeClr>
            </a:solidFill>
          </a:ln>
        </p:spPr>
      </p:pic>
      <p:sp>
        <p:nvSpPr>
          <p:cNvPr id="5" name="TextBox 4"/>
          <p:cNvSpPr txBox="1"/>
          <p:nvPr/>
        </p:nvSpPr>
        <p:spPr>
          <a:xfrm>
            <a:off x="751703" y="5888736"/>
            <a:ext cx="5611368" cy="584775"/>
          </a:xfrm>
          <a:prstGeom prst="rect">
            <a:avLst/>
          </a:prstGeom>
          <a:noFill/>
        </p:spPr>
        <p:txBody>
          <a:bodyPr wrap="square" rtlCol="0">
            <a:spAutoFit/>
          </a:bodyPr>
          <a:lstStyle/>
          <a:p>
            <a:pPr>
              <a:spcBef>
                <a:spcPts val="600"/>
              </a:spcBef>
            </a:pPr>
            <a:r>
              <a:rPr lang="en-US" i="1" dirty="0"/>
              <a:t>Note: </a:t>
            </a:r>
            <a:r>
              <a:rPr lang="en-US" dirty="0"/>
              <a:t>Numbers represent the total transfers required each year to meet goal</a:t>
            </a:r>
          </a:p>
          <a:p>
            <a:pPr>
              <a:spcBef>
                <a:spcPts val="600"/>
              </a:spcBef>
            </a:pPr>
            <a:r>
              <a:rPr lang="en-US" i="1" dirty="0"/>
              <a:t>Source: </a:t>
            </a:r>
            <a:r>
              <a:rPr lang="en-US" dirty="0"/>
              <a:t>National Center for Higher Education Management Systems (2017) </a:t>
            </a:r>
          </a:p>
        </p:txBody>
      </p:sp>
    </p:spTree>
    <p:extLst>
      <p:ext uri="{BB962C8B-B14F-4D97-AF65-F5344CB8AC3E}">
        <p14:creationId xmlns:p14="http://schemas.microsoft.com/office/powerpoint/2010/main" val="1055634836"/>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44546A"/>
      </a:dk2>
      <a:lt2>
        <a:srgbClr val="E7E6E6"/>
      </a:lt2>
      <a:accent1>
        <a:srgbClr val="2E94B6"/>
      </a:accent1>
      <a:accent2>
        <a:srgbClr val="D47F00"/>
      </a:accent2>
      <a:accent3>
        <a:srgbClr val="A5A5A5"/>
      </a:accent3>
      <a:accent4>
        <a:srgbClr val="FFC000"/>
      </a:accent4>
      <a:accent5>
        <a:srgbClr val="4472C4"/>
      </a:accent5>
      <a:accent6>
        <a:srgbClr val="B2AD00"/>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2799</TotalTime>
  <Words>2127</Words>
  <Application>Microsoft Office PowerPoint</Application>
  <PresentationFormat>Widescreen</PresentationFormat>
  <Paragraphs>224</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Narrow</vt:lpstr>
      <vt:lpstr>Calibri</vt:lpstr>
      <vt:lpstr>Calibri Light</vt:lpstr>
      <vt:lpstr>Futura Medium</vt:lpstr>
      <vt:lpstr>Office Theme</vt:lpstr>
      <vt:lpstr>Designing student-centered  pathways that scale</vt:lpstr>
      <vt:lpstr>Today’s speaker</vt:lpstr>
      <vt:lpstr>Before we begin</vt:lpstr>
      <vt:lpstr>Polling questions</vt:lpstr>
      <vt:lpstr>Who are today’s students?</vt:lpstr>
      <vt:lpstr>“Typical” student</vt:lpstr>
      <vt:lpstr>The status quo</vt:lpstr>
      <vt:lpstr>California Community Colleges</vt:lpstr>
      <vt:lpstr>California must transfer more than 100,000 students annually to meet economic demands</vt:lpstr>
      <vt:lpstr>California Community Colleges  Counselor to student ratio</vt:lpstr>
      <vt:lpstr>PowerPoint Presentation</vt:lpstr>
      <vt:lpstr>A transformational task</vt:lpstr>
      <vt:lpstr>PowerPoint Presentation</vt:lpstr>
      <vt:lpstr>Foothill-De Anza Community College District Guided Pathways Requirements</vt:lpstr>
      <vt:lpstr>PowerPoint Presentation</vt:lpstr>
      <vt:lpstr>California Community Colleges support</vt:lpstr>
      <vt:lpstr>Big challenge #1</vt:lpstr>
      <vt:lpstr>Big challenge #2</vt:lpstr>
      <vt:lpstr>Big challenge #3</vt:lpstr>
      <vt:lpstr>Big challenge #4</vt:lpstr>
      <vt:lpstr>Resources and references</vt:lpstr>
      <vt:lpstr>Today’s speaker</vt:lpstr>
      <vt:lpstr>Thank you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Snyder</dc:creator>
  <cp:lastModifiedBy>Melanie Hardcastle</cp:lastModifiedBy>
  <cp:revision>85</cp:revision>
  <dcterms:created xsi:type="dcterms:W3CDTF">2018-01-09T22:20:09Z</dcterms:created>
  <dcterms:modified xsi:type="dcterms:W3CDTF">2018-02-01T16:20:13Z</dcterms:modified>
</cp:coreProperties>
</file>