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70" r:id="rId27"/>
    <p:sldId id="271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g Lederman" initials="DL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75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95831-D4F0-45F0-8D6F-B3B094E34F89}" type="datetimeFigureOut">
              <a:rPr lang="en-US" altLang="en-US"/>
              <a:pPr/>
              <a:t>6/26/2018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3A605-2A3C-4ABB-8B94-09BA6DBEB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7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1D878-88F3-4F73-BBEC-4A0743FD31FC}" type="datetimeFigureOut">
              <a:rPr lang="en-US" altLang="en-US"/>
              <a:pPr/>
              <a:t>6/26/2018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400C8-60EE-4331-8C35-B86CB286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7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241DAF00-002B-4AD8-9639-A8AFC9A86FB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32214D1-F091-4247-91D1-F6D965FFC9A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D04BB98-AB85-47FF-9A0E-BEFF45E6100A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9FE33B1-A9F0-4406-B133-6C9703E99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A0CF78D-E9E1-4557-9E41-C0A1B8BB722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371133B-4911-469D-87A5-5B28965E200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F92C3C43-6534-4BB7-BC4F-5F9DBA35E2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lederman@insidehighered.com" TargetMode="External"/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3419475"/>
            <a:ext cx="7886700" cy="69215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ea typeface="MS PGothic" pitchFamily="34" charset="-128"/>
              </a:rPr>
              <a:t>New Student Demographics:</a:t>
            </a:r>
            <a:br>
              <a:rPr lang="en-US" altLang="en-US" dirty="0">
                <a:ea typeface="MS PGothic" pitchFamily="34" charset="-128"/>
              </a:rPr>
            </a:br>
            <a:r>
              <a:rPr lang="en-US" altLang="en-US" dirty="0">
                <a:ea typeface="MS PGothic" pitchFamily="34" charset="-128"/>
              </a:rPr>
              <a:t>Recruiting, Retaining and Graduating a Diverse Student Body</a:t>
            </a: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An </a:t>
            </a:r>
            <a:r>
              <a:rPr lang="en-US" altLang="en-US" i="1" dirty="0">
                <a:ea typeface="MS PGothic" pitchFamily="34" charset="-128"/>
              </a:rPr>
              <a:t>Inside Higher Ed </a:t>
            </a:r>
            <a:r>
              <a:rPr lang="en-US" altLang="en-US" dirty="0">
                <a:ea typeface="MS PGothic" pitchFamily="34" charset="-128"/>
              </a:rPr>
              <a:t>webcast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Tuesday, June 27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2 p.m. Eastern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Myths About Affirmative Action </a:t>
            </a:r>
            <a:br>
              <a:rPr lang="en-US" dirty="0"/>
            </a:br>
            <a:r>
              <a:rPr lang="en-US" dirty="0"/>
              <a:t>in Admissions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Everyone does it.</a:t>
            </a:r>
          </a:p>
          <a:p>
            <a:r>
              <a:rPr lang="en-US" dirty="0"/>
              <a:t>Because relatively few colleges practice it, it doesn’t matter.</a:t>
            </a:r>
          </a:p>
          <a:p>
            <a:r>
              <a:rPr lang="en-US" dirty="0"/>
              <a:t>Eliminating affirmative action in some states hasn’t had a major impact.</a:t>
            </a:r>
          </a:p>
          <a:p>
            <a:r>
              <a:rPr lang="en-US" dirty="0"/>
              <a:t>Asian-Americans are all wealthy.</a:t>
            </a:r>
          </a:p>
          <a:p>
            <a:r>
              <a:rPr lang="en-US" dirty="0"/>
              <a:t>Preferences in admissions in the U.S. never benefit white people.</a:t>
            </a:r>
          </a:p>
        </p:txBody>
      </p:sp>
    </p:spTree>
    <p:extLst>
      <p:ext uri="{BB962C8B-B14F-4D97-AF65-F5344CB8AC3E}">
        <p14:creationId xmlns:p14="http://schemas.microsoft.com/office/powerpoint/2010/main" val="3580934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Harvard Case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57450"/>
            <a:ext cx="76200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808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Colleges Recruit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415958"/>
            <a:ext cx="7886700" cy="316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392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Test-Optional Admissions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23" y="1957388"/>
            <a:ext cx="7313154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914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Ending Application Fees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686050"/>
            <a:ext cx="2857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849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Outreach for First Gen Students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979" y="1958163"/>
            <a:ext cx="3792041" cy="408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996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Advising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064674"/>
            <a:ext cx="7886700" cy="387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009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Tuition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045" y="2927511"/>
            <a:ext cx="5425910" cy="214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988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Full-Time Enrollment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the research says</a:t>
            </a:r>
          </a:p>
          <a:p>
            <a:r>
              <a:rPr lang="en-US" dirty="0"/>
              <a:t>Successes of many colleges</a:t>
            </a:r>
          </a:p>
          <a:p>
            <a:r>
              <a:rPr lang="en-US" dirty="0"/>
              <a:t>Why it may not help everyone</a:t>
            </a:r>
          </a:p>
        </p:txBody>
      </p:sp>
    </p:spTree>
    <p:extLst>
      <p:ext uri="{BB962C8B-B14F-4D97-AF65-F5344CB8AC3E}">
        <p14:creationId xmlns:p14="http://schemas.microsoft.com/office/powerpoint/2010/main" val="3339471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loans aren’t all bad</a:t>
            </a:r>
          </a:p>
          <a:p>
            <a:r>
              <a:rPr lang="en-US" dirty="0"/>
              <a:t>Why some loans are bad</a:t>
            </a:r>
          </a:p>
          <a:p>
            <a:r>
              <a:rPr lang="en-US" dirty="0"/>
              <a:t>Defaults</a:t>
            </a:r>
          </a:p>
        </p:txBody>
      </p:sp>
    </p:spTree>
    <p:extLst>
      <p:ext uri="{BB962C8B-B14F-4D97-AF65-F5344CB8AC3E}">
        <p14:creationId xmlns:p14="http://schemas.microsoft.com/office/powerpoint/2010/main" val="3384204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Scott Jaschik, editor, </a:t>
            </a:r>
            <a:r>
              <a:rPr lang="en-US" i="1" dirty="0"/>
              <a:t>Inside Higher Ed </a:t>
            </a:r>
            <a:r>
              <a:rPr lang="en-US" dirty="0">
                <a:hlinkClick r:id="rId2"/>
              </a:rPr>
              <a:t>scott.jaschik@insidehighered.com</a:t>
            </a:r>
            <a:endParaRPr lang="en-US" dirty="0"/>
          </a:p>
          <a:p>
            <a:r>
              <a:rPr lang="en-US" dirty="0"/>
              <a:t>Doug Lederman, editor, </a:t>
            </a:r>
            <a:r>
              <a:rPr lang="en-US" i="1" dirty="0"/>
              <a:t>Inside Higher Ed </a:t>
            </a:r>
            <a:r>
              <a:rPr lang="en-US" dirty="0">
                <a:hlinkClick r:id="rId3"/>
              </a:rPr>
              <a:t>doug.lederman@insidehighered.com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79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to Meet Full Need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08" y="2623930"/>
            <a:ext cx="8252184" cy="202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144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Community College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Promoting transfer</a:t>
            </a:r>
          </a:p>
          <a:p>
            <a:r>
              <a:rPr lang="en-US" dirty="0"/>
              <a:t>Creating pathways</a:t>
            </a:r>
          </a:p>
          <a:p>
            <a:r>
              <a:rPr lang="en-US" dirty="0"/>
              <a:t>Transfer credit</a:t>
            </a:r>
          </a:p>
          <a:p>
            <a:r>
              <a:rPr lang="en-US" dirty="0"/>
              <a:t>Support services</a:t>
            </a:r>
          </a:p>
        </p:txBody>
      </p:sp>
    </p:spTree>
    <p:extLst>
      <p:ext uri="{BB962C8B-B14F-4D97-AF65-F5344CB8AC3E}">
        <p14:creationId xmlns:p14="http://schemas.microsoft.com/office/powerpoint/2010/main" val="2055552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Placement</a:t>
            </a:r>
          </a:p>
          <a:p>
            <a:r>
              <a:rPr lang="en-US" dirty="0"/>
              <a:t>Remediation</a:t>
            </a:r>
          </a:p>
          <a:p>
            <a:r>
              <a:rPr lang="en-US" dirty="0"/>
              <a:t>Tutoring services</a:t>
            </a:r>
          </a:p>
          <a:p>
            <a:r>
              <a:rPr lang="en-US" dirty="0"/>
              <a:t>Support for online learning</a:t>
            </a:r>
          </a:p>
        </p:txBody>
      </p:sp>
    </p:spTree>
    <p:extLst>
      <p:ext uri="{BB962C8B-B14F-4D97-AF65-F5344CB8AC3E}">
        <p14:creationId xmlns:p14="http://schemas.microsoft.com/office/powerpoint/2010/main" val="2435267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Climate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73" y="1957388"/>
            <a:ext cx="7412653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615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Full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Internships</a:t>
            </a:r>
          </a:p>
          <a:p>
            <a:r>
              <a:rPr lang="en-US" dirty="0"/>
              <a:t>Student abroad</a:t>
            </a:r>
          </a:p>
          <a:p>
            <a:r>
              <a:rPr lang="en-US" dirty="0"/>
              <a:t>Student life</a:t>
            </a:r>
          </a:p>
        </p:txBody>
      </p:sp>
    </p:spTree>
    <p:extLst>
      <p:ext uri="{BB962C8B-B14F-4D97-AF65-F5344CB8AC3E}">
        <p14:creationId xmlns:p14="http://schemas.microsoft.com/office/powerpoint/2010/main" val="947945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Emphasis on Graduation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Talking about getting done in four</a:t>
            </a:r>
          </a:p>
          <a:p>
            <a:r>
              <a:rPr lang="en-US" dirty="0"/>
              <a:t>The role of cohorts</a:t>
            </a:r>
          </a:p>
          <a:p>
            <a:r>
              <a:rPr lang="en-US" dirty="0"/>
              <a:t>Seeking family support</a:t>
            </a:r>
          </a:p>
          <a:p>
            <a:r>
              <a:rPr lang="en-US" dirty="0"/>
              <a:t>Policies to encourage that</a:t>
            </a:r>
          </a:p>
        </p:txBody>
      </p:sp>
    </p:spTree>
    <p:extLst>
      <p:ext uri="{BB962C8B-B14F-4D97-AF65-F5344CB8AC3E}">
        <p14:creationId xmlns:p14="http://schemas.microsoft.com/office/powerpoint/2010/main" val="4207870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questions</a:t>
            </a:r>
          </a:p>
          <a:p>
            <a:r>
              <a:rPr lang="en-US" dirty="0"/>
              <a:t>Ideas for coverage</a:t>
            </a:r>
          </a:p>
        </p:txBody>
      </p:sp>
    </p:spTree>
    <p:extLst>
      <p:ext uri="{BB962C8B-B14F-4D97-AF65-F5344CB8AC3E}">
        <p14:creationId xmlns:p14="http://schemas.microsoft.com/office/powerpoint/2010/main" val="4232015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 Thanks …</a:t>
            </a:r>
          </a:p>
        </p:txBody>
      </p:sp>
      <p:pic>
        <p:nvPicPr>
          <p:cNvPr id="1026" name="Picture 2" descr="Image result for workday logo">
            <a:extLst>
              <a:ext uri="{FF2B5EF4-FFF2-40B4-BE49-F238E27FC236}">
                <a16:creationId xmlns:a16="http://schemas.microsoft.com/office/drawing/2014/main" id="{E631A37A-0AEB-4963-A5B0-9418B3270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975" y="2356636"/>
            <a:ext cx="6690049" cy="266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420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School Demographics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dirty="0"/>
              <a:t>                                                                                                                                                        </a:t>
            </a:r>
            <a:r>
              <a:rPr lang="en-US" sz="1200" i="1" dirty="0"/>
              <a:t>--Pew Research Center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44" y="1737761"/>
            <a:ext cx="5946812" cy="467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00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School Graduation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--National Center for Education Statistics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86" y="1742409"/>
            <a:ext cx="7597181" cy="373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383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Schools, Race and Poverty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</a:t>
            </a:r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--National Equity Atlas, University of Southern California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40543"/>
            <a:ext cx="8123274" cy="371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203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High School to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--National Center for Education Statistics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96" y="1748120"/>
            <a:ext cx="6683306" cy="384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987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</a:t>
            </a:r>
            <a:br>
              <a:rPr lang="en-US" sz="1200" i="1" dirty="0"/>
            </a:br>
            <a:r>
              <a:rPr lang="en-US" sz="1200" i="1" dirty="0"/>
              <a:t>					--National Student Clearinghouse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7" y="1869152"/>
            <a:ext cx="6973065" cy="415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425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Groups, Different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--</a:t>
            </a:r>
            <a:r>
              <a:rPr lang="en-US" sz="1200" i="1" dirty="0" err="1"/>
              <a:t>Excelencia</a:t>
            </a:r>
            <a:r>
              <a:rPr lang="en-US" sz="1200" i="1" dirty="0"/>
              <a:t> in Education!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49" y="1869337"/>
            <a:ext cx="7199313" cy="371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725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Don’t Forget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Adult students</a:t>
            </a:r>
          </a:p>
          <a:p>
            <a:r>
              <a:rPr lang="en-US" dirty="0"/>
              <a:t>Immigrant students</a:t>
            </a:r>
          </a:p>
          <a:p>
            <a:r>
              <a:rPr lang="en-US" dirty="0"/>
              <a:t>International students</a:t>
            </a:r>
          </a:p>
          <a:p>
            <a:r>
              <a:rPr lang="en-US" dirty="0"/>
              <a:t>Online students</a:t>
            </a:r>
          </a:p>
          <a:p>
            <a:r>
              <a:rPr lang="en-US" dirty="0"/>
              <a:t>Veterans</a:t>
            </a:r>
          </a:p>
        </p:txBody>
      </p:sp>
    </p:spTree>
    <p:extLst>
      <p:ext uri="{BB962C8B-B14F-4D97-AF65-F5344CB8AC3E}">
        <p14:creationId xmlns:p14="http://schemas.microsoft.com/office/powerpoint/2010/main" val="308827506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-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PowerPointTemplate-standard</Template>
  <TotalTime>296</TotalTime>
  <Words>295</Words>
  <Application>Microsoft Office PowerPoint</Application>
  <PresentationFormat>On-screen Show (4:3)</PresentationFormat>
  <Paragraphs>119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ＭＳ Ｐゴシック</vt:lpstr>
      <vt:lpstr>ＭＳ Ｐゴシック</vt:lpstr>
      <vt:lpstr>Arial</vt:lpstr>
      <vt:lpstr>Calibri</vt:lpstr>
      <vt:lpstr>Calibri Light</vt:lpstr>
      <vt:lpstr>Roboto</vt:lpstr>
      <vt:lpstr>Roboto Light</vt:lpstr>
      <vt:lpstr>Roboto Medium</vt:lpstr>
      <vt:lpstr>Roboto Regular</vt:lpstr>
      <vt:lpstr>Roboto Slab Light</vt:lpstr>
      <vt:lpstr>PowerPointTemplate-standard</vt:lpstr>
      <vt:lpstr>New Student Demographics: Recruiting, Retaining and Graduating a Diverse Student Body</vt:lpstr>
      <vt:lpstr>Presenters</vt:lpstr>
      <vt:lpstr>High School Demographics</vt:lpstr>
      <vt:lpstr>High School Graduation Rates</vt:lpstr>
      <vt:lpstr>Public Schools, Race and Poverty</vt:lpstr>
      <vt:lpstr>From High School to College</vt:lpstr>
      <vt:lpstr>College Outcomes</vt:lpstr>
      <vt:lpstr>Different Groups, Different Issues</vt:lpstr>
      <vt:lpstr>And Don’t Forget …</vt:lpstr>
      <vt:lpstr>Myths About Affirmative Action  in Admissions</vt:lpstr>
      <vt:lpstr>The Harvard Case</vt:lpstr>
      <vt:lpstr>Where Colleges Recruit</vt:lpstr>
      <vt:lpstr>Test-Optional Admissions</vt:lpstr>
      <vt:lpstr>Ending Application Fees</vt:lpstr>
      <vt:lpstr>Outreach for First Gen Students</vt:lpstr>
      <vt:lpstr>Academic Advising</vt:lpstr>
      <vt:lpstr>Free Tuition</vt:lpstr>
      <vt:lpstr>Benefits of Full-Time Enrollment</vt:lpstr>
      <vt:lpstr>Financial Aid</vt:lpstr>
      <vt:lpstr>Moving to Meet Full Need</vt:lpstr>
      <vt:lpstr>The Community College Role</vt:lpstr>
      <vt:lpstr>Academic Support</vt:lpstr>
      <vt:lpstr>Campus Climate</vt:lpstr>
      <vt:lpstr>The Full Experience</vt:lpstr>
      <vt:lpstr>Emphasis on Graduation</vt:lpstr>
      <vt:lpstr>Q&amp;A</vt:lpstr>
      <vt:lpstr>With Thanks …</vt:lpstr>
    </vt:vector>
  </TitlesOfParts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jaschik</dc:creator>
  <cp:lastModifiedBy>Melanie Hardcastle</cp:lastModifiedBy>
  <cp:revision>48</cp:revision>
  <dcterms:created xsi:type="dcterms:W3CDTF">2017-05-09T13:33:13Z</dcterms:created>
  <dcterms:modified xsi:type="dcterms:W3CDTF">2018-06-26T17:41:38Z</dcterms:modified>
</cp:coreProperties>
</file>