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</p:sldMasterIdLst>
  <p:notesMasterIdLst>
    <p:notesMasterId r:id="rId10"/>
  </p:notesMasterIdLst>
  <p:sldIdLst>
    <p:sldId id="256" r:id="rId2"/>
    <p:sldId id="265" r:id="rId3"/>
    <p:sldId id="276" r:id="rId4"/>
    <p:sldId id="268" r:id="rId5"/>
    <p:sldId id="273" r:id="rId6"/>
    <p:sldId id="270" r:id="rId7"/>
    <p:sldId id="274" r:id="rId8"/>
    <p:sldId id="275" r:id="rId9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Wallerstein" initials="BW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2"/>
    <p:restoredTop sz="94817"/>
  </p:normalViewPr>
  <p:slideViewPr>
    <p:cSldViewPr snapToGrid="0" snapToObjects="1">
      <p:cViewPr varScale="1">
        <p:scale>
          <a:sx n="143" d="100"/>
          <a:sy n="143" d="100"/>
        </p:scale>
        <p:origin x="784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A3762-FB00-7046-81C2-878E8013CF9E}" type="datetimeFigureOut">
              <a:rPr lang="en-US" smtClean="0"/>
              <a:t>4/20/18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4DAAB-3234-2B4E-8D96-F2C591568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60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1688300"/>
            <a:ext cx="6858000" cy="17907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3548056"/>
            <a:ext cx="6858000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C25E-57CA-2946-B2AF-D0102D624775}" type="datetimeFigureOut">
              <a:rPr lang="en-US" smtClean="0"/>
              <a:t>4/20/18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CE82-9502-CD4C-9EE8-186C1978560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Shape 10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6189" y="454280"/>
            <a:ext cx="1587947" cy="48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01114" y="246585"/>
            <a:ext cx="4455564" cy="4332637"/>
            <a:chOff x="4035285" y="179728"/>
            <a:chExt cx="4949688" cy="481312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7989" y="2597158"/>
              <a:ext cx="1186984" cy="118698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8647" y="2597158"/>
              <a:ext cx="1186984" cy="118698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5285" y="2597158"/>
              <a:ext cx="1186984" cy="118698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7989" y="179728"/>
              <a:ext cx="1186984" cy="118698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3754" y="179728"/>
              <a:ext cx="1186984" cy="118698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8647" y="179728"/>
              <a:ext cx="1186984" cy="118698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5285" y="179728"/>
              <a:ext cx="1186984" cy="118698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3754" y="2597158"/>
              <a:ext cx="1186984" cy="118698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0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7989" y="3805872"/>
              <a:ext cx="1186984" cy="118698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1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3754" y="3805872"/>
              <a:ext cx="1186984" cy="118698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8647" y="3805872"/>
              <a:ext cx="1186984" cy="118698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5285" y="3805872"/>
              <a:ext cx="1186984" cy="118698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7989" y="1388443"/>
              <a:ext cx="1186984" cy="118698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3754" y="1388443"/>
              <a:ext cx="1186984" cy="11869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6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8647" y="1388443"/>
              <a:ext cx="1186984" cy="1186984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7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5285" y="1388443"/>
              <a:ext cx="1186984" cy="1186984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5291743" y="3627831"/>
            <a:ext cx="1059152" cy="1027125"/>
            <a:chOff x="7250249" y="1197884"/>
            <a:chExt cx="649532" cy="629891"/>
          </a:xfrm>
        </p:grpSpPr>
        <p:sp>
          <p:nvSpPr>
            <p:cNvPr id="24" name="Shape 474"/>
            <p:cNvSpPr/>
            <p:nvPr/>
          </p:nvSpPr>
          <p:spPr>
            <a:xfrm>
              <a:off x="7250249" y="1197884"/>
              <a:ext cx="649532" cy="629891"/>
            </a:xfrm>
            <a:prstGeom prst="ellipse">
              <a:avLst/>
            </a:prstGeom>
            <a:solidFill>
              <a:schemeClr val="accent4"/>
            </a:solidFill>
            <a:ln w="12700">
              <a:miter lim="400000"/>
            </a:ln>
          </p:spPr>
          <p:txBody>
            <a:bodyPr lIns="22860" tIns="22860" rIns="22860" bIns="22860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pic>
          <p:nvPicPr>
            <p:cNvPr id="29" name="computer-research.png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250249" y="1223416"/>
              <a:ext cx="640185" cy="599425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37" name="Group 36"/>
          <p:cNvGrpSpPr/>
          <p:nvPr/>
        </p:nvGrpSpPr>
        <p:grpSpPr>
          <a:xfrm>
            <a:off x="5296068" y="1241251"/>
            <a:ext cx="1053585" cy="1043534"/>
            <a:chOff x="6429615" y="1203943"/>
            <a:chExt cx="640185" cy="634078"/>
          </a:xfrm>
        </p:grpSpPr>
        <p:sp>
          <p:nvSpPr>
            <p:cNvPr id="26" name="Shape 465"/>
            <p:cNvSpPr/>
            <p:nvPr/>
          </p:nvSpPr>
          <p:spPr>
            <a:xfrm>
              <a:off x="6429615" y="1203943"/>
              <a:ext cx="640185" cy="634078"/>
            </a:xfrm>
            <a:prstGeom prst="ellipse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22860" tIns="22860" rIns="22860" bIns="22860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pic>
          <p:nvPicPr>
            <p:cNvPr id="30" name="instruction-design.png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468193" y="1273342"/>
              <a:ext cx="560401" cy="524720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42" name="Group 41"/>
          <p:cNvGrpSpPr/>
          <p:nvPr/>
        </p:nvGrpSpPr>
        <p:grpSpPr>
          <a:xfrm>
            <a:off x="6556054" y="1243957"/>
            <a:ext cx="1222285" cy="1239901"/>
            <a:chOff x="6425589" y="3856653"/>
            <a:chExt cx="740659" cy="751334"/>
          </a:xfrm>
        </p:grpSpPr>
        <p:sp>
          <p:nvSpPr>
            <p:cNvPr id="28" name="Shape 467"/>
            <p:cNvSpPr/>
            <p:nvPr/>
          </p:nvSpPr>
          <p:spPr>
            <a:xfrm>
              <a:off x="6429615" y="3856653"/>
              <a:ext cx="640185" cy="634078"/>
            </a:xfrm>
            <a:prstGeom prst="ellipse">
              <a:avLst/>
            </a:prstGeom>
            <a:solidFill>
              <a:schemeClr val="accent3"/>
            </a:solidFill>
            <a:ln w="12700">
              <a:miter lim="400000"/>
            </a:ln>
          </p:spPr>
          <p:txBody>
            <a:bodyPr lIns="22860" tIns="22860" rIns="22860" bIns="22860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pic>
          <p:nvPicPr>
            <p:cNvPr id="31" name="hand-gears.png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425589" y="3914486"/>
              <a:ext cx="740659" cy="693501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38" name="Group 37"/>
          <p:cNvGrpSpPr/>
          <p:nvPr/>
        </p:nvGrpSpPr>
        <p:grpSpPr>
          <a:xfrm>
            <a:off x="5291743" y="2420950"/>
            <a:ext cx="1057910" cy="1091294"/>
            <a:chOff x="6429615" y="2365341"/>
            <a:chExt cx="640185" cy="660387"/>
          </a:xfrm>
        </p:grpSpPr>
        <p:sp>
          <p:nvSpPr>
            <p:cNvPr id="27" name="Shape 466"/>
            <p:cNvSpPr/>
            <p:nvPr/>
          </p:nvSpPr>
          <p:spPr>
            <a:xfrm>
              <a:off x="6429615" y="2365341"/>
              <a:ext cx="640185" cy="634078"/>
            </a:xfrm>
            <a:prstGeom prst="ellipse">
              <a:avLst/>
            </a:prstGeom>
            <a:solidFill>
              <a:schemeClr val="accent2"/>
            </a:solidFill>
            <a:ln w="12700">
              <a:miter lim="400000"/>
            </a:ln>
          </p:spPr>
          <p:txBody>
            <a:bodyPr lIns="22860" tIns="22860" rIns="22860" bIns="22860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pic>
          <p:nvPicPr>
            <p:cNvPr id="34" name="gauge.png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453139" y="2376196"/>
              <a:ext cx="589991" cy="649532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40" name="Group 39"/>
          <p:cNvGrpSpPr/>
          <p:nvPr/>
        </p:nvGrpSpPr>
        <p:grpSpPr>
          <a:xfrm>
            <a:off x="6558253" y="2412904"/>
            <a:ext cx="1056685" cy="1045275"/>
            <a:chOff x="7250249" y="2359282"/>
            <a:chExt cx="649532" cy="629891"/>
          </a:xfrm>
        </p:grpSpPr>
        <p:sp>
          <p:nvSpPr>
            <p:cNvPr id="32" name="Shape 475"/>
            <p:cNvSpPr/>
            <p:nvPr/>
          </p:nvSpPr>
          <p:spPr>
            <a:xfrm>
              <a:off x="7250249" y="2359282"/>
              <a:ext cx="649532" cy="629891"/>
            </a:xfrm>
            <a:prstGeom prst="ellipse">
              <a:avLst/>
            </a:prstGeom>
            <a:solidFill>
              <a:schemeClr val="accent5"/>
            </a:solidFill>
            <a:ln w="12700">
              <a:miter lim="400000"/>
            </a:ln>
          </p:spPr>
          <p:txBody>
            <a:bodyPr lIns="22860" tIns="22860" rIns="22860" bIns="22860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pic>
          <p:nvPicPr>
            <p:cNvPr id="35" name="tablet-design.png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7316503" y="2444797"/>
              <a:ext cx="500294" cy="468440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41" name="Group 40"/>
          <p:cNvGrpSpPr/>
          <p:nvPr/>
        </p:nvGrpSpPr>
        <p:grpSpPr>
          <a:xfrm>
            <a:off x="6556672" y="3600086"/>
            <a:ext cx="1062939" cy="1221012"/>
            <a:chOff x="7248746" y="3446090"/>
            <a:chExt cx="651035" cy="726996"/>
          </a:xfrm>
        </p:grpSpPr>
        <p:sp>
          <p:nvSpPr>
            <p:cNvPr id="33" name="Shape 476"/>
            <p:cNvSpPr/>
            <p:nvPr/>
          </p:nvSpPr>
          <p:spPr>
            <a:xfrm>
              <a:off x="7250249" y="3466620"/>
              <a:ext cx="649532" cy="629891"/>
            </a:xfrm>
            <a:prstGeom prst="ellipse">
              <a:avLst/>
            </a:prstGeom>
            <a:solidFill>
              <a:schemeClr val="accent6"/>
            </a:solidFill>
            <a:ln w="12700">
              <a:miter lim="400000"/>
            </a:ln>
          </p:spPr>
          <p:txBody>
            <a:bodyPr lIns="22860" tIns="22860" rIns="22860" bIns="22860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latin typeface="Avenir Book" charset="0"/>
                <a:ea typeface="Avenir Book" charset="0"/>
                <a:cs typeface="Avenir Book" charset="0"/>
              </a:endParaRPr>
            </a:p>
          </p:txBody>
        </p:sp>
        <p:pic>
          <p:nvPicPr>
            <p:cNvPr id="36" name="additional-services.png"/>
            <p:cNvPicPr>
              <a:picLocks noChangeAspect="1"/>
            </p:cNvPicPr>
            <p:nvPr/>
          </p:nvPicPr>
          <p:blipFill rotWithShape="1">
            <a:blip r:embed="rId23">
              <a:extLst/>
            </a:blip>
            <a:srcRect r="25044" b="10213"/>
            <a:stretch/>
          </p:blipFill>
          <p:spPr>
            <a:xfrm>
              <a:off x="7248746" y="3446090"/>
              <a:ext cx="648177" cy="726996"/>
            </a:xfrm>
            <a:prstGeom prst="rect">
              <a:avLst/>
            </a:prstGeom>
            <a:ln w="12700">
              <a:miter lim="400000"/>
            </a:ln>
          </p:spPr>
        </p:pic>
      </p:grpSp>
      <p:pic>
        <p:nvPicPr>
          <p:cNvPr id="43" name="Shape 106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628650" y="4764114"/>
            <a:ext cx="793974" cy="241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339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xmlns:p14="http://schemas.microsoft.com/office/powerpoint/2010/main" advClick="0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CE82-9502-CD4C-9EE8-186C1978560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Shape 10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8650" y="4764114"/>
            <a:ext cx="793974" cy="241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tex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143500" y="0"/>
            <a:ext cx="40005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143500" y="1422956"/>
            <a:ext cx="357751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7692180" y="273844"/>
            <a:ext cx="1451820" cy="182880"/>
            <a:chOff x="7692180" y="273844"/>
            <a:chExt cx="1451820" cy="182880"/>
          </a:xfrm>
        </p:grpSpPr>
        <p:sp>
          <p:nvSpPr>
            <p:cNvPr id="26" name="Rectangle 25"/>
            <p:cNvSpPr/>
            <p:nvPr/>
          </p:nvSpPr>
          <p:spPr>
            <a:xfrm>
              <a:off x="7692180" y="273844"/>
              <a:ext cx="182880" cy="18288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945130" y="273844"/>
              <a:ext cx="182880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199125" y="273844"/>
              <a:ext cx="182880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453123" y="273844"/>
              <a:ext cx="182880" cy="18288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707121" y="273844"/>
              <a:ext cx="182880" cy="1828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961120" y="273844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40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771931"/>
            <a:ext cx="3868340" cy="2763441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0"/>
          </p:nvPr>
        </p:nvSpPr>
        <p:spPr>
          <a:xfrm>
            <a:off x="5356225" y="635327"/>
            <a:ext cx="3351213" cy="5969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Content Placeholder 3"/>
          <p:cNvSpPr>
            <a:spLocks noGrp="1"/>
          </p:cNvSpPr>
          <p:nvPr>
            <p:ph sz="half" idx="11"/>
          </p:nvPr>
        </p:nvSpPr>
        <p:spPr>
          <a:xfrm>
            <a:off x="5356225" y="1771931"/>
            <a:ext cx="3350896" cy="2763441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5" name="Shape 10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8650" y="4764114"/>
            <a:ext cx="793974" cy="241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C25E-57CA-2946-B2AF-D0102D624775}" type="datetimeFigureOut">
              <a:rPr lang="en-US" smtClean="0"/>
              <a:t>4/20/18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51435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937760" y="545774"/>
            <a:ext cx="0" cy="45977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Vertical Text Placeholder 16"/>
          <p:cNvSpPr>
            <a:spLocks noGrp="1"/>
          </p:cNvSpPr>
          <p:nvPr>
            <p:ph type="body" orient="vert" sz="quarter" idx="13"/>
          </p:nvPr>
        </p:nvSpPr>
        <p:spPr>
          <a:xfrm rot="10800000">
            <a:off x="4227512" y="819944"/>
            <a:ext cx="1258888" cy="4221163"/>
          </a:xfrm>
        </p:spPr>
        <p:txBody>
          <a:bodyPr vert="eaVert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5486400" y="1671639"/>
            <a:ext cx="3240088" cy="914808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</a:defRPr>
            </a:lvl1pPr>
            <a:lvl2pPr marL="342900" indent="0">
              <a:buNone/>
              <a:defRPr sz="1800">
                <a:solidFill>
                  <a:schemeClr val="accent3"/>
                </a:solidFill>
              </a:defRPr>
            </a:lvl2pPr>
            <a:lvl3pPr marL="685800" indent="0">
              <a:buNone/>
              <a:defRPr sz="1800">
                <a:solidFill>
                  <a:schemeClr val="accent3"/>
                </a:solidFill>
              </a:defRPr>
            </a:lvl3pPr>
            <a:lvl4pPr marL="1028700" indent="0">
              <a:buNone/>
              <a:defRPr sz="1800">
                <a:solidFill>
                  <a:schemeClr val="accent3"/>
                </a:solidFill>
              </a:defRPr>
            </a:lvl4pPr>
            <a:lvl5pPr marL="1371600" indent="0">
              <a:buNone/>
              <a:defRPr sz="1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5486400" y="2795588"/>
            <a:ext cx="3240088" cy="197167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1800"/>
            </a:lvl2pPr>
            <a:lvl3pPr marL="685800" indent="0">
              <a:buNone/>
              <a:defRPr sz="1800"/>
            </a:lvl3pPr>
            <a:lvl4pPr marL="1028700" indent="0">
              <a:buNone/>
              <a:defRPr sz="1800"/>
            </a:lvl4pPr>
            <a:lvl5pPr marL="13716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ellow-im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280186" y="0"/>
            <a:ext cx="3615664" cy="51435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3832" y="-2"/>
            <a:ext cx="1284018" cy="5143501"/>
            <a:chOff x="-3832" y="-2"/>
            <a:chExt cx="1284018" cy="5143501"/>
          </a:xfrm>
        </p:grpSpPr>
        <p:sp>
          <p:nvSpPr>
            <p:cNvPr id="5" name="Rectangle 4"/>
            <p:cNvSpPr/>
            <p:nvPr/>
          </p:nvSpPr>
          <p:spPr>
            <a:xfrm>
              <a:off x="-3832" y="-2"/>
              <a:ext cx="1284018" cy="514350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078279" y="545774"/>
              <a:ext cx="0" cy="45977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Vertical Text Placeholder 16"/>
          <p:cNvSpPr>
            <a:spLocks noGrp="1"/>
          </p:cNvSpPr>
          <p:nvPr>
            <p:ph type="body" orient="vert" sz="quarter" idx="13"/>
          </p:nvPr>
        </p:nvSpPr>
        <p:spPr>
          <a:xfrm rot="10800000">
            <a:off x="368031" y="819944"/>
            <a:ext cx="1258888" cy="4221163"/>
          </a:xfrm>
        </p:spPr>
        <p:txBody>
          <a:bodyPr vert="eaVert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5486400" y="1671639"/>
            <a:ext cx="3240088" cy="914808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4"/>
                </a:solidFill>
              </a:defRPr>
            </a:lvl1pPr>
            <a:lvl2pPr marL="342900" indent="0">
              <a:buNone/>
              <a:defRPr sz="1800">
                <a:solidFill>
                  <a:schemeClr val="accent3"/>
                </a:solidFill>
              </a:defRPr>
            </a:lvl2pPr>
            <a:lvl3pPr marL="685800" indent="0">
              <a:buNone/>
              <a:defRPr sz="1800">
                <a:solidFill>
                  <a:schemeClr val="accent3"/>
                </a:solidFill>
              </a:defRPr>
            </a:lvl3pPr>
            <a:lvl4pPr marL="1028700" indent="0">
              <a:buNone/>
              <a:defRPr sz="1800">
                <a:solidFill>
                  <a:schemeClr val="accent3"/>
                </a:solidFill>
              </a:defRPr>
            </a:lvl4pPr>
            <a:lvl5pPr marL="1371600" indent="0">
              <a:buNone/>
              <a:defRPr sz="1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5486400" y="2795588"/>
            <a:ext cx="3240088" cy="197167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1800"/>
            </a:lvl2pPr>
            <a:lvl3pPr marL="685800" indent="0">
              <a:buNone/>
              <a:defRPr sz="1800"/>
            </a:lvl3pPr>
            <a:lvl4pPr marL="1028700" indent="0">
              <a:buNone/>
              <a:defRPr sz="1800"/>
            </a:lvl4pPr>
            <a:lvl5pPr marL="13716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Art_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900150" y="545774"/>
            <a:ext cx="0" cy="4597725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Vertical Text Placeholder 16"/>
          <p:cNvSpPr>
            <a:spLocks noGrp="1"/>
          </p:cNvSpPr>
          <p:nvPr>
            <p:ph type="body" orient="vert" sz="quarter" idx="13"/>
          </p:nvPr>
        </p:nvSpPr>
        <p:spPr>
          <a:xfrm rot="10800000">
            <a:off x="189902" y="819944"/>
            <a:ext cx="1258888" cy="4221163"/>
          </a:xfrm>
        </p:spPr>
        <p:txBody>
          <a:bodyPr vert="eaVert">
            <a:normAutofit/>
          </a:bodyPr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5486400" y="1671639"/>
            <a:ext cx="3240088" cy="914808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5"/>
                </a:solidFill>
              </a:defRPr>
            </a:lvl1pPr>
            <a:lvl2pPr marL="342900" indent="0">
              <a:buNone/>
              <a:defRPr sz="1800">
                <a:solidFill>
                  <a:schemeClr val="accent3"/>
                </a:solidFill>
              </a:defRPr>
            </a:lvl2pPr>
            <a:lvl3pPr marL="685800" indent="0">
              <a:buNone/>
              <a:defRPr sz="1800">
                <a:solidFill>
                  <a:schemeClr val="accent3"/>
                </a:solidFill>
              </a:defRPr>
            </a:lvl3pPr>
            <a:lvl4pPr marL="1028700" indent="0">
              <a:buNone/>
              <a:defRPr sz="1800">
                <a:solidFill>
                  <a:schemeClr val="accent3"/>
                </a:solidFill>
              </a:defRPr>
            </a:lvl4pPr>
            <a:lvl5pPr marL="1371600" indent="0">
              <a:buNone/>
              <a:defRPr sz="1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5486400" y="2795588"/>
            <a:ext cx="3240088" cy="197167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1800"/>
            </a:lvl2pPr>
            <a:lvl3pPr marL="685800" indent="0">
              <a:buNone/>
              <a:defRPr sz="1800"/>
            </a:lvl3pPr>
            <a:lvl4pPr marL="1028700" indent="0">
              <a:buNone/>
              <a:defRPr sz="1800"/>
            </a:lvl4pPr>
            <a:lvl5pPr marL="13716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sz="quarter" idx="16"/>
          </p:nvPr>
        </p:nvSpPr>
        <p:spPr>
          <a:xfrm>
            <a:off x="2006600" y="820738"/>
            <a:ext cx="3230563" cy="3946525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"/>
            <a:ext cx="3579019" cy="514350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1FC25E-57CA-2946-B2AF-D0102D624775}" type="datetimeFigureOut">
              <a:rPr lang="en-US" smtClean="0"/>
              <a:t>4/20/18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CE82-9502-CD4C-9EE8-186C197856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-1"/>
            <a:ext cx="4895850" cy="5143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95850" cy="5143500"/>
          </a:xfrm>
          <a:solidFill>
            <a:schemeClr val="bg2">
              <a:alpha val="70000"/>
            </a:schemeClr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5368925" y="3186113"/>
            <a:ext cx="3303588" cy="1503362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25249" y="412312"/>
            <a:ext cx="3855427" cy="3855427"/>
            <a:chOff x="218569" y="336112"/>
            <a:chExt cx="3855427" cy="3855427"/>
          </a:xfrm>
          <a:noFill/>
        </p:grpSpPr>
        <p:cxnSp>
          <p:nvCxnSpPr>
            <p:cNvPr id="27" name="Straight Arrow Connector 26"/>
            <p:cNvCxnSpPr/>
            <p:nvPr/>
          </p:nvCxnSpPr>
          <p:spPr>
            <a:xfrm>
              <a:off x="900590" y="2263826"/>
              <a:ext cx="2484947" cy="0"/>
            </a:xfrm>
            <a:prstGeom prst="straightConnector1">
              <a:avLst/>
            </a:prstGeom>
            <a:grpFill/>
            <a:ln w="317500" cap="rnd">
              <a:solidFill>
                <a:schemeClr val="bg1">
                  <a:alpha val="60000"/>
                </a:schemeClr>
              </a:solidFill>
              <a:miter lim="800000"/>
              <a:headEnd type="none" w="lg" len="sm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218569" y="336112"/>
              <a:ext cx="3855427" cy="3855427"/>
            </a:xfrm>
            <a:prstGeom prst="ellipse">
              <a:avLst/>
            </a:prstGeom>
            <a:grpFill/>
            <a:ln w="254000" cap="rnd"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95850" cy="5143500"/>
          </a:xfrm>
          <a:solidFill>
            <a:schemeClr val="bg2">
              <a:alpha val="69000"/>
            </a:schemeClr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5368925" y="3186113"/>
            <a:ext cx="3303588" cy="1503362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FC25E-57CA-2946-B2AF-D0102D624775}" type="datetimeFigureOut">
              <a:rPr lang="en-US" smtClean="0"/>
              <a:t>4/20/18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7CE82-9502-CD4C-9EE8-186C19785608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692180" y="273844"/>
            <a:ext cx="1451820" cy="182880"/>
            <a:chOff x="6433600" y="4686300"/>
            <a:chExt cx="1451820" cy="182880"/>
          </a:xfrm>
        </p:grpSpPr>
        <p:sp>
          <p:nvSpPr>
            <p:cNvPr id="8" name="Rectangle 7"/>
            <p:cNvSpPr/>
            <p:nvPr/>
          </p:nvSpPr>
          <p:spPr>
            <a:xfrm>
              <a:off x="6433600" y="4686300"/>
              <a:ext cx="182880" cy="18288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686550" y="4686300"/>
              <a:ext cx="182880" cy="182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940545" y="4686300"/>
              <a:ext cx="182880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94543" y="4686300"/>
              <a:ext cx="182880" cy="18288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448541" y="4686300"/>
              <a:ext cx="182880" cy="1828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702540" y="4686300"/>
              <a:ext cx="1828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6619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niemiec@nebraska.edu" TargetMode="External"/><Relationship Id="rId2" Type="http://schemas.openxmlformats.org/officeDocument/2006/relationships/hyperlink" Target="mailto:phil@mindwires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paxton.riter@idesignedu.org" TargetMode="External"/><Relationship Id="rId4" Type="http://schemas.openxmlformats.org/officeDocument/2006/relationships/hyperlink" Target="mailto:b.fleming@snhu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niemiec@nebraska.edu" TargetMode="External"/><Relationship Id="rId2" Type="http://schemas.openxmlformats.org/officeDocument/2006/relationships/hyperlink" Target="mailto:phil@mindwires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paxton.riter@idesignedu.org" TargetMode="External"/><Relationship Id="rId4" Type="http://schemas.openxmlformats.org/officeDocument/2006/relationships/hyperlink" Target="mailto:b.fleming@snhu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4" r="18334"/>
          <a:stretch>
            <a:fillRect/>
          </a:stretch>
        </p:blipFill>
        <p:spPr/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470" y="1290805"/>
            <a:ext cx="3106671" cy="9469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04" r="76290" b="-1"/>
          <a:stretch/>
        </p:blipFill>
        <p:spPr>
          <a:xfrm>
            <a:off x="299118" y="0"/>
            <a:ext cx="4596732" cy="42489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A006A3-E43F-BA4E-9930-07225CED867B}"/>
              </a:ext>
            </a:extLst>
          </p:cNvPr>
          <p:cNvSpPr txBox="1"/>
          <p:nvPr/>
        </p:nvSpPr>
        <p:spPr>
          <a:xfrm>
            <a:off x="4984377" y="2511535"/>
            <a:ext cx="41685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Building Sustainable </a:t>
            </a:r>
          </a:p>
          <a:p>
            <a:pPr algn="ctr"/>
            <a:r>
              <a:rPr lang="en-US" sz="2400" dirty="0"/>
              <a:t>Online Programs:</a:t>
            </a:r>
          </a:p>
          <a:p>
            <a:pPr algn="ctr"/>
            <a:r>
              <a:rPr lang="en-US" sz="2400" dirty="0"/>
              <a:t>Perspectives from </a:t>
            </a:r>
          </a:p>
          <a:p>
            <a:pPr algn="ctr"/>
            <a:r>
              <a:rPr lang="en-US" sz="2400" dirty="0"/>
              <a:t>SNHU and Nebraska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#sustainableonline</a:t>
            </a:r>
          </a:p>
        </p:txBody>
      </p:sp>
    </p:spTree>
    <p:extLst>
      <p:ext uri="{BB962C8B-B14F-4D97-AF65-F5344CB8AC3E}">
        <p14:creationId xmlns:p14="http://schemas.microsoft.com/office/powerpoint/2010/main" val="1198771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3"/>
                </a:solidFill>
              </a:rPr>
              <a:t>Today’s Participants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/>
              <a:t>Moderator: Phil Hill, Partner at e-Literate and MindWires</a:t>
            </a:r>
          </a:p>
          <a:p>
            <a:pPr marL="857250" lvl="1" indent="-342900"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>
                <a:hlinkClick r:id="rId2"/>
              </a:rPr>
              <a:t>phil@mindwires.com</a:t>
            </a:r>
            <a:endParaRPr lang="en-US" dirty="0"/>
          </a:p>
          <a:p>
            <a:pPr marL="800100" lvl="1" indent="-285750">
              <a:buClr>
                <a:schemeClr val="accent3"/>
              </a:buClr>
              <a:buFont typeface="Wingdings" pitchFamily="2" charset="2"/>
              <a:buChar char="§"/>
            </a:pPr>
            <a:endParaRPr lang="en-US" dirty="0"/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/>
              <a:t>Mary Niemiec, Associate Vice President for Digital Education and Director of University of Nebraska Online</a:t>
            </a:r>
          </a:p>
          <a:p>
            <a:pPr marL="857250" lvl="1" indent="-342900"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>
                <a:hlinkClick r:id="rId3"/>
              </a:rPr>
              <a:t>mniemiec@nebraska.edu</a:t>
            </a:r>
            <a:endParaRPr lang="en-US" dirty="0"/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§"/>
            </a:pPr>
            <a:endParaRPr lang="en-US" dirty="0"/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/>
              <a:t>Brian Fleming, Executive Director of Sandbox ColLABorative at Southern New Hampshire University</a:t>
            </a:r>
          </a:p>
          <a:p>
            <a:pPr marL="857250" lvl="1" indent="-342900"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>
                <a:hlinkClick r:id="rId4"/>
              </a:rPr>
              <a:t>b.fleming@snhu.edu</a:t>
            </a:r>
            <a:endParaRPr lang="en-US" dirty="0"/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§"/>
            </a:pPr>
            <a:endParaRPr lang="en-US" dirty="0"/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/>
              <a:t>Paxton Riter, Co-Founder and CEO of iDesign</a:t>
            </a:r>
          </a:p>
          <a:p>
            <a:pPr marL="857250" lvl="1" indent="-342900"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>
                <a:hlinkClick r:id="rId5"/>
              </a:rPr>
              <a:t>paxton.riter@idesignedu.org</a:t>
            </a:r>
            <a:endParaRPr lang="en-US" dirty="0"/>
          </a:p>
          <a:p>
            <a:pPr lvl="1" indent="0">
              <a:buClr>
                <a:schemeClr val="accent3"/>
              </a:buClr>
              <a:buNone/>
            </a:pPr>
            <a:endParaRPr lang="en-US" dirty="0"/>
          </a:p>
          <a:p>
            <a:pPr marL="342900" indent="-342900">
              <a:buClr>
                <a:schemeClr val="accent3"/>
              </a:buClr>
              <a:buFont typeface="LucidaGrande" charset="0"/>
              <a:buChar char="▶︎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222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6"/>
          <p:cNvSpPr>
            <a:spLocks/>
          </p:cNvSpPr>
          <p:nvPr/>
        </p:nvSpPr>
        <p:spPr bwMode="auto">
          <a:xfrm>
            <a:off x="4210183" y="1807689"/>
            <a:ext cx="580647" cy="477844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2" tIns="45721" rIns="91442" bIns="45721" numCol="1" anchor="t" anchorCtr="0" compatLnSpc="1">
            <a:prstTxWarp prst="textNoShape">
              <a:avLst/>
            </a:prstTxWarp>
          </a:bodyPr>
          <a:lstStyle/>
          <a:p>
            <a:endParaRPr lang="en-US" sz="506" dirty="0"/>
          </a:p>
        </p:txBody>
      </p:sp>
      <p:sp>
        <p:nvSpPr>
          <p:cNvPr id="10" name="Oval 9"/>
          <p:cNvSpPr/>
          <p:nvPr/>
        </p:nvSpPr>
        <p:spPr>
          <a:xfrm>
            <a:off x="6210816" y="1577559"/>
            <a:ext cx="1505845" cy="1505649"/>
          </a:xfrm>
          <a:prstGeom prst="ellipse">
            <a:avLst/>
          </a:prstGeom>
          <a:solidFill>
            <a:srgbClr val="26A0C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2" tIns="45721" rIns="91442" bIns="45721" rtlCol="0" anchor="ctr"/>
          <a:lstStyle/>
          <a:p>
            <a:pPr algn="ctr"/>
            <a:endParaRPr lang="en-US" sz="506" dirty="0"/>
          </a:p>
        </p:txBody>
      </p:sp>
      <p:sp>
        <p:nvSpPr>
          <p:cNvPr id="12" name="Oval 11"/>
          <p:cNvSpPr/>
          <p:nvPr/>
        </p:nvSpPr>
        <p:spPr>
          <a:xfrm>
            <a:off x="1404542" y="1577559"/>
            <a:ext cx="1505845" cy="1505649"/>
          </a:xfrm>
          <a:prstGeom prst="ellipse">
            <a:avLst/>
          </a:prstGeom>
          <a:solidFill>
            <a:srgbClr val="206BA9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2" tIns="45721" rIns="91442" bIns="45721" rtlCol="0" anchor="ctr"/>
          <a:lstStyle/>
          <a:p>
            <a:pPr algn="ctr"/>
            <a:endParaRPr lang="en-US" sz="506" dirty="0">
              <a:solidFill>
                <a:schemeClr val="accent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49246" y="3328804"/>
            <a:ext cx="1527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Open Sans"/>
                <a:cs typeface="Open Sans"/>
              </a:rPr>
              <a:t>Student Centric Approach</a:t>
            </a:r>
            <a:endParaRPr lang="en-US" sz="900" b="1" dirty="0">
              <a:latin typeface="Open Sans"/>
              <a:cs typeface="Open Sans"/>
            </a:endParaRPr>
          </a:p>
          <a:p>
            <a:pPr algn="ctr"/>
            <a:endParaRPr lang="en-US" sz="900" dirty="0">
              <a:latin typeface="Open Sans"/>
              <a:cs typeface="Open San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08712" y="3328804"/>
            <a:ext cx="1527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Open Sans"/>
                <a:cs typeface="Open Sans"/>
              </a:rPr>
              <a:t>Institutional Foundation</a:t>
            </a:r>
            <a:endParaRPr lang="en-US" sz="750" b="1" dirty="0">
              <a:latin typeface="Open Sans"/>
              <a:cs typeface="Open Sans"/>
            </a:endParaRPr>
          </a:p>
          <a:p>
            <a:pPr algn="ctr"/>
            <a:endParaRPr lang="en-US" sz="900" dirty="0">
              <a:latin typeface="Open Sans"/>
              <a:cs typeface="Open San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28551" y="3328804"/>
            <a:ext cx="1527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Open Sans"/>
                <a:cs typeface="Open Sans"/>
              </a:rPr>
              <a:t>Outside </a:t>
            </a:r>
          </a:p>
          <a:p>
            <a:pPr algn="ctr"/>
            <a:r>
              <a:rPr lang="en-US" b="1" dirty="0">
                <a:latin typeface="Open Sans"/>
                <a:cs typeface="Open Sans"/>
              </a:rPr>
              <a:t>Support</a:t>
            </a:r>
          </a:p>
          <a:p>
            <a:pPr algn="ctr"/>
            <a:endParaRPr lang="en-US" sz="900" dirty="0">
              <a:latin typeface="Open Sans"/>
              <a:cs typeface="Open San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87170" y="2387492"/>
            <a:ext cx="5777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Open Sans"/>
                <a:cs typeface="Open Sans"/>
              </a:rPr>
              <a:t>50%</a:t>
            </a:r>
            <a:endParaRPr lang="en-US" dirty="0">
              <a:solidFill>
                <a:schemeClr val="bg1"/>
              </a:solidFill>
              <a:latin typeface="Open Sans Light"/>
              <a:cs typeface="Open Sans Light"/>
            </a:endParaRPr>
          </a:p>
        </p:txBody>
      </p:sp>
      <p:sp>
        <p:nvSpPr>
          <p:cNvPr id="28" name="Title 4">
            <a:extLst>
              <a:ext uri="{FF2B5EF4-FFF2-40B4-BE49-F238E27FC236}">
                <a16:creationId xmlns:a16="http://schemas.microsoft.com/office/drawing/2014/main" id="{27501B26-A89D-BE49-B932-80E3E574FC28}"/>
              </a:ext>
            </a:extLst>
          </p:cNvPr>
          <p:cNvSpPr txBox="1">
            <a:spLocks/>
          </p:cNvSpPr>
          <p:nvPr/>
        </p:nvSpPr>
        <p:spPr>
          <a:xfrm>
            <a:off x="628650" y="391069"/>
            <a:ext cx="7886700" cy="9941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 sz="4000" b="1" dirty="0">
                <a:solidFill>
                  <a:schemeClr val="accent3"/>
                </a:solidFill>
              </a:rPr>
              <a:t>Sustainability Dimensions</a:t>
            </a:r>
          </a:p>
        </p:txBody>
      </p:sp>
      <p:sp>
        <p:nvSpPr>
          <p:cNvPr id="30" name="AutoShape 114">
            <a:extLst>
              <a:ext uri="{FF2B5EF4-FFF2-40B4-BE49-F238E27FC236}">
                <a16:creationId xmlns:a16="http://schemas.microsoft.com/office/drawing/2014/main" id="{2B1BEB15-8348-9B4B-A9F2-26EE0646CD9A}"/>
              </a:ext>
            </a:extLst>
          </p:cNvPr>
          <p:cNvSpPr>
            <a:spLocks/>
          </p:cNvSpPr>
          <p:nvPr/>
        </p:nvSpPr>
        <p:spPr bwMode="auto">
          <a:xfrm>
            <a:off x="1735471" y="1925939"/>
            <a:ext cx="834236" cy="8138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050" y="9182"/>
                </a:moveTo>
                <a:cubicBezTo>
                  <a:pt x="21200" y="9182"/>
                  <a:pt x="21329" y="9229"/>
                  <a:pt x="21435" y="9326"/>
                </a:cubicBezTo>
                <a:cubicBezTo>
                  <a:pt x="21544" y="9426"/>
                  <a:pt x="21599" y="9549"/>
                  <a:pt x="21599" y="9699"/>
                </a:cubicBezTo>
                <a:lnTo>
                  <a:pt x="21599" y="11867"/>
                </a:lnTo>
                <a:cubicBezTo>
                  <a:pt x="21599" y="12232"/>
                  <a:pt x="21415" y="12414"/>
                  <a:pt x="21050" y="12414"/>
                </a:cubicBezTo>
                <a:lnTo>
                  <a:pt x="18746" y="12414"/>
                </a:lnTo>
                <a:cubicBezTo>
                  <a:pt x="18575" y="13204"/>
                  <a:pt x="18299" y="13947"/>
                  <a:pt x="17915" y="14646"/>
                </a:cubicBezTo>
                <a:cubicBezTo>
                  <a:pt x="17530" y="15342"/>
                  <a:pt x="17066" y="15965"/>
                  <a:pt x="16517" y="16514"/>
                </a:cubicBezTo>
                <a:cubicBezTo>
                  <a:pt x="15968" y="17061"/>
                  <a:pt x="15346" y="17528"/>
                  <a:pt x="14647" y="17913"/>
                </a:cubicBezTo>
                <a:cubicBezTo>
                  <a:pt x="13948" y="18298"/>
                  <a:pt x="13206" y="18577"/>
                  <a:pt x="12419" y="18741"/>
                </a:cubicBezTo>
                <a:lnTo>
                  <a:pt x="12419" y="21050"/>
                </a:lnTo>
                <a:cubicBezTo>
                  <a:pt x="12419" y="21197"/>
                  <a:pt x="12369" y="21329"/>
                  <a:pt x="12269" y="21435"/>
                </a:cubicBezTo>
                <a:cubicBezTo>
                  <a:pt x="12172" y="21544"/>
                  <a:pt x="12049" y="21599"/>
                  <a:pt x="11896" y="21599"/>
                </a:cubicBezTo>
                <a:lnTo>
                  <a:pt x="9732" y="21599"/>
                </a:lnTo>
                <a:cubicBezTo>
                  <a:pt x="9368" y="21599"/>
                  <a:pt x="9183" y="21417"/>
                  <a:pt x="9183" y="21050"/>
                </a:cubicBezTo>
                <a:lnTo>
                  <a:pt x="9183" y="18741"/>
                </a:lnTo>
                <a:cubicBezTo>
                  <a:pt x="8396" y="18577"/>
                  <a:pt x="7654" y="18298"/>
                  <a:pt x="6955" y="17913"/>
                </a:cubicBezTo>
                <a:cubicBezTo>
                  <a:pt x="6259" y="17528"/>
                  <a:pt x="5634" y="17061"/>
                  <a:pt x="5085" y="16514"/>
                </a:cubicBezTo>
                <a:cubicBezTo>
                  <a:pt x="4536" y="15965"/>
                  <a:pt x="4069" y="15342"/>
                  <a:pt x="3687" y="14646"/>
                </a:cubicBezTo>
                <a:cubicBezTo>
                  <a:pt x="3300" y="13947"/>
                  <a:pt x="3024" y="13204"/>
                  <a:pt x="2856" y="12414"/>
                </a:cubicBezTo>
                <a:lnTo>
                  <a:pt x="551" y="12414"/>
                </a:lnTo>
                <a:cubicBezTo>
                  <a:pt x="187" y="12414"/>
                  <a:pt x="0" y="12231"/>
                  <a:pt x="0" y="11867"/>
                </a:cubicBezTo>
                <a:lnTo>
                  <a:pt x="0" y="9699"/>
                </a:lnTo>
                <a:cubicBezTo>
                  <a:pt x="0" y="9549"/>
                  <a:pt x="58" y="9426"/>
                  <a:pt x="167" y="9326"/>
                </a:cubicBezTo>
                <a:cubicBezTo>
                  <a:pt x="273" y="9229"/>
                  <a:pt x="402" y="9182"/>
                  <a:pt x="551" y="9182"/>
                </a:cubicBezTo>
                <a:lnTo>
                  <a:pt x="2856" y="9182"/>
                </a:lnTo>
                <a:cubicBezTo>
                  <a:pt x="3026" y="8392"/>
                  <a:pt x="3300" y="7652"/>
                  <a:pt x="3687" y="6953"/>
                </a:cubicBezTo>
                <a:cubicBezTo>
                  <a:pt x="4069" y="6251"/>
                  <a:pt x="4536" y="5631"/>
                  <a:pt x="5085" y="5081"/>
                </a:cubicBezTo>
                <a:cubicBezTo>
                  <a:pt x="5634" y="4532"/>
                  <a:pt x="6256" y="4065"/>
                  <a:pt x="6955" y="3680"/>
                </a:cubicBezTo>
                <a:cubicBezTo>
                  <a:pt x="7654" y="3298"/>
                  <a:pt x="8396" y="3022"/>
                  <a:pt x="9183" y="2852"/>
                </a:cubicBezTo>
                <a:lnTo>
                  <a:pt x="9183" y="546"/>
                </a:lnTo>
                <a:cubicBezTo>
                  <a:pt x="9183" y="181"/>
                  <a:pt x="9365" y="0"/>
                  <a:pt x="9732" y="0"/>
                </a:cubicBezTo>
                <a:lnTo>
                  <a:pt x="11896" y="0"/>
                </a:lnTo>
                <a:cubicBezTo>
                  <a:pt x="12049" y="0"/>
                  <a:pt x="12172" y="50"/>
                  <a:pt x="12269" y="158"/>
                </a:cubicBezTo>
                <a:cubicBezTo>
                  <a:pt x="12369" y="267"/>
                  <a:pt x="12419" y="396"/>
                  <a:pt x="12419" y="546"/>
                </a:cubicBezTo>
                <a:lnTo>
                  <a:pt x="12419" y="2852"/>
                </a:lnTo>
                <a:cubicBezTo>
                  <a:pt x="13206" y="3022"/>
                  <a:pt x="13948" y="3298"/>
                  <a:pt x="14647" y="3680"/>
                </a:cubicBezTo>
                <a:cubicBezTo>
                  <a:pt x="15343" y="4065"/>
                  <a:pt x="15968" y="4532"/>
                  <a:pt x="16517" y="5082"/>
                </a:cubicBezTo>
                <a:cubicBezTo>
                  <a:pt x="17066" y="5631"/>
                  <a:pt x="17530" y="6251"/>
                  <a:pt x="17915" y="6953"/>
                </a:cubicBezTo>
                <a:cubicBezTo>
                  <a:pt x="18299" y="7652"/>
                  <a:pt x="18578" y="8392"/>
                  <a:pt x="18746" y="9182"/>
                </a:cubicBezTo>
                <a:lnTo>
                  <a:pt x="21050" y="9182"/>
                </a:lnTo>
                <a:close/>
                <a:moveTo>
                  <a:pt x="12419" y="16465"/>
                </a:moveTo>
                <a:cubicBezTo>
                  <a:pt x="13411" y="16194"/>
                  <a:pt x="14268" y="15698"/>
                  <a:pt x="14991" y="14981"/>
                </a:cubicBezTo>
                <a:cubicBezTo>
                  <a:pt x="15710" y="14264"/>
                  <a:pt x="16203" y="13410"/>
                  <a:pt x="16467" y="12414"/>
                </a:cubicBezTo>
                <a:lnTo>
                  <a:pt x="14048" y="12414"/>
                </a:lnTo>
                <a:cubicBezTo>
                  <a:pt x="13684" y="12414"/>
                  <a:pt x="13505" y="12231"/>
                  <a:pt x="13514" y="11867"/>
                </a:cubicBezTo>
                <a:lnTo>
                  <a:pt x="13514" y="9699"/>
                </a:lnTo>
                <a:cubicBezTo>
                  <a:pt x="13514" y="9549"/>
                  <a:pt x="13567" y="9426"/>
                  <a:pt x="13669" y="9326"/>
                </a:cubicBezTo>
                <a:cubicBezTo>
                  <a:pt x="13772" y="9229"/>
                  <a:pt x="13898" y="9182"/>
                  <a:pt x="14048" y="9182"/>
                </a:cubicBezTo>
                <a:lnTo>
                  <a:pt x="16467" y="9182"/>
                </a:lnTo>
                <a:cubicBezTo>
                  <a:pt x="16194" y="8186"/>
                  <a:pt x="15698" y="7332"/>
                  <a:pt x="14982" y="6609"/>
                </a:cubicBezTo>
                <a:cubicBezTo>
                  <a:pt x="14265" y="5883"/>
                  <a:pt x="13411" y="5390"/>
                  <a:pt x="12419" y="5131"/>
                </a:cubicBezTo>
                <a:lnTo>
                  <a:pt x="12419" y="7549"/>
                </a:lnTo>
                <a:cubicBezTo>
                  <a:pt x="12419" y="7699"/>
                  <a:pt x="12369" y="7828"/>
                  <a:pt x="12269" y="7928"/>
                </a:cubicBezTo>
                <a:cubicBezTo>
                  <a:pt x="12172" y="8031"/>
                  <a:pt x="12049" y="8081"/>
                  <a:pt x="11896" y="8081"/>
                </a:cubicBezTo>
                <a:lnTo>
                  <a:pt x="9732" y="8081"/>
                </a:lnTo>
                <a:cubicBezTo>
                  <a:pt x="9368" y="8081"/>
                  <a:pt x="9183" y="7905"/>
                  <a:pt x="9183" y="7549"/>
                </a:cubicBezTo>
                <a:lnTo>
                  <a:pt x="9183" y="5131"/>
                </a:lnTo>
                <a:cubicBezTo>
                  <a:pt x="8191" y="5402"/>
                  <a:pt x="7334" y="5895"/>
                  <a:pt x="6608" y="6612"/>
                </a:cubicBezTo>
                <a:cubicBezTo>
                  <a:pt x="5889" y="7332"/>
                  <a:pt x="5399" y="8187"/>
                  <a:pt x="5135" y="9182"/>
                </a:cubicBezTo>
                <a:lnTo>
                  <a:pt x="7580" y="9182"/>
                </a:lnTo>
                <a:cubicBezTo>
                  <a:pt x="7733" y="9182"/>
                  <a:pt x="7853" y="9229"/>
                  <a:pt x="7947" y="9326"/>
                </a:cubicBezTo>
                <a:cubicBezTo>
                  <a:pt x="8038" y="9426"/>
                  <a:pt x="8088" y="9550"/>
                  <a:pt x="8088" y="9700"/>
                </a:cubicBezTo>
                <a:lnTo>
                  <a:pt x="8088" y="11867"/>
                </a:lnTo>
                <a:cubicBezTo>
                  <a:pt x="8088" y="12017"/>
                  <a:pt x="8038" y="12144"/>
                  <a:pt x="7947" y="12252"/>
                </a:cubicBezTo>
                <a:cubicBezTo>
                  <a:pt x="7853" y="12364"/>
                  <a:pt x="7733" y="12414"/>
                  <a:pt x="7580" y="12414"/>
                </a:cubicBezTo>
                <a:lnTo>
                  <a:pt x="5135" y="12414"/>
                </a:lnTo>
                <a:cubicBezTo>
                  <a:pt x="5408" y="13410"/>
                  <a:pt x="5904" y="14267"/>
                  <a:pt x="6620" y="14990"/>
                </a:cubicBezTo>
                <a:cubicBezTo>
                  <a:pt x="7337" y="15710"/>
                  <a:pt x="8191" y="16203"/>
                  <a:pt x="9183" y="16465"/>
                </a:cubicBezTo>
                <a:lnTo>
                  <a:pt x="9183" y="14018"/>
                </a:lnTo>
                <a:cubicBezTo>
                  <a:pt x="9183" y="13868"/>
                  <a:pt x="9239" y="13744"/>
                  <a:pt x="9348" y="13653"/>
                </a:cubicBezTo>
                <a:cubicBezTo>
                  <a:pt x="9453" y="13559"/>
                  <a:pt x="9583" y="13512"/>
                  <a:pt x="9732" y="13512"/>
                </a:cubicBezTo>
                <a:lnTo>
                  <a:pt x="11896" y="13512"/>
                </a:lnTo>
                <a:cubicBezTo>
                  <a:pt x="12049" y="13512"/>
                  <a:pt x="12172" y="13559"/>
                  <a:pt x="12269" y="13653"/>
                </a:cubicBezTo>
                <a:cubicBezTo>
                  <a:pt x="12369" y="13744"/>
                  <a:pt x="12419" y="13868"/>
                  <a:pt x="12419" y="14018"/>
                </a:cubicBezTo>
                <a:lnTo>
                  <a:pt x="12419" y="164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38100" tIns="38100" rIns="38100" bIns="38100" anchor="ctr"/>
          <a:lstStyle/>
          <a:p>
            <a:pPr defTabSz="342900">
              <a:defRPr/>
            </a:pPr>
            <a:endParaRPr lang="es-ES" sz="22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6" name="Freeform 31">
            <a:extLst>
              <a:ext uri="{FF2B5EF4-FFF2-40B4-BE49-F238E27FC236}">
                <a16:creationId xmlns:a16="http://schemas.microsoft.com/office/drawing/2014/main" id="{A0F8B312-CE91-CC41-AB35-F173DC7BA0E7}"/>
              </a:ext>
            </a:extLst>
          </p:cNvPr>
          <p:cNvSpPr>
            <a:spLocks noEditPoints="1"/>
          </p:cNvSpPr>
          <p:nvPr/>
        </p:nvSpPr>
        <p:spPr bwMode="auto">
          <a:xfrm>
            <a:off x="3829052" y="1569550"/>
            <a:ext cx="1507427" cy="1521665"/>
          </a:xfrm>
          <a:custGeom>
            <a:avLst/>
            <a:gdLst>
              <a:gd name="T0" fmla="*/ 140 w 280"/>
              <a:gd name="T1" fmla="*/ 0 h 280"/>
              <a:gd name="T2" fmla="*/ 0 w 280"/>
              <a:gd name="T3" fmla="*/ 140 h 280"/>
              <a:gd name="T4" fmla="*/ 140 w 280"/>
              <a:gd name="T5" fmla="*/ 280 h 280"/>
              <a:gd name="T6" fmla="*/ 280 w 280"/>
              <a:gd name="T7" fmla="*/ 140 h 280"/>
              <a:gd name="T8" fmla="*/ 140 w 280"/>
              <a:gd name="T9" fmla="*/ 0 h 280"/>
              <a:gd name="T10" fmla="*/ 185 w 280"/>
              <a:gd name="T11" fmla="*/ 69 h 280"/>
              <a:gd name="T12" fmla="*/ 211 w 280"/>
              <a:gd name="T13" fmla="*/ 95 h 280"/>
              <a:gd name="T14" fmla="*/ 185 w 280"/>
              <a:gd name="T15" fmla="*/ 122 h 280"/>
              <a:gd name="T16" fmla="*/ 174 w 280"/>
              <a:gd name="T17" fmla="*/ 119 h 280"/>
              <a:gd name="T18" fmla="*/ 158 w 280"/>
              <a:gd name="T19" fmla="*/ 95 h 280"/>
              <a:gd name="T20" fmla="*/ 185 w 280"/>
              <a:gd name="T21" fmla="*/ 69 h 280"/>
              <a:gd name="T22" fmla="*/ 141 w 280"/>
              <a:gd name="T23" fmla="*/ 96 h 280"/>
              <a:gd name="T24" fmla="*/ 167 w 280"/>
              <a:gd name="T25" fmla="*/ 123 h 280"/>
              <a:gd name="T26" fmla="*/ 141 w 280"/>
              <a:gd name="T27" fmla="*/ 149 h 280"/>
              <a:gd name="T28" fmla="*/ 115 w 280"/>
              <a:gd name="T29" fmla="*/ 123 h 280"/>
              <a:gd name="T30" fmla="*/ 141 w 280"/>
              <a:gd name="T31" fmla="*/ 96 h 280"/>
              <a:gd name="T32" fmla="*/ 95 w 280"/>
              <a:gd name="T33" fmla="*/ 69 h 280"/>
              <a:gd name="T34" fmla="*/ 121 w 280"/>
              <a:gd name="T35" fmla="*/ 95 h 280"/>
              <a:gd name="T36" fmla="*/ 121 w 280"/>
              <a:gd name="T37" fmla="*/ 97 h 280"/>
              <a:gd name="T38" fmla="*/ 109 w 280"/>
              <a:gd name="T39" fmla="*/ 118 h 280"/>
              <a:gd name="T40" fmla="*/ 95 w 280"/>
              <a:gd name="T41" fmla="*/ 122 h 280"/>
              <a:gd name="T42" fmla="*/ 68 w 280"/>
              <a:gd name="T43" fmla="*/ 95 h 280"/>
              <a:gd name="T44" fmla="*/ 95 w 280"/>
              <a:gd name="T45" fmla="*/ 69 h 280"/>
              <a:gd name="T46" fmla="*/ 90 w 280"/>
              <a:gd name="T47" fmla="*/ 193 h 280"/>
              <a:gd name="T48" fmla="*/ 52 w 280"/>
              <a:gd name="T49" fmla="*/ 186 h 280"/>
              <a:gd name="T50" fmla="*/ 50 w 280"/>
              <a:gd name="T51" fmla="*/ 185 h 280"/>
              <a:gd name="T52" fmla="*/ 50 w 280"/>
              <a:gd name="T53" fmla="*/ 185 h 280"/>
              <a:gd name="T54" fmla="*/ 50 w 280"/>
              <a:gd name="T55" fmla="*/ 157 h 280"/>
              <a:gd name="T56" fmla="*/ 84 w 280"/>
              <a:gd name="T57" fmla="*/ 124 h 280"/>
              <a:gd name="T58" fmla="*/ 106 w 280"/>
              <a:gd name="T59" fmla="*/ 124 h 280"/>
              <a:gd name="T60" fmla="*/ 108 w 280"/>
              <a:gd name="T61" fmla="*/ 124 h 280"/>
              <a:gd name="T62" fmla="*/ 118 w 280"/>
              <a:gd name="T63" fmla="*/ 146 h 280"/>
              <a:gd name="T64" fmla="*/ 90 w 280"/>
              <a:gd name="T65" fmla="*/ 185 h 280"/>
              <a:gd name="T66" fmla="*/ 90 w 280"/>
              <a:gd name="T67" fmla="*/ 193 h 280"/>
              <a:gd name="T68" fmla="*/ 186 w 280"/>
              <a:gd name="T69" fmla="*/ 212 h 280"/>
              <a:gd name="T70" fmla="*/ 186 w 280"/>
              <a:gd name="T71" fmla="*/ 212 h 280"/>
              <a:gd name="T72" fmla="*/ 184 w 280"/>
              <a:gd name="T73" fmla="*/ 213 h 280"/>
              <a:gd name="T74" fmla="*/ 144 w 280"/>
              <a:gd name="T75" fmla="*/ 220 h 280"/>
              <a:gd name="T76" fmla="*/ 98 w 280"/>
              <a:gd name="T77" fmla="*/ 213 h 280"/>
              <a:gd name="T78" fmla="*/ 96 w 280"/>
              <a:gd name="T79" fmla="*/ 212 h 280"/>
              <a:gd name="T80" fmla="*/ 96 w 280"/>
              <a:gd name="T81" fmla="*/ 212 h 280"/>
              <a:gd name="T82" fmla="*/ 96 w 280"/>
              <a:gd name="T83" fmla="*/ 185 h 280"/>
              <a:gd name="T84" fmla="*/ 130 w 280"/>
              <a:gd name="T85" fmla="*/ 151 h 280"/>
              <a:gd name="T86" fmla="*/ 152 w 280"/>
              <a:gd name="T87" fmla="*/ 151 h 280"/>
              <a:gd name="T88" fmla="*/ 186 w 280"/>
              <a:gd name="T89" fmla="*/ 185 h 280"/>
              <a:gd name="T90" fmla="*/ 186 w 280"/>
              <a:gd name="T91" fmla="*/ 212 h 280"/>
              <a:gd name="T92" fmla="*/ 230 w 280"/>
              <a:gd name="T93" fmla="*/ 185 h 280"/>
              <a:gd name="T94" fmla="*/ 230 w 280"/>
              <a:gd name="T95" fmla="*/ 185 h 280"/>
              <a:gd name="T96" fmla="*/ 228 w 280"/>
              <a:gd name="T97" fmla="*/ 186 h 280"/>
              <a:gd name="T98" fmla="*/ 192 w 280"/>
              <a:gd name="T99" fmla="*/ 193 h 280"/>
              <a:gd name="T100" fmla="*/ 192 w 280"/>
              <a:gd name="T101" fmla="*/ 185 h 280"/>
              <a:gd name="T102" fmla="*/ 164 w 280"/>
              <a:gd name="T103" fmla="*/ 146 h 280"/>
              <a:gd name="T104" fmla="*/ 174 w 280"/>
              <a:gd name="T105" fmla="*/ 124 h 280"/>
              <a:gd name="T106" fmla="*/ 196 w 280"/>
              <a:gd name="T107" fmla="*/ 124 h 280"/>
              <a:gd name="T108" fmla="*/ 230 w 280"/>
              <a:gd name="T109" fmla="*/ 157 h 280"/>
              <a:gd name="T110" fmla="*/ 230 w 280"/>
              <a:gd name="T111" fmla="*/ 185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Open Sans"/>
              <a:cs typeface="Open San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A10D7C-94C6-9448-AD3F-1A73DD1BF3B7}"/>
              </a:ext>
            </a:extLst>
          </p:cNvPr>
          <p:cNvSpPr txBox="1"/>
          <p:nvPr/>
        </p:nvSpPr>
        <p:spPr>
          <a:xfrm>
            <a:off x="17713234" y="6505303"/>
            <a:ext cx="18473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7" name="Freeform 102">
            <a:extLst>
              <a:ext uri="{FF2B5EF4-FFF2-40B4-BE49-F238E27FC236}">
                <a16:creationId xmlns:a16="http://schemas.microsoft.com/office/drawing/2014/main" id="{809315E6-A78C-FA4F-B1B6-9A4D42288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9434" y="1944326"/>
            <a:ext cx="856600" cy="760113"/>
          </a:xfrm>
          <a:custGeom>
            <a:avLst/>
            <a:gdLst>
              <a:gd name="T0" fmla="*/ 80 w 498"/>
              <a:gd name="T1" fmla="*/ 151 h 445"/>
              <a:gd name="T2" fmla="*/ 80 w 498"/>
              <a:gd name="T3" fmla="*/ 151 h 445"/>
              <a:gd name="T4" fmla="*/ 142 w 498"/>
              <a:gd name="T5" fmla="*/ 169 h 445"/>
              <a:gd name="T6" fmla="*/ 151 w 498"/>
              <a:gd name="T7" fmla="*/ 169 h 445"/>
              <a:gd name="T8" fmla="*/ 195 w 498"/>
              <a:gd name="T9" fmla="*/ 134 h 445"/>
              <a:gd name="T10" fmla="*/ 195 w 498"/>
              <a:gd name="T11" fmla="*/ 125 h 445"/>
              <a:gd name="T12" fmla="*/ 178 w 498"/>
              <a:gd name="T13" fmla="*/ 107 h 445"/>
              <a:gd name="T14" fmla="*/ 275 w 498"/>
              <a:gd name="T15" fmla="*/ 10 h 445"/>
              <a:gd name="T16" fmla="*/ 195 w 498"/>
              <a:gd name="T17" fmla="*/ 0 h 445"/>
              <a:gd name="T18" fmla="*/ 107 w 498"/>
              <a:gd name="T19" fmla="*/ 54 h 445"/>
              <a:gd name="T20" fmla="*/ 72 w 498"/>
              <a:gd name="T21" fmla="*/ 81 h 445"/>
              <a:gd name="T22" fmla="*/ 53 w 498"/>
              <a:gd name="T23" fmla="*/ 116 h 445"/>
              <a:gd name="T24" fmla="*/ 18 w 498"/>
              <a:gd name="T25" fmla="*/ 125 h 445"/>
              <a:gd name="T26" fmla="*/ 0 w 498"/>
              <a:gd name="T27" fmla="*/ 143 h 445"/>
              <a:gd name="T28" fmla="*/ 0 w 498"/>
              <a:gd name="T29" fmla="*/ 151 h 445"/>
              <a:gd name="T30" fmla="*/ 36 w 498"/>
              <a:gd name="T31" fmla="*/ 187 h 445"/>
              <a:gd name="T32" fmla="*/ 53 w 498"/>
              <a:gd name="T33" fmla="*/ 196 h 445"/>
              <a:gd name="T34" fmla="*/ 72 w 498"/>
              <a:gd name="T35" fmla="*/ 178 h 445"/>
              <a:gd name="T36" fmla="*/ 80 w 498"/>
              <a:gd name="T37" fmla="*/ 151 h 445"/>
              <a:gd name="T38" fmla="*/ 222 w 498"/>
              <a:gd name="T39" fmla="*/ 160 h 445"/>
              <a:gd name="T40" fmla="*/ 222 w 498"/>
              <a:gd name="T41" fmla="*/ 160 h 445"/>
              <a:gd name="T42" fmla="*/ 213 w 498"/>
              <a:gd name="T43" fmla="*/ 160 h 445"/>
              <a:gd name="T44" fmla="*/ 178 w 498"/>
              <a:gd name="T45" fmla="*/ 187 h 445"/>
              <a:gd name="T46" fmla="*/ 169 w 498"/>
              <a:gd name="T47" fmla="*/ 204 h 445"/>
              <a:gd name="T48" fmla="*/ 381 w 498"/>
              <a:gd name="T49" fmla="*/ 435 h 445"/>
              <a:gd name="T50" fmla="*/ 399 w 498"/>
              <a:gd name="T51" fmla="*/ 435 h 445"/>
              <a:gd name="T52" fmla="*/ 426 w 498"/>
              <a:gd name="T53" fmla="*/ 417 h 445"/>
              <a:gd name="T54" fmla="*/ 426 w 498"/>
              <a:gd name="T55" fmla="*/ 400 h 445"/>
              <a:gd name="T56" fmla="*/ 222 w 498"/>
              <a:gd name="T57" fmla="*/ 160 h 445"/>
              <a:gd name="T58" fmla="*/ 497 w 498"/>
              <a:gd name="T59" fmla="*/ 63 h 445"/>
              <a:gd name="T60" fmla="*/ 497 w 498"/>
              <a:gd name="T61" fmla="*/ 63 h 445"/>
              <a:gd name="T62" fmla="*/ 479 w 498"/>
              <a:gd name="T63" fmla="*/ 54 h 445"/>
              <a:gd name="T64" fmla="*/ 461 w 498"/>
              <a:gd name="T65" fmla="*/ 89 h 445"/>
              <a:gd name="T66" fmla="*/ 408 w 498"/>
              <a:gd name="T67" fmla="*/ 107 h 445"/>
              <a:gd name="T68" fmla="*/ 399 w 498"/>
              <a:gd name="T69" fmla="*/ 63 h 445"/>
              <a:gd name="T70" fmla="*/ 417 w 498"/>
              <a:gd name="T71" fmla="*/ 19 h 445"/>
              <a:gd name="T72" fmla="*/ 408 w 498"/>
              <a:gd name="T73" fmla="*/ 10 h 445"/>
              <a:gd name="T74" fmla="*/ 337 w 498"/>
              <a:gd name="T75" fmla="*/ 72 h 445"/>
              <a:gd name="T76" fmla="*/ 319 w 498"/>
              <a:gd name="T77" fmla="*/ 151 h 445"/>
              <a:gd name="T78" fmla="*/ 284 w 498"/>
              <a:gd name="T79" fmla="*/ 187 h 445"/>
              <a:gd name="T80" fmla="*/ 319 w 498"/>
              <a:gd name="T81" fmla="*/ 231 h 445"/>
              <a:gd name="T82" fmla="*/ 364 w 498"/>
              <a:gd name="T83" fmla="*/ 187 h 445"/>
              <a:gd name="T84" fmla="*/ 408 w 498"/>
              <a:gd name="T85" fmla="*/ 178 h 445"/>
              <a:gd name="T86" fmla="*/ 488 w 498"/>
              <a:gd name="T87" fmla="*/ 143 h 445"/>
              <a:gd name="T88" fmla="*/ 497 w 498"/>
              <a:gd name="T89" fmla="*/ 63 h 445"/>
              <a:gd name="T90" fmla="*/ 72 w 498"/>
              <a:gd name="T91" fmla="*/ 400 h 445"/>
              <a:gd name="T92" fmla="*/ 72 w 498"/>
              <a:gd name="T93" fmla="*/ 400 h 445"/>
              <a:gd name="T94" fmla="*/ 72 w 498"/>
              <a:gd name="T95" fmla="*/ 417 h 445"/>
              <a:gd name="T96" fmla="*/ 89 w 498"/>
              <a:gd name="T97" fmla="*/ 444 h 445"/>
              <a:gd name="T98" fmla="*/ 107 w 498"/>
              <a:gd name="T99" fmla="*/ 435 h 445"/>
              <a:gd name="T100" fmla="*/ 231 w 498"/>
              <a:gd name="T101" fmla="*/ 320 h 445"/>
              <a:gd name="T102" fmla="*/ 195 w 498"/>
              <a:gd name="T103" fmla="*/ 275 h 445"/>
              <a:gd name="T104" fmla="*/ 72 w 498"/>
              <a:gd name="T105" fmla="*/ 40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3225"/>
          </a:p>
        </p:txBody>
      </p:sp>
    </p:spTree>
    <p:extLst>
      <p:ext uri="{BB962C8B-B14F-4D97-AF65-F5344CB8AC3E}">
        <p14:creationId xmlns:p14="http://schemas.microsoft.com/office/powerpoint/2010/main" val="57411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xmlns:p14="http://schemas.microsoft.com/office/powerpoint/2010/main" advClick="0" advTm="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3"/>
                </a:solidFill>
              </a:rPr>
              <a:t>Student Centric Approach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/>
              <a:t>Has your institution reverse engineered its online offerings and value proposition around its prospective students? </a:t>
            </a:r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§"/>
            </a:pPr>
            <a:endParaRPr lang="en-US" dirty="0"/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/>
              <a:t>Demand assessment and competitive analysis</a:t>
            </a:r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§"/>
            </a:pPr>
            <a:endParaRPr lang="en-US" dirty="0"/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/>
              <a:t>Student expectations</a:t>
            </a:r>
          </a:p>
        </p:txBody>
      </p:sp>
    </p:spTree>
    <p:extLst>
      <p:ext uri="{BB962C8B-B14F-4D97-AF65-F5344CB8AC3E}">
        <p14:creationId xmlns:p14="http://schemas.microsoft.com/office/powerpoint/2010/main" val="1276860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3"/>
                </a:solidFill>
              </a:rPr>
              <a:t>Institutional Foundation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/>
              <a:t>Mission alignment with online efforts</a:t>
            </a:r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§"/>
            </a:pPr>
            <a:endParaRPr lang="en-US" dirty="0"/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/>
              <a:t>Key stakeholder buy-in across the institution(s)</a:t>
            </a:r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§"/>
            </a:pPr>
            <a:endParaRPr lang="en-US" dirty="0"/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/>
              <a:t>What are the barriers?</a:t>
            </a:r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§"/>
            </a:pPr>
            <a:endParaRPr lang="en-US" dirty="0"/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/>
              <a:t>Understanding true needs, costs and funding sources</a:t>
            </a:r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§"/>
            </a:pPr>
            <a:endParaRPr lang="en-US" dirty="0"/>
          </a:p>
          <a:p>
            <a:pPr marL="342900" indent="-342900">
              <a:buClr>
                <a:schemeClr val="accent3"/>
              </a:buClr>
              <a:buFont typeface="LucidaGrande" charset="0"/>
              <a:buChar char="▶︎"/>
            </a:pPr>
            <a:endParaRPr lang="en-US" dirty="0"/>
          </a:p>
          <a:p>
            <a:pPr marL="342900" indent="-342900">
              <a:buClr>
                <a:schemeClr val="accent3"/>
              </a:buClr>
              <a:buFont typeface="LucidaGrande" charset="0"/>
              <a:buChar char="▶︎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007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3"/>
                </a:solidFill>
              </a:rPr>
              <a:t>Outside Support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/>
              <a:t>Thoughts on the macro environment (e.g. Purdue-Kaplan, Coursera low-priced OPM strategy, Grand Canyon non-profit conversion) and how it affects your strategy</a:t>
            </a:r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§"/>
            </a:pPr>
            <a:endParaRPr lang="en-US" dirty="0"/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/>
              <a:t>Do you need an outside provider and when is the right time?</a:t>
            </a:r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§"/>
            </a:pPr>
            <a:endParaRPr lang="en-US" dirty="0"/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/>
              <a:t>Determining the model that is the best fit</a:t>
            </a:r>
          </a:p>
        </p:txBody>
      </p:sp>
    </p:spTree>
    <p:extLst>
      <p:ext uri="{BB962C8B-B14F-4D97-AF65-F5344CB8AC3E}">
        <p14:creationId xmlns:p14="http://schemas.microsoft.com/office/powerpoint/2010/main" val="2247055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25546" y="1968532"/>
            <a:ext cx="6723126" cy="94535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3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38259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3"/>
                </a:solidFill>
              </a:rPr>
              <a:t>Today’s Participants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/>
              <a:t>Moderator: Phil Hill, Partner at e-Literate and MindWires</a:t>
            </a:r>
          </a:p>
          <a:p>
            <a:pPr marL="857250" lvl="1" indent="-342900"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>
                <a:hlinkClick r:id="rId2"/>
              </a:rPr>
              <a:t>phil@mindwires.com</a:t>
            </a:r>
            <a:endParaRPr lang="en-US" dirty="0"/>
          </a:p>
          <a:p>
            <a:pPr marL="800100" lvl="1" indent="-285750">
              <a:buClr>
                <a:schemeClr val="accent3"/>
              </a:buClr>
              <a:buFont typeface="Wingdings" pitchFamily="2" charset="2"/>
              <a:buChar char="§"/>
            </a:pPr>
            <a:endParaRPr lang="en-US" dirty="0"/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/>
              <a:t>Mary Niemiec, Associate Vice President for Digital Education and Director of University of Nebraska Online</a:t>
            </a:r>
          </a:p>
          <a:p>
            <a:pPr marL="857250" lvl="1" indent="-342900"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>
                <a:hlinkClick r:id="rId3"/>
              </a:rPr>
              <a:t>mniemiec@nebraska.edu</a:t>
            </a:r>
            <a:endParaRPr lang="en-US" dirty="0"/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§"/>
            </a:pPr>
            <a:endParaRPr lang="en-US" dirty="0"/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/>
              <a:t>Brian Fleming, Executive Director of Sandbox ColLABorative at Southern New Hampshire University</a:t>
            </a:r>
          </a:p>
          <a:p>
            <a:pPr marL="857250" lvl="1" indent="-342900"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>
                <a:hlinkClick r:id="rId4"/>
              </a:rPr>
              <a:t>b.fleming@snhu.edu</a:t>
            </a:r>
            <a:endParaRPr lang="en-US" dirty="0"/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§"/>
            </a:pPr>
            <a:endParaRPr lang="en-US" dirty="0"/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/>
              <a:t>Paxton Riter, Co-Founder and CEO of iDesign</a:t>
            </a:r>
          </a:p>
          <a:p>
            <a:pPr marL="857250" lvl="1" indent="-342900"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>
                <a:hlinkClick r:id="rId5"/>
              </a:rPr>
              <a:t>paxton.riter@idesignedu.org</a:t>
            </a:r>
            <a:endParaRPr lang="en-US" dirty="0"/>
          </a:p>
          <a:p>
            <a:pPr lvl="1" indent="0">
              <a:buClr>
                <a:schemeClr val="accent3"/>
              </a:buClr>
              <a:buNone/>
            </a:pPr>
            <a:endParaRPr lang="en-US" dirty="0"/>
          </a:p>
          <a:p>
            <a:pPr marL="342900" indent="-342900">
              <a:buClr>
                <a:schemeClr val="accent3"/>
              </a:buClr>
              <a:buFont typeface="LucidaGrande" charset="0"/>
              <a:buChar char="▶︎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195966"/>
      </p:ext>
    </p:extLst>
  </p:cSld>
  <p:clrMapOvr>
    <a:masterClrMapping/>
  </p:clrMapOvr>
</p:sld>
</file>

<file path=ppt/theme/theme1.xml><?xml version="1.0" encoding="utf-8"?>
<a:theme xmlns:a="http://schemas.openxmlformats.org/drawingml/2006/main" name="iDeisgn">
  <a:themeElements>
    <a:clrScheme name="iDesign 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5E0"/>
      </a:accent1>
      <a:accent2>
        <a:srgbClr val="86D3EA"/>
      </a:accent2>
      <a:accent3>
        <a:srgbClr val="F48C2B"/>
      </a:accent3>
      <a:accent4>
        <a:srgbClr val="DDE23C"/>
      </a:accent4>
      <a:accent5>
        <a:srgbClr val="55ACB4"/>
      </a:accent5>
      <a:accent6>
        <a:srgbClr val="25996C"/>
      </a:accent6>
      <a:hlink>
        <a:srgbClr val="00A5E0"/>
      </a:hlink>
      <a:folHlink>
        <a:srgbClr val="55ACB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Deisgn" id="{75BBA5DF-56AB-EE4E-AB7E-CF53098A24C2}" vid="{28AD5033-D2F9-9742-BE5C-C829DA3D74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iDeisgn</Template>
  <TotalTime>3218</TotalTime>
  <Words>276</Words>
  <Application>Microsoft Macintosh PowerPoint</Application>
  <PresentationFormat>On-screen Show (16:9)</PresentationFormat>
  <Paragraphs>58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Avenir Book</vt:lpstr>
      <vt:lpstr>Calibri</vt:lpstr>
      <vt:lpstr>Gill Sans</vt:lpstr>
      <vt:lpstr>LucidaGrande</vt:lpstr>
      <vt:lpstr>Open Sans</vt:lpstr>
      <vt:lpstr>Open Sans Light</vt:lpstr>
      <vt:lpstr>Wingdings</vt:lpstr>
      <vt:lpstr>iDeisgn</vt:lpstr>
      <vt:lpstr>PowerPoint Presentation</vt:lpstr>
      <vt:lpstr>Today’s Participants</vt:lpstr>
      <vt:lpstr>PowerPoint Presentation</vt:lpstr>
      <vt:lpstr>Student Centric Approach</vt:lpstr>
      <vt:lpstr>Institutional Foundation</vt:lpstr>
      <vt:lpstr>Outside Support</vt:lpstr>
      <vt:lpstr>Questions</vt:lpstr>
      <vt:lpstr>Today’s Participants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Paxton Riter</dc:creator>
  <cp:lastModifiedBy>Paxton Riter</cp:lastModifiedBy>
  <cp:revision>84</cp:revision>
  <dcterms:created xsi:type="dcterms:W3CDTF">2018-02-23T15:53:26Z</dcterms:created>
  <dcterms:modified xsi:type="dcterms:W3CDTF">2018-04-20T17:19:31Z</dcterms:modified>
</cp:coreProperties>
</file>