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7" r:id="rId15"/>
    <p:sldId id="284" r:id="rId16"/>
    <p:sldId id="283" r:id="rId17"/>
    <p:sldId id="285" r:id="rId18"/>
    <p:sldId id="286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6/4/2018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6/4/2018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Promoting Student Success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June 5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Simultaneous with college-level courses</a:t>
            </a:r>
          </a:p>
          <a:p>
            <a:r>
              <a:rPr lang="en-US" dirty="0"/>
              <a:t>Short modules</a:t>
            </a:r>
          </a:p>
          <a:p>
            <a:r>
              <a:rPr lang="en-US" dirty="0"/>
              <a:t>Reaching students in high school</a:t>
            </a:r>
          </a:p>
          <a:p>
            <a:r>
              <a:rPr lang="en-US" dirty="0"/>
              <a:t>Using technology (adaptive and other approaches)</a:t>
            </a:r>
          </a:p>
        </p:txBody>
      </p:sp>
    </p:spTree>
    <p:extLst>
      <p:ext uri="{BB962C8B-B14F-4D97-AF65-F5344CB8AC3E}">
        <p14:creationId xmlns:p14="http://schemas.microsoft.com/office/powerpoint/2010/main" val="177416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Gaps in San Francisco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765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0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for Graduation in Four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57438"/>
            <a:ext cx="78867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7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Academic Advising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it matters</a:t>
            </a:r>
          </a:p>
          <a:p>
            <a:r>
              <a:rPr lang="en-US" dirty="0"/>
              <a:t>Why it matters most to disadvantaged students</a:t>
            </a:r>
          </a:p>
          <a:p>
            <a:r>
              <a:rPr lang="en-US" dirty="0"/>
              <a:t>Why many colleges ignore the need</a:t>
            </a:r>
          </a:p>
          <a:p>
            <a:r>
              <a:rPr lang="en-US" dirty="0"/>
              <a:t>Choices for colleges</a:t>
            </a:r>
          </a:p>
        </p:txBody>
      </p:sp>
    </p:spTree>
    <p:extLst>
      <p:ext uri="{BB962C8B-B14F-4D97-AF65-F5344CB8AC3E}">
        <p14:creationId xmlns:p14="http://schemas.microsoft.com/office/powerpoint/2010/main" val="58365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Chipotle as a Model?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2966485"/>
            <a:ext cx="2690370" cy="269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29" y="2012987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1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Groups, </a:t>
            </a:r>
            <a:br>
              <a:rPr lang="en-US" dirty="0"/>
            </a:br>
            <a:r>
              <a:rPr lang="en-US" dirty="0"/>
              <a:t>Different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--</a:t>
            </a:r>
            <a:r>
              <a:rPr lang="en-US" sz="1200" i="1" dirty="0" err="1"/>
              <a:t>Excelencia</a:t>
            </a:r>
            <a:r>
              <a:rPr lang="en-US" sz="1200" i="1" dirty="0"/>
              <a:t> in Education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29" y="1785985"/>
            <a:ext cx="7199571" cy="371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6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Models and Success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77" y="1957388"/>
            <a:ext cx="379252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4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Goals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1432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9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Post-College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Gallup/</a:t>
            </a:r>
            <a:r>
              <a:rPr lang="en-US" dirty="0" err="1"/>
              <a:t>Strada</a:t>
            </a:r>
            <a:r>
              <a:rPr lang="en-US" dirty="0"/>
              <a:t> research, only a third of students believe they will graduate with the skills and knowledge to be successful in the job market (34%) and in the workplace (36%).</a:t>
            </a:r>
          </a:p>
        </p:txBody>
      </p:sp>
    </p:spTree>
    <p:extLst>
      <p:ext uri="{BB962C8B-B14F-4D97-AF65-F5344CB8AC3E}">
        <p14:creationId xmlns:p14="http://schemas.microsoft.com/office/powerpoint/2010/main" val="129625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coverage</a:t>
            </a:r>
          </a:p>
        </p:txBody>
      </p:sp>
    </p:spTree>
    <p:extLst>
      <p:ext uri="{BB962C8B-B14F-4D97-AF65-F5344CB8AC3E}">
        <p14:creationId xmlns:p14="http://schemas.microsoft.com/office/powerpoint/2010/main" val="423201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1026" name="Picture 2" descr="Image result for workday logo">
            <a:extLst>
              <a:ext uri="{FF2B5EF4-FFF2-40B4-BE49-F238E27FC236}">
                <a16:creationId xmlns:a16="http://schemas.microsoft.com/office/drawing/2014/main" id="{AE6B0415-D42A-41FA-99E4-4F59AD5B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" y="2276449"/>
            <a:ext cx="7462684" cy="29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2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Easy Way </a:t>
            </a:r>
            <a:br>
              <a:rPr lang="en-US" dirty="0"/>
            </a:br>
            <a:r>
              <a:rPr lang="en-US" dirty="0"/>
              <a:t>(to Not Make a Difference)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 only top students.</a:t>
            </a:r>
          </a:p>
          <a:p>
            <a:r>
              <a:rPr lang="en-US" dirty="0"/>
              <a:t>Assume all students are alike.</a:t>
            </a:r>
          </a:p>
          <a:p>
            <a:r>
              <a:rPr lang="en-US" dirty="0"/>
              <a:t>Use simplistic measures.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8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--Dan Leap / </a:t>
            </a:r>
            <a:r>
              <a:rPr lang="en-US" sz="1200" i="1" dirty="0" err="1"/>
              <a:t>iStock</a:t>
            </a:r>
            <a:endParaRPr lang="en-US" sz="1200" i="1" dirty="0"/>
          </a:p>
        </p:txBody>
      </p:sp>
      <p:pic>
        <p:nvPicPr>
          <p:cNvPr id="1026" name="Picture 2" descr="C:\Users\SCOTT~1.JAS\AppData\Local\Temp\iStock-165636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26" y="2118977"/>
            <a:ext cx="4742121" cy="33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15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Undermatching</a:t>
            </a:r>
            <a:r>
              <a:rPr lang="en-US" dirty="0"/>
              <a:t>: Still 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                                                                   --</a:t>
            </a:r>
            <a:r>
              <a:rPr lang="en-US" i="1" dirty="0" err="1"/>
              <a:t>iStock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49" y="1744089"/>
            <a:ext cx="6836735" cy="365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5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Colleges Recruit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Colleges prioritize high schools where average family income in the neighborhood served is in excess of $100,000.</a:t>
            </a:r>
          </a:p>
          <a:p>
            <a:r>
              <a:rPr lang="en-US" dirty="0"/>
              <a:t>Visits to out-of-state high schools by public universities are to those that serve neighborhoods wealthy families.</a:t>
            </a:r>
          </a:p>
          <a:p>
            <a:r>
              <a:rPr lang="en-US" dirty="0"/>
              <a:t>The high schools visited almost always have a majority of white students. </a:t>
            </a:r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--The Off-Campus Recruiting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69430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Appeal (and Limits) of Free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928938"/>
            <a:ext cx="5429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5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Texts to Prevent Summer Melt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25547"/>
            <a:ext cx="7886700" cy="314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53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Measures for Placement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37" y="1957388"/>
            <a:ext cx="445352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69165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151</TotalTime>
  <Words>267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Promoting Student Success</vt:lpstr>
      <vt:lpstr>Presenter</vt:lpstr>
      <vt:lpstr>The Easy Way  (to Not Make a Difference)</vt:lpstr>
      <vt:lpstr>Interconnectedness</vt:lpstr>
      <vt:lpstr>Undermatching: Still a Problem</vt:lpstr>
      <vt:lpstr>Where Colleges Recruit</vt:lpstr>
      <vt:lpstr>The Appeal (and Limits) of Free</vt:lpstr>
      <vt:lpstr>Texts to Prevent Summer Melt</vt:lpstr>
      <vt:lpstr>Multiple Measures for Placement</vt:lpstr>
      <vt:lpstr>Rethinking Remediation</vt:lpstr>
      <vt:lpstr>Closing Gaps in San Francisco</vt:lpstr>
      <vt:lpstr>Pushing for Graduation in Four</vt:lpstr>
      <vt:lpstr>Focus on Academic Advising</vt:lpstr>
      <vt:lpstr>Chipotle as a Model?</vt:lpstr>
      <vt:lpstr>Different Groups,  Different Patterns</vt:lpstr>
      <vt:lpstr>Role Models and Success</vt:lpstr>
      <vt:lpstr>Collaboration and Goals</vt:lpstr>
      <vt:lpstr>Post-College Success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29</cp:revision>
  <dcterms:created xsi:type="dcterms:W3CDTF">2017-05-09T13:33:13Z</dcterms:created>
  <dcterms:modified xsi:type="dcterms:W3CDTF">2018-06-04T13:58:27Z</dcterms:modified>
</cp:coreProperties>
</file>