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36"/>
  </p:notesMasterIdLst>
  <p:sldIdLst>
    <p:sldId id="340" r:id="rId3"/>
    <p:sldId id="343" r:id="rId4"/>
    <p:sldId id="345" r:id="rId5"/>
    <p:sldId id="266" r:id="rId6"/>
    <p:sldId id="273" r:id="rId7"/>
    <p:sldId id="275" r:id="rId8"/>
    <p:sldId id="326" r:id="rId9"/>
    <p:sldId id="271" r:id="rId10"/>
    <p:sldId id="277" r:id="rId11"/>
    <p:sldId id="305" r:id="rId12"/>
    <p:sldId id="270" r:id="rId13"/>
    <p:sldId id="321" r:id="rId14"/>
    <p:sldId id="323" r:id="rId15"/>
    <p:sldId id="325" r:id="rId16"/>
    <p:sldId id="324" r:id="rId17"/>
    <p:sldId id="347" r:id="rId18"/>
    <p:sldId id="304" r:id="rId19"/>
    <p:sldId id="265" r:id="rId20"/>
    <p:sldId id="295" r:id="rId21"/>
    <p:sldId id="308" r:id="rId22"/>
    <p:sldId id="346" r:id="rId23"/>
    <p:sldId id="318" r:id="rId24"/>
    <p:sldId id="351" r:id="rId25"/>
    <p:sldId id="303" r:id="rId26"/>
    <p:sldId id="333" r:id="rId27"/>
    <p:sldId id="336" r:id="rId28"/>
    <p:sldId id="349" r:id="rId29"/>
    <p:sldId id="350" r:id="rId30"/>
    <p:sldId id="269" r:id="rId31"/>
    <p:sldId id="344" r:id="rId32"/>
    <p:sldId id="262" r:id="rId33"/>
    <p:sldId id="341" r:id="rId34"/>
    <p:sldId id="342"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D84"/>
    <a:srgbClr val="371713"/>
    <a:srgbClr val="140800"/>
    <a:srgbClr val="4A1B15"/>
    <a:srgbClr val="FFFFFF"/>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48294" autoAdjust="0"/>
  </p:normalViewPr>
  <p:slideViewPr>
    <p:cSldViewPr snapToGrid="0" snapToObjects="1">
      <p:cViewPr varScale="1">
        <p:scale>
          <a:sx n="36" d="100"/>
          <a:sy n="36" d="100"/>
        </p:scale>
        <p:origin x="2611"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38BA96-5DA3-B748-9803-BAC60ACC1A52}" type="datetimeFigureOut">
              <a:rPr lang="en-US" smtClean="0"/>
              <a:t>12/4/2017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p>
          <a:p>
            <a:r>
              <a:rPr lang="en-US" dirty="0"/>
              <a:t>My name is Dan</a:t>
            </a:r>
            <a:r>
              <a:rPr lang="en-US" baseline="0" dirty="0"/>
              <a:t> Cohen-Vogel, and I’m the Vice President for Data &amp; Analytics at the University of North Carolina System office. </a:t>
            </a:r>
          </a:p>
          <a:p>
            <a:endParaRPr lang="en-US" baseline="0" dirty="0"/>
          </a:p>
          <a:p>
            <a:r>
              <a:rPr lang="en-US" baseline="0" dirty="0"/>
              <a:t>Before I get started, let me say thanks to Inside Higher Ed for providing this space and to </a:t>
            </a:r>
            <a:r>
              <a:rPr lang="en-US" baseline="0" dirty="0" err="1"/>
              <a:t>HelioCampus</a:t>
            </a:r>
            <a:r>
              <a:rPr lang="en-US" baseline="0" dirty="0"/>
              <a:t> for inviting us to share our experience.</a:t>
            </a:r>
          </a:p>
          <a:p>
            <a:endParaRPr lang="en-US" baseline="0" dirty="0"/>
          </a:p>
          <a:p>
            <a:r>
              <a:rPr lang="en-US" baseline="0" dirty="0"/>
              <a:t>I’m going to share our experience pursuing a long-term vision for data and analytics in the UNC System. </a:t>
            </a:r>
          </a:p>
          <a:p>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1</a:t>
            </a:fld>
            <a:endParaRPr lang="en-US"/>
          </a:p>
        </p:txBody>
      </p:sp>
    </p:spTree>
    <p:extLst>
      <p:ext uri="{BB962C8B-B14F-4D97-AF65-F5344CB8AC3E}">
        <p14:creationId xmlns:p14="http://schemas.microsoft.com/office/powerpoint/2010/main" val="357018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implementation of the new Student Data Mart, after 6+ months of planning, occurred over about 2 ½ years with four groups of four universities, each implementing on a staggered, phased schedule, with intensive data integration and standardization work conducted. This picture is a slice of our map of that implementation process. </a:t>
            </a:r>
          </a:p>
          <a:p>
            <a:endParaRPr lang="en-US" baseline="0" dirty="0"/>
          </a:p>
          <a:p>
            <a:r>
              <a:rPr lang="en-US" baseline="0" dirty="0"/>
              <a:t>To the credit of all 16 institutions – for whom this has been a big lift on top of their other duties – and to the credit of great System IT and Data &amp; Analytics staff and System leadership sustained support, we successfully implemented the plan on schedule and within the planned budget, and we realized some significant unanticipated benefits from building up and maintaining the System office ERP team as well. </a:t>
            </a:r>
            <a:endParaRPr lang="en-US" dirty="0"/>
          </a:p>
        </p:txBody>
      </p:sp>
    </p:spTree>
    <p:extLst>
      <p:ext uri="{BB962C8B-B14F-4D97-AF65-F5344CB8AC3E}">
        <p14:creationId xmlns:p14="http://schemas.microsoft.com/office/powerpoint/2010/main" val="63054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in addition to getting it done on time and on budget, it’s a better data system… and continuously improving. </a:t>
            </a:r>
          </a:p>
          <a:p>
            <a:endParaRPr lang="en-US" dirty="0"/>
          </a:p>
          <a:p>
            <a:r>
              <a:rPr lang="en-US" dirty="0"/>
              <a:t>We</a:t>
            </a:r>
            <a:r>
              <a:rPr lang="en-US" baseline="0" dirty="0"/>
              <a:t> collect a lot more data, more consistently across institutions and across time, with more than triple the error checks and validations provided through the previous system.</a:t>
            </a:r>
          </a:p>
          <a:p>
            <a:r>
              <a:rPr lang="en-US" baseline="0" dirty="0"/>
              <a:t>We collect more frequently and, very importantly, on time and unit record scales that are more closely aligned with the underlying processes the data are intended to represent. Snapshots are not just census-period, but also first-day-of-term, end-of-term, and post-grades snapshots, as well as retrospective data pulls for the full fiscal year when dealing with financial aid and facilities. </a:t>
            </a:r>
          </a:p>
          <a:p>
            <a:endParaRPr lang="en-US" baseline="0" dirty="0"/>
          </a:p>
          <a:p>
            <a:r>
              <a:rPr lang="en-US" baseline="0" dirty="0"/>
              <a:t>And the data are more timely. Instead of working for months after an event (like fall census) to get the files in shape, we take a census snapshot on census day. We still have a built-in process for post-snapshot corrections. Those should continue to be less numerous and less significant as the process is normalized and the validation and edit checks continue to improve. </a:t>
            </a:r>
          </a:p>
        </p:txBody>
      </p:sp>
      <p:sp>
        <p:nvSpPr>
          <p:cNvPr id="4" name="Slide Number Placeholder 3"/>
          <p:cNvSpPr>
            <a:spLocks noGrp="1"/>
          </p:cNvSpPr>
          <p:nvPr>
            <p:ph type="sldNum" sz="quarter" idx="10"/>
          </p:nvPr>
        </p:nvSpPr>
        <p:spPr/>
        <p:txBody>
          <a:bodyPr/>
          <a:lstStyle/>
          <a:p>
            <a:fld id="{6F68EEB4-5E1F-3C4F-86F0-B25C5ECEA5E9}" type="slidenum">
              <a:rPr lang="en-US" smtClean="0"/>
              <a:t>11</a:t>
            </a:fld>
            <a:endParaRPr lang="en-US"/>
          </a:p>
        </p:txBody>
      </p:sp>
    </p:spTree>
    <p:extLst>
      <p:ext uri="{BB962C8B-B14F-4D97-AF65-F5344CB8AC3E}">
        <p14:creationId xmlns:p14="http://schemas.microsoft.com/office/powerpoint/2010/main" val="169732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I’ll give you a quick flavor of what this all looks like, and</a:t>
            </a:r>
            <a:r>
              <a:rPr lang="en-US" baseline="0" dirty="0"/>
              <a:t> then we’ll get on to the analytics. </a:t>
            </a:r>
            <a:endParaRPr dirty="0"/>
          </a:p>
        </p:txBody>
      </p:sp>
    </p:spTree>
    <p:extLst>
      <p:ext uri="{BB962C8B-B14F-4D97-AF65-F5344CB8AC3E}">
        <p14:creationId xmlns:p14="http://schemas.microsoft.com/office/powerpoint/2010/main" val="244724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data dictionary.</a:t>
            </a:r>
            <a:r>
              <a:rPr lang="en-US" baseline="0" dirty="0"/>
              <a:t> The page shows some of the other features of our user interface for the Data Mart, including the ability to assign access and different roles through the Admin tab, the ability to track submissions and the running totals and details of errors (or lack thereof) leading up to final snapshots, and this Dictionary site. Users can search our dictionary and get information thematically, as shown here, as well as look by dataset, data element (“fields”), and the numerous dimension (or “value”) tables associated with the data. A great resource. </a:t>
            </a:r>
          </a:p>
          <a:p>
            <a:endParaRPr lang="en-US" baseline="0" dirty="0"/>
          </a:p>
          <a:p>
            <a:r>
              <a:rPr lang="en-US" baseline="0" dirty="0"/>
              <a:t>And although I’m not going to show you the hundreds of elements, note that we didn’t build this as a System office foundation, but as a System foundation. For example, we expanded the data in the warehouse from the old regulatory reporting-driven set to a much broader set that includes dozens and dozens of campus-specific fields, stuff that’s useful for institutions, like departments and majors as opposed to just federal CIP codes. That way, campuses would have less reason to view this as “</a:t>
            </a:r>
            <a:r>
              <a:rPr lang="en-US" i="1" baseline="0" dirty="0"/>
              <a:t>the System office’s data</a:t>
            </a:r>
            <a:r>
              <a:rPr lang="en-US" baseline="0" dirty="0"/>
              <a:t>,” as distinct from what they at the campus level need for institutional reporting and analysis.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13</a:t>
            </a:fld>
            <a:endParaRPr lang="en-US"/>
          </a:p>
        </p:txBody>
      </p:sp>
    </p:spTree>
    <p:extLst>
      <p:ext uri="{BB962C8B-B14F-4D97-AF65-F5344CB8AC3E}">
        <p14:creationId xmlns:p14="http://schemas.microsoft.com/office/powerpoint/2010/main" val="284967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built some reportin</a:t>
            </a:r>
            <a:r>
              <a:rPr lang="en-US" baseline="0" dirty="0"/>
              <a:t>g capability. Here’s one of dozens of verification reports. This one showing IPEDS-related Applications data for Appalachian State University.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14</a:t>
            </a:fld>
            <a:endParaRPr lang="en-US"/>
          </a:p>
        </p:txBody>
      </p:sp>
    </p:spTree>
    <p:extLst>
      <p:ext uri="{BB962C8B-B14F-4D97-AF65-F5344CB8AC3E}">
        <p14:creationId xmlns:p14="http://schemas.microsoft.com/office/powerpoint/2010/main" val="239328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 example of the Ad Hoc capability of our own reporting tool. </a:t>
            </a:r>
          </a:p>
          <a:p>
            <a:endParaRPr lang="en-US" dirty="0"/>
          </a:p>
          <a:p>
            <a:r>
              <a:rPr lang="en-US" dirty="0"/>
              <a:t>It’s a cool</a:t>
            </a:r>
            <a:r>
              <a:rPr lang="en-US" baseline="0" dirty="0"/>
              <a:t> and useful home-grown BI tool, but it’s pretty limited. I can only work with one dataset at a time, and I can’t join datasets or do visualizations, for example. It’s just a tool for extracting from individual datasets or building crosstabs and pivot tables. Obviously, we knew this was an interim measure until the data system was built.</a:t>
            </a:r>
          </a:p>
          <a:p>
            <a:endParaRPr lang="en-US" baseline="0" dirty="0"/>
          </a:p>
          <a:p>
            <a:r>
              <a:rPr lang="en-US" baseline="0" dirty="0"/>
              <a:t>And then the work of establishing a much more robust analytics environment would begin, which is where I’ll shift gears now…</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15</a:t>
            </a:fld>
            <a:endParaRPr lang="en-US"/>
          </a:p>
        </p:txBody>
      </p:sp>
    </p:spTree>
    <p:extLst>
      <p:ext uri="{BB962C8B-B14F-4D97-AF65-F5344CB8AC3E}">
        <p14:creationId xmlns:p14="http://schemas.microsoft.com/office/powerpoint/2010/main" val="405327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Let me take a breath</a:t>
            </a:r>
            <a:r>
              <a:rPr lang="en-US" baseline="0" dirty="0"/>
              <a:t> and pause here. Anything I should address further, clear up, etc. before going on?</a:t>
            </a:r>
            <a:endParaRPr dirty="0"/>
          </a:p>
        </p:txBody>
      </p:sp>
    </p:spTree>
    <p:extLst>
      <p:ext uri="{BB962C8B-B14F-4D97-AF65-F5344CB8AC3E}">
        <p14:creationId xmlns:p14="http://schemas.microsoft.com/office/powerpoint/2010/main" val="344624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Going back to that pyramid I put up earlier, now we’re focused on the top. The question we wanted to address was, what value-added analytics could this new data system support. </a:t>
            </a:r>
          </a:p>
        </p:txBody>
      </p:sp>
      <p:sp>
        <p:nvSpPr>
          <p:cNvPr id="4" name="Slide Number Placeholder 3"/>
          <p:cNvSpPr>
            <a:spLocks noGrp="1"/>
          </p:cNvSpPr>
          <p:nvPr>
            <p:ph type="sldNum" sz="quarter" idx="10"/>
          </p:nvPr>
        </p:nvSpPr>
        <p:spPr/>
        <p:txBody>
          <a:bodyPr/>
          <a:lstStyle/>
          <a:p>
            <a:fld id="{6F68EEB4-5E1F-3C4F-86F0-B25C5ECEA5E9}" type="slidenum">
              <a:rPr lang="en-US" smtClean="0"/>
              <a:t>17</a:t>
            </a:fld>
            <a:endParaRPr lang="en-US"/>
          </a:p>
        </p:txBody>
      </p:sp>
    </p:spTree>
    <p:extLst>
      <p:ext uri="{BB962C8B-B14F-4D97-AF65-F5344CB8AC3E}">
        <p14:creationId xmlns:p14="http://schemas.microsoft.com/office/powerpoint/2010/main" val="330681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talk about</a:t>
            </a:r>
            <a:r>
              <a:rPr lang="en-US" baseline="0" dirty="0"/>
              <a:t> our process – defining our needs, the RFP process, managing the contract. And talk later about our analytics platform being developed with </a:t>
            </a:r>
            <a:r>
              <a:rPr lang="en-US" baseline="0" dirty="0" err="1"/>
              <a:t>HelioCampus</a:t>
            </a:r>
            <a:r>
              <a:rPr lang="en-US" baseline="0" dirty="0"/>
              <a:t> and what it is doing for us.</a:t>
            </a:r>
          </a:p>
          <a:p>
            <a:endParaRPr lang="en-US" baseline="0" dirty="0"/>
          </a:p>
          <a:p>
            <a:r>
              <a:rPr lang="en-US" baseline="0" dirty="0"/>
              <a:t>We started with the end goals in mind – what uses, which audiences, etc. Our “better data faster” directive was from folks who think of their needs as the ability to dig deep, analyze on the fly, etc. Essentially, when they talk about “the data,” they’re asking for </a:t>
            </a:r>
            <a:r>
              <a:rPr lang="en-US" u="sng" baseline="0" dirty="0"/>
              <a:t>analytics</a:t>
            </a:r>
            <a:r>
              <a:rPr lang="en-US" baseline="0" dirty="0"/>
              <a:t> – which broadly means they want data translated into answers to their questions, whatever those questions are. </a:t>
            </a:r>
          </a:p>
          <a:p>
            <a:endParaRPr lang="en-US" baseline="0" dirty="0"/>
          </a:p>
          <a:p>
            <a:r>
              <a:rPr lang="en-US" baseline="0" dirty="0"/>
              <a:t>Let me summarize some salient features of our analytics RFP in which we articulated our conceptualization of the UNC System’s analytics needs:</a:t>
            </a:r>
          </a:p>
          <a:p>
            <a:pPr marL="232943" indent="-232943" defTabSz="465887">
              <a:buFont typeface="+mj-lt"/>
              <a:buAutoNum type="arabicPeriod"/>
              <a:defRPr/>
            </a:pPr>
            <a:r>
              <a:rPr lang="en-US" dirty="0"/>
              <a:t>We</a:t>
            </a:r>
            <a:r>
              <a:rPr lang="en-US" baseline="0" dirty="0"/>
              <a:t> wanted </a:t>
            </a:r>
            <a:r>
              <a:rPr lang="en-US" dirty="0"/>
              <a:t>a product</a:t>
            </a:r>
            <a:r>
              <a:rPr lang="en-US" baseline="0" dirty="0"/>
              <a:t> (and I use that term broadly, as it could be a suite products, an environment, etc. – components of our </a:t>
            </a:r>
            <a:r>
              <a:rPr lang="en-US" u="sng" baseline="0" dirty="0"/>
              <a:t>analytics ecosystem</a:t>
            </a:r>
            <a:r>
              <a:rPr lang="en-US" baseline="0" dirty="0"/>
              <a:t>)</a:t>
            </a:r>
            <a:r>
              <a:rPr lang="en-US" dirty="0"/>
              <a:t> – so, a product that would provide for data visualizations, analytics, and predictive modeling</a:t>
            </a:r>
            <a:r>
              <a:rPr lang="en-US" baseline="0" dirty="0"/>
              <a:t> t</a:t>
            </a:r>
            <a:r>
              <a:rPr lang="en-US" dirty="0"/>
              <a:t>hat would leverage the existing data warehouse as a baseline source of data.</a:t>
            </a:r>
          </a:p>
          <a:p>
            <a:pPr marL="232943" indent="-232943" defTabSz="465887">
              <a:buFont typeface="+mj-lt"/>
              <a:buAutoNum type="arabicPeriod"/>
              <a:defRPr/>
            </a:pPr>
            <a:r>
              <a:rPr lang="en-US" dirty="0"/>
              <a:t>The architecture of the selected product must be</a:t>
            </a:r>
            <a:r>
              <a:rPr lang="en-US" baseline="0" dirty="0"/>
              <a:t> (…and I’ll repeat some of the specific words we used…)</a:t>
            </a:r>
            <a:r>
              <a:rPr lang="en-US" dirty="0"/>
              <a:t> high performing, secure, portable, flexible, modular, non-proprietary, sustainable, and scalable.  (That’s a mouthful, but it was very deliberately</a:t>
            </a:r>
            <a:r>
              <a:rPr lang="en-US" baseline="0" dirty="0"/>
              <a:t> articulated that way.)</a:t>
            </a:r>
            <a:endParaRPr lang="en-US" dirty="0"/>
          </a:p>
          <a:p>
            <a:pPr marL="232943" indent="-232943" defTabSz="465887">
              <a:buFont typeface="+mj-lt"/>
              <a:buAutoNum type="arabicPeriod"/>
              <a:defRPr/>
            </a:pPr>
            <a:r>
              <a:rPr lang="en-US" dirty="0"/>
              <a:t>The</a:t>
            </a:r>
            <a:r>
              <a:rPr lang="en-US" baseline="0" dirty="0"/>
              <a:t> </a:t>
            </a:r>
            <a:r>
              <a:rPr lang="en-US" dirty="0"/>
              <a:t>product should be extendable to constituent UNC institutions for their own data analytics purposes beyond the data currently residing in System’s data warehouse, with appropriate levels of access control and security among institutions.</a:t>
            </a:r>
          </a:p>
          <a:p>
            <a:pPr marL="232943" indent="-232943" defTabSz="465887">
              <a:buFont typeface="+mj-lt"/>
              <a:buAutoNum type="arabicPeriod"/>
              <a:defRPr/>
            </a:pPr>
            <a:r>
              <a:rPr lang="en-US" dirty="0"/>
              <a:t>And</a:t>
            </a:r>
            <a:r>
              <a:rPr lang="en-US" baseline="0" dirty="0"/>
              <a:t> the </a:t>
            </a:r>
            <a:r>
              <a:rPr lang="en-US" dirty="0"/>
              <a:t>product should have a baseline set of services available to all UNC constituent institutions, with additional services and options available on a institution-by-institution basis.</a:t>
            </a:r>
          </a:p>
          <a:p>
            <a:endParaRPr lang="en-US" baseline="0" dirty="0"/>
          </a:p>
          <a:p>
            <a:r>
              <a:rPr lang="en-US" baseline="0" dirty="0"/>
              <a:t>Our RFP process involved different players from within the system office and different business units/constituencies from some of our institutions. </a:t>
            </a:r>
          </a:p>
          <a:p>
            <a:r>
              <a:rPr lang="en-US" baseline="0" dirty="0"/>
              <a:t>We got a dozen or so serious proposals. It was a significant investment of time and energy, but worth it. </a:t>
            </a:r>
          </a:p>
          <a:p>
            <a:r>
              <a:rPr lang="en-US" baseline="0" dirty="0"/>
              <a:t>And we awarded the contract to </a:t>
            </a:r>
            <a:r>
              <a:rPr lang="en-US" baseline="0" dirty="0" err="1"/>
              <a:t>HelioCampus</a:t>
            </a:r>
            <a:r>
              <a:rPr lang="en-US" baseline="0" dirty="0"/>
              <a:t>, a company that was spun out of the University of Maryland University College, and we began working with them last April to spec out and build our analytics environment.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F68EEB4-5E1F-3C4F-86F0-B25C5ECEA5E9}" type="slidenum">
              <a:rPr lang="en-US" smtClean="0"/>
              <a:t>18</a:t>
            </a:fld>
            <a:endParaRPr lang="en-US"/>
          </a:p>
        </p:txBody>
      </p:sp>
    </p:spTree>
    <p:extLst>
      <p:ext uri="{BB962C8B-B14F-4D97-AF65-F5344CB8AC3E}">
        <p14:creationId xmlns:p14="http://schemas.microsoft.com/office/powerpoint/2010/main" val="166496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this illustrates the technology-enabled service model </a:t>
            </a:r>
            <a:r>
              <a:rPr lang="en-US" baseline="0" dirty="0" err="1"/>
              <a:t>HelioCampus</a:t>
            </a:r>
            <a:r>
              <a:rPr lang="en-US" baseline="0" dirty="0"/>
              <a:t> is providing. </a:t>
            </a:r>
          </a:p>
          <a:p>
            <a:r>
              <a:rPr lang="en-US" baseline="0" dirty="0"/>
              <a:t>An instance of our data warehouse (Student and HR Data Marts) in the cloud – in Amazon Redshift. Ability to connect other data sources there as well. Shared dashboards, developed in Tableau by </a:t>
            </a:r>
            <a:r>
              <a:rPr lang="en-US" baseline="0" dirty="0" err="1"/>
              <a:t>HelioCampus</a:t>
            </a:r>
            <a:r>
              <a:rPr lang="en-US" baseline="0" dirty="0"/>
              <a:t> – structured to align with our existing data model (i.e., not requiring us to map to yet a new data model). Tableau licenses to develop additional UNC System tools. ODBC connection to the </a:t>
            </a:r>
            <a:r>
              <a:rPr lang="en-US" i="1" baseline="0" dirty="0"/>
              <a:t>warehouse in the cloud</a:t>
            </a:r>
            <a:r>
              <a:rPr lang="en-US" i="0" baseline="0" dirty="0"/>
              <a:t>, so that those in System office or at campuses who are using SAS and numerous other tools can still use those and point to the Data Marts rather than download and store them locally</a:t>
            </a:r>
            <a:r>
              <a:rPr lang="en-US" baseline="0" dirty="0"/>
              <a:t>. And there are opportunities to expand system-wide resources as well as individual campus self-service and vendor-service options. </a:t>
            </a:r>
          </a:p>
        </p:txBody>
      </p:sp>
      <p:sp>
        <p:nvSpPr>
          <p:cNvPr id="4" name="Slide Number Placeholder 3"/>
          <p:cNvSpPr>
            <a:spLocks noGrp="1"/>
          </p:cNvSpPr>
          <p:nvPr>
            <p:ph type="sldNum" sz="quarter" idx="10"/>
          </p:nvPr>
        </p:nvSpPr>
        <p:spPr/>
        <p:txBody>
          <a:bodyPr/>
          <a:lstStyle/>
          <a:p>
            <a:fld id="{6F68EEB4-5E1F-3C4F-86F0-B25C5ECEA5E9}" type="slidenum">
              <a:rPr lang="en-US" smtClean="0"/>
              <a:t>19</a:t>
            </a:fld>
            <a:endParaRPr lang="en-US"/>
          </a:p>
        </p:txBody>
      </p:sp>
    </p:spTree>
    <p:extLst>
      <p:ext uri="{BB962C8B-B14F-4D97-AF65-F5344CB8AC3E}">
        <p14:creationId xmlns:p14="http://schemas.microsoft.com/office/powerpoint/2010/main" val="47168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me and how to get in touch with me if you wish. Than</a:t>
            </a:r>
            <a:r>
              <a:rPr lang="en-US" baseline="0" dirty="0"/>
              <a:t>k you to the airbrush crew.</a:t>
            </a:r>
          </a:p>
          <a:p>
            <a:endParaRPr lang="en-US" baseline="0" dirty="0"/>
          </a:p>
          <a:p>
            <a:r>
              <a:rPr lang="en-US" baseline="0" dirty="0"/>
              <a:t>And there’s also a note about how you can tweet your thoughts and feedback during today’s webinar. </a:t>
            </a:r>
          </a:p>
        </p:txBody>
      </p:sp>
      <p:sp>
        <p:nvSpPr>
          <p:cNvPr id="4" name="Slide Number Placeholder 3"/>
          <p:cNvSpPr>
            <a:spLocks noGrp="1"/>
          </p:cNvSpPr>
          <p:nvPr>
            <p:ph type="sldNum" sz="quarter" idx="10"/>
          </p:nvPr>
        </p:nvSpPr>
        <p:spPr/>
        <p:txBody>
          <a:bodyPr/>
          <a:lstStyle/>
          <a:p>
            <a:fld id="{6F68EEB4-5E1F-3C4F-86F0-B25C5ECEA5E9}" type="slidenum">
              <a:rPr lang="en-US" smtClean="0"/>
              <a:t>2</a:t>
            </a:fld>
            <a:endParaRPr lang="en-US"/>
          </a:p>
        </p:txBody>
      </p:sp>
    </p:spTree>
    <p:extLst>
      <p:ext uri="{BB962C8B-B14F-4D97-AF65-F5344CB8AC3E}">
        <p14:creationId xmlns:p14="http://schemas.microsoft.com/office/powerpoint/2010/main" val="19408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baseline="0" dirty="0"/>
              <a:t>This slide represents essentially how the proposal and subsequent contract outlined this partnership. </a:t>
            </a:r>
          </a:p>
          <a:p>
            <a:r>
              <a:rPr lang="en-US" baseline="0" dirty="0"/>
              <a:t>Partnership Level 1 is the baseline set of services – UNC-GA Access and Explore – which is the Data Mart-in-the-cloud with ODBC connections for system office and campuses, with a shared suite of Tableau dashboards, system office Tableau user licenses, and some ongoing data science services. The System office pays for this.</a:t>
            </a:r>
          </a:p>
          <a:p>
            <a:r>
              <a:rPr lang="en-US" baseline="0" dirty="0"/>
              <a:t>Level 2 – Campus Analyze and Extend – is optional, allowing individual institutions to buy Tableau licenses for their own development needs and additional space in the cloud to move other data. </a:t>
            </a:r>
            <a:r>
              <a:rPr lang="en-US" baseline="0" dirty="0" err="1"/>
              <a:t>HelioCampus</a:t>
            </a:r>
            <a:r>
              <a:rPr lang="en-US" baseline="0" dirty="0"/>
              <a:t> provides the set-up services and support.</a:t>
            </a:r>
          </a:p>
          <a:p>
            <a:r>
              <a:rPr lang="en-US" baseline="0" dirty="0"/>
              <a:t>Level 3 – Campus Accelerate and Predict – gives a range of other optional services that individual institutions can purchase, on top of Level 2. </a:t>
            </a:r>
            <a:endParaRPr dirty="0"/>
          </a:p>
        </p:txBody>
      </p:sp>
    </p:spTree>
    <p:extLst>
      <p:ext uri="{BB962C8B-B14F-4D97-AF65-F5344CB8AC3E}">
        <p14:creationId xmlns:p14="http://schemas.microsoft.com/office/powerpoint/2010/main" val="39164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Like the planning, implementation, and ongoing maintenance of our Data Mart, the planning, implementation, and maintenance of this analytics platform relies on strong communication and governance. What we have learned about governance is that it is much more easily developed and sustained when built around tangible processes – organically. We saw that with our Student Data Mart in the last few years. We’ve seen that with the Banner hosted environment our IT area manages for about half of our institutions. And we followed that model in developing content and a pricing model for the different levels of service </a:t>
            </a:r>
            <a:r>
              <a:rPr lang="en-US" baseline="0" dirty="0" err="1"/>
              <a:t>HelioCampus</a:t>
            </a:r>
            <a:r>
              <a:rPr lang="en-US" baseline="0" dirty="0"/>
              <a:t> offers us. </a:t>
            </a:r>
          </a:p>
          <a:p>
            <a:endParaRPr lang="en-US" baseline="0" dirty="0"/>
          </a:p>
          <a:p>
            <a:r>
              <a:rPr lang="en-US" baseline="0" dirty="0"/>
              <a:t>We try to be inclusive and transparent – institutions need to be involved in the conversation throughout, be able to weigh options and implications, and make informed decisions – and we try to communicate a lot and with multiple stakeholders at every institution. </a:t>
            </a:r>
          </a:p>
          <a:p>
            <a:endParaRPr lang="en-US" baseline="0" dirty="0"/>
          </a:p>
          <a:p>
            <a:r>
              <a:rPr lang="en-US" baseline="0" dirty="0"/>
              <a:t>And we try to be nimble. We have a road map, a prioritized list of what we think should be part of the baseline System analytics environment. And as institutional needs are expressed and change, as strategic plans and policies and priorities evolve, so too our road map evolves. We map out priority routes, and we’re willing to make detours and stops along the way if necessary. </a:t>
            </a:r>
          </a:p>
        </p:txBody>
      </p:sp>
      <p:sp>
        <p:nvSpPr>
          <p:cNvPr id="4" name="Slide Number Placeholder 3"/>
          <p:cNvSpPr>
            <a:spLocks noGrp="1"/>
          </p:cNvSpPr>
          <p:nvPr>
            <p:ph type="sldNum" sz="quarter" idx="10"/>
          </p:nvPr>
        </p:nvSpPr>
        <p:spPr/>
        <p:txBody>
          <a:bodyPr/>
          <a:lstStyle/>
          <a:p>
            <a:fld id="{6F68EEB4-5E1F-3C4F-86F0-B25C5ECEA5E9}" type="slidenum">
              <a:rPr lang="en-US" smtClean="0"/>
              <a:t>21</a:t>
            </a:fld>
            <a:endParaRPr lang="en-US"/>
          </a:p>
        </p:txBody>
      </p:sp>
    </p:spTree>
    <p:extLst>
      <p:ext uri="{BB962C8B-B14F-4D97-AF65-F5344CB8AC3E}">
        <p14:creationId xmlns:p14="http://schemas.microsoft.com/office/powerpoint/2010/main" val="78804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endParaRPr dirty="0"/>
          </a:p>
        </p:txBody>
      </p:sp>
    </p:spTree>
    <p:extLst>
      <p:ext uri="{BB962C8B-B14F-4D97-AF65-F5344CB8AC3E}">
        <p14:creationId xmlns:p14="http://schemas.microsoft.com/office/powerpoint/2010/main" val="2691756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Folks with access can extract</a:t>
            </a:r>
            <a:r>
              <a:rPr lang="en-US" baseline="0" dirty="0"/>
              <a:t> data from the various datasets in our warehouse. Shown here are some of those datasets. There are about 5 dozen student-related datasets available to users currently, when we include all the additional aggregated datasets that have been created as well as a handful downloaded from IPEDS.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23</a:t>
            </a:fld>
            <a:endParaRPr lang="en-US"/>
          </a:p>
        </p:txBody>
      </p:sp>
    </p:spTree>
    <p:extLst>
      <p:ext uri="{BB962C8B-B14F-4D97-AF65-F5344CB8AC3E}">
        <p14:creationId xmlns:p14="http://schemas.microsoft.com/office/powerpoint/2010/main" val="227526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a:t>
            </a:r>
            <a:r>
              <a:rPr lang="en-US" baseline="0" dirty="0"/>
              <a:t> on our Data Mart data model, here’s an example of the list of filters that sits next to our admissions dashboards. The enlarged box there is also an example of the flexibility of the Data Mart, to which we added these derived low-income and rural fields following their development in support of the Board’s strategic plan goals. </a:t>
            </a:r>
          </a:p>
          <a:p>
            <a:endParaRPr lang="en-US" baseline="0" dirty="0"/>
          </a:p>
          <a:p>
            <a:r>
              <a:rPr lang="en-US" baseline="0" dirty="0"/>
              <a:t>Filters like these as well as campus drill-down capabilities allow users to customize output to their particular level of operations – and those include the ability for institutions to organize and filter the data according to each institution’s organizational structure and specific programs, in addition to the federal CIP codes that tend to be our System office unit of analysis.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24</a:t>
            </a:fld>
            <a:endParaRPr lang="en-US"/>
          </a:p>
        </p:txBody>
      </p:sp>
    </p:spTree>
    <p:extLst>
      <p:ext uri="{BB962C8B-B14F-4D97-AF65-F5344CB8AC3E}">
        <p14:creationId xmlns:p14="http://schemas.microsoft.com/office/powerpoint/2010/main" val="237964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“landing” page for the Admissions/Enrollment Management area of dashboards, the</a:t>
            </a:r>
            <a:r>
              <a:rPr lang="en-US" baseline="0" dirty="0"/>
              <a:t> first set that </a:t>
            </a:r>
            <a:r>
              <a:rPr lang="en-US" baseline="0" dirty="0" err="1"/>
              <a:t>HelioCampus</a:t>
            </a:r>
            <a:r>
              <a:rPr lang="en-US" baseline="0" dirty="0"/>
              <a:t> developed with us. This Admissions Summary Dashboard shows how some simple, key metrics can be laid out, allowing them to be viewed at individual campus level as well, and of course those filters I just showed would be sitting to the left of this page for the user to further disaggregate. I like the use of the dynamic text in these summary dashboards, giving some </a:t>
            </a:r>
            <a:r>
              <a:rPr lang="en-US" u="sng" baseline="0" dirty="0"/>
              <a:t>insights</a:t>
            </a:r>
            <a:r>
              <a:rPr lang="en-US" i="0" u="none" baseline="0" dirty="0"/>
              <a:t> about the data in addition to some summary statistics. In fact, we have dubbed the entire suite of dashboards and data extracts our UNC Insights.</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25</a:t>
            </a:fld>
            <a:endParaRPr lang="en-US"/>
          </a:p>
        </p:txBody>
      </p:sp>
    </p:spTree>
    <p:extLst>
      <p:ext uri="{BB962C8B-B14F-4D97-AF65-F5344CB8AC3E}">
        <p14:creationId xmlns:p14="http://schemas.microsoft.com/office/powerpoint/2010/main" val="3208459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starts to set up the foundation for predictive</a:t>
            </a:r>
            <a:r>
              <a:rPr lang="en-US" baseline="0" dirty="0"/>
              <a:t> modeling around the admissions/enrollment pipeline. In this case, looking at trends in acceptance and yield rates – and of course being able to drill down to particular populations at particular institutions – begs questions about which groups, programs, etc. that make up the characteristics of the applicant pool will give greater bang for the buck vis-à-vis the admissions process. With limited recruitment dollars, I can start to conceive of optimization models that inform enrollment management investment of resources. That’s where we’re headed.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26</a:t>
            </a:fld>
            <a:endParaRPr lang="en-US"/>
          </a:p>
        </p:txBody>
      </p:sp>
    </p:spTree>
    <p:extLst>
      <p:ext uri="{BB962C8B-B14F-4D97-AF65-F5344CB8AC3E}">
        <p14:creationId xmlns:p14="http://schemas.microsoft.com/office/powerpoint/2010/main" val="285937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from Admissions to Enrollment, here I’ve pulled a snapshot of our Enrollment Report Card, an overview over some basic metrics associated with enrolled students, in this case filtered to show just undergraduates from distressed, rural counties that are a focal point of our Board’s strategic plan.</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27</a:t>
            </a:fld>
            <a:endParaRPr lang="en-US"/>
          </a:p>
        </p:txBody>
      </p:sp>
    </p:spTree>
    <p:extLst>
      <p:ext uri="{BB962C8B-B14F-4D97-AF65-F5344CB8AC3E}">
        <p14:creationId xmlns:p14="http://schemas.microsoft.com/office/powerpoint/2010/main" val="419410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within the Enrollment suite of visualizations, in</a:t>
            </a:r>
            <a:r>
              <a:rPr lang="en-US" baseline="0" dirty="0"/>
              <a:t> this example I looked at courses in the Critical Workforce Areas (STEM, Health, Education) identified also in our Board’s strategic plan, and this shows trends in those course enrollments as well as a division of those courses by method of delivery.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28</a:t>
            </a:fld>
            <a:endParaRPr lang="en-US"/>
          </a:p>
        </p:txBody>
      </p:sp>
    </p:spTree>
    <p:extLst>
      <p:ext uri="{BB962C8B-B14F-4D97-AF65-F5344CB8AC3E}">
        <p14:creationId xmlns:p14="http://schemas.microsoft.com/office/powerpoint/2010/main" val="108277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are a few examples of some of the more developed dashboards available at System and Campus drill-down levels, among the baseline dashboards provided. </a:t>
            </a:r>
          </a:p>
          <a:p>
            <a:endParaRPr lang="en-US" baseline="0" dirty="0"/>
          </a:p>
          <a:p>
            <a:r>
              <a:rPr lang="en-US" baseline="0" dirty="0"/>
              <a:t>On the roadmap are numerous other products. </a:t>
            </a:r>
          </a:p>
          <a:p>
            <a:pPr marL="171450" indent="-171450">
              <a:buFont typeface="Arial" panose="020B0604020202020204" pitchFamily="34" charset="0"/>
              <a:buChar char="•"/>
            </a:pPr>
            <a:r>
              <a:rPr lang="en-US" baseline="0" dirty="0"/>
              <a:t>Strategic plan accountability metrics</a:t>
            </a:r>
          </a:p>
          <a:p>
            <a:pPr marL="171450" indent="-171450">
              <a:buFont typeface="Arial" panose="020B0604020202020204" pitchFamily="34" charset="0"/>
              <a:buChar char="•"/>
            </a:pPr>
            <a:r>
              <a:rPr lang="en-US" baseline="0" dirty="0"/>
              <a:t>Presentations of course enrollments/class sizes along various dimensions (sessions, programs, methods of delivery, instructional format,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Diagnostic course information, such as DWF rates</a:t>
            </a:r>
          </a:p>
          <a:p>
            <a:pPr marL="171450" indent="-171450">
              <a:buFont typeface="Arial" panose="020B0604020202020204" pitchFamily="34" charset="0"/>
              <a:buChar char="•"/>
            </a:pPr>
            <a:r>
              <a:rPr lang="en-US" baseline="0" dirty="0"/>
              <a:t>Various ways to slice and visualize IPEDS data for higher education institutions in the state and nationally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it’s important to note that these Tableau dashboards are not the only visualization, diagnostic, or predictive tools that the System office and institutions are taking advantage of. At the System level, we have a set of existing, public-facing dashboards built in SAS Visual Analytics and hosted by SAS, and those are continuing to evolve as well, presenting that public face, or “window” into the University that speaks to various external stakeholders’ perceptions of our transparency and accountability. We at the System office and many of our institutions have also engaged in various partnerships related to student success analytics tools and services, such as those with Hobsons (PAR Framework), EAB, SAS, Rapid Insight, and others. As I noted earlier, in building the Student Data Mart, we intended for it to support multiple tools and processes, and in building out this analytics environment, our intent was to make it as open and connectable to the numerous tools on the market as possible.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in addition to building warehouses, tools, and environment, we are ever cognizant of the criticality of strong staff and continuous skills development among them. </a:t>
            </a:r>
          </a:p>
          <a:p>
            <a:pPr marL="0" indent="0">
              <a:buFont typeface="Arial" panose="020B0604020202020204" pitchFamily="34" charset="0"/>
              <a:buNone/>
            </a:pPr>
            <a:r>
              <a:rPr lang="en-US" baseline="0" dirty="0"/>
              <a:t>And this development is facilitated by a cultural orientation toward that analytics vision I shared initially. How can we add value? How can we invest more time in improving the quality of our systems and the meaningfulness and </a:t>
            </a:r>
            <a:r>
              <a:rPr lang="en-US" baseline="0" dirty="0" err="1"/>
              <a:t>actionability</a:t>
            </a:r>
            <a:r>
              <a:rPr lang="en-US" baseline="0" dirty="0"/>
              <a:t> of our products? How best to continue to communicate effectively with our many, diverse stakeholders and to respond to their needs?</a:t>
            </a:r>
          </a:p>
          <a:p>
            <a:pPr marL="0" indent="0">
              <a:buFont typeface="Arial" panose="020B0604020202020204" pitchFamily="34" charset="0"/>
              <a:buNone/>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And we have to keep in mind throughout</a:t>
            </a:r>
            <a:r>
              <a:rPr lang="en-US" baseline="0" dirty="0"/>
              <a:t> that, “</a:t>
            </a:r>
            <a:r>
              <a:rPr lang="en-US" dirty="0"/>
              <a:t>Cultural maturation is a process.” There’s not a magic wand,</a:t>
            </a:r>
            <a:r>
              <a:rPr lang="en-US" baseline="0" dirty="0"/>
              <a:t> and developing the organizational and cultural infrastructure takes constant attention on multiple fronts and a long view of what success looks like. </a:t>
            </a:r>
            <a:endParaRPr lang="en-US"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29</a:t>
            </a:fld>
            <a:endParaRPr lang="en-US"/>
          </a:p>
        </p:txBody>
      </p:sp>
    </p:spTree>
    <p:extLst>
      <p:ext uri="{BB962C8B-B14F-4D97-AF65-F5344CB8AC3E}">
        <p14:creationId xmlns:p14="http://schemas.microsoft.com/office/powerpoint/2010/main" val="35270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[Casey will say a few words…]</a:t>
            </a:r>
          </a:p>
        </p:txBody>
      </p:sp>
      <p:sp>
        <p:nvSpPr>
          <p:cNvPr id="4" name="Slide Number Placeholder 3"/>
          <p:cNvSpPr>
            <a:spLocks noGrp="1"/>
          </p:cNvSpPr>
          <p:nvPr>
            <p:ph type="sldNum" sz="quarter" idx="10"/>
          </p:nvPr>
        </p:nvSpPr>
        <p:spPr/>
        <p:txBody>
          <a:bodyPr/>
          <a:lstStyle/>
          <a:p>
            <a:fld id="{6F68EEB4-5E1F-3C4F-86F0-B25C5ECEA5E9}" type="slidenum">
              <a:rPr lang="en-US" smtClean="0"/>
              <a:t>3</a:t>
            </a:fld>
            <a:endParaRPr lang="en-US"/>
          </a:p>
        </p:txBody>
      </p:sp>
    </p:spTree>
    <p:extLst>
      <p:ext uri="{BB962C8B-B14F-4D97-AF65-F5344CB8AC3E}">
        <p14:creationId xmlns:p14="http://schemas.microsoft.com/office/powerpoint/2010/main" val="2963298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stop there. Before I</a:t>
            </a:r>
            <a:r>
              <a:rPr lang="en-US" baseline="0" dirty="0"/>
              <a:t> respond to any additional questions, I’ll point you to the Resources and References page of the presentation, which provides some links to topics mentioned today. And of course, you are welcome to reach out to us.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30</a:t>
            </a:fld>
            <a:endParaRPr lang="en-US"/>
          </a:p>
        </p:txBody>
      </p:sp>
    </p:spTree>
    <p:extLst>
      <p:ext uri="{BB962C8B-B14F-4D97-AF65-F5344CB8AC3E}">
        <p14:creationId xmlns:p14="http://schemas.microsoft.com/office/powerpoint/2010/main" val="412099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31</a:t>
            </a:fld>
            <a:endParaRPr lang="en-US"/>
          </a:p>
        </p:txBody>
      </p:sp>
    </p:spTree>
    <p:extLst>
      <p:ext uri="{BB962C8B-B14F-4D97-AF65-F5344CB8AC3E}">
        <p14:creationId xmlns:p14="http://schemas.microsoft.com/office/powerpoint/2010/main" val="4098897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t>33</a:t>
            </a:fld>
            <a:endParaRPr lang="en-US"/>
          </a:p>
        </p:txBody>
      </p:sp>
    </p:spTree>
    <p:extLst>
      <p:ext uri="{BB962C8B-B14F-4D97-AF65-F5344CB8AC3E}">
        <p14:creationId xmlns:p14="http://schemas.microsoft.com/office/powerpoint/2010/main" val="7491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a:t>
            </a:r>
            <a:r>
              <a:rPr lang="en-US" baseline="0" dirty="0"/>
              <a:t> with some brief notes about UNC, and then </a:t>
            </a:r>
          </a:p>
          <a:p>
            <a:r>
              <a:rPr lang="en-US" baseline="0" dirty="0"/>
              <a:t>I’m going to share our vision for UNC System data and analytics that we have been pursuing over the last 5 years. </a:t>
            </a:r>
          </a:p>
          <a:p>
            <a:r>
              <a:rPr lang="en-US" baseline="0" dirty="0"/>
              <a:t>I’ll start with an overview of our creation of a system-wide data warehouse – probably take about 10 minutes to set the stage and share what was a very exciting project and I feel a real success story –</a:t>
            </a:r>
          </a:p>
          <a:p>
            <a:r>
              <a:rPr lang="en-US" baseline="0" dirty="0"/>
              <a:t>And then I’ll discuss our development of an analytics environment that draws on that warehouse – how we identified needs, developed the right partnership, and now are in the midst of implementation. You’ll see some examples of what we’re doing in that space right now, and I’ll touch on some other complementary efforts and what’s coming down the pike.</a:t>
            </a:r>
          </a:p>
          <a:p>
            <a:endParaRPr lang="en-US" baseline="0" dirty="0"/>
          </a:p>
        </p:txBody>
      </p:sp>
      <p:sp>
        <p:nvSpPr>
          <p:cNvPr id="4" name="Slide Number Placeholder 3"/>
          <p:cNvSpPr>
            <a:spLocks noGrp="1"/>
          </p:cNvSpPr>
          <p:nvPr>
            <p:ph type="sldNum" sz="quarter" idx="10"/>
          </p:nvPr>
        </p:nvSpPr>
        <p:spPr/>
        <p:txBody>
          <a:bodyPr/>
          <a:lstStyle/>
          <a:p>
            <a:fld id="{6F68EEB4-5E1F-3C4F-86F0-B25C5ECEA5E9}" type="slidenum">
              <a:rPr lang="en-US" smtClean="0"/>
              <a:t>4</a:t>
            </a:fld>
            <a:endParaRPr lang="en-US"/>
          </a:p>
        </p:txBody>
      </p:sp>
    </p:spTree>
    <p:extLst>
      <p:ext uri="{BB962C8B-B14F-4D97-AF65-F5344CB8AC3E}">
        <p14:creationId xmlns:p14="http://schemas.microsoft.com/office/powerpoint/2010/main" val="358485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400" dirty="0"/>
              <a:t>The University of North Carolina is statutorily a </a:t>
            </a:r>
            <a:r>
              <a:rPr lang="en-US" sz="1400" u="sng" dirty="0"/>
              <a:t>single</a:t>
            </a:r>
            <a:r>
              <a:rPr lang="en-US" sz="1400" dirty="0"/>
              <a:t>, </a:t>
            </a:r>
            <a:r>
              <a:rPr lang="en-US" sz="1400" u="sng" dirty="0"/>
              <a:t>multi-campus</a:t>
            </a:r>
            <a:r>
              <a:rPr lang="en-US" sz="1400" dirty="0"/>
              <a:t> University, consisting of the seventeen constituent institutions and other affiliated organizations. </a:t>
            </a:r>
            <a:r>
              <a:rPr lang="en-US" dirty="0"/>
              <a:t>I sit in the System/central office, and we have a System President, my boss, who reports to a 28-member Board of Governors that has broad statutory responsibility for the oversight and management of the System. </a:t>
            </a:r>
          </a:p>
          <a:p>
            <a:pPr defTabSz="465887">
              <a:defRPr/>
            </a:pPr>
            <a:endParaRPr lang="en-US" dirty="0"/>
          </a:p>
          <a:p>
            <a:pPr defTabSz="465887">
              <a:defRPr/>
            </a:pPr>
            <a:r>
              <a:rPr lang="en-US" dirty="0"/>
              <a:t>Those summary statistics</a:t>
            </a:r>
            <a:r>
              <a:rPr lang="en-US" baseline="0" dirty="0"/>
              <a:t> give a sense of the size and complexity of the System, which includes all public four-year institutions in the state, two residential high school programs (one stand-alone shown here), 6 of 16 that are historically minority institutions, and a range of sizes and academic missions, from large, research-intensive to small liberal arts and a school of the arts. </a:t>
            </a:r>
            <a:endParaRPr lang="en-US" sz="1400" dirty="0"/>
          </a:p>
        </p:txBody>
      </p:sp>
      <p:sp>
        <p:nvSpPr>
          <p:cNvPr id="4" name="Slide Number Placeholder 3"/>
          <p:cNvSpPr>
            <a:spLocks noGrp="1"/>
          </p:cNvSpPr>
          <p:nvPr>
            <p:ph type="sldNum" sz="quarter" idx="10"/>
          </p:nvPr>
        </p:nvSpPr>
        <p:spPr/>
        <p:txBody>
          <a:bodyPr/>
          <a:lstStyle/>
          <a:p>
            <a:fld id="{6F68EEB4-5E1F-3C4F-86F0-B25C5ECEA5E9}" type="slidenum">
              <a:rPr lang="en-US" smtClean="0"/>
              <a:t>5</a:t>
            </a:fld>
            <a:endParaRPr lang="en-US"/>
          </a:p>
        </p:txBody>
      </p:sp>
    </p:spTree>
    <p:extLst>
      <p:ext uri="{BB962C8B-B14F-4D97-AF65-F5344CB8AC3E}">
        <p14:creationId xmlns:p14="http://schemas.microsoft.com/office/powerpoint/2010/main" val="98107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I came on board here a little over 5 years ago, I’d summarize leadership demands (in pursuit of System and campus goals) as follows – “better data faster.” They don’t always know exactly what they want; but they know they want </a:t>
            </a:r>
            <a:r>
              <a:rPr lang="en-US" u="sng" baseline="0" dirty="0"/>
              <a:t>the</a:t>
            </a:r>
            <a:r>
              <a:rPr lang="en-US" baseline="0" dirty="0"/>
              <a:t> information necessary to make decisions </a:t>
            </a:r>
            <a:r>
              <a:rPr lang="en-US" u="sng" baseline="0" dirty="0"/>
              <a:t>when </a:t>
            </a:r>
            <a:r>
              <a:rPr lang="en-US" baseline="0" dirty="0"/>
              <a:t>those decisions have to be made. More timely. Better quality. More flexible. More detailed. More accessible. And more effectively packaged. </a:t>
            </a:r>
          </a:p>
          <a:p>
            <a:r>
              <a:rPr lang="en-US" baseline="0" dirty="0"/>
              <a:t>They want to be able to provide a window into the University to external stakeholders and provide tools to decision makers at all levels within the University. (Decision makers responsible for pursuing strategic goals, such as those articulated within the five broad Board of Governors strategic priorities shown here.)</a:t>
            </a:r>
          </a:p>
          <a:p>
            <a:endParaRPr lang="en-US" baseline="0" dirty="0"/>
          </a:p>
          <a:p>
            <a:r>
              <a:rPr lang="en-US" baseline="0" dirty="0"/>
              <a:t>And that goes to the crux of what “analytics” means, right? – drawing meaningful information from the data and providing it to folks in an accessible, useful manner. </a:t>
            </a:r>
          </a:p>
          <a:p>
            <a:endParaRPr lang="en-US" baseline="0" dirty="0"/>
          </a:p>
          <a:p>
            <a:r>
              <a:rPr lang="en-US" dirty="0"/>
              <a:t>For</a:t>
            </a:r>
            <a:r>
              <a:rPr lang="en-US" baseline="0" dirty="0"/>
              <a:t> me, leading</a:t>
            </a:r>
            <a:r>
              <a:rPr lang="en-US" dirty="0"/>
              <a:t> a</a:t>
            </a:r>
            <a:r>
              <a:rPr lang="en-US" baseline="0" dirty="0"/>
              <a:t> strategic support unit responsible for managing UNC data and providing insights from the data, it was and still is critically important to articulate a vision for building UNC System analytics capacity. </a:t>
            </a:r>
            <a:endParaRPr lang="en-US" dirty="0"/>
          </a:p>
        </p:txBody>
      </p:sp>
      <p:sp>
        <p:nvSpPr>
          <p:cNvPr id="4" name="Slide Number Placeholder 3"/>
          <p:cNvSpPr>
            <a:spLocks noGrp="1"/>
          </p:cNvSpPr>
          <p:nvPr>
            <p:ph type="sldNum" sz="quarter" idx="10"/>
          </p:nvPr>
        </p:nvSpPr>
        <p:spPr/>
        <p:txBody>
          <a:bodyPr/>
          <a:lstStyle/>
          <a:p>
            <a:fld id="{6F68EEB4-5E1F-3C4F-86F0-B25C5ECEA5E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6629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And</a:t>
            </a:r>
            <a:r>
              <a:rPr lang="en-US" baseline="0" dirty="0"/>
              <a:t> t</a:t>
            </a:r>
            <a:r>
              <a:rPr lang="en-US" dirty="0"/>
              <a:t>he starting point of that vision</a:t>
            </a:r>
            <a:r>
              <a:rPr lang="en-US" baseline="0" dirty="0"/>
              <a:t> is </a:t>
            </a:r>
            <a:r>
              <a:rPr lang="en-US" u="sng" baseline="0" dirty="0"/>
              <a:t>good data</a:t>
            </a:r>
            <a:r>
              <a:rPr lang="en-US" u="none" baseline="0" dirty="0"/>
              <a:t>. </a:t>
            </a:r>
            <a:endParaRPr dirty="0"/>
          </a:p>
        </p:txBody>
      </p:sp>
    </p:spTree>
    <p:extLst>
      <p:ext uri="{BB962C8B-B14F-4D97-AF65-F5344CB8AC3E}">
        <p14:creationId xmlns:p14="http://schemas.microsoft.com/office/powerpoint/2010/main" val="254053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expand analytical capacity and deliver value-added insights, it’s essential we have a strong data foundation. That’s the big lift required to get to the good stuff, the real value-added analytics. </a:t>
            </a:r>
          </a:p>
          <a:p>
            <a:endParaRPr lang="en-US" baseline="0" dirty="0"/>
          </a:p>
          <a:p>
            <a:r>
              <a:rPr lang="en-US" baseline="0" dirty="0"/>
              <a:t>This was our vision, and still is. Once we have the data systems in place, we can continue to support the stuff we have to do (regulatory reporting, etc.) – and hopefully do so more efficiently. And, most importantly, we can </a:t>
            </a:r>
            <a:r>
              <a:rPr lang="en-US" u="sng" baseline="0" dirty="0"/>
              <a:t>enable the stuff we want to do more </a:t>
            </a:r>
            <a:r>
              <a:rPr lang="en-US" u="none" baseline="0" dirty="0"/>
              <a:t>of (program</a:t>
            </a:r>
            <a:r>
              <a:rPr lang="en-US" baseline="0" dirty="0"/>
              <a:t> evaluation, policy analysis) – i.e., decision support for the system and its constituent institutions at multiple levels.</a:t>
            </a:r>
          </a:p>
          <a:p>
            <a:endParaRPr lang="en-US" baseline="0" dirty="0"/>
          </a:p>
          <a:p>
            <a:r>
              <a:rPr lang="en-US" baseline="0" dirty="0"/>
              <a:t>And as many of you no doubt already understand, the technology here is the easy part. To build this strong foundation across 17 diverse institutions, we have to change cultures and business practices and communications. And that doesn’t happen with the flip of a switch. </a:t>
            </a:r>
          </a:p>
          <a:p>
            <a:endParaRPr lang="en-US" baseline="0" dirty="0"/>
          </a:p>
          <a:p>
            <a:r>
              <a:rPr lang="en-US" baseline="0" dirty="0"/>
              <a:t>I’ll share a summary of our data system development, and then I’ll go on to show how we’ve tackled the analytics.</a:t>
            </a:r>
          </a:p>
        </p:txBody>
      </p:sp>
      <p:sp>
        <p:nvSpPr>
          <p:cNvPr id="4" name="Slide Number Placeholder 3"/>
          <p:cNvSpPr>
            <a:spLocks noGrp="1"/>
          </p:cNvSpPr>
          <p:nvPr>
            <p:ph type="sldNum" sz="quarter" idx="10"/>
          </p:nvPr>
        </p:nvSpPr>
        <p:spPr/>
        <p:txBody>
          <a:bodyPr/>
          <a:lstStyle/>
          <a:p>
            <a:fld id="{6F68EEB4-5E1F-3C4F-86F0-B25C5ECEA5E9}" type="slidenum">
              <a:rPr lang="en-US" smtClean="0"/>
              <a:t>8</a:t>
            </a:fld>
            <a:endParaRPr lang="en-US"/>
          </a:p>
        </p:txBody>
      </p:sp>
    </p:spTree>
    <p:extLst>
      <p:ext uri="{BB962C8B-B14F-4D97-AF65-F5344CB8AC3E}">
        <p14:creationId xmlns:p14="http://schemas.microsoft.com/office/powerpoint/2010/main" val="421805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Within </a:t>
            </a:r>
            <a:r>
              <a:rPr lang="en-US" baseline="0" dirty="0"/>
              <a:t>this simple diagram of how we changed our data collection process is a pretty significant set of technological, organizational, and cultural transformations. </a:t>
            </a:r>
          </a:p>
          <a:p>
            <a:endParaRPr lang="en-US" baseline="0" dirty="0"/>
          </a:p>
          <a:p>
            <a:r>
              <a:rPr lang="en-US" baseline="0" dirty="0"/>
              <a:t>Technology-wise, we previously had a system of flat file collections that put our IR offices in the role of mediating what came out of various campus systems. We changed to a new data system that pulls dozens of tables out of campus ERP systems (14 different Banner systems and two with PeopleSoft) into a central warehouse – our Student Data Mart. </a:t>
            </a:r>
          </a:p>
          <a:p>
            <a:endParaRPr lang="en-US" baseline="0" dirty="0"/>
          </a:p>
          <a:p>
            <a:r>
              <a:rPr lang="en-US" baseline="0" dirty="0"/>
              <a:t>In short, we took out that time-consuming middle step and put the bulk of quality control processes on the front end – accelerating the submission process and requiring that anything loaded into the warehouse would come directly out of the institutions’ ERP systems. The only way to get it right in the Data Mart is to get it right in Banner or PeopleSoft. </a:t>
            </a:r>
          </a:p>
          <a:p>
            <a:endParaRPr lang="en-US" baseline="0" dirty="0"/>
          </a:p>
          <a:p>
            <a:r>
              <a:rPr lang="en-US" baseline="0" dirty="0"/>
              <a:t>Organizationally, or culturally, this has meant that under the Data Mart regime, the campus IR offices are no longer extractors of data files for the central data system but instead have become the arbiters of data quality and the communication point on each campus with registrars, admissions, financial aid, facilities, deans, of course IT, and more. And the implementation of the system and ongoing maintenance have involved all of those players as well. This has created new dynamics among campus business units and among the System office IR and IT functions and our institutions. </a:t>
            </a:r>
            <a:endParaRPr dirty="0"/>
          </a:p>
        </p:txBody>
      </p:sp>
    </p:spTree>
    <p:extLst>
      <p:ext uri="{BB962C8B-B14F-4D97-AF65-F5344CB8AC3E}">
        <p14:creationId xmlns:p14="http://schemas.microsoft.com/office/powerpoint/2010/main" val="241340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83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lvl1pPr>
          </a:lstStyle>
          <a:p>
            <a:r>
              <a:rPr lang="en-US" dirty="0"/>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a:spLocks noChangeAspect="1"/>
          </p:cNvSpPr>
          <p:nvPr/>
        </p:nvSpPr>
        <p:spPr>
          <a:xfrm>
            <a:off x="365874" y="1342495"/>
            <a:ext cx="8412252" cy="4173010"/>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unc_logo_CMYK_wo_tagli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927" y="1665476"/>
            <a:ext cx="1592146" cy="513847"/>
          </a:xfrm>
          <a:prstGeom prst="rect">
            <a:avLst/>
          </a:prstGeom>
        </p:spPr>
      </p:pic>
    </p:spTree>
    <p:extLst>
      <p:ext uri="{BB962C8B-B14F-4D97-AF65-F5344CB8AC3E}">
        <p14:creationId xmlns:p14="http://schemas.microsoft.com/office/powerpoint/2010/main" val="105722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lvl1pPr>
          </a:lstStyle>
          <a:p>
            <a:r>
              <a:rPr lang="en-US" dirty="0"/>
              <a:t>ADD SLIDE TITLE</a:t>
            </a:r>
          </a:p>
        </p:txBody>
      </p:sp>
      <p:sp>
        <p:nvSpPr>
          <p:cNvPr id="3" name="Content Placeholder 2"/>
          <p:cNvSpPr>
            <a:spLocks noGrp="1"/>
          </p:cNvSpPr>
          <p:nvPr>
            <p:ph idx="1"/>
          </p:nvPr>
        </p:nvSpPr>
        <p:spPr>
          <a:xfrm>
            <a:off x="457200" y="1169250"/>
            <a:ext cx="8229600" cy="4956914"/>
          </a:xfrm>
          <a:prstGeom prst="rect">
            <a:avLst/>
          </a:prstGeom>
        </p:spPr>
        <p:txBody>
          <a:bodyPr/>
          <a:lstStyle>
            <a:lvl2pPr marL="742950" indent="-285750">
              <a:buClr>
                <a:srgbClr val="4A1B15"/>
              </a:buClr>
              <a:buSzPct val="75000"/>
              <a:buFont typeface="Courier New"/>
              <a:buChar char="o"/>
              <a:defRPr/>
            </a:lvl2pPr>
            <a:lvl3pPr marL="1143000" indent="-228600">
              <a:buSzPct val="75000"/>
              <a:buFont typeface="Arial"/>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p:nvGrpSpPr>
        <p:grpSpPr>
          <a:xfrm>
            <a:off x="3896720" y="6209117"/>
            <a:ext cx="1350561" cy="524147"/>
            <a:chOff x="3896720" y="6209117"/>
            <a:chExt cx="1350561" cy="524147"/>
          </a:xfrm>
        </p:grpSpPr>
        <p:sp>
          <p:nvSpPr>
            <p:cNvPr id="8" name="Rectangle 7"/>
            <p:cNvSpPr>
              <a:spLocks noChangeAspect="1"/>
            </p:cNvSpPr>
            <p:nvPr userDrawn="1"/>
          </p:nvSpPr>
          <p:spPr>
            <a:xfrm>
              <a:off x="3896720" y="6209117"/>
              <a:ext cx="1350561" cy="524147"/>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6857" y="6297524"/>
              <a:ext cx="1010287" cy="326059"/>
            </a:xfrm>
            <a:prstGeom prst="rect">
              <a:avLst/>
            </a:prstGeom>
          </p:spPr>
        </p:pic>
      </p:grpSp>
      <p:cxnSp>
        <p:nvCxnSpPr>
          <p:cNvPr id="11" name="Straight Connector 10"/>
          <p:cNvCxnSpPr/>
          <p:nvPr/>
        </p:nvCxnSpPr>
        <p:spPr>
          <a:xfrm>
            <a:off x="3458603" y="1018053"/>
            <a:ext cx="2226794" cy="0"/>
          </a:xfrm>
          <a:prstGeom prst="line">
            <a:avLst/>
          </a:prstGeom>
          <a:ln>
            <a:solidFill>
              <a:srgbClr val="4A1B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34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lvl1pPr>
            <a:lvl2pPr marL="800100" indent="-342900">
              <a:buSzPct val="75000"/>
              <a:buFont typeface="Courier New"/>
              <a:buChar char="o"/>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lvl1pPr>
            <a:lvl2pPr marL="742950" indent="-285750">
              <a:buSzPct val="75000"/>
              <a:buFont typeface="Courier New"/>
              <a:buChar char="o"/>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p:nvGrpSpPr>
        <p:grpSpPr>
          <a:xfrm>
            <a:off x="3896720" y="6209117"/>
            <a:ext cx="1350561" cy="524147"/>
            <a:chOff x="3896720" y="6209117"/>
            <a:chExt cx="1350561" cy="524147"/>
          </a:xfrm>
        </p:grpSpPr>
        <p:sp>
          <p:nvSpPr>
            <p:cNvPr id="10" name="Rectangle 9"/>
            <p:cNvSpPr>
              <a:spLocks noChangeAspect="1"/>
            </p:cNvSpPr>
            <p:nvPr userDrawn="1"/>
          </p:nvSpPr>
          <p:spPr>
            <a:xfrm>
              <a:off x="3896720" y="6209117"/>
              <a:ext cx="1350561" cy="524147"/>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6857" y="6297524"/>
              <a:ext cx="1010287" cy="326059"/>
            </a:xfrm>
            <a:prstGeom prst="rect">
              <a:avLst/>
            </a:prstGeom>
          </p:spPr>
        </p:pic>
      </p:grpSp>
      <p:cxnSp>
        <p:nvCxnSpPr>
          <p:cNvPr id="12" name="Straight Connector 11"/>
          <p:cNvCxnSpPr/>
          <p:nvPr/>
        </p:nvCxnSpPr>
        <p:spPr>
          <a:xfrm>
            <a:off x="3458603" y="1018053"/>
            <a:ext cx="2226794" cy="0"/>
          </a:xfrm>
          <a:prstGeom prst="line">
            <a:avLst/>
          </a:prstGeom>
          <a:ln>
            <a:solidFill>
              <a:srgbClr val="4A1B1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lvl1pPr>
          </a:lstStyle>
          <a:p>
            <a:r>
              <a:rPr lang="en-US" dirty="0"/>
              <a:t>ADD SLIDE TITLE</a:t>
            </a:r>
          </a:p>
        </p:txBody>
      </p:sp>
    </p:spTree>
    <p:extLst>
      <p:ext uri="{BB962C8B-B14F-4D97-AF65-F5344CB8AC3E}">
        <p14:creationId xmlns:p14="http://schemas.microsoft.com/office/powerpoint/2010/main" val="2055252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closing)">
    <p:spTree>
      <p:nvGrpSpPr>
        <p:cNvPr id="1" name=""/>
        <p:cNvGrpSpPr/>
        <p:nvPr/>
      </p:nvGrpSpPr>
      <p:grpSpPr>
        <a:xfrm>
          <a:off x="0" y="0"/>
          <a:ext cx="0" cy="0"/>
          <a:chOff x="0" y="0"/>
          <a:chExt cx="0" cy="0"/>
        </a:xfrm>
      </p:grpSpPr>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273300" y="5130800"/>
            <a:ext cx="184666" cy="369332"/>
          </a:xfrm>
          <a:prstGeom prst="rect">
            <a:avLst/>
          </a:prstGeom>
          <a:noFill/>
        </p:spPr>
        <p:txBody>
          <a:bodyPr wrap="none" rtlCol="0">
            <a:spAutoFit/>
          </a:bodyPr>
          <a:lstStyle/>
          <a:p>
            <a:endParaRPr lang="en-US" dirty="0">
              <a:solidFill>
                <a:srgbClr val="191919"/>
              </a:solidFill>
            </a:endParaRPr>
          </a:p>
        </p:txBody>
      </p:sp>
      <p:sp>
        <p:nvSpPr>
          <p:cNvPr id="35" name="Rectangle 34"/>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2557979" y="2973898"/>
            <a:ext cx="4028043" cy="892552"/>
          </a:xfrm>
          <a:prstGeom prst="rect">
            <a:avLst/>
          </a:prstGeom>
          <a:noFill/>
        </p:spPr>
        <p:txBody>
          <a:bodyPr wrap="square" rtlCol="0">
            <a:spAutoFit/>
          </a:bodyPr>
          <a:lstStyle/>
          <a:p>
            <a:pPr algn="ctr"/>
            <a:r>
              <a:rPr lang="en-US" sz="5200" dirty="0">
                <a:solidFill>
                  <a:srgbClr val="4A1B15"/>
                </a:solidFill>
              </a:rPr>
              <a:t>THANK YOU</a:t>
            </a:r>
          </a:p>
        </p:txBody>
      </p:sp>
      <p:sp>
        <p:nvSpPr>
          <p:cNvPr id="37" name="Rectangle 36"/>
          <p:cNvSpPr>
            <a:spLocks noChangeAspect="1"/>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38" name="TextBox 37"/>
          <p:cNvSpPr txBox="1"/>
          <p:nvPr/>
        </p:nvSpPr>
        <p:spPr>
          <a:xfrm>
            <a:off x="347279" y="6354930"/>
            <a:ext cx="8674553" cy="369332"/>
          </a:xfrm>
          <a:prstGeom prst="rect">
            <a:avLst/>
          </a:prstGeom>
          <a:noFill/>
        </p:spPr>
        <p:txBody>
          <a:bodyPr wrap="square" rtlCol="0">
            <a:spAutoFit/>
          </a:bodyPr>
          <a:lstStyle/>
          <a:p>
            <a:pPr>
              <a:spcBef>
                <a:spcPts val="300"/>
              </a:spcBef>
            </a:pPr>
            <a:r>
              <a:rPr lang="en-US" dirty="0">
                <a:solidFill>
                  <a:srgbClr val="4A1B15"/>
                </a:solidFill>
              </a:rPr>
              <a:t>CONNECT             </a:t>
            </a:r>
            <a:r>
              <a:rPr lang="en-US" dirty="0" err="1">
                <a:solidFill>
                  <a:srgbClr val="4A1B15"/>
                </a:solidFill>
                <a:cs typeface="Whitney Book"/>
              </a:rPr>
              <a:t>www.northcarolina.edu</a:t>
            </a:r>
            <a:r>
              <a:rPr lang="en-US" dirty="0">
                <a:solidFill>
                  <a:srgbClr val="4A1B15"/>
                </a:solidFill>
              </a:rPr>
              <a:t>               </a:t>
            </a:r>
            <a:r>
              <a:rPr lang="en-US" dirty="0" err="1">
                <a:solidFill>
                  <a:srgbClr val="4A1B15"/>
                </a:solidFill>
                <a:cs typeface="Whitney Book"/>
              </a:rPr>
              <a:t>UNC_System</a:t>
            </a:r>
            <a:r>
              <a:rPr lang="en-US" dirty="0">
                <a:solidFill>
                  <a:srgbClr val="4A1B15"/>
                </a:solidFill>
              </a:rPr>
              <a:t> 		    </a:t>
            </a:r>
            <a:r>
              <a:rPr lang="en-US" dirty="0">
                <a:solidFill>
                  <a:srgbClr val="4A1B15"/>
                </a:solidFill>
                <a:cs typeface="Whitney Book"/>
              </a:rPr>
              <a:t>@</a:t>
            </a:r>
            <a:r>
              <a:rPr lang="en-US" dirty="0" err="1">
                <a:solidFill>
                  <a:srgbClr val="4A1B15"/>
                </a:solidFill>
                <a:cs typeface="Whitney Book"/>
              </a:rPr>
              <a:t>UNC_system</a:t>
            </a:r>
            <a:r>
              <a:rPr lang="en-US" dirty="0">
                <a:solidFill>
                  <a:srgbClr val="4A1B15"/>
                </a:solidFill>
                <a:cs typeface="Whitney Book"/>
              </a:rPr>
              <a:t> </a:t>
            </a:r>
          </a:p>
        </p:txBody>
      </p:sp>
      <p:pic>
        <p:nvPicPr>
          <p:cNvPr id="39" name="Picture 38"/>
          <p:cNvPicPr>
            <a:picLocks noChangeAspect="1"/>
          </p:cNvPicPr>
          <p:nvPr/>
        </p:nvPicPr>
        <p:blipFill>
          <a:blip r:embed="rId2"/>
          <a:stretch>
            <a:fillRect/>
          </a:stretch>
        </p:blipFill>
        <p:spPr>
          <a:xfrm>
            <a:off x="4787900" y="6489700"/>
            <a:ext cx="88821" cy="171062"/>
          </a:xfrm>
          <a:prstGeom prst="rect">
            <a:avLst/>
          </a:prstGeom>
        </p:spPr>
      </p:pic>
      <p:sp>
        <p:nvSpPr>
          <p:cNvPr id="40" name="Rectangle 39"/>
          <p:cNvSpPr>
            <a:spLocks noChangeAspect="1"/>
          </p:cNvSpPr>
          <p:nvPr/>
        </p:nvSpPr>
        <p:spPr>
          <a:xfrm>
            <a:off x="4706848"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41" name="Picture 40"/>
          <p:cNvPicPr>
            <a:picLocks noChangeAspect="1"/>
          </p:cNvPicPr>
          <p:nvPr/>
        </p:nvPicPr>
        <p:blipFill>
          <a:blip r:embed="rId3"/>
          <a:stretch>
            <a:fillRect/>
          </a:stretch>
        </p:blipFill>
        <p:spPr>
          <a:xfrm>
            <a:off x="6769104" y="6515102"/>
            <a:ext cx="167702" cy="136027"/>
          </a:xfrm>
          <a:prstGeom prst="rect">
            <a:avLst/>
          </a:prstGeom>
        </p:spPr>
      </p:pic>
      <p:sp>
        <p:nvSpPr>
          <p:cNvPr id="42" name="Rectangle 41"/>
          <p:cNvSpPr>
            <a:spLocks noChangeAspect="1"/>
          </p:cNvSpPr>
          <p:nvPr/>
        </p:nvSpPr>
        <p:spPr>
          <a:xfrm>
            <a:off x="6741247"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43" name="Picture 42"/>
          <p:cNvPicPr>
            <a:picLocks noChangeAspect="1"/>
          </p:cNvPicPr>
          <p:nvPr/>
        </p:nvPicPr>
        <p:blipFill>
          <a:blip r:embed="rId4"/>
          <a:stretch>
            <a:fillRect/>
          </a:stretch>
        </p:blipFill>
        <p:spPr>
          <a:xfrm>
            <a:off x="1765301" y="6470264"/>
            <a:ext cx="142745" cy="188465"/>
          </a:xfrm>
          <a:prstGeom prst="rect">
            <a:avLst/>
          </a:prstGeom>
        </p:spPr>
      </p:pic>
      <p:sp>
        <p:nvSpPr>
          <p:cNvPr id="44" name="Rectangle 43"/>
          <p:cNvSpPr>
            <a:spLocks noChangeAspect="1"/>
          </p:cNvSpPr>
          <p:nvPr/>
        </p:nvSpPr>
        <p:spPr>
          <a:xfrm>
            <a:off x="1711859"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46878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Slide (closing 2)">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2557979" y="2973898"/>
            <a:ext cx="4028043" cy="892552"/>
          </a:xfrm>
          <a:prstGeom prst="rect">
            <a:avLst/>
          </a:prstGeom>
          <a:noFill/>
        </p:spPr>
        <p:txBody>
          <a:bodyPr wrap="square" rtlCol="0">
            <a:spAutoFit/>
          </a:bodyPr>
          <a:lstStyle/>
          <a:p>
            <a:pPr algn="ctr"/>
            <a:r>
              <a:rPr lang="en-US" sz="5200" dirty="0">
                <a:solidFill>
                  <a:srgbClr val="4A1B15"/>
                </a:solidFill>
              </a:rPr>
              <a:t>QUESTIONS?</a:t>
            </a:r>
          </a:p>
        </p:txBody>
      </p:sp>
      <p:sp>
        <p:nvSpPr>
          <p:cNvPr id="21" name="Rectangle 20"/>
          <p:cNvSpPr>
            <a:spLocks noChangeAspect="1"/>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22" name="TextBox 21"/>
          <p:cNvSpPr txBox="1"/>
          <p:nvPr/>
        </p:nvSpPr>
        <p:spPr>
          <a:xfrm>
            <a:off x="347279" y="6354930"/>
            <a:ext cx="8674553" cy="369332"/>
          </a:xfrm>
          <a:prstGeom prst="rect">
            <a:avLst/>
          </a:prstGeom>
          <a:noFill/>
        </p:spPr>
        <p:txBody>
          <a:bodyPr wrap="square" rtlCol="0">
            <a:spAutoFit/>
          </a:bodyPr>
          <a:lstStyle/>
          <a:p>
            <a:pPr>
              <a:spcBef>
                <a:spcPts val="300"/>
              </a:spcBef>
            </a:pPr>
            <a:r>
              <a:rPr lang="en-US" dirty="0">
                <a:solidFill>
                  <a:srgbClr val="4A1B15"/>
                </a:solidFill>
              </a:rPr>
              <a:t>CONNECT             </a:t>
            </a:r>
            <a:r>
              <a:rPr lang="en-US" dirty="0" err="1">
                <a:solidFill>
                  <a:srgbClr val="4A1B15"/>
                </a:solidFill>
                <a:cs typeface="Whitney Book"/>
              </a:rPr>
              <a:t>www.northcarolina.edu</a:t>
            </a:r>
            <a:r>
              <a:rPr lang="en-US" dirty="0">
                <a:solidFill>
                  <a:srgbClr val="4A1B15"/>
                </a:solidFill>
              </a:rPr>
              <a:t>               </a:t>
            </a:r>
            <a:r>
              <a:rPr lang="en-US" dirty="0" err="1">
                <a:solidFill>
                  <a:srgbClr val="4A1B15"/>
                </a:solidFill>
                <a:cs typeface="Whitney Book"/>
              </a:rPr>
              <a:t>UNCSystem</a:t>
            </a:r>
            <a:r>
              <a:rPr lang="en-US" dirty="0">
                <a:solidFill>
                  <a:srgbClr val="4A1B15"/>
                </a:solidFill>
              </a:rPr>
              <a:t> 		    </a:t>
            </a:r>
            <a:r>
              <a:rPr lang="en-US" dirty="0">
                <a:solidFill>
                  <a:srgbClr val="4A1B15"/>
                </a:solidFill>
                <a:cs typeface="Whitney Book"/>
              </a:rPr>
              <a:t>@</a:t>
            </a:r>
            <a:r>
              <a:rPr lang="en-US" dirty="0" err="1">
                <a:solidFill>
                  <a:srgbClr val="4A1B15"/>
                </a:solidFill>
                <a:cs typeface="Whitney Book"/>
              </a:rPr>
              <a:t>UNC_system</a:t>
            </a:r>
            <a:r>
              <a:rPr lang="en-US" dirty="0">
                <a:solidFill>
                  <a:srgbClr val="4A1B15"/>
                </a:solidFill>
                <a:cs typeface="Whitney Book"/>
              </a:rPr>
              <a:t> </a:t>
            </a:r>
          </a:p>
        </p:txBody>
      </p:sp>
      <p:pic>
        <p:nvPicPr>
          <p:cNvPr id="24" name="Picture 23"/>
          <p:cNvPicPr>
            <a:picLocks noChangeAspect="1"/>
          </p:cNvPicPr>
          <p:nvPr/>
        </p:nvPicPr>
        <p:blipFill>
          <a:blip r:embed="rId2"/>
          <a:stretch>
            <a:fillRect/>
          </a:stretch>
        </p:blipFill>
        <p:spPr>
          <a:xfrm>
            <a:off x="4787900" y="6489700"/>
            <a:ext cx="88821" cy="171062"/>
          </a:xfrm>
          <a:prstGeom prst="rect">
            <a:avLst/>
          </a:prstGeom>
        </p:spPr>
      </p:pic>
      <p:sp>
        <p:nvSpPr>
          <p:cNvPr id="25" name="Rectangle 24"/>
          <p:cNvSpPr>
            <a:spLocks noChangeAspect="1"/>
          </p:cNvSpPr>
          <p:nvPr/>
        </p:nvSpPr>
        <p:spPr>
          <a:xfrm>
            <a:off x="4706848"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6" name="Picture 25"/>
          <p:cNvPicPr>
            <a:picLocks noChangeAspect="1"/>
          </p:cNvPicPr>
          <p:nvPr/>
        </p:nvPicPr>
        <p:blipFill>
          <a:blip r:embed="rId3"/>
          <a:stretch>
            <a:fillRect/>
          </a:stretch>
        </p:blipFill>
        <p:spPr>
          <a:xfrm>
            <a:off x="6769104" y="6515102"/>
            <a:ext cx="167702" cy="136027"/>
          </a:xfrm>
          <a:prstGeom prst="rect">
            <a:avLst/>
          </a:prstGeom>
        </p:spPr>
      </p:pic>
      <p:sp>
        <p:nvSpPr>
          <p:cNvPr id="27" name="Rectangle 26"/>
          <p:cNvSpPr>
            <a:spLocks noChangeAspect="1"/>
          </p:cNvSpPr>
          <p:nvPr/>
        </p:nvSpPr>
        <p:spPr>
          <a:xfrm>
            <a:off x="6741247"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8" name="Picture 27"/>
          <p:cNvPicPr>
            <a:picLocks noChangeAspect="1"/>
          </p:cNvPicPr>
          <p:nvPr/>
        </p:nvPicPr>
        <p:blipFill>
          <a:blip r:embed="rId4"/>
          <a:stretch>
            <a:fillRect/>
          </a:stretch>
        </p:blipFill>
        <p:spPr>
          <a:xfrm>
            <a:off x="1765301" y="6470264"/>
            <a:ext cx="142745" cy="188465"/>
          </a:xfrm>
          <a:prstGeom prst="rect">
            <a:avLst/>
          </a:prstGeom>
        </p:spPr>
      </p:pic>
      <p:sp>
        <p:nvSpPr>
          <p:cNvPr id="29" name="Rectangle 28"/>
          <p:cNvSpPr>
            <a:spLocks noChangeAspect="1"/>
          </p:cNvSpPr>
          <p:nvPr/>
        </p:nvSpPr>
        <p:spPr>
          <a:xfrm>
            <a:off x="1711859"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111576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a:normAutofit/>
          </a:bodyPr>
          <a:lstStyle>
            <a:lvl1pPr>
              <a:defRPr sz="6000" b="1" cap="all" normalizeH="0"/>
            </a:lvl1pPr>
          </a:lstStyle>
          <a:p>
            <a:r>
              <a:rPr lang="en-US" dirty="0"/>
              <a:t>Click to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3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a:spLocks noChangeAspect="1"/>
          </p:cNvSpPr>
          <p:nvPr userDrawn="1"/>
        </p:nvSpPr>
        <p:spPr>
          <a:xfrm>
            <a:off x="3359387" y="1457832"/>
            <a:ext cx="2425227" cy="1158540"/>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5927" y="1756196"/>
            <a:ext cx="1592146" cy="513847"/>
          </a:xfrm>
          <a:prstGeom prst="rect">
            <a:avLst/>
          </a:prstGeom>
        </p:spPr>
      </p:pic>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lvl1pPr>
          </a:lstStyle>
          <a:p>
            <a:r>
              <a:rPr lang="en-US" dirty="0"/>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a:spLocks noChangeAspect="1"/>
          </p:cNvSpPr>
          <p:nvPr userDrawn="1"/>
        </p:nvSpPr>
        <p:spPr>
          <a:xfrm>
            <a:off x="365874" y="1342495"/>
            <a:ext cx="8412252" cy="4173010"/>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5927" y="1665476"/>
            <a:ext cx="1592146" cy="513847"/>
          </a:xfrm>
          <a:prstGeom prst="rect">
            <a:avLst/>
          </a:prstGeom>
        </p:spPr>
      </p:pic>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lvl1pPr>
          </a:lstStyle>
          <a:p>
            <a:r>
              <a:rPr lang="en-US" dirty="0"/>
              <a:t>ADD SLIDE TITLE</a:t>
            </a:r>
          </a:p>
        </p:txBody>
      </p:sp>
      <p:sp>
        <p:nvSpPr>
          <p:cNvPr id="3" name="Content Placeholder 2"/>
          <p:cNvSpPr>
            <a:spLocks noGrp="1"/>
          </p:cNvSpPr>
          <p:nvPr>
            <p:ph idx="1"/>
          </p:nvPr>
        </p:nvSpPr>
        <p:spPr>
          <a:xfrm>
            <a:off x="457200" y="1169250"/>
            <a:ext cx="8229600" cy="4956914"/>
          </a:xfrm>
          <a:prstGeom prst="rect">
            <a:avLst/>
          </a:prstGeom>
        </p:spPr>
        <p:txBody>
          <a:bodyPr/>
          <a:lstStyle>
            <a:lvl2pPr marL="742950" indent="-285750">
              <a:buClr>
                <a:srgbClr val="4A1B15"/>
              </a:buClr>
              <a:buSzPct val="75000"/>
              <a:buFont typeface="Courier New"/>
              <a:buChar char="o"/>
              <a:defRPr/>
            </a:lvl2pPr>
            <a:lvl3pPr marL="1143000" indent="-228600">
              <a:buSzPct val="75000"/>
              <a:buFont typeface="Arial"/>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3896720" y="6209117"/>
            <a:ext cx="1350561" cy="524147"/>
            <a:chOff x="3896720" y="6209117"/>
            <a:chExt cx="1350561" cy="524147"/>
          </a:xfrm>
        </p:grpSpPr>
        <p:sp>
          <p:nvSpPr>
            <p:cNvPr id="8" name="Rectangle 7"/>
            <p:cNvSpPr>
              <a:spLocks noChangeAspect="1"/>
            </p:cNvSpPr>
            <p:nvPr userDrawn="1"/>
          </p:nvSpPr>
          <p:spPr>
            <a:xfrm>
              <a:off x="3896720" y="6209117"/>
              <a:ext cx="1350561" cy="524147"/>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6857" y="6297524"/>
              <a:ext cx="1010287" cy="326059"/>
            </a:xfrm>
            <a:prstGeom prst="rect">
              <a:avLst/>
            </a:prstGeom>
          </p:spPr>
        </p:pic>
      </p:grpSp>
      <p:cxnSp>
        <p:nvCxnSpPr>
          <p:cNvPr id="11" name="Straight Connector 10"/>
          <p:cNvCxnSpPr/>
          <p:nvPr userDrawn="1"/>
        </p:nvCxnSpPr>
        <p:spPr>
          <a:xfrm>
            <a:off x="3458603" y="1018053"/>
            <a:ext cx="2226794" cy="0"/>
          </a:xfrm>
          <a:prstGeom prst="line">
            <a:avLst/>
          </a:prstGeom>
          <a:ln>
            <a:solidFill>
              <a:srgbClr val="4A1B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lvl1pPr>
            <a:lvl2pPr marL="800100" indent="-342900">
              <a:buSzPct val="75000"/>
              <a:buFont typeface="Courier New"/>
              <a:buChar char="o"/>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lvl1pPr>
            <a:lvl2pPr marL="742950" indent="-285750">
              <a:buSzPct val="75000"/>
              <a:buFont typeface="Courier New"/>
              <a:buChar char="o"/>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3896720" y="6209117"/>
            <a:ext cx="1350561" cy="524147"/>
            <a:chOff x="3896720" y="6209117"/>
            <a:chExt cx="1350561" cy="524147"/>
          </a:xfrm>
        </p:grpSpPr>
        <p:sp>
          <p:nvSpPr>
            <p:cNvPr id="10" name="Rectangle 9"/>
            <p:cNvSpPr>
              <a:spLocks noChangeAspect="1"/>
            </p:cNvSpPr>
            <p:nvPr userDrawn="1"/>
          </p:nvSpPr>
          <p:spPr>
            <a:xfrm>
              <a:off x="3896720" y="6209117"/>
              <a:ext cx="1350561" cy="524147"/>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unc_logo_CMYK_wo_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6857" y="6297524"/>
              <a:ext cx="1010287" cy="326059"/>
            </a:xfrm>
            <a:prstGeom prst="rect">
              <a:avLst/>
            </a:prstGeom>
          </p:spPr>
        </p:pic>
      </p:grpSp>
      <p:cxnSp>
        <p:nvCxnSpPr>
          <p:cNvPr id="12" name="Straight Connector 11"/>
          <p:cNvCxnSpPr/>
          <p:nvPr userDrawn="1"/>
        </p:nvCxnSpPr>
        <p:spPr>
          <a:xfrm>
            <a:off x="3458603" y="1018053"/>
            <a:ext cx="2226794" cy="0"/>
          </a:xfrm>
          <a:prstGeom prst="line">
            <a:avLst/>
          </a:prstGeom>
          <a:ln>
            <a:solidFill>
              <a:srgbClr val="4A1B1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lvl1pPr>
          </a:lstStyle>
          <a:p>
            <a:r>
              <a:rPr lang="en-US" dirty="0"/>
              <a:t>ADD SLIDE TITLE</a:t>
            </a:r>
          </a:p>
        </p:txBody>
      </p:sp>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2273300" y="5130800"/>
            <a:ext cx="184666" cy="369332"/>
          </a:xfrm>
          <a:prstGeom prst="rect">
            <a:avLst/>
          </a:prstGeom>
          <a:noFill/>
        </p:spPr>
        <p:txBody>
          <a:bodyPr wrap="none" rtlCol="0">
            <a:spAutoFit/>
          </a:bodyPr>
          <a:lstStyle/>
          <a:p>
            <a:endParaRPr lang="en-US" dirty="0"/>
          </a:p>
        </p:txBody>
      </p:sp>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2973898"/>
            <a:ext cx="4028043" cy="892552"/>
          </a:xfrm>
          <a:prstGeom prst="rect">
            <a:avLst/>
          </a:prstGeom>
          <a:noFill/>
        </p:spPr>
        <p:txBody>
          <a:bodyPr wrap="square" rtlCol="0">
            <a:spAutoFit/>
          </a:bodyPr>
          <a:lstStyle/>
          <a:p>
            <a:pPr algn="ctr"/>
            <a:r>
              <a:rPr lang="en-US" sz="5200" dirty="0">
                <a:solidFill>
                  <a:srgbClr val="4A1B15"/>
                </a:solidFill>
              </a:rPr>
              <a:t>THANK</a:t>
            </a:r>
            <a:r>
              <a:rPr lang="en-US" sz="5200" baseline="0" dirty="0">
                <a:solidFill>
                  <a:srgbClr val="4A1B15"/>
                </a:solidFill>
              </a:rPr>
              <a:t> YOU</a:t>
            </a:r>
            <a:endParaRPr lang="en-US" sz="5200" dirty="0">
              <a:solidFill>
                <a:srgbClr val="4A1B15"/>
              </a:solidFill>
            </a:endParaRPr>
          </a:p>
        </p:txBody>
      </p:sp>
      <p:sp>
        <p:nvSpPr>
          <p:cNvPr id="37" name="Rectangle 36"/>
          <p:cNvSpPr>
            <a:spLocks noChangeAspect="1"/>
          </p:cNvSpPr>
          <p:nvPr userDrawn="1"/>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38" name="TextBox 37"/>
          <p:cNvSpPr txBox="1"/>
          <p:nvPr userDrawn="1"/>
        </p:nvSpPr>
        <p:spPr>
          <a:xfrm>
            <a:off x="347279" y="6354930"/>
            <a:ext cx="8674553" cy="369332"/>
          </a:xfrm>
          <a:prstGeom prst="rect">
            <a:avLst/>
          </a:prstGeom>
          <a:noFill/>
        </p:spPr>
        <p:txBody>
          <a:bodyPr wrap="square" rtlCol="0">
            <a:spAutoFit/>
          </a:bodyPr>
          <a:lstStyle/>
          <a:p>
            <a:pPr>
              <a:spcBef>
                <a:spcPts val="300"/>
              </a:spcBef>
            </a:pPr>
            <a:r>
              <a:rPr lang="en-US" sz="1800" dirty="0">
                <a:solidFill>
                  <a:srgbClr val="4A1B15"/>
                </a:solidFill>
                <a:latin typeface="+mn-lt"/>
              </a:rPr>
              <a:t>CONNECT             </a:t>
            </a:r>
            <a:r>
              <a:rPr lang="en-US" sz="1800" b="0" i="0" dirty="0" err="1">
                <a:solidFill>
                  <a:srgbClr val="4A1B15"/>
                </a:solidFill>
                <a:latin typeface="+mn-lt"/>
                <a:cs typeface="Whitney Book"/>
              </a:rPr>
              <a:t>www.northcarolina.edu</a:t>
            </a:r>
            <a:r>
              <a:rPr lang="en-US" sz="1800" dirty="0">
                <a:solidFill>
                  <a:srgbClr val="4A1B15"/>
                </a:solidFill>
                <a:latin typeface="+mn-lt"/>
              </a:rPr>
              <a:t>             </a:t>
            </a:r>
            <a:r>
              <a:rPr lang="en-US" sz="1800" baseline="0" dirty="0">
                <a:solidFill>
                  <a:srgbClr val="4A1B15"/>
                </a:solidFill>
                <a:latin typeface="+mn-lt"/>
              </a:rPr>
              <a:t>  </a:t>
            </a:r>
            <a:r>
              <a:rPr lang="en-US" sz="1800" b="0" i="0" dirty="0" err="1">
                <a:solidFill>
                  <a:srgbClr val="4A1B15"/>
                </a:solidFill>
                <a:latin typeface="+mn-lt"/>
                <a:cs typeface="Whitney Book"/>
              </a:rPr>
              <a:t>UNCSystem</a:t>
            </a:r>
            <a:r>
              <a:rPr lang="en-US" sz="1800" dirty="0">
                <a:solidFill>
                  <a:srgbClr val="4A1B15"/>
                </a:solidFill>
                <a:latin typeface="+mn-lt"/>
              </a:rPr>
              <a:t> 		    </a:t>
            </a:r>
            <a:r>
              <a:rPr lang="en-US" sz="1800" b="0" i="0" dirty="0">
                <a:solidFill>
                  <a:srgbClr val="4A1B15"/>
                </a:solidFill>
                <a:latin typeface="+mn-lt"/>
                <a:cs typeface="Whitney Book"/>
              </a:rPr>
              <a:t>@</a:t>
            </a:r>
            <a:r>
              <a:rPr lang="en-US" sz="1800" b="0" i="0" dirty="0" err="1">
                <a:solidFill>
                  <a:srgbClr val="4A1B15"/>
                </a:solidFill>
                <a:latin typeface="+mn-lt"/>
                <a:cs typeface="Whitney Book"/>
              </a:rPr>
              <a:t>UNC_system</a:t>
            </a:r>
            <a:r>
              <a:rPr lang="en-US" sz="1800" b="0" i="0" dirty="0">
                <a:solidFill>
                  <a:srgbClr val="4A1B15"/>
                </a:solidFill>
                <a:latin typeface="+mn-lt"/>
                <a:cs typeface="Whitney Book"/>
              </a:rPr>
              <a:t> </a:t>
            </a:r>
          </a:p>
        </p:txBody>
      </p:sp>
      <p:pic>
        <p:nvPicPr>
          <p:cNvPr id="39" name="Picture 38"/>
          <p:cNvPicPr>
            <a:picLocks noChangeAspect="1"/>
          </p:cNvPicPr>
          <p:nvPr userDrawn="1"/>
        </p:nvPicPr>
        <p:blipFill>
          <a:blip r:embed="rId2"/>
          <a:stretch>
            <a:fillRect/>
          </a:stretch>
        </p:blipFill>
        <p:spPr>
          <a:xfrm>
            <a:off x="4787900" y="6489700"/>
            <a:ext cx="88821" cy="171062"/>
          </a:xfrm>
          <a:prstGeom prst="rect">
            <a:avLst/>
          </a:prstGeom>
        </p:spPr>
      </p:pic>
      <p:sp>
        <p:nvSpPr>
          <p:cNvPr id="40" name="Rectangle 39"/>
          <p:cNvSpPr>
            <a:spLocks noChangeAspect="1"/>
          </p:cNvSpPr>
          <p:nvPr userDrawn="1"/>
        </p:nvSpPr>
        <p:spPr>
          <a:xfrm>
            <a:off x="4706848"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41" name="Picture 40"/>
          <p:cNvPicPr>
            <a:picLocks noChangeAspect="1"/>
          </p:cNvPicPr>
          <p:nvPr userDrawn="1"/>
        </p:nvPicPr>
        <p:blipFill>
          <a:blip r:embed="rId3"/>
          <a:stretch>
            <a:fillRect/>
          </a:stretch>
        </p:blipFill>
        <p:spPr>
          <a:xfrm>
            <a:off x="6769104" y="6515102"/>
            <a:ext cx="167702" cy="136027"/>
          </a:xfrm>
          <a:prstGeom prst="rect">
            <a:avLst/>
          </a:prstGeom>
        </p:spPr>
      </p:pic>
      <p:sp>
        <p:nvSpPr>
          <p:cNvPr id="42" name="Rectangle 41"/>
          <p:cNvSpPr>
            <a:spLocks noChangeAspect="1"/>
          </p:cNvSpPr>
          <p:nvPr userDrawn="1"/>
        </p:nvSpPr>
        <p:spPr>
          <a:xfrm>
            <a:off x="6741247"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43" name="Picture 42"/>
          <p:cNvPicPr>
            <a:picLocks noChangeAspect="1"/>
          </p:cNvPicPr>
          <p:nvPr userDrawn="1"/>
        </p:nvPicPr>
        <p:blipFill>
          <a:blip r:embed="rId4"/>
          <a:stretch>
            <a:fillRect/>
          </a:stretch>
        </p:blipFill>
        <p:spPr>
          <a:xfrm>
            <a:off x="1765301" y="6470264"/>
            <a:ext cx="142745" cy="188465"/>
          </a:xfrm>
          <a:prstGeom prst="rect">
            <a:avLst/>
          </a:prstGeom>
        </p:spPr>
      </p:pic>
      <p:sp>
        <p:nvSpPr>
          <p:cNvPr id="44" name="Rectangle 43"/>
          <p:cNvSpPr>
            <a:spLocks noChangeAspect="1"/>
          </p:cNvSpPr>
          <p:nvPr userDrawn="1"/>
        </p:nvSpPr>
        <p:spPr>
          <a:xfrm>
            <a:off x="1711859"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9" y="2973898"/>
            <a:ext cx="4028043" cy="892552"/>
          </a:xfrm>
          <a:prstGeom prst="rect">
            <a:avLst/>
          </a:prstGeom>
          <a:noFill/>
        </p:spPr>
        <p:txBody>
          <a:bodyPr wrap="square" rtlCol="0">
            <a:spAutoFit/>
          </a:bodyPr>
          <a:lstStyle/>
          <a:p>
            <a:pPr algn="ctr"/>
            <a:r>
              <a:rPr lang="en-US" sz="5200" dirty="0">
                <a:solidFill>
                  <a:srgbClr val="4A1B15"/>
                </a:solidFill>
              </a:rPr>
              <a:t>QUESTIONS?</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22" name="TextBox 21"/>
          <p:cNvSpPr txBox="1"/>
          <p:nvPr userDrawn="1"/>
        </p:nvSpPr>
        <p:spPr>
          <a:xfrm>
            <a:off x="347279" y="6354930"/>
            <a:ext cx="8674553" cy="369332"/>
          </a:xfrm>
          <a:prstGeom prst="rect">
            <a:avLst/>
          </a:prstGeom>
          <a:noFill/>
        </p:spPr>
        <p:txBody>
          <a:bodyPr wrap="square" rtlCol="0">
            <a:spAutoFit/>
          </a:bodyPr>
          <a:lstStyle/>
          <a:p>
            <a:pPr>
              <a:spcBef>
                <a:spcPts val="300"/>
              </a:spcBef>
            </a:pPr>
            <a:r>
              <a:rPr lang="en-US" sz="1800" dirty="0">
                <a:solidFill>
                  <a:srgbClr val="4A1B15"/>
                </a:solidFill>
                <a:latin typeface="+mn-lt"/>
              </a:rPr>
              <a:t>CONNECT             </a:t>
            </a:r>
            <a:r>
              <a:rPr lang="en-US" sz="1800" b="0" i="0" dirty="0" err="1">
                <a:solidFill>
                  <a:srgbClr val="4A1B15"/>
                </a:solidFill>
                <a:latin typeface="+mn-lt"/>
                <a:cs typeface="Whitney Book"/>
              </a:rPr>
              <a:t>www.northcarolina.edu</a:t>
            </a:r>
            <a:r>
              <a:rPr lang="en-US" sz="1800" dirty="0">
                <a:solidFill>
                  <a:srgbClr val="4A1B15"/>
                </a:solidFill>
                <a:latin typeface="+mn-lt"/>
              </a:rPr>
              <a:t>             </a:t>
            </a:r>
            <a:r>
              <a:rPr lang="en-US" sz="1800" baseline="0" dirty="0">
                <a:solidFill>
                  <a:srgbClr val="4A1B15"/>
                </a:solidFill>
                <a:latin typeface="+mn-lt"/>
              </a:rPr>
              <a:t>  </a:t>
            </a:r>
            <a:r>
              <a:rPr lang="en-US" sz="1800" b="0" i="0" dirty="0" err="1">
                <a:solidFill>
                  <a:srgbClr val="4A1B15"/>
                </a:solidFill>
                <a:latin typeface="+mn-lt"/>
                <a:cs typeface="Whitney Book"/>
              </a:rPr>
              <a:t>UNCSystem</a:t>
            </a:r>
            <a:r>
              <a:rPr lang="en-US" sz="1800" dirty="0">
                <a:solidFill>
                  <a:srgbClr val="4A1B15"/>
                </a:solidFill>
                <a:latin typeface="+mn-lt"/>
              </a:rPr>
              <a:t> 		    </a:t>
            </a:r>
            <a:r>
              <a:rPr lang="en-US" sz="1800" b="0" i="0" dirty="0">
                <a:solidFill>
                  <a:srgbClr val="4A1B15"/>
                </a:solidFill>
                <a:latin typeface="+mn-lt"/>
                <a:cs typeface="Whitney Book"/>
              </a:rPr>
              <a:t>@</a:t>
            </a:r>
            <a:r>
              <a:rPr lang="en-US" sz="1800" b="0" i="0" dirty="0" err="1">
                <a:solidFill>
                  <a:srgbClr val="4A1B15"/>
                </a:solidFill>
                <a:latin typeface="+mn-lt"/>
                <a:cs typeface="Whitney Book"/>
              </a:rPr>
              <a:t>UNC_system</a:t>
            </a:r>
            <a:r>
              <a:rPr lang="en-US" sz="1800" b="0" i="0" dirty="0">
                <a:solidFill>
                  <a:srgbClr val="4A1B15"/>
                </a:solidFill>
                <a:latin typeface="+mn-lt"/>
                <a:cs typeface="Whitney Book"/>
              </a:rPr>
              <a:t> </a:t>
            </a:r>
          </a:p>
        </p:txBody>
      </p:sp>
      <p:pic>
        <p:nvPicPr>
          <p:cNvPr id="24" name="Picture 23"/>
          <p:cNvPicPr>
            <a:picLocks noChangeAspect="1"/>
          </p:cNvPicPr>
          <p:nvPr userDrawn="1"/>
        </p:nvPicPr>
        <p:blipFill>
          <a:blip r:embed="rId2"/>
          <a:stretch>
            <a:fillRect/>
          </a:stretch>
        </p:blipFill>
        <p:spPr>
          <a:xfrm>
            <a:off x="4787900" y="6489700"/>
            <a:ext cx="88821" cy="171062"/>
          </a:xfrm>
          <a:prstGeom prst="rect">
            <a:avLst/>
          </a:prstGeom>
        </p:spPr>
      </p:pic>
      <p:sp>
        <p:nvSpPr>
          <p:cNvPr id="25" name="Rectangle 24"/>
          <p:cNvSpPr>
            <a:spLocks noChangeAspect="1"/>
          </p:cNvSpPr>
          <p:nvPr userDrawn="1"/>
        </p:nvSpPr>
        <p:spPr>
          <a:xfrm>
            <a:off x="4706848"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6" name="Picture 25"/>
          <p:cNvPicPr>
            <a:picLocks noChangeAspect="1"/>
          </p:cNvPicPr>
          <p:nvPr userDrawn="1"/>
        </p:nvPicPr>
        <p:blipFill>
          <a:blip r:embed="rId3"/>
          <a:stretch>
            <a:fillRect/>
          </a:stretch>
        </p:blipFill>
        <p:spPr>
          <a:xfrm>
            <a:off x="6769104" y="6515102"/>
            <a:ext cx="167702" cy="136027"/>
          </a:xfrm>
          <a:prstGeom prst="rect">
            <a:avLst/>
          </a:prstGeom>
        </p:spPr>
      </p:pic>
      <p:sp>
        <p:nvSpPr>
          <p:cNvPr id="27" name="Rectangle 26"/>
          <p:cNvSpPr>
            <a:spLocks noChangeAspect="1"/>
          </p:cNvSpPr>
          <p:nvPr userDrawn="1"/>
        </p:nvSpPr>
        <p:spPr>
          <a:xfrm>
            <a:off x="6741247"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8" name="Picture 27"/>
          <p:cNvPicPr>
            <a:picLocks noChangeAspect="1"/>
          </p:cNvPicPr>
          <p:nvPr userDrawn="1"/>
        </p:nvPicPr>
        <p:blipFill>
          <a:blip r:embed="rId4"/>
          <a:stretch>
            <a:fillRect/>
          </a:stretch>
        </p:blipFill>
        <p:spPr>
          <a:xfrm>
            <a:off x="1765301" y="6470264"/>
            <a:ext cx="142745" cy="188465"/>
          </a:xfrm>
          <a:prstGeom prst="rect">
            <a:avLst/>
          </a:prstGeom>
        </p:spPr>
      </p:pic>
      <p:sp>
        <p:nvSpPr>
          <p:cNvPr id="29" name="Rectangle 28"/>
          <p:cNvSpPr>
            <a:spLocks noChangeAspect="1"/>
          </p:cNvSpPr>
          <p:nvPr userDrawn="1"/>
        </p:nvSpPr>
        <p:spPr>
          <a:xfrm>
            <a:off x="1711859" y="6451600"/>
            <a:ext cx="230811" cy="234562"/>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23882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38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a:normAutofit/>
          </a:bodyPr>
          <a:lstStyle>
            <a:lvl1pPr>
              <a:defRPr sz="6000" b="1" cap="all" normalizeH="0"/>
            </a:lvl1pPr>
          </a:lstStyle>
          <a:p>
            <a:r>
              <a:rPr lang="en-US" dirty="0"/>
              <a:t>Click to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3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a:spLocks noChangeAspect="1"/>
          </p:cNvSpPr>
          <p:nvPr/>
        </p:nvSpPr>
        <p:spPr>
          <a:xfrm>
            <a:off x="3359387" y="1457832"/>
            <a:ext cx="2425227" cy="1158540"/>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unc_logo_CMYK_wo_tagli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927" y="1756196"/>
            <a:ext cx="1592146" cy="513847"/>
          </a:xfrm>
          <a:prstGeom prst="rect">
            <a:avLst/>
          </a:prstGeom>
        </p:spPr>
      </p:pic>
    </p:spTree>
    <p:extLst>
      <p:ext uri="{BB962C8B-B14F-4D97-AF65-F5344CB8AC3E}">
        <p14:creationId xmlns:p14="http://schemas.microsoft.com/office/powerpoint/2010/main" val="20503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spect="1"/>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2" name="Picture 11" descr="unc_logo_CMYK_wo_tagline.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7850" y="2972980"/>
            <a:ext cx="2908300" cy="938620"/>
          </a:xfrm>
          <a:prstGeom prst="rect">
            <a:avLst/>
          </a:prstGeom>
        </p:spPr>
      </p:pic>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spect="1"/>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2" name="Picture 11" descr="unc_logo_CMYK_wo_tagline.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7850" y="2972980"/>
            <a:ext cx="2908300" cy="938620"/>
          </a:xfrm>
          <a:prstGeom prst="rect">
            <a:avLst/>
          </a:prstGeom>
        </p:spPr>
      </p:pic>
    </p:spTree>
    <p:extLst>
      <p:ext uri="{BB962C8B-B14F-4D97-AF65-F5344CB8AC3E}">
        <p14:creationId xmlns:p14="http://schemas.microsoft.com/office/powerpoint/2010/main" val="32229142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orthcarolina.edu/infocenter"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www.northcarolina.edu/infocenter"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cdn2.hubspot.net/hubfs/2492978/HelioCampus_2017/Docs/HelioCampus_WhitePaper_HigherEdAnalytics_Final.pdf?t=1512394945559" TargetMode="External"/><Relationship Id="rId4" Type="http://schemas.openxmlformats.org/officeDocument/2006/relationships/hyperlink" Target="https://uncdm.northcarolina.edu/sdm/dictionary.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jpeg"/><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emf"/><Relationship Id="rId5" Type="http://schemas.openxmlformats.org/officeDocument/2006/relationships/image" Target="../media/image19.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6822" y="2680069"/>
            <a:ext cx="8476278" cy="1155569"/>
          </a:xfrm>
        </p:spPr>
        <p:txBody>
          <a:bodyPr>
            <a:noAutofit/>
          </a:bodyPr>
          <a:lstStyle/>
          <a:p>
            <a:r>
              <a:rPr lang="en-US" sz="4400" dirty="0"/>
              <a:t>Building system-wide </a:t>
            </a:r>
            <a:br>
              <a:rPr lang="en-US" sz="4400" dirty="0"/>
            </a:br>
            <a:r>
              <a:rPr lang="en-US" sz="4400" dirty="0"/>
              <a:t>Data and analytics capacity</a:t>
            </a:r>
            <a:endParaRPr lang="en-US" sz="4000" dirty="0"/>
          </a:p>
        </p:txBody>
      </p:sp>
      <p:sp>
        <p:nvSpPr>
          <p:cNvPr id="5" name="Subtitle 1"/>
          <p:cNvSpPr>
            <a:spLocks noGrp="1"/>
          </p:cNvSpPr>
          <p:nvPr>
            <p:ph type="subTitle" idx="1"/>
          </p:nvPr>
        </p:nvSpPr>
        <p:spPr>
          <a:xfrm>
            <a:off x="1088477" y="4148694"/>
            <a:ext cx="7098224" cy="1634380"/>
          </a:xfrm>
        </p:spPr>
        <p:txBody>
          <a:bodyPr>
            <a:normAutofit fontScale="70000" lnSpcReduction="20000"/>
          </a:bodyPr>
          <a:lstStyle/>
          <a:p>
            <a:r>
              <a:rPr lang="en-US" sz="4800" b="1" dirty="0"/>
              <a:t>Dan Cohen-Vogel, Ph.D.</a:t>
            </a:r>
          </a:p>
          <a:p>
            <a:r>
              <a:rPr lang="en-US" sz="4500" dirty="0"/>
              <a:t>Vice President, Data and Analytics </a:t>
            </a:r>
          </a:p>
          <a:p>
            <a:r>
              <a:rPr lang="en-US" sz="4500" dirty="0"/>
              <a:t>University of North Carolina System Office</a:t>
            </a:r>
          </a:p>
          <a:p>
            <a:endParaRPr lang="en-US" dirty="0"/>
          </a:p>
        </p:txBody>
      </p:sp>
      <p:pic>
        <p:nvPicPr>
          <p:cNvPr id="6" name="Picture 5"/>
          <p:cNvPicPr>
            <a:picLocks noChangeAspect="1"/>
          </p:cNvPicPr>
          <p:nvPr/>
        </p:nvPicPr>
        <p:blipFill>
          <a:blip r:embed="rId3"/>
          <a:stretch>
            <a:fillRect/>
          </a:stretch>
        </p:blipFill>
        <p:spPr>
          <a:xfrm>
            <a:off x="5782627" y="6096130"/>
            <a:ext cx="3213100" cy="698500"/>
          </a:xfrm>
          <a:prstGeom prst="rect">
            <a:avLst/>
          </a:prstGeom>
        </p:spPr>
      </p:pic>
      <p:sp>
        <p:nvSpPr>
          <p:cNvPr id="12" name="TextBox 11"/>
          <p:cNvSpPr txBox="1"/>
          <p:nvPr/>
        </p:nvSpPr>
        <p:spPr>
          <a:xfrm>
            <a:off x="5929226" y="5870951"/>
            <a:ext cx="1130438" cy="276999"/>
          </a:xfrm>
          <a:prstGeom prst="rect">
            <a:avLst/>
          </a:prstGeom>
          <a:noFill/>
        </p:spPr>
        <p:txBody>
          <a:bodyPr wrap="none" rtlCol="0">
            <a:spAutoFit/>
          </a:bodyPr>
          <a:lstStyle/>
          <a:p>
            <a:r>
              <a:rPr lang="en-US" sz="1200" i="1" dirty="0">
                <a:latin typeface="Arial" charset="0"/>
                <a:ea typeface="Arial" charset="0"/>
                <a:cs typeface="Arial" charset="0"/>
              </a:rPr>
              <a:t>Sponsored by</a:t>
            </a:r>
          </a:p>
        </p:txBody>
      </p:sp>
    </p:spTree>
    <p:extLst>
      <p:ext uri="{BB962C8B-B14F-4D97-AF65-F5344CB8AC3E}">
        <p14:creationId xmlns:p14="http://schemas.microsoft.com/office/powerpoint/2010/main" val="226425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17" y="350520"/>
            <a:ext cx="6553200" cy="857250"/>
          </a:xfrm>
        </p:spPr>
        <p:txBody>
          <a:bodyPr>
            <a:normAutofit/>
          </a:bodyPr>
          <a:lstStyle/>
          <a:p>
            <a:r>
              <a:rPr lang="en-US" sz="2800" dirty="0"/>
              <a:t>Plan for Change; Phased Implementation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0506" y="1371601"/>
            <a:ext cx="8278940" cy="455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1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2749" y="204537"/>
            <a:ext cx="4840803" cy="606891"/>
          </a:xfrm>
        </p:spPr>
        <p:txBody>
          <a:bodyPr>
            <a:noAutofit/>
          </a:bodyPr>
          <a:lstStyle/>
          <a:p>
            <a:r>
              <a:rPr lang="en-US" dirty="0"/>
              <a:t>Student Data Mart: Results</a:t>
            </a:r>
          </a:p>
        </p:txBody>
      </p:sp>
      <p:sp>
        <p:nvSpPr>
          <p:cNvPr id="15" name="TextBox 14"/>
          <p:cNvSpPr txBox="1"/>
          <p:nvPr/>
        </p:nvSpPr>
        <p:spPr>
          <a:xfrm>
            <a:off x="627376" y="1138832"/>
            <a:ext cx="7911548" cy="1292662"/>
          </a:xfrm>
          <a:prstGeom prst="rect">
            <a:avLst/>
          </a:prstGeom>
          <a:noFill/>
        </p:spPr>
        <p:txBody>
          <a:bodyPr wrap="square" rtlCol="0">
            <a:spAutoFit/>
          </a:bodyPr>
          <a:lstStyle/>
          <a:p>
            <a:pPr marL="285750" indent="-285750">
              <a:buFont typeface="Arial" panose="020B0604020202020204" pitchFamily="34" charset="0"/>
              <a:buChar char="•"/>
            </a:pPr>
            <a:r>
              <a:rPr lang="en-US" sz="2600" dirty="0"/>
              <a:t>“Better data faster!”</a:t>
            </a:r>
          </a:p>
          <a:p>
            <a:pPr marL="285750" indent="-285750">
              <a:buFont typeface="Arial" panose="020B0604020202020204" pitchFamily="34" charset="0"/>
              <a:buChar char="•"/>
            </a:pPr>
            <a:r>
              <a:rPr lang="en-US" sz="2600" dirty="0"/>
              <a:t>Expanded capacity, quality, timeliness, responsiveness.</a:t>
            </a:r>
          </a:p>
          <a:p>
            <a:pPr marL="285750" indent="-285750">
              <a:buFont typeface="Arial" panose="020B0604020202020204" pitchFamily="34" charset="0"/>
              <a:buChar char="•"/>
            </a:pPr>
            <a:r>
              <a:rPr lang="en-US" sz="2600" dirty="0"/>
              <a:t>Benefits extend beyond building the data foundation.</a:t>
            </a:r>
          </a:p>
        </p:txBody>
      </p:sp>
      <p:pic>
        <p:nvPicPr>
          <p:cNvPr id="2" name="Picture 1"/>
          <p:cNvPicPr>
            <a:picLocks noChangeAspect="1"/>
          </p:cNvPicPr>
          <p:nvPr/>
        </p:nvPicPr>
        <p:blipFill>
          <a:blip r:embed="rId3"/>
          <a:stretch>
            <a:fillRect/>
          </a:stretch>
        </p:blipFill>
        <p:spPr>
          <a:xfrm>
            <a:off x="2465359" y="2758898"/>
            <a:ext cx="4235582" cy="4099102"/>
          </a:xfrm>
          <a:prstGeom prst="rect">
            <a:avLst/>
          </a:prstGeom>
        </p:spPr>
      </p:pic>
    </p:spTree>
    <p:extLst>
      <p:ext uri="{BB962C8B-B14F-4D97-AF65-F5344CB8AC3E}">
        <p14:creationId xmlns:p14="http://schemas.microsoft.com/office/powerpoint/2010/main" val="391104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704984"/>
            <a:ext cx="7772400" cy="1155600"/>
          </a:xfrm>
          <a:prstGeom prst="rect">
            <a:avLst/>
          </a:prstGeom>
        </p:spPr>
        <p:txBody>
          <a:bodyPr wrap="square" lIns="91425" tIns="91425" rIns="91425" bIns="91425" anchor="ctr" anchorCtr="0">
            <a:noAutofit/>
          </a:bodyPr>
          <a:lstStyle/>
          <a:p>
            <a:pPr lvl="0" rtl="0">
              <a:spcBef>
                <a:spcPts val="0"/>
              </a:spcBef>
              <a:buNone/>
            </a:pPr>
            <a:r>
              <a:rPr lang="en-US" sz="3600" dirty="0"/>
              <a:t>Demo:</a:t>
            </a:r>
            <a:br>
              <a:rPr lang="en-US" sz="3600" dirty="0"/>
            </a:br>
            <a:r>
              <a:rPr lang="en-US" sz="3600" dirty="0"/>
              <a:t>Student data mart Interface</a:t>
            </a:r>
          </a:p>
        </p:txBody>
      </p:sp>
    </p:spTree>
    <p:extLst>
      <p:ext uri="{BB962C8B-B14F-4D97-AF65-F5344CB8AC3E}">
        <p14:creationId xmlns:p14="http://schemas.microsoft.com/office/powerpoint/2010/main" val="33026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AF6C7-878D-4308-A568-D590B72D6BC0}"/>
              </a:ext>
            </a:extLst>
          </p:cNvPr>
          <p:cNvSpPr>
            <a:spLocks noGrp="1"/>
          </p:cNvSpPr>
          <p:nvPr>
            <p:ph type="title"/>
          </p:nvPr>
        </p:nvSpPr>
        <p:spPr>
          <a:xfrm>
            <a:off x="457200" y="13381"/>
            <a:ext cx="8229600" cy="927145"/>
          </a:xfrm>
        </p:spPr>
        <p:txBody>
          <a:bodyPr>
            <a:noAutofit/>
          </a:bodyPr>
          <a:lstStyle/>
          <a:p>
            <a:r>
              <a:rPr lang="en-US" dirty="0"/>
              <a:t>Student Data Mart</a:t>
            </a:r>
            <a:br>
              <a:rPr lang="en-US" dirty="0"/>
            </a:br>
            <a:r>
              <a:rPr lang="en-US" sz="2800" dirty="0"/>
              <a:t>Dictionary</a:t>
            </a:r>
            <a:endParaRPr lang="en-US" sz="2400" dirty="0"/>
          </a:p>
        </p:txBody>
      </p:sp>
      <p:pic>
        <p:nvPicPr>
          <p:cNvPr id="4" name="Picture 3"/>
          <p:cNvPicPr>
            <a:picLocks noChangeAspect="1"/>
          </p:cNvPicPr>
          <p:nvPr/>
        </p:nvPicPr>
        <p:blipFill>
          <a:blip r:embed="rId3"/>
          <a:stretch>
            <a:fillRect/>
          </a:stretch>
        </p:blipFill>
        <p:spPr>
          <a:xfrm>
            <a:off x="0" y="1424947"/>
            <a:ext cx="9144000" cy="4008106"/>
          </a:xfrm>
          <a:prstGeom prst="rect">
            <a:avLst/>
          </a:prstGeom>
        </p:spPr>
      </p:pic>
    </p:spTree>
    <p:extLst>
      <p:ext uri="{BB962C8B-B14F-4D97-AF65-F5344CB8AC3E}">
        <p14:creationId xmlns:p14="http://schemas.microsoft.com/office/powerpoint/2010/main" val="46159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AF6C7-878D-4308-A568-D590B72D6BC0}"/>
              </a:ext>
            </a:extLst>
          </p:cNvPr>
          <p:cNvSpPr>
            <a:spLocks noGrp="1"/>
          </p:cNvSpPr>
          <p:nvPr>
            <p:ph type="title"/>
          </p:nvPr>
        </p:nvSpPr>
        <p:spPr>
          <a:xfrm>
            <a:off x="457200" y="13381"/>
            <a:ext cx="8229600" cy="927145"/>
          </a:xfrm>
        </p:spPr>
        <p:txBody>
          <a:bodyPr>
            <a:noAutofit/>
          </a:bodyPr>
          <a:lstStyle/>
          <a:p>
            <a:r>
              <a:rPr lang="en-US" dirty="0"/>
              <a:t>Student Data Mart</a:t>
            </a:r>
            <a:br>
              <a:rPr lang="en-US" dirty="0"/>
            </a:br>
            <a:r>
              <a:rPr lang="en-US" sz="2800" dirty="0"/>
              <a:t>Reporting “Widget” – Verification</a:t>
            </a:r>
            <a:endParaRPr lang="en-US" sz="2400" dirty="0"/>
          </a:p>
        </p:txBody>
      </p:sp>
      <p:pic>
        <p:nvPicPr>
          <p:cNvPr id="4" name="Picture 3"/>
          <p:cNvPicPr>
            <a:picLocks noChangeAspect="1"/>
          </p:cNvPicPr>
          <p:nvPr/>
        </p:nvPicPr>
        <p:blipFill rotWithShape="1">
          <a:blip r:embed="rId3"/>
          <a:srcRect b="38904"/>
          <a:stretch/>
        </p:blipFill>
        <p:spPr>
          <a:xfrm>
            <a:off x="0" y="1131242"/>
            <a:ext cx="9144000" cy="1690336"/>
          </a:xfrm>
          <a:prstGeom prst="rect">
            <a:avLst/>
          </a:prstGeom>
        </p:spPr>
      </p:pic>
      <p:sp>
        <p:nvSpPr>
          <p:cNvPr id="6" name="Rounded Rectangle 5"/>
          <p:cNvSpPr/>
          <p:nvPr/>
        </p:nvSpPr>
        <p:spPr>
          <a:xfrm>
            <a:off x="457200" y="1306286"/>
            <a:ext cx="796834" cy="26474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54034" y="1448234"/>
            <a:ext cx="2899955" cy="12035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4"/>
          <a:srcRect l="2429" t="16514" r="76714" b="9658"/>
          <a:stretch/>
        </p:blipFill>
        <p:spPr>
          <a:xfrm>
            <a:off x="139261" y="2704012"/>
            <a:ext cx="1830418" cy="4049486"/>
          </a:xfrm>
          <a:prstGeom prst="rect">
            <a:avLst/>
          </a:prstGeom>
          <a:ln w="28575">
            <a:solidFill>
              <a:srgbClr val="FF0000"/>
            </a:solidFill>
          </a:ln>
        </p:spPr>
      </p:pic>
      <p:cxnSp>
        <p:nvCxnSpPr>
          <p:cNvPr id="13" name="Straight Arrow Connector 12"/>
          <p:cNvCxnSpPr/>
          <p:nvPr/>
        </p:nvCxnSpPr>
        <p:spPr>
          <a:xfrm>
            <a:off x="688417" y="1571026"/>
            <a:ext cx="167200" cy="11329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5"/>
          <a:srcRect l="1429" t="952" r="28928" b="21903"/>
          <a:stretch/>
        </p:blipFill>
        <p:spPr>
          <a:xfrm>
            <a:off x="2125992" y="2704011"/>
            <a:ext cx="6913505" cy="3362392"/>
          </a:xfrm>
          <a:prstGeom prst="rect">
            <a:avLst/>
          </a:prstGeom>
          <a:ln w="28575">
            <a:solidFill>
              <a:srgbClr val="FF0000"/>
            </a:solidFill>
          </a:ln>
        </p:spPr>
      </p:pic>
      <p:cxnSp>
        <p:nvCxnSpPr>
          <p:cNvPr id="21" name="Straight Connector 20"/>
          <p:cNvCxnSpPr/>
          <p:nvPr/>
        </p:nvCxnSpPr>
        <p:spPr>
          <a:xfrm>
            <a:off x="300446" y="3696789"/>
            <a:ext cx="5551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13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AF6C7-878D-4308-A568-D590B72D6BC0}"/>
              </a:ext>
            </a:extLst>
          </p:cNvPr>
          <p:cNvSpPr>
            <a:spLocks noGrp="1"/>
          </p:cNvSpPr>
          <p:nvPr>
            <p:ph type="title"/>
          </p:nvPr>
        </p:nvSpPr>
        <p:spPr>
          <a:xfrm>
            <a:off x="457200" y="13381"/>
            <a:ext cx="8229600" cy="927145"/>
          </a:xfrm>
        </p:spPr>
        <p:txBody>
          <a:bodyPr>
            <a:noAutofit/>
          </a:bodyPr>
          <a:lstStyle/>
          <a:p>
            <a:r>
              <a:rPr lang="en-US" dirty="0"/>
              <a:t>Student Data Mart</a:t>
            </a:r>
            <a:br>
              <a:rPr lang="en-US" dirty="0"/>
            </a:br>
            <a:r>
              <a:rPr lang="en-US" sz="2800" dirty="0"/>
              <a:t>Reporting “Widget” – Ad Hoc</a:t>
            </a:r>
            <a:endParaRPr lang="en-US" sz="2400" dirty="0"/>
          </a:p>
        </p:txBody>
      </p:sp>
      <p:pic>
        <p:nvPicPr>
          <p:cNvPr id="4" name="Picture 3"/>
          <p:cNvPicPr>
            <a:picLocks noChangeAspect="1"/>
          </p:cNvPicPr>
          <p:nvPr/>
        </p:nvPicPr>
        <p:blipFill rotWithShape="1">
          <a:blip r:embed="rId3"/>
          <a:srcRect b="38904"/>
          <a:stretch/>
        </p:blipFill>
        <p:spPr>
          <a:xfrm>
            <a:off x="0" y="1131242"/>
            <a:ext cx="9144000" cy="1690336"/>
          </a:xfrm>
          <a:prstGeom prst="rect">
            <a:avLst/>
          </a:prstGeom>
        </p:spPr>
      </p:pic>
      <p:sp>
        <p:nvSpPr>
          <p:cNvPr id="5" name="Rounded Rectangle 4"/>
          <p:cNvSpPr/>
          <p:nvPr/>
        </p:nvSpPr>
        <p:spPr>
          <a:xfrm>
            <a:off x="2821577" y="1976411"/>
            <a:ext cx="679269" cy="42715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00846" y="2203921"/>
            <a:ext cx="352697" cy="5000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4"/>
          <a:srcRect l="1291" t="4335" r="1470" b="7608"/>
          <a:stretch/>
        </p:blipFill>
        <p:spPr>
          <a:xfrm>
            <a:off x="1466210" y="2731743"/>
            <a:ext cx="6384567" cy="4081711"/>
          </a:xfrm>
          <a:prstGeom prst="rect">
            <a:avLst/>
          </a:prstGeom>
          <a:ln w="28575">
            <a:solidFill>
              <a:srgbClr val="FF0000"/>
            </a:solidFill>
          </a:ln>
        </p:spPr>
      </p:pic>
    </p:spTree>
    <p:extLst>
      <p:ext uri="{BB962C8B-B14F-4D97-AF65-F5344CB8AC3E}">
        <p14:creationId xmlns:p14="http://schemas.microsoft.com/office/powerpoint/2010/main" val="317827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704984"/>
            <a:ext cx="7772400" cy="1155600"/>
          </a:xfrm>
          <a:prstGeom prst="rect">
            <a:avLst/>
          </a:prstGeom>
        </p:spPr>
        <p:txBody>
          <a:bodyPr wrap="square" lIns="91425" tIns="91425" rIns="91425" bIns="91425" anchor="ctr" anchorCtr="0">
            <a:noAutofit/>
          </a:bodyPr>
          <a:lstStyle/>
          <a:p>
            <a:pPr lvl="0" rtl="0">
              <a:spcBef>
                <a:spcPts val="0"/>
              </a:spcBef>
              <a:buNone/>
            </a:pPr>
            <a:r>
              <a:rPr lang="en-US" sz="3600" dirty="0"/>
              <a:t>Questions at this point?</a:t>
            </a:r>
          </a:p>
        </p:txBody>
      </p:sp>
    </p:spTree>
    <p:extLst>
      <p:ext uri="{BB962C8B-B14F-4D97-AF65-F5344CB8AC3E}">
        <p14:creationId xmlns:p14="http://schemas.microsoft.com/office/powerpoint/2010/main" val="145668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0965" y="177064"/>
            <a:ext cx="7973122" cy="743415"/>
          </a:xfrm>
        </p:spPr>
        <p:txBody>
          <a:bodyPr>
            <a:noAutofit/>
          </a:bodyPr>
          <a:lstStyle/>
          <a:p>
            <a:r>
              <a:rPr lang="en-US" dirty="0"/>
              <a:t>Developing an Analytics Environment</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52" t="5318" r="28375" b="43080"/>
          <a:stretch/>
        </p:blipFill>
        <p:spPr>
          <a:xfrm>
            <a:off x="1844914" y="2725614"/>
            <a:ext cx="5760218" cy="3079748"/>
          </a:xfrm>
          <a:prstGeom prst="rect">
            <a:avLst/>
          </a:prstGeom>
        </p:spPr>
      </p:pic>
      <p:sp>
        <p:nvSpPr>
          <p:cNvPr id="2" name="TextBox 1"/>
          <p:cNvSpPr txBox="1"/>
          <p:nvPr/>
        </p:nvSpPr>
        <p:spPr>
          <a:xfrm>
            <a:off x="834193" y="1309109"/>
            <a:ext cx="7781659" cy="954107"/>
          </a:xfrm>
          <a:prstGeom prst="rect">
            <a:avLst/>
          </a:prstGeom>
          <a:noFill/>
        </p:spPr>
        <p:txBody>
          <a:bodyPr wrap="square" rtlCol="0">
            <a:spAutoFit/>
          </a:bodyPr>
          <a:lstStyle/>
          <a:p>
            <a:r>
              <a:rPr lang="en-US" sz="2800" dirty="0"/>
              <a:t>Creating the space, tools, flexibility, and accessibility to meet different stakeholder needs.</a:t>
            </a:r>
          </a:p>
        </p:txBody>
      </p:sp>
      <p:sp>
        <p:nvSpPr>
          <p:cNvPr id="6" name="Rectangle 5"/>
          <p:cNvSpPr/>
          <p:nvPr/>
        </p:nvSpPr>
        <p:spPr>
          <a:xfrm>
            <a:off x="1844914" y="2725614"/>
            <a:ext cx="5760218" cy="3306016"/>
          </a:xfrm>
          <a:prstGeom prst="rect">
            <a:avLst/>
          </a:prstGeom>
          <a:noFill/>
          <a:ln w="3175">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44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520" y="287382"/>
            <a:ext cx="7955280" cy="897737"/>
          </a:xfrm>
        </p:spPr>
        <p:txBody>
          <a:bodyPr>
            <a:normAutofit/>
          </a:bodyPr>
          <a:lstStyle/>
          <a:p>
            <a:r>
              <a:rPr lang="en-US" dirty="0"/>
              <a:t>Define Needs, Find Partner</a:t>
            </a:r>
          </a:p>
        </p:txBody>
      </p:sp>
      <p:sp>
        <p:nvSpPr>
          <p:cNvPr id="5" name="Content Placeholder 4"/>
          <p:cNvSpPr txBox="1">
            <a:spLocks noGrp="1"/>
          </p:cNvSpPr>
          <p:nvPr>
            <p:ph idx="1"/>
          </p:nvPr>
        </p:nvSpPr>
        <p:spPr>
          <a:xfrm>
            <a:off x="731520" y="1978760"/>
            <a:ext cx="7955280" cy="1557349"/>
          </a:xfrm>
          <a:prstGeom prst="rect">
            <a:avLst/>
          </a:prstGeom>
          <a:noFill/>
        </p:spPr>
        <p:txBody>
          <a:bodyPr wrap="square" rtlCol="0">
            <a:spAutoFit/>
          </a:bodyPr>
          <a:lstStyle/>
          <a:p>
            <a:pPr lvl="1">
              <a:buFont typeface="Arial" charset="0"/>
              <a:buChar char="•"/>
            </a:pPr>
            <a:r>
              <a:rPr lang="en-US" dirty="0"/>
              <a:t>RFP reflected UNC System needs</a:t>
            </a:r>
          </a:p>
          <a:p>
            <a:pPr lvl="1">
              <a:buFont typeface="Arial" charset="0"/>
              <a:buChar char="•"/>
            </a:pPr>
            <a:r>
              <a:rPr lang="en-US" dirty="0"/>
              <a:t>Built on data system work already done</a:t>
            </a:r>
          </a:p>
          <a:p>
            <a:pPr lvl="1">
              <a:buFont typeface="Arial" charset="0"/>
              <a:buChar char="•"/>
            </a:pPr>
            <a:endParaRPr lang="en-US" dirty="0"/>
          </a:p>
        </p:txBody>
      </p:sp>
    </p:spTree>
    <p:extLst>
      <p:ext uri="{BB962C8B-B14F-4D97-AF65-F5344CB8AC3E}">
        <p14:creationId xmlns:p14="http://schemas.microsoft.com/office/powerpoint/2010/main" val="411908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AF6C7-878D-4308-A568-D590B72D6BC0}"/>
              </a:ext>
            </a:extLst>
          </p:cNvPr>
          <p:cNvSpPr>
            <a:spLocks noGrp="1"/>
          </p:cNvSpPr>
          <p:nvPr>
            <p:ph type="title"/>
          </p:nvPr>
        </p:nvSpPr>
        <p:spPr/>
        <p:txBody>
          <a:bodyPr/>
          <a:lstStyle/>
          <a:p>
            <a:r>
              <a:rPr lang="en-US" dirty="0"/>
              <a:t>Technology Enabled Service Model</a:t>
            </a:r>
          </a:p>
        </p:txBody>
      </p:sp>
      <p:sp>
        <p:nvSpPr>
          <p:cNvPr id="4" name="Rectangle 3">
            <a:extLst>
              <a:ext uri="{FF2B5EF4-FFF2-40B4-BE49-F238E27FC236}">
                <a16:creationId xmlns:a16="http://schemas.microsoft.com/office/drawing/2014/main" xmlns="" id="{55C30F9E-9F09-43C0-ABCE-7FB2CCBA6DF4}"/>
              </a:ext>
            </a:extLst>
          </p:cNvPr>
          <p:cNvSpPr/>
          <p:nvPr/>
        </p:nvSpPr>
        <p:spPr bwMode="auto">
          <a:xfrm>
            <a:off x="0" y="1239611"/>
            <a:ext cx="9144000" cy="4703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lt1"/>
              </a:solidFill>
              <a:latin typeface="Arial Narrow" panose="020B0606020202030204" pitchFamily="34" charset="0"/>
            </a:endParaRPr>
          </a:p>
        </p:txBody>
      </p:sp>
      <p:graphicFrame>
        <p:nvGraphicFramePr>
          <p:cNvPr id="5" name="Table 4">
            <a:extLst>
              <a:ext uri="{FF2B5EF4-FFF2-40B4-BE49-F238E27FC236}">
                <a16:creationId xmlns:a16="http://schemas.microsoft.com/office/drawing/2014/main" xmlns="" id="{E56EF8D3-FC6A-4105-A4AA-6BB366C2B981}"/>
              </a:ext>
            </a:extLst>
          </p:cNvPr>
          <p:cNvGraphicFramePr>
            <a:graphicFrameLocks noGrp="1"/>
          </p:cNvGraphicFramePr>
          <p:nvPr>
            <p:extLst/>
          </p:nvPr>
        </p:nvGraphicFramePr>
        <p:xfrm>
          <a:off x="97464" y="1524000"/>
          <a:ext cx="8956109" cy="4191000"/>
        </p:xfrm>
        <a:graphic>
          <a:graphicData uri="http://schemas.openxmlformats.org/drawingml/2006/table">
            <a:tbl>
              <a:tblPr firstRow="1" firstCol="1" bandRow="1">
                <a:effectLst>
                  <a:outerShdw blurRad="50800" dist="76200" dir="2700000" algn="tl" rotWithShape="0">
                    <a:schemeClr val="bg1">
                      <a:alpha val="40000"/>
                    </a:schemeClr>
                  </a:outerShdw>
                </a:effectLst>
                <a:tableStyleId>{5C22544A-7EE6-4342-B048-85BDC9FD1C3A}</a:tableStyleId>
              </a:tblPr>
              <a:tblGrid>
                <a:gridCol w="2350718">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185791">
                  <a:extLst>
                    <a:ext uri="{9D8B030D-6E8A-4147-A177-3AD203B41FA5}">
                      <a16:colId xmlns:a16="http://schemas.microsoft.com/office/drawing/2014/main" xmlns="" val="20003"/>
                    </a:ext>
                  </a:extLst>
                </a:gridCol>
              </a:tblGrid>
              <a:tr h="1463524">
                <a:tc>
                  <a:txBody>
                    <a:bodyPr/>
                    <a:lstStyle/>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endParaRPr lang="en-US" sz="12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727476">
                <a:tc>
                  <a:txBody>
                    <a:bodyPr/>
                    <a:lstStyle/>
                    <a:p>
                      <a:pPr marL="0" marR="0" algn="ctr">
                        <a:spcBef>
                          <a:spcPts val="0"/>
                        </a:spcBef>
                        <a:spcAft>
                          <a:spcPts val="0"/>
                        </a:spcAft>
                      </a:pPr>
                      <a:endParaRPr lang="en-US" sz="1600" b="1" i="0" dirty="0">
                        <a:solidFill>
                          <a:schemeClr val="tx1">
                            <a:lumMod val="65000"/>
                            <a:lumOff val="35000"/>
                          </a:schemeClr>
                        </a:solidFill>
                        <a:effectLst/>
                        <a:latin typeface="Arial" charset="0"/>
                        <a:ea typeface="Arial" charset="0"/>
                        <a:cs typeface="Arial" charset="0"/>
                      </a:endParaRPr>
                    </a:p>
                    <a:p>
                      <a:pPr marL="0" marR="0" algn="ctr">
                        <a:spcBef>
                          <a:spcPts val="0"/>
                        </a:spcBef>
                        <a:spcAft>
                          <a:spcPts val="0"/>
                        </a:spcAft>
                      </a:pPr>
                      <a:r>
                        <a:rPr lang="en-US" sz="1600" b="1" i="0" dirty="0">
                          <a:solidFill>
                            <a:schemeClr val="tx1">
                              <a:lumMod val="65000"/>
                              <a:lumOff val="35000"/>
                            </a:schemeClr>
                          </a:solidFill>
                          <a:effectLst/>
                          <a:latin typeface="Arial" charset="0"/>
                          <a:ea typeface="Arial" charset="0"/>
                          <a:cs typeface="Arial" charset="0"/>
                        </a:rPr>
                        <a:t>CLOUD</a:t>
                      </a:r>
                    </a:p>
                    <a:p>
                      <a:pPr marL="0" marR="0" algn="ctr">
                        <a:spcBef>
                          <a:spcPts val="0"/>
                        </a:spcBef>
                        <a:spcAft>
                          <a:spcPts val="0"/>
                        </a:spcAft>
                      </a:pPr>
                      <a:r>
                        <a:rPr lang="en-US" sz="1600" b="1" i="0" dirty="0">
                          <a:solidFill>
                            <a:schemeClr val="tx1">
                              <a:lumMod val="65000"/>
                              <a:lumOff val="35000"/>
                            </a:schemeClr>
                          </a:solidFill>
                          <a:effectLst/>
                          <a:latin typeface="Arial" charset="0"/>
                          <a:ea typeface="Arial" charset="0"/>
                          <a:cs typeface="Arial" charset="0"/>
                        </a:rPr>
                        <a:t>TECHNOLOGY</a:t>
                      </a:r>
                      <a:br>
                        <a:rPr lang="en-US" sz="1600" b="1" i="0" dirty="0">
                          <a:solidFill>
                            <a:schemeClr val="tx1">
                              <a:lumMod val="65000"/>
                              <a:lumOff val="35000"/>
                            </a:schemeClr>
                          </a:solidFill>
                          <a:effectLst/>
                          <a:latin typeface="Arial" charset="0"/>
                          <a:ea typeface="Arial" charset="0"/>
                          <a:cs typeface="Arial" charset="0"/>
                        </a:rPr>
                      </a:br>
                      <a:endParaRPr lang="en-US" sz="1600" b="1" i="0" dirty="0">
                        <a:solidFill>
                          <a:schemeClr val="tx1">
                            <a:lumMod val="65000"/>
                            <a:lumOff val="35000"/>
                          </a:schemeClr>
                        </a:solidFill>
                        <a:effectLst/>
                        <a:latin typeface="Arial" charset="0"/>
                        <a:ea typeface="Arial" charset="0"/>
                        <a:cs typeface="Arial" charset="0"/>
                      </a:endParaRPr>
                    </a:p>
                    <a:p>
                      <a:pPr marL="0" marR="0" algn="ctr">
                        <a:spcBef>
                          <a:spcPts val="0"/>
                        </a:spcBef>
                        <a:spcAft>
                          <a:spcPts val="0"/>
                        </a:spcAft>
                      </a:pPr>
                      <a:r>
                        <a:rPr lang="en-US" sz="1600" b="0" i="0" dirty="0">
                          <a:solidFill>
                            <a:schemeClr val="tx1">
                              <a:lumMod val="65000"/>
                              <a:lumOff val="35000"/>
                            </a:schemeClr>
                          </a:solidFill>
                          <a:effectLst/>
                          <a:latin typeface="Arial" charset="0"/>
                          <a:ea typeface="Arial" charset="0"/>
                          <a:cs typeface="Arial" charset="0"/>
                        </a:rPr>
                        <a:t>Virtual Private Cloud, High Performance</a:t>
                      </a:r>
                      <a:r>
                        <a:rPr lang="en-US" sz="1600" b="0" i="0" baseline="0" dirty="0">
                          <a:solidFill>
                            <a:schemeClr val="tx1">
                              <a:lumMod val="65000"/>
                              <a:lumOff val="35000"/>
                            </a:schemeClr>
                          </a:solidFill>
                          <a:effectLst/>
                          <a:latin typeface="Arial" charset="0"/>
                          <a:ea typeface="Arial" charset="0"/>
                          <a:cs typeface="Arial" charset="0"/>
                        </a:rPr>
                        <a:t> Computing, Analytics Toolsets, Network and Security</a:t>
                      </a:r>
                      <a:endParaRPr lang="en-US" sz="1800" b="0" i="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1" i="0" kern="1200" dirty="0">
                          <a:solidFill>
                            <a:schemeClr val="tx1">
                              <a:lumMod val="65000"/>
                              <a:lumOff val="35000"/>
                            </a:schemeClr>
                          </a:solidFill>
                          <a:effectLst/>
                          <a:latin typeface="Arial" charset="0"/>
                          <a:ea typeface="Arial" charset="0"/>
                          <a:cs typeface="Arial" charset="0"/>
                        </a:rPr>
                        <a:t>DATA INFRASTRUCTURE</a:t>
                      </a:r>
                      <a:br>
                        <a:rPr lang="en-US" sz="1600" b="1" i="0" kern="1200" dirty="0">
                          <a:solidFill>
                            <a:schemeClr val="tx1">
                              <a:lumMod val="65000"/>
                              <a:lumOff val="35000"/>
                            </a:schemeClr>
                          </a:solidFill>
                          <a:effectLst/>
                          <a:latin typeface="Arial" charset="0"/>
                          <a:ea typeface="Arial" charset="0"/>
                          <a:cs typeface="Arial" charset="0"/>
                        </a:rPr>
                      </a:b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0" i="0" kern="1200" dirty="0">
                          <a:solidFill>
                            <a:schemeClr val="tx1">
                              <a:lumMod val="65000"/>
                              <a:lumOff val="35000"/>
                            </a:schemeClr>
                          </a:solidFill>
                          <a:effectLst/>
                          <a:latin typeface="Arial" charset="0"/>
                          <a:ea typeface="Arial" charset="0"/>
                          <a:cs typeface="Arial" charset="0"/>
                        </a:rPr>
                        <a:t>Data Lake</a:t>
                      </a:r>
                      <a:r>
                        <a:rPr lang="en-US" sz="1600" b="0" i="0" kern="1200" baseline="0" dirty="0">
                          <a:solidFill>
                            <a:schemeClr val="tx1">
                              <a:lumMod val="65000"/>
                              <a:lumOff val="35000"/>
                            </a:schemeClr>
                          </a:solidFill>
                          <a:effectLst/>
                          <a:latin typeface="Arial" charset="0"/>
                          <a:ea typeface="Arial" charset="0"/>
                          <a:cs typeface="Arial" charset="0"/>
                        </a:rPr>
                        <a:t>, </a:t>
                      </a:r>
                      <a:r>
                        <a:rPr lang="en-US" sz="1600" b="0" i="0" kern="1200" dirty="0">
                          <a:solidFill>
                            <a:schemeClr val="tx1">
                              <a:lumMod val="65000"/>
                              <a:lumOff val="35000"/>
                            </a:schemeClr>
                          </a:solidFill>
                          <a:effectLst/>
                          <a:latin typeface="Arial" charset="0"/>
                          <a:ea typeface="Arial" charset="0"/>
                          <a:cs typeface="Arial" charset="0"/>
                        </a:rPr>
                        <a:t>Data Warehouse,</a:t>
                      </a:r>
                      <a:r>
                        <a:rPr lang="en-US" sz="1600" b="0" i="0" kern="1200" baseline="0" dirty="0">
                          <a:solidFill>
                            <a:schemeClr val="tx1">
                              <a:lumMod val="65000"/>
                              <a:lumOff val="35000"/>
                            </a:schemeClr>
                          </a:solidFill>
                          <a:effectLst/>
                          <a:latin typeface="Arial" charset="0"/>
                          <a:ea typeface="Arial" charset="0"/>
                          <a:cs typeface="Arial" charset="0"/>
                        </a:rPr>
                        <a:t> </a:t>
                      </a:r>
                      <a:r>
                        <a:rPr lang="en-US" sz="1600" b="0" i="0" kern="1200" dirty="0">
                          <a:solidFill>
                            <a:schemeClr val="tx1">
                              <a:lumMod val="65000"/>
                              <a:lumOff val="35000"/>
                            </a:schemeClr>
                          </a:solidFill>
                          <a:effectLst/>
                          <a:latin typeface="Arial" charset="0"/>
                          <a:ea typeface="Arial" charset="0"/>
                          <a:cs typeface="Arial" charset="0"/>
                        </a:rPr>
                        <a:t>Reporting Models</a:t>
                      </a:r>
                    </a:p>
                    <a:p>
                      <a:pPr marL="0" marR="0" algn="ctr">
                        <a:spcBef>
                          <a:spcPts val="0"/>
                        </a:spcBef>
                        <a:spcAft>
                          <a:spcPts val="0"/>
                        </a:spcAft>
                      </a:pPr>
                      <a:endParaRPr lang="en-US" sz="160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1" i="0" kern="1200" dirty="0">
                          <a:solidFill>
                            <a:schemeClr val="tx1">
                              <a:lumMod val="65000"/>
                              <a:lumOff val="35000"/>
                            </a:schemeClr>
                          </a:solidFill>
                          <a:effectLst/>
                          <a:latin typeface="Arial" charset="0"/>
                          <a:ea typeface="Arial" charset="0"/>
                          <a:cs typeface="Arial" charset="0"/>
                        </a:rPr>
                        <a:t>DATA VISUALIZATION</a:t>
                      </a:r>
                      <a:br>
                        <a:rPr lang="en-US" sz="1600" b="1" i="0" kern="1200" dirty="0">
                          <a:solidFill>
                            <a:schemeClr val="tx1">
                              <a:lumMod val="65000"/>
                              <a:lumOff val="35000"/>
                            </a:schemeClr>
                          </a:solidFill>
                          <a:effectLst/>
                          <a:latin typeface="Arial" charset="0"/>
                          <a:ea typeface="Arial" charset="0"/>
                          <a:cs typeface="Arial" charset="0"/>
                        </a:rPr>
                      </a:b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0" i="0" kern="1200" dirty="0">
                          <a:solidFill>
                            <a:schemeClr val="tx1">
                              <a:lumMod val="65000"/>
                              <a:lumOff val="35000"/>
                            </a:schemeClr>
                          </a:solidFill>
                          <a:effectLst/>
                          <a:latin typeface="Arial" charset="0"/>
                          <a:ea typeface="Arial" charset="0"/>
                          <a:cs typeface="Arial" charset="0"/>
                        </a:rPr>
                        <a:t>Dashboards</a:t>
                      </a:r>
                      <a:r>
                        <a:rPr lang="en-US" sz="1600" b="0" i="0" kern="1200" baseline="0" dirty="0">
                          <a:solidFill>
                            <a:schemeClr val="tx1">
                              <a:lumMod val="65000"/>
                              <a:lumOff val="35000"/>
                            </a:schemeClr>
                          </a:solidFill>
                          <a:effectLst/>
                          <a:latin typeface="Arial" charset="0"/>
                          <a:ea typeface="Arial" charset="0"/>
                          <a:cs typeface="Arial" charset="0"/>
                        </a:rPr>
                        <a:t> and </a:t>
                      </a:r>
                      <a:r>
                        <a:rPr lang="en-US" sz="1600" b="0" i="0" kern="1200" dirty="0">
                          <a:solidFill>
                            <a:schemeClr val="tx1">
                              <a:lumMod val="65000"/>
                              <a:lumOff val="35000"/>
                            </a:schemeClr>
                          </a:solidFill>
                          <a:effectLst/>
                          <a:latin typeface="Arial" charset="0"/>
                          <a:ea typeface="Arial" charset="0"/>
                          <a:cs typeface="Arial" charset="0"/>
                        </a:rPr>
                        <a:t>Key</a:t>
                      </a:r>
                      <a:r>
                        <a:rPr lang="en-US" sz="1600" b="0" i="0" kern="1200" baseline="0" dirty="0">
                          <a:solidFill>
                            <a:schemeClr val="tx1">
                              <a:lumMod val="65000"/>
                              <a:lumOff val="35000"/>
                            </a:schemeClr>
                          </a:solidFill>
                          <a:effectLst/>
                          <a:latin typeface="Arial" charset="0"/>
                          <a:ea typeface="Arial" charset="0"/>
                          <a:cs typeface="Arial" charset="0"/>
                        </a:rPr>
                        <a:t> Performance Indicators</a:t>
                      </a:r>
                      <a:endParaRPr lang="en-US" sz="16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1" i="0" kern="1200" dirty="0">
                          <a:solidFill>
                            <a:schemeClr val="tx1">
                              <a:lumMod val="65000"/>
                              <a:lumOff val="35000"/>
                            </a:schemeClr>
                          </a:solidFill>
                          <a:effectLst/>
                          <a:latin typeface="Arial" charset="0"/>
                          <a:ea typeface="Arial" charset="0"/>
                          <a:cs typeface="Arial" charset="0"/>
                        </a:rPr>
                        <a:t>ONGOING</a:t>
                      </a:r>
                    </a:p>
                    <a:p>
                      <a:pPr marL="0" marR="0" algn="ctr" defTabSz="914400" rtl="0" eaLnBrk="1" latinLnBrk="0" hangingPunct="1">
                        <a:spcBef>
                          <a:spcPts val="0"/>
                        </a:spcBef>
                        <a:spcAft>
                          <a:spcPts val="0"/>
                        </a:spcAft>
                      </a:pPr>
                      <a:r>
                        <a:rPr lang="en-US" sz="1600" b="1" i="0" kern="1200" dirty="0">
                          <a:solidFill>
                            <a:schemeClr val="tx1">
                              <a:lumMod val="65000"/>
                              <a:lumOff val="35000"/>
                            </a:schemeClr>
                          </a:solidFill>
                          <a:effectLst/>
                          <a:latin typeface="Arial" charset="0"/>
                          <a:ea typeface="Arial" charset="0"/>
                          <a:cs typeface="Arial" charset="0"/>
                        </a:rPr>
                        <a:t>SERVICES</a:t>
                      </a:r>
                      <a:br>
                        <a:rPr lang="en-US" sz="1600" b="1" i="0" kern="1200" dirty="0">
                          <a:solidFill>
                            <a:schemeClr val="tx1">
                              <a:lumMod val="65000"/>
                              <a:lumOff val="35000"/>
                            </a:schemeClr>
                          </a:solidFill>
                          <a:effectLst/>
                          <a:latin typeface="Arial" charset="0"/>
                          <a:ea typeface="Arial" charset="0"/>
                          <a:cs typeface="Arial" charset="0"/>
                        </a:rPr>
                      </a:br>
                      <a:endParaRPr lang="en-US" sz="1600" b="1" i="0" kern="1200" dirty="0">
                        <a:solidFill>
                          <a:schemeClr val="tx1">
                            <a:lumMod val="65000"/>
                            <a:lumOff val="35000"/>
                          </a:schemeClr>
                        </a:solidFill>
                        <a:effectLst/>
                        <a:latin typeface="Arial" charset="0"/>
                        <a:ea typeface="Arial" charset="0"/>
                        <a:cs typeface="Arial" charset="0"/>
                      </a:endParaRPr>
                    </a:p>
                    <a:p>
                      <a:pPr marL="0" marR="0" algn="ctr" defTabSz="914400" rtl="0" eaLnBrk="1" latinLnBrk="0" hangingPunct="1">
                        <a:spcBef>
                          <a:spcPts val="0"/>
                        </a:spcBef>
                        <a:spcAft>
                          <a:spcPts val="0"/>
                        </a:spcAft>
                      </a:pPr>
                      <a:r>
                        <a:rPr lang="en-US" sz="1600" b="0" i="0" kern="1200" dirty="0">
                          <a:solidFill>
                            <a:schemeClr val="tx1">
                              <a:lumMod val="65000"/>
                              <a:lumOff val="35000"/>
                            </a:schemeClr>
                          </a:solidFill>
                          <a:effectLst/>
                          <a:latin typeface="Arial" charset="0"/>
                          <a:ea typeface="Arial" charset="0"/>
                          <a:cs typeface="Arial" charset="0"/>
                        </a:rPr>
                        <a:t>Data Analysis, Data Storytelling and Data Science</a:t>
                      </a:r>
                      <a:endParaRPr lang="en-US" sz="1600" b="0" dirty="0">
                        <a:solidFill>
                          <a:schemeClr val="tx1">
                            <a:lumMod val="65000"/>
                            <a:lumOff val="35000"/>
                          </a:schemeClr>
                        </a:solidFill>
                        <a:effectLst/>
                        <a:latin typeface="Arial" charset="0"/>
                        <a:ea typeface="Arial" charset="0"/>
                        <a:cs typeface="Arial" charset="0"/>
                      </a:endParaRPr>
                    </a:p>
                  </a:txBody>
                  <a:tcPr marL="59950" marR="5995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6" name="Picture 17">
            <a:extLst>
              <a:ext uri="{FF2B5EF4-FFF2-40B4-BE49-F238E27FC236}">
                <a16:creationId xmlns:a16="http://schemas.microsoft.com/office/drawing/2014/main" xmlns="" id="{43F0A80D-C1E2-423A-A02A-DE65109604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712" y="1828800"/>
            <a:ext cx="1227069" cy="763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6">
            <a:extLst>
              <a:ext uri="{FF2B5EF4-FFF2-40B4-BE49-F238E27FC236}">
                <a16:creationId xmlns:a16="http://schemas.microsoft.com/office/drawing/2014/main" xmlns="" id="{E93D3AD4-9792-49F7-84A7-2078E2BCB59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b="19702"/>
          <a:stretch>
            <a:fillRect/>
          </a:stretch>
        </p:blipFill>
        <p:spPr bwMode="auto">
          <a:xfrm>
            <a:off x="3193395" y="1765102"/>
            <a:ext cx="819242" cy="952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15">
            <a:extLst>
              <a:ext uri="{FF2B5EF4-FFF2-40B4-BE49-F238E27FC236}">
                <a16:creationId xmlns:a16="http://schemas.microsoft.com/office/drawing/2014/main" xmlns="" id="{B27B4210-FAF3-4820-A4DC-0BF3E00BF06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68839" y="1819782"/>
            <a:ext cx="1041356" cy="9996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xmlns="" id="{74F45628-F980-4433-84C9-BD8CF57AC82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44283" y="1800406"/>
            <a:ext cx="888108" cy="9427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6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sp>
        <p:nvSpPr>
          <p:cNvPr id="4" name="Rectangle 3"/>
          <p:cNvSpPr/>
          <p:nvPr/>
        </p:nvSpPr>
        <p:spPr>
          <a:xfrm>
            <a:off x="3037112" y="2729998"/>
            <a:ext cx="5796645" cy="1946687"/>
          </a:xfrm>
          <a:prstGeom prst="rect">
            <a:avLst/>
          </a:prstGeom>
        </p:spPr>
        <p:txBody>
          <a:bodyPr wrap="square">
            <a:spAutoFit/>
          </a:bodyPr>
          <a:lstStyle/>
          <a:p>
            <a:pPr>
              <a:spcAft>
                <a:spcPts val="500"/>
              </a:spcAft>
            </a:pPr>
            <a:r>
              <a:rPr lang="en-US" sz="3600" b="1" dirty="0"/>
              <a:t>Daniel Cohen-Vogel, Ph.D.</a:t>
            </a:r>
          </a:p>
          <a:p>
            <a:pPr>
              <a:spcAft>
                <a:spcPts val="500"/>
              </a:spcAft>
            </a:pPr>
            <a:r>
              <a:rPr lang="en-US" sz="2400" dirty="0"/>
              <a:t>Vice President, Data and Analytics, </a:t>
            </a:r>
          </a:p>
          <a:p>
            <a:pPr>
              <a:spcAft>
                <a:spcPts val="500"/>
              </a:spcAft>
            </a:pPr>
            <a:r>
              <a:rPr lang="en-US" sz="2400" dirty="0"/>
              <a:t>University of North Carolina System Office</a:t>
            </a:r>
          </a:p>
          <a:p>
            <a:pPr>
              <a:spcAft>
                <a:spcPts val="500"/>
              </a:spcAft>
            </a:pPr>
            <a:r>
              <a:rPr lang="en-US" sz="2400" dirty="0">
                <a:solidFill>
                  <a:srgbClr val="0432FF"/>
                </a:solidFill>
              </a:rPr>
              <a:t>drcohenvogel@northcarolina.edu</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655"/>
          <a:stretch/>
        </p:blipFill>
        <p:spPr>
          <a:xfrm>
            <a:off x="773987" y="2427652"/>
            <a:ext cx="2031559" cy="2127504"/>
          </a:xfrm>
          <a:prstGeom prst="rect">
            <a:avLst/>
          </a:prstGeom>
        </p:spPr>
      </p:pic>
      <p:grpSp>
        <p:nvGrpSpPr>
          <p:cNvPr id="5" name="Group 4"/>
          <p:cNvGrpSpPr/>
          <p:nvPr/>
        </p:nvGrpSpPr>
        <p:grpSpPr>
          <a:xfrm rot="510256">
            <a:off x="6058525" y="306744"/>
            <a:ext cx="2673217" cy="2138375"/>
            <a:chOff x="9513132" y="7157032"/>
            <a:chExt cx="2782289" cy="2506271"/>
          </a:xfrm>
          <a:solidFill>
            <a:srgbClr val="FFFF00"/>
          </a:solidFill>
        </p:grpSpPr>
        <p:sp>
          <p:nvSpPr>
            <p:cNvPr id="7" name="Folded Corner 6"/>
            <p:cNvSpPr/>
            <p:nvPr/>
          </p:nvSpPr>
          <p:spPr>
            <a:xfrm>
              <a:off x="9690350" y="7157032"/>
              <a:ext cx="2525926" cy="2506271"/>
            </a:xfrm>
            <a:prstGeom prst="foldedCorner">
              <a:avLst/>
            </a:prstGeom>
            <a:gr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25B58"/>
                </a:solidFill>
                <a:effectLst/>
                <a:uFillTx/>
                <a:latin typeface="Trade Gothic Next LT Pro Bold Condensed"/>
                <a:ea typeface="Trade Gothic Next LT Pro Bold Condensed"/>
                <a:cs typeface="Trade Gothic Next LT Pro Bold Condensed"/>
                <a:sym typeface="Trade Gothic Next LT Pro Bold Condensed"/>
              </a:endParaRPr>
            </a:p>
          </p:txBody>
        </p:sp>
        <p:sp>
          <p:nvSpPr>
            <p:cNvPr id="8" name="Title 1"/>
            <p:cNvSpPr txBox="1">
              <a:spLocks/>
            </p:cNvSpPr>
            <p:nvPr/>
          </p:nvSpPr>
          <p:spPr>
            <a:xfrm rot="18066">
              <a:off x="9513132" y="7739298"/>
              <a:ext cx="2782289" cy="1920832"/>
            </a:xfrm>
            <a:prstGeom prst="rect">
              <a:avLst/>
            </a:prstGeom>
            <a:noFill/>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r>
                <a:rPr lang="en-US" sz="2300" b="0" i="0" dirty="0">
                  <a:solidFill>
                    <a:srgbClr val="2A3035"/>
                  </a:solidFill>
                </a:rPr>
                <a:t>Join the conversation today</a:t>
              </a:r>
              <a:br>
                <a:rPr lang="en-US" sz="2300" b="0" i="0" dirty="0">
                  <a:solidFill>
                    <a:srgbClr val="2A3035"/>
                  </a:solidFill>
                </a:rPr>
              </a:br>
              <a:r>
                <a:rPr lang="en-US" sz="2300" b="0" i="0" dirty="0">
                  <a:solidFill>
                    <a:srgbClr val="2A3035"/>
                  </a:solidFill>
                </a:rPr>
                <a:t>on Twitter:</a:t>
              </a:r>
            </a:p>
            <a:p>
              <a:r>
                <a:rPr lang="en-US" sz="2300" b="1" i="0" dirty="0">
                  <a:solidFill>
                    <a:schemeClr val="tx1"/>
                  </a:solidFill>
                  <a:latin typeface="+mn-lt"/>
                </a:rPr>
                <a:t>#</a:t>
              </a:r>
              <a:r>
                <a:rPr lang="en-US" sz="2300" b="1" dirty="0">
                  <a:solidFill>
                    <a:schemeClr val="tx1"/>
                  </a:solidFill>
                </a:rPr>
                <a:t>AskUNCSystem</a:t>
              </a:r>
              <a:endParaRPr lang="en-US" sz="2300" b="1" i="0" dirty="0">
                <a:solidFill>
                  <a:schemeClr val="tx1"/>
                </a:solidFill>
                <a:latin typeface="+mn-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016" y="7338182"/>
              <a:ext cx="442561" cy="456837"/>
            </a:xfrm>
            <a:prstGeom prst="rect">
              <a:avLst/>
            </a:prstGeom>
            <a:grpFill/>
          </p:spPr>
        </p:pic>
      </p:grpSp>
    </p:spTree>
    <p:extLst>
      <p:ext uri="{BB962C8B-B14F-4D97-AF65-F5344CB8AC3E}">
        <p14:creationId xmlns:p14="http://schemas.microsoft.com/office/powerpoint/2010/main" val="174903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743700"/>
          </a:xfrm>
          <a:prstGeom prst="rect">
            <a:avLst/>
          </a:prstGeom>
        </p:spPr>
        <p:txBody>
          <a:bodyPr wrap="square" lIns="91425" tIns="91425" rIns="91425" bIns="91425" anchor="ctr" anchorCtr="0">
            <a:noAutofit/>
          </a:bodyPr>
          <a:lstStyle/>
          <a:p>
            <a:pPr lvl="0" rtl="0">
              <a:spcBef>
                <a:spcPts val="0"/>
              </a:spcBef>
              <a:buNone/>
            </a:pPr>
            <a:r>
              <a:rPr lang="en-US" dirty="0"/>
              <a:t>Partnership Levels</a:t>
            </a:r>
          </a:p>
        </p:txBody>
      </p:sp>
      <p:pic>
        <p:nvPicPr>
          <p:cNvPr id="204" name="Shape 204"/>
          <p:cNvPicPr preferRelativeResize="0">
            <a:picLocks noChangeAspect="1"/>
          </p:cNvPicPr>
          <p:nvPr/>
        </p:nvPicPr>
        <p:blipFill rotWithShape="1">
          <a:blip r:embed="rId3">
            <a:alphaModFix/>
          </a:blip>
          <a:srcRect t="8450" r="10515"/>
          <a:stretch/>
        </p:blipFill>
        <p:spPr>
          <a:xfrm>
            <a:off x="171065" y="1018336"/>
            <a:ext cx="8790055" cy="5101015"/>
          </a:xfrm>
          <a:prstGeom prst="rect">
            <a:avLst/>
          </a:prstGeom>
          <a:noFill/>
          <a:ln>
            <a:noFill/>
          </a:ln>
        </p:spPr>
      </p:pic>
    </p:spTree>
    <p:extLst>
      <p:ext uri="{BB962C8B-B14F-4D97-AF65-F5344CB8AC3E}">
        <p14:creationId xmlns:p14="http://schemas.microsoft.com/office/powerpoint/2010/main" val="39577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520" y="287382"/>
            <a:ext cx="7955280" cy="897737"/>
          </a:xfrm>
        </p:spPr>
        <p:txBody>
          <a:bodyPr>
            <a:normAutofit/>
          </a:bodyPr>
          <a:lstStyle/>
          <a:p>
            <a:r>
              <a:rPr lang="en-US" dirty="0"/>
              <a:t>Communicate, Be Responsive</a:t>
            </a:r>
          </a:p>
        </p:txBody>
      </p:sp>
      <p:sp>
        <p:nvSpPr>
          <p:cNvPr id="5" name="Content Placeholder 4"/>
          <p:cNvSpPr txBox="1">
            <a:spLocks noGrp="1"/>
          </p:cNvSpPr>
          <p:nvPr>
            <p:ph idx="1"/>
          </p:nvPr>
        </p:nvSpPr>
        <p:spPr>
          <a:xfrm>
            <a:off x="731520" y="1978760"/>
            <a:ext cx="7955280" cy="1040285"/>
          </a:xfrm>
          <a:prstGeom prst="rect">
            <a:avLst/>
          </a:prstGeom>
          <a:noFill/>
        </p:spPr>
        <p:txBody>
          <a:bodyPr wrap="square" rtlCol="0">
            <a:spAutoFit/>
          </a:bodyPr>
          <a:lstStyle/>
          <a:p>
            <a:pPr lvl="1">
              <a:buFont typeface="Arial" charset="0"/>
              <a:buChar char="•"/>
            </a:pPr>
            <a:r>
              <a:rPr lang="en-US" dirty="0"/>
              <a:t>Governance, and communication</a:t>
            </a:r>
          </a:p>
          <a:p>
            <a:pPr lvl="1">
              <a:buFont typeface="Arial" charset="0"/>
              <a:buChar char="•"/>
            </a:pPr>
            <a:r>
              <a:rPr lang="en-US" dirty="0"/>
              <a:t>Road map: Routes, detours, and stops</a:t>
            </a:r>
          </a:p>
        </p:txBody>
      </p:sp>
    </p:spTree>
    <p:extLst>
      <p:ext uri="{BB962C8B-B14F-4D97-AF65-F5344CB8AC3E}">
        <p14:creationId xmlns:p14="http://schemas.microsoft.com/office/powerpoint/2010/main" val="304359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704984"/>
            <a:ext cx="7772400" cy="1155600"/>
          </a:xfrm>
          <a:prstGeom prst="rect">
            <a:avLst/>
          </a:prstGeom>
        </p:spPr>
        <p:txBody>
          <a:bodyPr wrap="square" lIns="91425" tIns="91425" rIns="91425" bIns="91425" anchor="ctr" anchorCtr="0">
            <a:noAutofit/>
          </a:bodyPr>
          <a:lstStyle/>
          <a:p>
            <a:pPr lvl="0" rtl="0">
              <a:spcBef>
                <a:spcPts val="0"/>
              </a:spcBef>
              <a:buNone/>
            </a:pPr>
            <a:r>
              <a:rPr lang="en-US" sz="3600" dirty="0"/>
              <a:t>Demo:</a:t>
            </a:r>
            <a:br>
              <a:rPr lang="en-US" sz="3600" dirty="0"/>
            </a:br>
            <a:r>
              <a:rPr lang="en-US" sz="3600" dirty="0"/>
              <a:t>Analytics Environment Examples</a:t>
            </a:r>
          </a:p>
        </p:txBody>
      </p:sp>
    </p:spTree>
    <p:extLst>
      <p:ext uri="{BB962C8B-B14F-4D97-AF65-F5344CB8AC3E}">
        <p14:creationId xmlns:p14="http://schemas.microsoft.com/office/powerpoint/2010/main" val="331656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Mart Cloud Access</a:t>
            </a:r>
          </a:p>
        </p:txBody>
      </p:sp>
      <p:pic>
        <p:nvPicPr>
          <p:cNvPr id="5" name="Picture 4"/>
          <p:cNvPicPr>
            <a:picLocks noChangeAspect="1"/>
          </p:cNvPicPr>
          <p:nvPr/>
        </p:nvPicPr>
        <p:blipFill>
          <a:blip r:embed="rId3"/>
          <a:stretch>
            <a:fillRect/>
          </a:stretch>
        </p:blipFill>
        <p:spPr>
          <a:xfrm>
            <a:off x="2168434" y="1083211"/>
            <a:ext cx="5008925" cy="5774789"/>
          </a:xfrm>
          <a:prstGeom prst="rect">
            <a:avLst/>
          </a:prstGeom>
        </p:spPr>
      </p:pic>
    </p:spTree>
    <p:extLst>
      <p:ext uri="{BB962C8B-B14F-4D97-AF65-F5344CB8AC3E}">
        <p14:creationId xmlns:p14="http://schemas.microsoft.com/office/powerpoint/2010/main" val="151441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AF6C7-878D-4308-A568-D590B72D6BC0}"/>
              </a:ext>
            </a:extLst>
          </p:cNvPr>
          <p:cNvSpPr>
            <a:spLocks noGrp="1"/>
          </p:cNvSpPr>
          <p:nvPr>
            <p:ph type="title"/>
          </p:nvPr>
        </p:nvSpPr>
        <p:spPr>
          <a:xfrm>
            <a:off x="457200" y="274638"/>
            <a:ext cx="8229600" cy="743415"/>
          </a:xfrm>
        </p:spPr>
        <p:txBody>
          <a:bodyPr/>
          <a:lstStyle/>
          <a:p>
            <a:r>
              <a:rPr lang="en-US" dirty="0"/>
              <a:t>Data Modeling</a:t>
            </a:r>
          </a:p>
        </p:txBody>
      </p:sp>
      <p:pic>
        <p:nvPicPr>
          <p:cNvPr id="10" name="Picture 9">
            <a:extLst>
              <a:ext uri="{FF2B5EF4-FFF2-40B4-BE49-F238E27FC236}">
                <a16:creationId xmlns:a16="http://schemas.microsoft.com/office/drawing/2014/main" xmlns="" id="{655E27DB-51EF-46F4-89CC-F3E940D72742}"/>
              </a:ext>
            </a:extLst>
          </p:cNvPr>
          <p:cNvPicPr>
            <a:picLocks noChangeAspect="1"/>
          </p:cNvPicPr>
          <p:nvPr/>
        </p:nvPicPr>
        <p:blipFill rotWithShape="1">
          <a:blip r:embed="rId3"/>
          <a:srcRect l="5345" t="1578" r="3289"/>
          <a:stretch/>
        </p:blipFill>
        <p:spPr>
          <a:xfrm>
            <a:off x="620111" y="1103586"/>
            <a:ext cx="2785242" cy="5334948"/>
          </a:xfrm>
          <a:prstGeom prst="rect">
            <a:avLst/>
          </a:prstGeom>
        </p:spPr>
      </p:pic>
      <p:sp>
        <p:nvSpPr>
          <p:cNvPr id="11" name="TextBox 10">
            <a:extLst>
              <a:ext uri="{FF2B5EF4-FFF2-40B4-BE49-F238E27FC236}">
                <a16:creationId xmlns:a16="http://schemas.microsoft.com/office/drawing/2014/main" xmlns="" id="{3CF84AED-25FE-45FB-B2E8-140BF0A3216B}"/>
              </a:ext>
            </a:extLst>
          </p:cNvPr>
          <p:cNvSpPr txBox="1"/>
          <p:nvPr/>
        </p:nvSpPr>
        <p:spPr>
          <a:xfrm>
            <a:off x="3626069" y="1379498"/>
            <a:ext cx="5426491" cy="1569660"/>
          </a:xfrm>
          <a:prstGeom prst="rect">
            <a:avLst/>
          </a:prstGeom>
          <a:noFill/>
          <a:ln>
            <a:solidFill>
              <a:schemeClr val="tx1"/>
            </a:solidFill>
          </a:ln>
        </p:spPr>
        <p:txBody>
          <a:bodyPr wrap="square" rtlCol="0">
            <a:spAutoFit/>
          </a:bodyPr>
          <a:lstStyle/>
          <a:p>
            <a:r>
              <a:rPr lang="en-US" sz="2400" dirty="0"/>
              <a:t>Goals </a:t>
            </a:r>
          </a:p>
          <a:p>
            <a:pPr marL="457200" indent="-457200">
              <a:buFont typeface="Arial" panose="020B0604020202020204" pitchFamily="34" charset="0"/>
              <a:buChar char="•"/>
            </a:pPr>
            <a:r>
              <a:rPr lang="en-US" sz="2400" dirty="0"/>
              <a:t>Enable aggregate-level data analysis</a:t>
            </a:r>
          </a:p>
          <a:p>
            <a:pPr marL="457200" indent="-457200">
              <a:buFont typeface="Arial" panose="020B0604020202020204" pitchFamily="34" charset="0"/>
              <a:buChar char="•"/>
            </a:pPr>
            <a:r>
              <a:rPr lang="en-US" sz="2400" dirty="0"/>
              <a:t>Campus- and unit-level exploration </a:t>
            </a:r>
          </a:p>
          <a:p>
            <a:pPr marL="457200" indent="-457200">
              <a:buFont typeface="Arial" panose="020B0604020202020204" pitchFamily="34" charset="0"/>
              <a:buChar char="•"/>
            </a:pPr>
            <a:r>
              <a:rPr lang="en-US" sz="2400" dirty="0"/>
              <a:t>Preserve Data Mart structure and logic</a:t>
            </a:r>
          </a:p>
        </p:txBody>
      </p:sp>
      <p:sp>
        <p:nvSpPr>
          <p:cNvPr id="3" name="Rectangle 2">
            <a:extLst>
              <a:ext uri="{FF2B5EF4-FFF2-40B4-BE49-F238E27FC236}">
                <a16:creationId xmlns:a16="http://schemas.microsoft.com/office/drawing/2014/main" xmlns="" id="{B919DB40-7CF6-417E-AC6F-061771F94EBB}"/>
              </a:ext>
            </a:extLst>
          </p:cNvPr>
          <p:cNvSpPr/>
          <p:nvPr/>
        </p:nvSpPr>
        <p:spPr>
          <a:xfrm>
            <a:off x="2049517" y="3615559"/>
            <a:ext cx="1355836" cy="135583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CAF604E1-452F-4F43-9B39-D7935B1D315B}"/>
              </a:ext>
            </a:extLst>
          </p:cNvPr>
          <p:cNvPicPr>
            <a:picLocks noChangeAspect="1"/>
          </p:cNvPicPr>
          <p:nvPr/>
        </p:nvPicPr>
        <p:blipFill rotWithShape="1">
          <a:blip r:embed="rId4"/>
          <a:srcRect l="3347" r="3347"/>
          <a:stretch/>
        </p:blipFill>
        <p:spPr>
          <a:xfrm>
            <a:off x="5654564" y="3786189"/>
            <a:ext cx="2343808" cy="2498094"/>
          </a:xfrm>
          <a:prstGeom prst="rect">
            <a:avLst/>
          </a:prstGeom>
        </p:spPr>
      </p:pic>
      <p:sp>
        <p:nvSpPr>
          <p:cNvPr id="7" name="Rectangle 6">
            <a:extLst>
              <a:ext uri="{FF2B5EF4-FFF2-40B4-BE49-F238E27FC236}">
                <a16:creationId xmlns:a16="http://schemas.microsoft.com/office/drawing/2014/main" xmlns="" id="{F313A94B-76EB-4166-A364-E5CA9FED2567}"/>
              </a:ext>
            </a:extLst>
          </p:cNvPr>
          <p:cNvSpPr/>
          <p:nvPr/>
        </p:nvSpPr>
        <p:spPr>
          <a:xfrm>
            <a:off x="5596758" y="3767959"/>
            <a:ext cx="2401614" cy="25163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xmlns="" id="{5430735A-51D4-40CD-B943-B8F9B56E1ADC}"/>
              </a:ext>
            </a:extLst>
          </p:cNvPr>
          <p:cNvCxnSpPr/>
          <p:nvPr/>
        </p:nvCxnSpPr>
        <p:spPr>
          <a:xfrm>
            <a:off x="3405353" y="4298730"/>
            <a:ext cx="2081047" cy="6726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62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CFC95DC-6F35-4CBB-BBD7-B6EC3AB42820}"/>
              </a:ext>
            </a:extLst>
          </p:cNvPr>
          <p:cNvSpPr txBox="1">
            <a:spLocks/>
          </p:cNvSpPr>
          <p:nvPr/>
        </p:nvSpPr>
        <p:spPr>
          <a:xfrm>
            <a:off x="457200" y="274638"/>
            <a:ext cx="8229600" cy="74341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Admissions</a:t>
            </a:r>
            <a:r>
              <a:rPr lang="en-US" sz="3600" b="1" dirty="0"/>
              <a:t> Summary Dashboard</a:t>
            </a:r>
          </a:p>
        </p:txBody>
      </p:sp>
      <p:grpSp>
        <p:nvGrpSpPr>
          <p:cNvPr id="4" name="Group 3">
            <a:extLst>
              <a:ext uri="{FF2B5EF4-FFF2-40B4-BE49-F238E27FC236}">
                <a16:creationId xmlns:a16="http://schemas.microsoft.com/office/drawing/2014/main" xmlns="" id="{8D559373-150F-4FE8-818B-0FC3313E569F}"/>
              </a:ext>
            </a:extLst>
          </p:cNvPr>
          <p:cNvGrpSpPr/>
          <p:nvPr/>
        </p:nvGrpSpPr>
        <p:grpSpPr>
          <a:xfrm>
            <a:off x="3896720" y="6209117"/>
            <a:ext cx="1350561" cy="524147"/>
            <a:chOff x="3896720" y="6209117"/>
            <a:chExt cx="1350561" cy="524147"/>
          </a:xfrm>
        </p:grpSpPr>
        <p:sp>
          <p:nvSpPr>
            <p:cNvPr id="5" name="Rectangle 4">
              <a:extLst>
                <a:ext uri="{FF2B5EF4-FFF2-40B4-BE49-F238E27FC236}">
                  <a16:creationId xmlns:a16="http://schemas.microsoft.com/office/drawing/2014/main" xmlns="" id="{3D93B0C4-F26A-45D0-B3EF-158CA0ABB400}"/>
                </a:ext>
              </a:extLst>
            </p:cNvPr>
            <p:cNvSpPr>
              <a:spLocks noChangeAspect="1"/>
            </p:cNvSpPr>
            <p:nvPr userDrawn="1"/>
          </p:nvSpPr>
          <p:spPr>
            <a:xfrm>
              <a:off x="3896720" y="6209117"/>
              <a:ext cx="1350561" cy="524147"/>
            </a:xfrm>
            <a:prstGeom prst="rect">
              <a:avLst/>
            </a:prstGeom>
            <a:noFill/>
            <a:ln w="285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nc_logo_CMYK_wo_tagline.eps">
              <a:extLst>
                <a:ext uri="{FF2B5EF4-FFF2-40B4-BE49-F238E27FC236}">
                  <a16:creationId xmlns:a16="http://schemas.microsoft.com/office/drawing/2014/main" xmlns="" id="{5A87F198-A63B-4912-B0D0-FD4B11B1D3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6857" y="6297524"/>
              <a:ext cx="1010287" cy="326059"/>
            </a:xfrm>
            <a:prstGeom prst="rect">
              <a:avLst/>
            </a:prstGeom>
          </p:spPr>
        </p:pic>
      </p:grpSp>
      <p:pic>
        <p:nvPicPr>
          <p:cNvPr id="7" name="Picture 6">
            <a:extLst>
              <a:ext uri="{FF2B5EF4-FFF2-40B4-BE49-F238E27FC236}">
                <a16:creationId xmlns:a16="http://schemas.microsoft.com/office/drawing/2014/main" xmlns="" id="{486EBACE-C50F-49B2-B456-3DE7AE7CDD30}"/>
              </a:ext>
            </a:extLst>
          </p:cNvPr>
          <p:cNvPicPr>
            <a:picLocks noChangeAspect="1"/>
          </p:cNvPicPr>
          <p:nvPr/>
        </p:nvPicPr>
        <p:blipFill>
          <a:blip r:embed="rId4"/>
          <a:stretch>
            <a:fillRect/>
          </a:stretch>
        </p:blipFill>
        <p:spPr>
          <a:xfrm>
            <a:off x="-7089" y="1205947"/>
            <a:ext cx="9151089" cy="4676107"/>
          </a:xfrm>
          <a:prstGeom prst="rect">
            <a:avLst/>
          </a:prstGeom>
        </p:spPr>
      </p:pic>
    </p:spTree>
    <p:extLst>
      <p:ext uri="{BB962C8B-B14F-4D97-AF65-F5344CB8AC3E}">
        <p14:creationId xmlns:p14="http://schemas.microsoft.com/office/powerpoint/2010/main" val="228374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Admission Rate and Funnel Metrics</a:t>
            </a:r>
          </a:p>
        </p:txBody>
      </p:sp>
      <p:pic>
        <p:nvPicPr>
          <p:cNvPr id="2" name="Picture 1">
            <a:extLst>
              <a:ext uri="{FF2B5EF4-FFF2-40B4-BE49-F238E27FC236}">
                <a16:creationId xmlns:a16="http://schemas.microsoft.com/office/drawing/2014/main" xmlns="" id="{8587039E-EE92-4EAF-B74D-1A052CCB8C36}"/>
              </a:ext>
            </a:extLst>
          </p:cNvPr>
          <p:cNvPicPr>
            <a:picLocks noChangeAspect="1"/>
          </p:cNvPicPr>
          <p:nvPr/>
        </p:nvPicPr>
        <p:blipFill>
          <a:blip r:embed="rId3"/>
          <a:stretch>
            <a:fillRect/>
          </a:stretch>
        </p:blipFill>
        <p:spPr>
          <a:xfrm>
            <a:off x="148441" y="1267909"/>
            <a:ext cx="8995559" cy="4547296"/>
          </a:xfrm>
          <a:prstGeom prst="rect">
            <a:avLst/>
          </a:prstGeom>
        </p:spPr>
      </p:pic>
    </p:spTree>
    <p:extLst>
      <p:ext uri="{BB962C8B-B14F-4D97-AF65-F5344CB8AC3E}">
        <p14:creationId xmlns:p14="http://schemas.microsoft.com/office/powerpoint/2010/main" val="199968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Enrollment Report Card</a:t>
            </a:r>
          </a:p>
        </p:txBody>
      </p:sp>
      <p:pic>
        <p:nvPicPr>
          <p:cNvPr id="7" name="Picture 6"/>
          <p:cNvPicPr>
            <a:picLocks noChangeAspect="1"/>
          </p:cNvPicPr>
          <p:nvPr/>
        </p:nvPicPr>
        <p:blipFill>
          <a:blip r:embed="rId3"/>
          <a:stretch>
            <a:fillRect/>
          </a:stretch>
        </p:blipFill>
        <p:spPr>
          <a:xfrm>
            <a:off x="0" y="1126587"/>
            <a:ext cx="9144000" cy="4604825"/>
          </a:xfrm>
          <a:prstGeom prst="rect">
            <a:avLst/>
          </a:prstGeom>
        </p:spPr>
      </p:pic>
    </p:spTree>
    <p:extLst>
      <p:ext uri="{BB962C8B-B14F-4D97-AF65-F5344CB8AC3E}">
        <p14:creationId xmlns:p14="http://schemas.microsoft.com/office/powerpoint/2010/main" val="3546707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Enrollment Trends</a:t>
            </a:r>
          </a:p>
        </p:txBody>
      </p:sp>
      <p:pic>
        <p:nvPicPr>
          <p:cNvPr id="2" name="Picture 1"/>
          <p:cNvPicPr>
            <a:picLocks noChangeAspect="1"/>
          </p:cNvPicPr>
          <p:nvPr/>
        </p:nvPicPr>
        <p:blipFill>
          <a:blip r:embed="rId3"/>
          <a:stretch>
            <a:fillRect/>
          </a:stretch>
        </p:blipFill>
        <p:spPr>
          <a:xfrm>
            <a:off x="0" y="1256517"/>
            <a:ext cx="9144000" cy="4729976"/>
          </a:xfrm>
          <a:prstGeom prst="rect">
            <a:avLst/>
          </a:prstGeom>
        </p:spPr>
      </p:pic>
    </p:spTree>
    <p:extLst>
      <p:ext uri="{BB962C8B-B14F-4D97-AF65-F5344CB8AC3E}">
        <p14:creationId xmlns:p14="http://schemas.microsoft.com/office/powerpoint/2010/main" val="11618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Next Steps</a:t>
            </a:r>
          </a:p>
        </p:txBody>
      </p:sp>
      <p:sp>
        <p:nvSpPr>
          <p:cNvPr id="6" name="Content Placeholder 5"/>
          <p:cNvSpPr txBox="1">
            <a:spLocks noGrp="1"/>
          </p:cNvSpPr>
          <p:nvPr>
            <p:ph sz="half" idx="1"/>
          </p:nvPr>
        </p:nvSpPr>
        <p:spPr>
          <a:xfrm rot="10800000" flipV="1">
            <a:off x="759417" y="2078797"/>
            <a:ext cx="7749150" cy="3256276"/>
          </a:xfrm>
          <a:prstGeom prst="rect">
            <a:avLst/>
          </a:prstGeom>
          <a:noFill/>
        </p:spPr>
        <p:txBody>
          <a:bodyPr wrap="square" rtlCol="0">
            <a:spAutoFit/>
          </a:bodyPr>
          <a:lstStyle/>
          <a:p>
            <a:pPr>
              <a:buFont typeface="Arial" panose="020B0604020202020204" pitchFamily="34" charset="0"/>
              <a:buChar char="•"/>
            </a:pPr>
            <a:r>
              <a:rPr lang="en-US" dirty="0"/>
              <a:t>Roadmap of shared dashboards</a:t>
            </a:r>
          </a:p>
          <a:p>
            <a:pPr>
              <a:buFont typeface="Arial" panose="020B0604020202020204" pitchFamily="34" charset="0"/>
              <a:buChar char="•"/>
            </a:pPr>
            <a:r>
              <a:rPr lang="en-US" dirty="0"/>
              <a:t>How does this fit with other analytics efforts?</a:t>
            </a:r>
          </a:p>
          <a:p>
            <a:pPr lvl="1">
              <a:buFont typeface="Arial" panose="020B0604020202020204" pitchFamily="34" charset="0"/>
              <a:buChar char="•"/>
            </a:pPr>
            <a:r>
              <a:rPr lang="en-US" dirty="0"/>
              <a:t>Continuing to develop public-facing resources, at</a:t>
            </a:r>
          </a:p>
          <a:p>
            <a:pPr marL="457200" lvl="1" indent="0">
              <a:buNone/>
            </a:pPr>
            <a:r>
              <a:rPr lang="en-US" sz="2000" dirty="0"/>
              <a:t>	</a:t>
            </a:r>
            <a:r>
              <a:rPr lang="en-US" sz="2000" dirty="0">
                <a:hlinkClick r:id="rId3"/>
              </a:rPr>
              <a:t>https://www.northcarolina.edu/infocenter</a:t>
            </a:r>
            <a:r>
              <a:rPr lang="en-US" sz="2000" dirty="0"/>
              <a:t> </a:t>
            </a:r>
          </a:p>
          <a:p>
            <a:pPr lvl="1">
              <a:buFont typeface="Arial" panose="020B0604020202020204" pitchFamily="34" charset="0"/>
              <a:buChar char="•"/>
            </a:pPr>
            <a:r>
              <a:rPr lang="en-US" dirty="0"/>
              <a:t>Other System-level partnerships and collaborations</a:t>
            </a:r>
          </a:p>
          <a:p>
            <a:pPr>
              <a:buFont typeface="Arial" panose="020B0604020202020204" pitchFamily="34" charset="0"/>
              <a:buChar char="•"/>
            </a:pPr>
            <a:r>
              <a:rPr lang="en-US" dirty="0"/>
              <a:t>Building organization and culture </a:t>
            </a:r>
          </a:p>
          <a:p>
            <a:pPr lvl="1">
              <a:buFont typeface="Arial" panose="020B0604020202020204" pitchFamily="34" charset="0"/>
              <a:buChar char="•"/>
            </a:pPr>
            <a:r>
              <a:rPr lang="en-US" dirty="0"/>
              <a:t>Skills, staffing, orientation</a:t>
            </a:r>
          </a:p>
        </p:txBody>
      </p:sp>
    </p:spTree>
    <p:extLst>
      <p:ext uri="{BB962C8B-B14F-4D97-AF65-F5344CB8AC3E}">
        <p14:creationId xmlns:p14="http://schemas.microsoft.com/office/powerpoint/2010/main" val="218238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p>
        </p:txBody>
      </p:sp>
      <p:sp>
        <p:nvSpPr>
          <p:cNvPr id="4" name="Content Placeholder 4"/>
          <p:cNvSpPr>
            <a:spLocks noGrp="1"/>
          </p:cNvSpPr>
          <p:nvPr>
            <p:ph idx="1"/>
          </p:nvPr>
        </p:nvSpPr>
        <p:spPr>
          <a:xfrm>
            <a:off x="228600" y="1524000"/>
            <a:ext cx="4114800" cy="3373539"/>
          </a:xfrm>
        </p:spPr>
        <p:txBody>
          <a:bodyPr>
            <a:noAutofit/>
          </a:bodyPr>
          <a:lstStyle/>
          <a:p>
            <a:pPr marL="342900" indent="-342900" algn="l">
              <a:spcAft>
                <a:spcPts val="1300"/>
              </a:spcAft>
              <a:buClr>
                <a:srgbClr val="0432FF"/>
              </a:buClr>
              <a:buFont typeface="Wingdings" charset="2"/>
              <a:buChar char="§"/>
            </a:pPr>
            <a:r>
              <a:rPr lang="en-US" sz="2000" b="1" i="1" dirty="0"/>
              <a:t>We</a:t>
            </a:r>
            <a:r>
              <a:rPr lang="fr-FR" sz="2000" b="1" i="1" dirty="0"/>
              <a:t> are </a:t>
            </a:r>
            <a:r>
              <a:rPr lang="en-US" sz="2000" b="1" i="1" dirty="0"/>
              <a:t>using On 24.  </a:t>
            </a:r>
            <a:r>
              <a:rPr lang="en-US" sz="2000" b="1" dirty="0"/>
              <a:t>Please enter questions in the text field at the bottom of the Q&amp;A Window. </a:t>
            </a:r>
            <a:r>
              <a:rPr lang="en-US" sz="2000" b="1" i="1" dirty="0"/>
              <a:t>We are monitoring the discussion and will try to bring the Q&amp;A comments into the conversation.</a:t>
            </a:r>
            <a:endParaRPr lang="en-US" sz="2000" b="1" dirty="0"/>
          </a:p>
          <a:p>
            <a:pPr marL="342900" indent="-342900" algn="l">
              <a:spcAft>
                <a:spcPts val="1300"/>
              </a:spcAft>
              <a:buClr>
                <a:srgbClr val="0432FF"/>
              </a:buClr>
              <a:buFont typeface="Wingdings" charset="2"/>
              <a:buChar char="§"/>
            </a:pPr>
            <a:r>
              <a:rPr lang="en-US" sz="2000" b="1" dirty="0"/>
              <a:t>We are recording the webinar; the webinar archive and slides will be available later today. </a:t>
            </a:r>
          </a:p>
        </p:txBody>
      </p:sp>
      <p:pic>
        <p:nvPicPr>
          <p:cNvPr id="5" name="Picture 4"/>
          <p:cNvPicPr>
            <a:picLocks noChangeAspect="1"/>
          </p:cNvPicPr>
          <p:nvPr/>
        </p:nvPicPr>
        <p:blipFill>
          <a:blip r:embed="rId3"/>
          <a:stretch>
            <a:fillRect/>
          </a:stretch>
        </p:blipFill>
        <p:spPr>
          <a:xfrm>
            <a:off x="4343400" y="1524000"/>
            <a:ext cx="4656234" cy="2777067"/>
          </a:xfrm>
          <a:prstGeom prst="rect">
            <a:avLst/>
          </a:prstGeom>
        </p:spPr>
      </p:pic>
      <p:pic>
        <p:nvPicPr>
          <p:cNvPr id="6" name="Picture 5"/>
          <p:cNvPicPr>
            <a:picLocks noChangeAspect="1"/>
          </p:cNvPicPr>
          <p:nvPr/>
        </p:nvPicPr>
        <p:blipFill>
          <a:blip r:embed="rId4"/>
          <a:stretch>
            <a:fillRect/>
          </a:stretch>
        </p:blipFill>
        <p:spPr>
          <a:xfrm>
            <a:off x="4572000" y="1998132"/>
            <a:ext cx="2556933" cy="1914181"/>
          </a:xfrm>
          <a:prstGeom prst="rect">
            <a:avLst/>
          </a:prstGeom>
        </p:spPr>
      </p:pic>
    </p:spTree>
    <p:extLst>
      <p:ext uri="{BB962C8B-B14F-4D97-AF65-F5344CB8AC3E}">
        <p14:creationId xmlns:p14="http://schemas.microsoft.com/office/powerpoint/2010/main" val="2567514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9090"/>
            <a:ext cx="8229600" cy="4977074"/>
          </a:xfrm>
        </p:spPr>
        <p:txBody>
          <a:bodyPr/>
          <a:lstStyle/>
          <a:p>
            <a:pPr marL="0" indent="0">
              <a:buNone/>
            </a:pPr>
            <a:r>
              <a:rPr lang="en-US" dirty="0"/>
              <a:t>UNC </a:t>
            </a:r>
            <a:r>
              <a:rPr lang="en-US" dirty="0" err="1"/>
              <a:t>InfoCenter</a:t>
            </a:r>
            <a:endParaRPr lang="en-US" dirty="0"/>
          </a:p>
          <a:p>
            <a:pPr marL="0" indent="0">
              <a:buNone/>
            </a:pPr>
            <a:r>
              <a:rPr lang="en-US" dirty="0">
                <a:hlinkClick r:id="rId3"/>
              </a:rPr>
              <a:t>https://www.northcarolina.edu/infocenter</a:t>
            </a:r>
            <a:r>
              <a:rPr lang="en-US" dirty="0"/>
              <a:t> </a:t>
            </a:r>
          </a:p>
          <a:p>
            <a:pPr marL="0" indent="0">
              <a:buNone/>
            </a:pPr>
            <a:endParaRPr lang="en-US" dirty="0"/>
          </a:p>
          <a:p>
            <a:pPr marL="0" indent="0">
              <a:buNone/>
            </a:pPr>
            <a:r>
              <a:rPr lang="en-US" dirty="0"/>
              <a:t>UNC Student Data Mart dictionary</a:t>
            </a:r>
          </a:p>
          <a:p>
            <a:pPr marL="0" indent="0">
              <a:buNone/>
            </a:pPr>
            <a:r>
              <a:rPr lang="en-US" dirty="0">
                <a:hlinkClick r:id="rId4"/>
              </a:rPr>
              <a:t>https://uncdm.northcarolina.edu/sdm/dictionary.php</a:t>
            </a:r>
            <a:r>
              <a:rPr lang="en-US" dirty="0"/>
              <a:t> </a:t>
            </a:r>
          </a:p>
          <a:p>
            <a:pPr marL="0" indent="0">
              <a:buNone/>
            </a:pPr>
            <a:endParaRPr lang="en-US" dirty="0"/>
          </a:p>
          <a:p>
            <a:pPr marL="0" indent="0">
              <a:buNone/>
            </a:pPr>
            <a:r>
              <a:rPr lang="en-US" dirty="0" err="1"/>
              <a:t>HelioCampus</a:t>
            </a:r>
            <a:r>
              <a:rPr lang="en-US" dirty="0"/>
              <a:t> white paper, “Data in Focus”</a:t>
            </a:r>
          </a:p>
          <a:p>
            <a:pPr marL="0" indent="0">
              <a:buNone/>
            </a:pPr>
            <a:r>
              <a:rPr lang="en-US" u="sng" dirty="0">
                <a:hlinkClick r:id="rId5"/>
              </a:rPr>
              <a:t>https://cdn2.hubspot.net/hubfs/2492978/HelioCampus_2017/Docs/HelioCampus_WhitePaper_HigherEdAnalytics_Final.pdf?t=1512394945559</a:t>
            </a:r>
            <a:endParaRPr lang="en-US" dirty="0"/>
          </a:p>
          <a:p>
            <a:pPr marL="0" indent="0">
              <a:buNone/>
            </a:pPr>
            <a:endParaRPr lang="en-US" dirty="0"/>
          </a:p>
        </p:txBody>
      </p:sp>
      <p:sp>
        <p:nvSpPr>
          <p:cNvPr id="4" name="Title 3"/>
          <p:cNvSpPr>
            <a:spLocks noGrp="1"/>
          </p:cNvSpPr>
          <p:nvPr>
            <p:ph type="title"/>
          </p:nvPr>
        </p:nvSpPr>
        <p:spPr/>
        <p:txBody>
          <a:bodyPr/>
          <a:lstStyle/>
          <a:p>
            <a:r>
              <a:rPr lang="en-US" dirty="0"/>
              <a:t>Resources and References</a:t>
            </a:r>
          </a:p>
        </p:txBody>
      </p:sp>
    </p:spTree>
    <p:extLst>
      <p:ext uri="{BB962C8B-B14F-4D97-AF65-F5344CB8AC3E}">
        <p14:creationId xmlns:p14="http://schemas.microsoft.com/office/powerpoint/2010/main" val="243665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7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sp>
        <p:nvSpPr>
          <p:cNvPr id="4" name="Rectangle 3"/>
          <p:cNvSpPr/>
          <p:nvPr/>
        </p:nvSpPr>
        <p:spPr>
          <a:xfrm>
            <a:off x="3037112" y="2288379"/>
            <a:ext cx="5796645" cy="1946687"/>
          </a:xfrm>
          <a:prstGeom prst="rect">
            <a:avLst/>
          </a:prstGeom>
        </p:spPr>
        <p:txBody>
          <a:bodyPr wrap="square">
            <a:spAutoFit/>
          </a:bodyPr>
          <a:lstStyle/>
          <a:p>
            <a:pPr>
              <a:spcAft>
                <a:spcPts val="500"/>
              </a:spcAft>
            </a:pPr>
            <a:r>
              <a:rPr lang="en-US" sz="3600" b="1" dirty="0"/>
              <a:t>Daniel Cohen-Vogel, Ph.D.</a:t>
            </a:r>
          </a:p>
          <a:p>
            <a:pPr>
              <a:spcAft>
                <a:spcPts val="500"/>
              </a:spcAft>
            </a:pPr>
            <a:r>
              <a:rPr lang="en-US" sz="2400" dirty="0"/>
              <a:t>Vice President, Data and Analytics, </a:t>
            </a:r>
          </a:p>
          <a:p>
            <a:pPr>
              <a:spcAft>
                <a:spcPts val="500"/>
              </a:spcAft>
            </a:pPr>
            <a:r>
              <a:rPr lang="en-US" sz="2400" dirty="0"/>
              <a:t>University of North Carolina System Office</a:t>
            </a:r>
          </a:p>
          <a:p>
            <a:pPr>
              <a:spcAft>
                <a:spcPts val="500"/>
              </a:spcAft>
            </a:pPr>
            <a:r>
              <a:rPr lang="en-US" sz="2400" dirty="0">
                <a:solidFill>
                  <a:srgbClr val="0432FF"/>
                </a:solidFill>
              </a:rPr>
              <a:t>drcohenvogel@northcarolina.edu</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4655"/>
          <a:stretch/>
        </p:blipFill>
        <p:spPr>
          <a:xfrm>
            <a:off x="773987" y="2107562"/>
            <a:ext cx="2031559" cy="2127504"/>
          </a:xfrm>
          <a:prstGeom prst="rect">
            <a:avLst/>
          </a:prstGeom>
        </p:spPr>
      </p:pic>
    </p:spTree>
    <p:extLst>
      <p:ext uri="{BB962C8B-B14F-4D97-AF65-F5344CB8AC3E}">
        <p14:creationId xmlns:p14="http://schemas.microsoft.com/office/powerpoint/2010/main" val="236171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104"/>
            <a:ext cx="8229600" cy="743415"/>
          </a:xfrm>
          <a:solidFill>
            <a:schemeClr val="bg1"/>
          </a:solidFill>
        </p:spPr>
        <p:txBody>
          <a:bodyPr>
            <a:noAutofit/>
          </a:bodyPr>
          <a:lstStyle/>
          <a:p>
            <a:r>
              <a:rPr lang="en-US" sz="6600" dirty="0"/>
              <a:t>THANK YOU!</a:t>
            </a:r>
          </a:p>
        </p:txBody>
      </p:sp>
      <p:pic>
        <p:nvPicPr>
          <p:cNvPr id="4" name="Picture 3"/>
          <p:cNvPicPr>
            <a:picLocks noChangeAspect="1"/>
          </p:cNvPicPr>
          <p:nvPr/>
        </p:nvPicPr>
        <p:blipFill>
          <a:blip r:embed="rId3"/>
          <a:stretch>
            <a:fillRect/>
          </a:stretch>
        </p:blipFill>
        <p:spPr>
          <a:xfrm>
            <a:off x="4081534" y="3048131"/>
            <a:ext cx="5062466" cy="1100536"/>
          </a:xfrm>
          <a:prstGeom prst="rect">
            <a:avLst/>
          </a:prstGeom>
        </p:spPr>
      </p:pic>
      <p:pic>
        <p:nvPicPr>
          <p:cNvPr id="5" name="Picture 4"/>
          <p:cNvPicPr>
            <a:picLocks noChangeAspect="1"/>
          </p:cNvPicPr>
          <p:nvPr/>
        </p:nvPicPr>
        <p:blipFill>
          <a:blip r:embed="rId4"/>
          <a:stretch>
            <a:fillRect/>
          </a:stretch>
        </p:blipFill>
        <p:spPr>
          <a:xfrm>
            <a:off x="546701" y="2540000"/>
            <a:ext cx="3534833" cy="1920156"/>
          </a:xfrm>
          <a:prstGeom prst="rect">
            <a:avLst/>
          </a:prstGeom>
        </p:spPr>
      </p:pic>
    </p:spTree>
    <p:extLst>
      <p:ext uri="{BB962C8B-B14F-4D97-AF65-F5344CB8AC3E}">
        <p14:creationId xmlns:p14="http://schemas.microsoft.com/office/powerpoint/2010/main" val="236499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Agenda </a:t>
            </a:r>
          </a:p>
        </p:txBody>
      </p:sp>
      <p:sp>
        <p:nvSpPr>
          <p:cNvPr id="5" name="Content Placeholder 4"/>
          <p:cNvSpPr txBox="1">
            <a:spLocks noGrp="1"/>
          </p:cNvSpPr>
          <p:nvPr>
            <p:ph idx="1"/>
          </p:nvPr>
        </p:nvSpPr>
        <p:spPr>
          <a:xfrm>
            <a:off x="642026" y="1410550"/>
            <a:ext cx="8044774" cy="3465564"/>
          </a:xfrm>
          <a:prstGeom prst="rect">
            <a:avLst/>
          </a:prstGeom>
          <a:noFill/>
        </p:spPr>
        <p:txBody>
          <a:bodyPr wrap="square" lIns="91440" rtlCol="0">
            <a:spAutoFit/>
          </a:bodyPr>
          <a:lstStyle/>
          <a:p>
            <a:pPr marL="285750" indent="-285750">
              <a:buFont typeface="Arial" charset="0"/>
              <a:buChar char="•"/>
            </a:pPr>
            <a:r>
              <a:rPr lang="en-US" dirty="0"/>
              <a:t>About UNC</a:t>
            </a:r>
          </a:p>
          <a:p>
            <a:pPr marL="285750" indent="-285750">
              <a:buFont typeface="Arial" charset="0"/>
              <a:buChar char="•"/>
            </a:pPr>
            <a:r>
              <a:rPr lang="en-US" dirty="0"/>
              <a:t>Vision: System Analytical Capacity</a:t>
            </a:r>
          </a:p>
          <a:p>
            <a:pPr marL="285750" indent="-285750">
              <a:buFont typeface="Arial" charset="0"/>
              <a:buChar char="•"/>
            </a:pPr>
            <a:r>
              <a:rPr lang="en-US" dirty="0"/>
              <a:t>First Step: The Data Foundation</a:t>
            </a:r>
          </a:p>
          <a:p>
            <a:pPr marL="285750" indent="-285750">
              <a:buFont typeface="Arial" charset="0"/>
              <a:buChar char="•"/>
            </a:pPr>
            <a:r>
              <a:rPr lang="en-US" dirty="0"/>
              <a:t>Analytics: Needs, Partnering</a:t>
            </a:r>
            <a:r>
              <a:rPr lang="en-US"/>
              <a:t>, Development</a:t>
            </a:r>
            <a:endParaRPr lang="en-US" dirty="0"/>
          </a:p>
          <a:p>
            <a:pPr marL="685800" lvl="1">
              <a:buFont typeface="Arial" charset="0"/>
              <a:buChar char="•"/>
            </a:pPr>
            <a:r>
              <a:rPr lang="en-US" dirty="0"/>
              <a:t>Data Visualization Examples</a:t>
            </a:r>
          </a:p>
          <a:p>
            <a:pPr marL="285750" indent="-285750">
              <a:buFont typeface="Arial" charset="0"/>
              <a:buChar char="•"/>
            </a:pPr>
            <a:r>
              <a:rPr lang="en-US" dirty="0"/>
              <a:t>Lessons Learned and Next Steps</a:t>
            </a:r>
          </a:p>
        </p:txBody>
      </p:sp>
    </p:spTree>
    <p:extLst>
      <p:ext uri="{BB962C8B-B14F-4D97-AF65-F5344CB8AC3E}">
        <p14:creationId xmlns:p14="http://schemas.microsoft.com/office/powerpoint/2010/main" val="236578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solidFill>
                  <a:schemeClr val="tx1">
                    <a:lumMod val="90000"/>
                    <a:lumOff val="10000"/>
                  </a:schemeClr>
                </a:solidFill>
              </a:rPr>
              <a:t>About UNC</a:t>
            </a:r>
          </a:p>
        </p:txBody>
      </p:sp>
      <p:grpSp>
        <p:nvGrpSpPr>
          <p:cNvPr id="4" name="Group 3"/>
          <p:cNvGrpSpPr/>
          <p:nvPr/>
        </p:nvGrpSpPr>
        <p:grpSpPr>
          <a:xfrm>
            <a:off x="422241" y="1157393"/>
            <a:ext cx="8262285" cy="4141715"/>
            <a:chOff x="424541" y="1947358"/>
            <a:chExt cx="8357643" cy="4328473"/>
          </a:xfrm>
        </p:grpSpPr>
        <p:pic>
          <p:nvPicPr>
            <p:cNvPr id="13" name="Picture 12" descr="uncpresslogo-e1428679712604.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4594" y="5778444"/>
              <a:ext cx="723052" cy="497387"/>
            </a:xfrm>
            <a:prstGeom prst="rect">
              <a:avLst/>
            </a:prstGeom>
          </p:spPr>
        </p:pic>
        <p:grpSp>
          <p:nvGrpSpPr>
            <p:cNvPr id="3" name="Group 2"/>
            <p:cNvGrpSpPr/>
            <p:nvPr/>
          </p:nvGrpSpPr>
          <p:grpSpPr>
            <a:xfrm>
              <a:off x="424541" y="1947358"/>
              <a:ext cx="8357643" cy="3779906"/>
              <a:chOff x="424541" y="1947358"/>
              <a:chExt cx="8357643" cy="3779906"/>
            </a:xfrm>
          </p:grpSpPr>
          <p:sp>
            <p:nvSpPr>
              <p:cNvPr id="20" name="Rectangle 19"/>
              <p:cNvSpPr/>
              <p:nvPr/>
            </p:nvSpPr>
            <p:spPr>
              <a:xfrm>
                <a:off x="424541" y="1947358"/>
                <a:ext cx="2517657" cy="1600200"/>
              </a:xfrm>
              <a:prstGeom prst="rect">
                <a:avLst/>
              </a:pr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503595" y="1947358"/>
                <a:ext cx="8278589" cy="3779906"/>
                <a:chOff x="503595" y="1947358"/>
                <a:chExt cx="8278589" cy="3779906"/>
              </a:xfrm>
            </p:grpSpPr>
            <p:sp>
              <p:nvSpPr>
                <p:cNvPr id="11" name="Rectangle 10"/>
                <p:cNvSpPr/>
                <p:nvPr/>
              </p:nvSpPr>
              <p:spPr>
                <a:xfrm>
                  <a:off x="503595" y="3704287"/>
                  <a:ext cx="2359546" cy="546813"/>
                </a:xfrm>
                <a:prstGeom prst="rect">
                  <a:avLst/>
                </a:prstGeom>
              </p:spPr>
              <p:txBody>
                <a:bodyPr wrap="none">
                  <a:spAutoFit/>
                </a:bodyPr>
                <a:lstStyle/>
                <a:p>
                  <a:pPr algn="ctr"/>
                  <a:r>
                    <a:rPr lang="en-US" sz="2800" dirty="0">
                      <a:latin typeface="+mj-lt"/>
                    </a:rPr>
                    <a:t>16 Universities</a:t>
                  </a:r>
                </a:p>
              </p:txBody>
            </p:sp>
            <p:sp>
              <p:nvSpPr>
                <p:cNvPr id="12" name="Rectangle 11"/>
                <p:cNvSpPr/>
                <p:nvPr/>
              </p:nvSpPr>
              <p:spPr>
                <a:xfrm>
                  <a:off x="3498347" y="3704287"/>
                  <a:ext cx="2186112" cy="546813"/>
                </a:xfrm>
                <a:prstGeom prst="rect">
                  <a:avLst/>
                </a:prstGeom>
              </p:spPr>
              <p:txBody>
                <a:bodyPr wrap="none">
                  <a:spAutoFit/>
                </a:bodyPr>
                <a:lstStyle/>
                <a:p>
                  <a:pPr algn="ctr"/>
                  <a:r>
                    <a:rPr lang="en-US" sz="2800" dirty="0"/>
                    <a:t>1 High School</a:t>
                  </a:r>
                </a:p>
              </p:txBody>
            </p:sp>
            <p:sp>
              <p:nvSpPr>
                <p:cNvPr id="14" name="Rectangle 13"/>
                <p:cNvSpPr/>
                <p:nvPr/>
              </p:nvSpPr>
              <p:spPr>
                <a:xfrm>
                  <a:off x="6137890" y="3715268"/>
                  <a:ext cx="2644293" cy="546813"/>
                </a:xfrm>
                <a:prstGeom prst="rect">
                  <a:avLst/>
                </a:prstGeom>
              </p:spPr>
              <p:txBody>
                <a:bodyPr wrap="square">
                  <a:spAutoFit/>
                </a:bodyPr>
                <a:lstStyle/>
                <a:p>
                  <a:pPr algn="ctr"/>
                  <a:r>
                    <a:rPr lang="en-US" sz="2800" dirty="0"/>
                    <a:t> Many Affiliates</a:t>
                  </a:r>
                  <a:endParaRPr lang="en-US" dirty="0"/>
                </a:p>
              </p:txBody>
            </p:sp>
            <p:grpSp>
              <p:nvGrpSpPr>
                <p:cNvPr id="27" name="Group 26"/>
                <p:cNvGrpSpPr>
                  <a:grpSpLocks noChangeAspect="1"/>
                </p:cNvGrpSpPr>
                <p:nvPr/>
              </p:nvGrpSpPr>
              <p:grpSpPr>
                <a:xfrm>
                  <a:off x="6253981" y="1947358"/>
                  <a:ext cx="2528203" cy="1600200"/>
                  <a:chOff x="6516975" y="2456373"/>
                  <a:chExt cx="2155869" cy="1364535"/>
                </a:xfrm>
              </p:grpSpPr>
              <p:pic>
                <p:nvPicPr>
                  <p:cNvPr id="16" name="Picture 15" descr="apartment.pdf"/>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033309" y="2687847"/>
                    <a:ext cx="1111016" cy="924524"/>
                  </a:xfrm>
                  <a:prstGeom prst="rect">
                    <a:avLst/>
                  </a:prstGeom>
                </p:spPr>
              </p:pic>
              <p:sp>
                <p:nvSpPr>
                  <p:cNvPr id="18" name="Rectangle 17"/>
                  <p:cNvSpPr>
                    <a:spLocks noChangeAspect="1"/>
                  </p:cNvSpPr>
                  <p:nvPr/>
                </p:nvSpPr>
                <p:spPr>
                  <a:xfrm>
                    <a:off x="6516975" y="2456373"/>
                    <a:ext cx="2155869" cy="1364535"/>
                  </a:xfrm>
                  <a:prstGeom prst="rect">
                    <a:avLst/>
                  </a:prstGeom>
                  <a:noFill/>
                  <a:ln w="571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buildings.pdf"/>
                <p:cNvPicPr>
                  <a:picLocks noChangeAspect="1"/>
                </p:cNvPicPr>
                <p:nvPr/>
              </p:nvPicPr>
              <p:blipFill>
                <a:blip r:embed="rId5">
                  <a:alphaModFix/>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92488" y="2223605"/>
                  <a:ext cx="1060239" cy="1088136"/>
                </a:xfrm>
                <a:prstGeom prst="rect">
                  <a:avLst/>
                </a:prstGeom>
              </p:spPr>
            </p:pic>
            <p:sp>
              <p:nvSpPr>
                <p:cNvPr id="22" name="Rectangle 21"/>
                <p:cNvSpPr/>
                <p:nvPr/>
              </p:nvSpPr>
              <p:spPr>
                <a:xfrm>
                  <a:off x="3332579" y="1947358"/>
                  <a:ext cx="2517648" cy="1600200"/>
                </a:xfrm>
                <a:prstGeom prst="rect">
                  <a:avLst/>
                </a:prstGeom>
                <a:noFill/>
                <a:ln w="57150" cmpd="sng">
                  <a:solidFill>
                    <a:srgbClr val="0D7686"/>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2">
                        <a:lumMod val="75000"/>
                      </a:schemeClr>
                    </a:solidFill>
                  </a:endParaRPr>
                </a:p>
              </p:txBody>
            </p:sp>
            <p:pic>
              <p:nvPicPr>
                <p:cNvPr id="23" name="Picture 22" descr="school.pdf"/>
                <p:cNvPicPr>
                  <a:picLocks noChangeAspect="1"/>
                </p:cNvPicPr>
                <p:nvPr/>
              </p:nvPicPr>
              <p:blipFill>
                <a:blip r:embed="rId6" cstate="screen">
                  <a:duotone>
                    <a:schemeClr val="accent2">
                      <a:shade val="45000"/>
                      <a:satMod val="135000"/>
                    </a:schemeClr>
                    <a:prstClr val="white"/>
                  </a:duotone>
                  <a:lum bright="15000" contrast="24000"/>
                  <a:extLst>
                    <a:ext uri="{28A0092B-C50C-407E-A947-70E740481C1C}">
                      <a14:useLocalDpi xmlns:a14="http://schemas.microsoft.com/office/drawing/2010/main"/>
                    </a:ext>
                  </a:extLst>
                </a:blip>
                <a:stretch>
                  <a:fillRect/>
                </a:stretch>
              </p:blipFill>
              <p:spPr>
                <a:xfrm>
                  <a:off x="4090226" y="2207886"/>
                  <a:ext cx="1027119" cy="1088136"/>
                </a:xfrm>
                <a:prstGeom prst="rect">
                  <a:avLst/>
                </a:prstGeom>
                <a:noFill/>
                <a:ln>
                  <a:noFill/>
                </a:ln>
              </p:spPr>
            </p:pic>
            <p:pic>
              <p:nvPicPr>
                <p:cNvPr id="17" name="Picture 16" descr="bugdeluxe.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4593" y="4836238"/>
                  <a:ext cx="1293388" cy="456489"/>
                </a:xfrm>
                <a:prstGeom prst="rect">
                  <a:avLst/>
                </a:prstGeom>
              </p:spPr>
            </p:pic>
            <p:pic>
              <p:nvPicPr>
                <p:cNvPr id="21" name="Picture 20" descr="NC-Arboretum-logo.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64593" y="5275868"/>
                  <a:ext cx="1538791" cy="451396"/>
                </a:xfrm>
                <a:prstGeom prst="rect">
                  <a:avLst/>
                </a:prstGeom>
              </p:spPr>
            </p:pic>
            <p:pic>
              <p:nvPicPr>
                <p:cNvPr id="37" name="Picture 36" descr="UNC_HealthCare_good.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64593" y="4340478"/>
                  <a:ext cx="1390476" cy="455919"/>
                </a:xfrm>
                <a:prstGeom prst="rect">
                  <a:avLst/>
                </a:prstGeom>
              </p:spPr>
            </p:pic>
          </p:grpSp>
        </p:grpSp>
      </p:grpSp>
      <p:sp>
        <p:nvSpPr>
          <p:cNvPr id="24" name="TextBox 23"/>
          <p:cNvSpPr txBox="1"/>
          <p:nvPr/>
        </p:nvSpPr>
        <p:spPr>
          <a:xfrm>
            <a:off x="1181426" y="3883507"/>
            <a:ext cx="3817250" cy="1692771"/>
          </a:xfrm>
          <a:prstGeom prst="rect">
            <a:avLst/>
          </a:prstGeom>
          <a:noFill/>
          <a:ln w="28575">
            <a:solidFill>
              <a:schemeClr val="tx1"/>
            </a:solidFill>
          </a:ln>
        </p:spPr>
        <p:txBody>
          <a:bodyPr wrap="square" rtlCol="0">
            <a:spAutoFit/>
          </a:bodyPr>
          <a:lstStyle/>
          <a:p>
            <a:pPr marL="342900" indent="-342900">
              <a:buFont typeface="Arial" panose="020B0604020202020204" pitchFamily="34" charset="0"/>
              <a:buChar char="•"/>
            </a:pPr>
            <a:r>
              <a:rPr lang="en-US" sz="2600" dirty="0"/>
              <a:t>233,000 students</a:t>
            </a:r>
          </a:p>
          <a:p>
            <a:pPr marL="342900" indent="-342900">
              <a:buFont typeface="Arial" panose="020B0604020202020204" pitchFamily="34" charset="0"/>
              <a:buChar char="•"/>
            </a:pPr>
            <a:r>
              <a:rPr lang="en-US" sz="2600" dirty="0"/>
              <a:t>55,000 degrees</a:t>
            </a:r>
          </a:p>
          <a:p>
            <a:pPr marL="342900" indent="-342900">
              <a:buFont typeface="Arial" panose="020B0604020202020204" pitchFamily="34" charset="0"/>
              <a:buChar char="•"/>
            </a:pPr>
            <a:r>
              <a:rPr lang="en-US" sz="2600" dirty="0"/>
              <a:t>63,000 faculty and staff</a:t>
            </a:r>
          </a:p>
          <a:p>
            <a:pPr marL="342900" indent="-342900">
              <a:buFont typeface="Arial" panose="020B0604020202020204" pitchFamily="34" charset="0"/>
              <a:buChar char="•"/>
            </a:pPr>
            <a:r>
              <a:rPr lang="en-US" sz="2600" dirty="0"/>
              <a:t>$1.4 billion R&amp;D awards</a:t>
            </a:r>
          </a:p>
        </p:txBody>
      </p:sp>
    </p:spTree>
    <p:extLst>
      <p:ext uri="{BB962C8B-B14F-4D97-AF65-F5344CB8AC3E}">
        <p14:creationId xmlns:p14="http://schemas.microsoft.com/office/powerpoint/2010/main" val="269760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24542" y="224918"/>
            <a:ext cx="8262258" cy="683168"/>
          </a:xfrm>
          <a:ln>
            <a:noFill/>
          </a:ln>
        </p:spPr>
        <p:txBody>
          <a:bodyPr>
            <a:normAutofit/>
          </a:bodyPr>
          <a:lstStyle/>
          <a:p>
            <a:pPr algn="l"/>
            <a:r>
              <a:rPr lang="en-US" sz="3200" dirty="0">
                <a:solidFill>
                  <a:srgbClr val="303030"/>
                </a:solidFill>
              </a:rPr>
              <a:t>CORE PRIORITIES</a:t>
            </a:r>
          </a:p>
        </p:txBody>
      </p:sp>
      <p:pic>
        <p:nvPicPr>
          <p:cNvPr id="2" name="Picture 1" descr="8735702212_8b731ebf1c_o-2.jpg"/>
          <p:cNvPicPr>
            <a:picLocks noChangeAspect="1"/>
          </p:cNvPicPr>
          <p:nvPr/>
        </p:nvPicPr>
        <p:blipFill rotWithShape="1">
          <a:blip r:embed="rId3" cstate="screen">
            <a:alphaModFix amt="88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5125522" y="0"/>
            <a:ext cx="4116282" cy="6894854"/>
          </a:xfrm>
          <a:prstGeom prst="rect">
            <a:avLst/>
          </a:prstGeom>
        </p:spPr>
      </p:pic>
      <p:sp>
        <p:nvSpPr>
          <p:cNvPr id="18" name="TextBox 17"/>
          <p:cNvSpPr txBox="1"/>
          <p:nvPr/>
        </p:nvSpPr>
        <p:spPr>
          <a:xfrm>
            <a:off x="647520" y="1100010"/>
            <a:ext cx="4137862" cy="492443"/>
          </a:xfrm>
          <a:prstGeom prst="rect">
            <a:avLst/>
          </a:prstGeom>
          <a:noFill/>
        </p:spPr>
        <p:txBody>
          <a:bodyPr wrap="square" rtlCol="0">
            <a:spAutoFit/>
          </a:bodyPr>
          <a:lstStyle/>
          <a:p>
            <a:pPr algn="r"/>
            <a:r>
              <a:rPr lang="en-US" sz="2600" dirty="0">
                <a:solidFill>
                  <a:srgbClr val="191919">
                    <a:lumMod val="75000"/>
                    <a:lumOff val="25000"/>
                  </a:srgbClr>
                </a:solidFill>
              </a:rPr>
              <a:t>Access</a:t>
            </a:r>
          </a:p>
        </p:txBody>
      </p:sp>
      <p:sp>
        <p:nvSpPr>
          <p:cNvPr id="19" name="TextBox 18"/>
          <p:cNvSpPr txBox="1"/>
          <p:nvPr/>
        </p:nvSpPr>
        <p:spPr>
          <a:xfrm>
            <a:off x="647519" y="2044602"/>
            <a:ext cx="4137863" cy="492443"/>
          </a:xfrm>
          <a:prstGeom prst="rect">
            <a:avLst/>
          </a:prstGeom>
          <a:noFill/>
        </p:spPr>
        <p:txBody>
          <a:bodyPr wrap="square" rtlCol="0">
            <a:spAutoFit/>
          </a:bodyPr>
          <a:lstStyle/>
          <a:p>
            <a:pPr algn="r"/>
            <a:r>
              <a:rPr lang="en-US" sz="2600" dirty="0">
                <a:solidFill>
                  <a:srgbClr val="191919">
                    <a:lumMod val="75000"/>
                    <a:lumOff val="25000"/>
                  </a:srgbClr>
                </a:solidFill>
              </a:rPr>
              <a:t>Affordability and Efficiency</a:t>
            </a:r>
          </a:p>
        </p:txBody>
      </p:sp>
      <p:sp>
        <p:nvSpPr>
          <p:cNvPr id="20" name="TextBox 19"/>
          <p:cNvSpPr txBox="1"/>
          <p:nvPr/>
        </p:nvSpPr>
        <p:spPr>
          <a:xfrm>
            <a:off x="647519" y="2989193"/>
            <a:ext cx="4137863" cy="492443"/>
          </a:xfrm>
          <a:prstGeom prst="rect">
            <a:avLst/>
          </a:prstGeom>
          <a:noFill/>
        </p:spPr>
        <p:txBody>
          <a:bodyPr wrap="square" rtlCol="0">
            <a:spAutoFit/>
          </a:bodyPr>
          <a:lstStyle/>
          <a:p>
            <a:pPr algn="r"/>
            <a:r>
              <a:rPr lang="en-US" sz="2600" spc="-50" dirty="0">
                <a:solidFill>
                  <a:srgbClr val="191919">
                    <a:lumMod val="75000"/>
                    <a:lumOff val="25000"/>
                  </a:srgbClr>
                </a:solidFill>
              </a:rPr>
              <a:t>Student Success</a:t>
            </a:r>
          </a:p>
        </p:txBody>
      </p:sp>
      <p:sp>
        <p:nvSpPr>
          <p:cNvPr id="25" name="TextBox 24"/>
          <p:cNvSpPr txBox="1"/>
          <p:nvPr/>
        </p:nvSpPr>
        <p:spPr>
          <a:xfrm>
            <a:off x="620618" y="3933785"/>
            <a:ext cx="4137863" cy="492443"/>
          </a:xfrm>
          <a:prstGeom prst="rect">
            <a:avLst/>
          </a:prstGeom>
          <a:noFill/>
        </p:spPr>
        <p:txBody>
          <a:bodyPr wrap="square" rtlCol="0">
            <a:spAutoFit/>
          </a:bodyPr>
          <a:lstStyle/>
          <a:p>
            <a:pPr algn="r"/>
            <a:r>
              <a:rPr lang="en-US" sz="2600" spc="-50" dirty="0">
                <a:solidFill>
                  <a:srgbClr val="191919">
                    <a:lumMod val="75000"/>
                    <a:lumOff val="25000"/>
                  </a:srgbClr>
                </a:solidFill>
              </a:rPr>
              <a:t>Economic Impact</a:t>
            </a:r>
          </a:p>
        </p:txBody>
      </p:sp>
      <p:sp>
        <p:nvSpPr>
          <p:cNvPr id="26" name="TextBox 25"/>
          <p:cNvSpPr txBox="1"/>
          <p:nvPr/>
        </p:nvSpPr>
        <p:spPr>
          <a:xfrm>
            <a:off x="-374210" y="4878377"/>
            <a:ext cx="5132691" cy="492443"/>
          </a:xfrm>
          <a:prstGeom prst="rect">
            <a:avLst/>
          </a:prstGeom>
          <a:noFill/>
        </p:spPr>
        <p:txBody>
          <a:bodyPr wrap="square" rtlCol="0">
            <a:spAutoFit/>
          </a:bodyPr>
          <a:lstStyle/>
          <a:p>
            <a:pPr algn="r"/>
            <a:r>
              <a:rPr lang="en-US" sz="2600" spc="-30" dirty="0">
                <a:solidFill>
                  <a:srgbClr val="191919">
                    <a:lumMod val="75000"/>
                    <a:lumOff val="25000"/>
                  </a:srgbClr>
                </a:solidFill>
              </a:rPr>
              <a:t>Excellent and Diverse Institutions</a:t>
            </a:r>
          </a:p>
        </p:txBody>
      </p:sp>
      <p:sp>
        <p:nvSpPr>
          <p:cNvPr id="32" name="Rectangle 31"/>
          <p:cNvSpPr/>
          <p:nvPr/>
        </p:nvSpPr>
        <p:spPr>
          <a:xfrm>
            <a:off x="5125522" y="-1354"/>
            <a:ext cx="4018477" cy="6859354"/>
          </a:xfrm>
          <a:prstGeom prst="rect">
            <a:avLst/>
          </a:prstGeom>
          <a:solidFill>
            <a:schemeClr val="tx1">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a:spLocks noChangeAspect="1"/>
          </p:cNvSpPr>
          <p:nvPr/>
        </p:nvSpPr>
        <p:spPr>
          <a:xfrm>
            <a:off x="4745737" y="981287"/>
            <a:ext cx="790053" cy="79005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Oval 13"/>
          <p:cNvSpPr>
            <a:spLocks noChangeAspect="1"/>
          </p:cNvSpPr>
          <p:nvPr/>
        </p:nvSpPr>
        <p:spPr>
          <a:xfrm>
            <a:off x="4785382" y="1032271"/>
            <a:ext cx="687001" cy="687001"/>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1949" y="1165242"/>
            <a:ext cx="388041" cy="393191"/>
          </a:xfrm>
          <a:prstGeom prst="rect">
            <a:avLst/>
          </a:prstGeom>
        </p:spPr>
      </p:pic>
      <p:sp>
        <p:nvSpPr>
          <p:cNvPr id="10" name="Oval 9"/>
          <p:cNvSpPr>
            <a:spLocks noChangeAspect="1"/>
          </p:cNvSpPr>
          <p:nvPr/>
        </p:nvSpPr>
        <p:spPr>
          <a:xfrm>
            <a:off x="4745737" y="1927139"/>
            <a:ext cx="790053" cy="79005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a:spLocks noChangeAspect="1"/>
          </p:cNvSpPr>
          <p:nvPr/>
        </p:nvSpPr>
        <p:spPr>
          <a:xfrm>
            <a:off x="4785382" y="1979206"/>
            <a:ext cx="687001" cy="687001"/>
          </a:xfrm>
          <a:prstGeom prst="ellipse">
            <a:avLst/>
          </a:prstGeom>
          <a:solidFill>
            <a:srgbClr val="7226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4939100" y="1967866"/>
            <a:ext cx="372844" cy="646331"/>
          </a:xfrm>
          <a:prstGeom prst="rect">
            <a:avLst/>
          </a:prstGeom>
          <a:noFill/>
        </p:spPr>
        <p:txBody>
          <a:bodyPr wrap="square" rtlCol="0">
            <a:spAutoFit/>
          </a:bodyPr>
          <a:lstStyle/>
          <a:p>
            <a:r>
              <a:rPr lang="en-US" sz="3600" dirty="0">
                <a:solidFill>
                  <a:prstClr val="white"/>
                </a:solidFill>
              </a:rPr>
              <a:t>$</a:t>
            </a:r>
          </a:p>
        </p:txBody>
      </p:sp>
      <p:sp>
        <p:nvSpPr>
          <p:cNvPr id="12" name="Oval 11"/>
          <p:cNvSpPr>
            <a:spLocks noChangeAspect="1"/>
          </p:cNvSpPr>
          <p:nvPr/>
        </p:nvSpPr>
        <p:spPr>
          <a:xfrm>
            <a:off x="4745737" y="2884331"/>
            <a:ext cx="790053" cy="79005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a:spLocks noChangeAspect="1"/>
          </p:cNvSpPr>
          <p:nvPr/>
        </p:nvSpPr>
        <p:spPr>
          <a:xfrm>
            <a:off x="4785382" y="2936398"/>
            <a:ext cx="687001" cy="687001"/>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6"/>
          <a:stretch>
            <a:fillRect/>
          </a:stretch>
        </p:blipFill>
        <p:spPr>
          <a:xfrm>
            <a:off x="4875255" y="3121918"/>
            <a:ext cx="525980" cy="343911"/>
          </a:xfrm>
          <a:prstGeom prst="rect">
            <a:avLst/>
          </a:prstGeom>
        </p:spPr>
      </p:pic>
      <p:sp>
        <p:nvSpPr>
          <p:cNvPr id="13" name="Oval 12"/>
          <p:cNvSpPr>
            <a:spLocks noChangeAspect="1"/>
          </p:cNvSpPr>
          <p:nvPr/>
        </p:nvSpPr>
        <p:spPr>
          <a:xfrm>
            <a:off x="4745737" y="3818842"/>
            <a:ext cx="790053" cy="79005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a:spLocks noChangeAspect="1"/>
          </p:cNvSpPr>
          <p:nvPr/>
        </p:nvSpPr>
        <p:spPr>
          <a:xfrm>
            <a:off x="4785382" y="3870717"/>
            <a:ext cx="687001" cy="68700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6" name="Picture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9275" y="3979445"/>
            <a:ext cx="496137" cy="492143"/>
          </a:xfrm>
          <a:prstGeom prst="rect">
            <a:avLst/>
          </a:prstGeom>
        </p:spPr>
      </p:pic>
      <p:sp>
        <p:nvSpPr>
          <p:cNvPr id="21" name="Oval 20"/>
          <p:cNvSpPr>
            <a:spLocks noChangeAspect="1"/>
          </p:cNvSpPr>
          <p:nvPr/>
        </p:nvSpPr>
        <p:spPr>
          <a:xfrm>
            <a:off x="4711724" y="4771741"/>
            <a:ext cx="790053" cy="79005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Oval 21"/>
          <p:cNvSpPr>
            <a:spLocks noChangeAspect="1"/>
          </p:cNvSpPr>
          <p:nvPr/>
        </p:nvSpPr>
        <p:spPr>
          <a:xfrm>
            <a:off x="4751369" y="4823616"/>
            <a:ext cx="687001" cy="687001"/>
          </a:xfrm>
          <a:prstGeom prst="ellipse">
            <a:avLst/>
          </a:prstGeom>
          <a:solidFill>
            <a:srgbClr val="6AA6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p:nvPicPr>
        <p:blipFill>
          <a:blip r:embed="rId8"/>
          <a:stretch>
            <a:fillRect/>
          </a:stretch>
        </p:blipFill>
        <p:spPr>
          <a:xfrm>
            <a:off x="4876058" y="4913620"/>
            <a:ext cx="466725" cy="448056"/>
          </a:xfrm>
          <a:prstGeom prst="rect">
            <a:avLst/>
          </a:prstGeom>
        </p:spPr>
      </p:pic>
    </p:spTree>
    <p:extLst>
      <p:ext uri="{BB962C8B-B14F-4D97-AF65-F5344CB8AC3E}">
        <p14:creationId xmlns:p14="http://schemas.microsoft.com/office/powerpoint/2010/main" val="325292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704984"/>
            <a:ext cx="7772400" cy="1155600"/>
          </a:xfrm>
          <a:prstGeom prst="rect">
            <a:avLst/>
          </a:prstGeom>
        </p:spPr>
        <p:txBody>
          <a:bodyPr wrap="square" lIns="91425" tIns="91425" rIns="91425" bIns="91425" anchor="ctr" anchorCtr="0">
            <a:noAutofit/>
          </a:bodyPr>
          <a:lstStyle/>
          <a:p>
            <a:pPr lvl="0" rtl="0">
              <a:spcBef>
                <a:spcPts val="0"/>
              </a:spcBef>
              <a:buNone/>
            </a:pPr>
            <a:r>
              <a:rPr lang="en-US" sz="3600" dirty="0"/>
              <a:t>Building a data foundation</a:t>
            </a:r>
          </a:p>
        </p:txBody>
      </p:sp>
    </p:spTree>
    <p:extLst>
      <p:ext uri="{BB962C8B-B14F-4D97-AF65-F5344CB8AC3E}">
        <p14:creationId xmlns:p14="http://schemas.microsoft.com/office/powerpoint/2010/main" val="97021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 Robust Data Foundation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6640"/>
            <a:ext cx="9144000" cy="4235510"/>
          </a:xfrm>
          <a:prstGeom prst="rect">
            <a:avLst/>
          </a:prstGeom>
        </p:spPr>
      </p:pic>
      <p:sp>
        <p:nvSpPr>
          <p:cNvPr id="7" name="TextBox 6"/>
          <p:cNvSpPr txBox="1"/>
          <p:nvPr/>
        </p:nvSpPr>
        <p:spPr>
          <a:xfrm>
            <a:off x="312821" y="2165684"/>
            <a:ext cx="2322095" cy="8422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3991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743700"/>
          </a:xfrm>
          <a:prstGeom prst="rect">
            <a:avLst/>
          </a:prstGeom>
        </p:spPr>
        <p:txBody>
          <a:bodyPr wrap="square" lIns="91425" tIns="91425" rIns="91425" bIns="91425" anchor="ctr" anchorCtr="0">
            <a:noAutofit/>
          </a:bodyPr>
          <a:lstStyle/>
          <a:p>
            <a:pPr lvl="0">
              <a:spcBef>
                <a:spcPts val="0"/>
              </a:spcBef>
              <a:buNone/>
            </a:pPr>
            <a:r>
              <a:rPr lang="en-US" dirty="0"/>
              <a:t>Student Data Mart: Process Innovation</a:t>
            </a:r>
          </a:p>
        </p:txBody>
      </p:sp>
      <p:pic>
        <p:nvPicPr>
          <p:cNvPr id="114" name="Shape 114" descr="Screen Shot 2017-09-25 at 4.47.19 PM.png"/>
          <p:cNvPicPr preferRelativeResize="0"/>
          <p:nvPr/>
        </p:nvPicPr>
        <p:blipFill>
          <a:blip r:embed="rId3">
            <a:alphaModFix/>
          </a:blip>
          <a:stretch>
            <a:fillRect/>
          </a:stretch>
        </p:blipFill>
        <p:spPr>
          <a:xfrm>
            <a:off x="257175" y="2581262"/>
            <a:ext cx="8629650" cy="1695450"/>
          </a:xfrm>
          <a:prstGeom prst="rect">
            <a:avLst/>
          </a:prstGeom>
          <a:noFill/>
          <a:ln>
            <a:noFill/>
          </a:ln>
        </p:spPr>
      </p:pic>
    </p:spTree>
    <p:extLst>
      <p:ext uri="{BB962C8B-B14F-4D97-AF65-F5344CB8AC3E}">
        <p14:creationId xmlns:p14="http://schemas.microsoft.com/office/powerpoint/2010/main" val="320719846"/>
      </p:ext>
    </p:extLst>
  </p:cSld>
  <p:clrMapOvr>
    <a:masterClrMapping/>
  </p:clrMapOvr>
</p:sld>
</file>

<file path=ppt/theme/theme1.xml><?xml version="1.0" encoding="utf-8"?>
<a:theme xmlns:a="http://schemas.openxmlformats.org/drawingml/2006/main" name="UNCGA General Presentation Template (WHITE)">
  <a:themeElements>
    <a:clrScheme name="UNC General Administration">
      <a:dk1>
        <a:srgbClr val="191919"/>
      </a:dk1>
      <a:lt1>
        <a:sysClr val="window" lastClr="FFFFFF"/>
      </a:lt1>
      <a:dk2>
        <a:srgbClr val="4A1B15"/>
      </a:dk2>
      <a:lt2>
        <a:srgbClr val="EEECE1"/>
      </a:lt2>
      <a:accent1>
        <a:srgbClr val="FF8000"/>
      </a:accent1>
      <a:accent2>
        <a:srgbClr val="1A5B65"/>
      </a:accent2>
      <a:accent3>
        <a:srgbClr val="A3A4A1"/>
      </a:accent3>
      <a:accent4>
        <a:srgbClr val="6AA68A"/>
      </a:accent4>
      <a:accent5>
        <a:srgbClr val="6A251C"/>
      </a:accent5>
      <a:accent6>
        <a:srgbClr val="D4D08A"/>
      </a:accent6>
      <a:hlink>
        <a:srgbClr val="8BA2A5"/>
      </a:hlink>
      <a:folHlink>
        <a:srgbClr val="3F42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UNC General Presentation">
  <a:themeElements>
    <a:clrScheme name="UNC General Administration">
      <a:dk1>
        <a:srgbClr val="191919"/>
      </a:dk1>
      <a:lt1>
        <a:sysClr val="window" lastClr="FFFFFF"/>
      </a:lt1>
      <a:dk2>
        <a:srgbClr val="4A1B15"/>
      </a:dk2>
      <a:lt2>
        <a:srgbClr val="EEECE1"/>
      </a:lt2>
      <a:accent1>
        <a:srgbClr val="FF8000"/>
      </a:accent1>
      <a:accent2>
        <a:srgbClr val="1A5B65"/>
      </a:accent2>
      <a:accent3>
        <a:srgbClr val="A3A4A1"/>
      </a:accent3>
      <a:accent4>
        <a:srgbClr val="6AA68A"/>
      </a:accent4>
      <a:accent5>
        <a:srgbClr val="6A251C"/>
      </a:accent5>
      <a:accent6>
        <a:srgbClr val="D4D08A"/>
      </a:accent6>
      <a:hlink>
        <a:srgbClr val="8BA2A5"/>
      </a:hlink>
      <a:folHlink>
        <a:srgbClr val="3F42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UNCGA General Presentation Template (WHITE).potx</Template>
  <TotalTime>14349</TotalTime>
  <Words>4151</Words>
  <Application>Microsoft Office PowerPoint</Application>
  <PresentationFormat>On-screen Show (4:3)</PresentationFormat>
  <Paragraphs>241</Paragraphs>
  <Slides>33</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Arial Narrow</vt:lpstr>
      <vt:lpstr>Calibri</vt:lpstr>
      <vt:lpstr>Courier New</vt:lpstr>
      <vt:lpstr>Trade Gothic Next LT Pro Bold Condensed</vt:lpstr>
      <vt:lpstr>Whitney Book</vt:lpstr>
      <vt:lpstr>Wingdings</vt:lpstr>
      <vt:lpstr>UNCGA General Presentation Template (WHITE)</vt:lpstr>
      <vt:lpstr>UNC General Presentation</vt:lpstr>
      <vt:lpstr>Building system-wide  Data and analytics capacity</vt:lpstr>
      <vt:lpstr>Today’s Speaker</vt:lpstr>
      <vt:lpstr>BEFORE WE BEGIN</vt:lpstr>
      <vt:lpstr>Agenda </vt:lpstr>
      <vt:lpstr>About UNC</vt:lpstr>
      <vt:lpstr>CORE PRIORITIES</vt:lpstr>
      <vt:lpstr>Building a data foundation</vt:lpstr>
      <vt:lpstr>A Robust Data Foundation</vt:lpstr>
      <vt:lpstr>Student Data Mart: Process Innovation</vt:lpstr>
      <vt:lpstr>Plan for Change; Phased Implementation</vt:lpstr>
      <vt:lpstr>Student Data Mart: Results</vt:lpstr>
      <vt:lpstr>Demo: Student data mart Interface</vt:lpstr>
      <vt:lpstr>Student Data Mart Dictionary</vt:lpstr>
      <vt:lpstr>Student Data Mart Reporting “Widget” – Verification</vt:lpstr>
      <vt:lpstr>Student Data Mart Reporting “Widget” – Ad Hoc</vt:lpstr>
      <vt:lpstr>Questions at this point?</vt:lpstr>
      <vt:lpstr>Developing an Analytics Environment</vt:lpstr>
      <vt:lpstr>Define Needs, Find Partner</vt:lpstr>
      <vt:lpstr>Technology Enabled Service Model</vt:lpstr>
      <vt:lpstr>Partnership Levels</vt:lpstr>
      <vt:lpstr>Communicate, Be Responsive</vt:lpstr>
      <vt:lpstr>Demo: Analytics Environment Examples</vt:lpstr>
      <vt:lpstr>Data Mart Cloud Access</vt:lpstr>
      <vt:lpstr>Data Modeling</vt:lpstr>
      <vt:lpstr>PowerPoint Presentation</vt:lpstr>
      <vt:lpstr>Admission Rate and Funnel Metrics</vt:lpstr>
      <vt:lpstr>Enrollment Report Card</vt:lpstr>
      <vt:lpstr>Course Enrollment Trends</vt:lpstr>
      <vt:lpstr>Next Steps</vt:lpstr>
      <vt:lpstr>Resources and References</vt:lpstr>
      <vt:lpstr>PowerPoint Presentation</vt:lpstr>
      <vt:lpstr>Today’s Speaker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svcs_pdf</cp:lastModifiedBy>
  <cp:revision>403</cp:revision>
  <cp:lastPrinted>2017-12-01T19:04:57Z</cp:lastPrinted>
  <dcterms:created xsi:type="dcterms:W3CDTF">2016-03-31T15:07:28Z</dcterms:created>
  <dcterms:modified xsi:type="dcterms:W3CDTF">2017-12-04T15:32:30Z</dcterms:modified>
</cp:coreProperties>
</file>