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76" r:id="rId4"/>
    <p:sldId id="275" r:id="rId5"/>
    <p:sldId id="283" r:id="rId6"/>
    <p:sldId id="294" r:id="rId7"/>
    <p:sldId id="293" r:id="rId8"/>
    <p:sldId id="287" r:id="rId9"/>
    <p:sldId id="277" r:id="rId10"/>
    <p:sldId id="292" r:id="rId11"/>
    <p:sldId id="284" r:id="rId12"/>
    <p:sldId id="289" r:id="rId13"/>
    <p:sldId id="296" r:id="rId14"/>
    <p:sldId id="297" r:id="rId15"/>
    <p:sldId id="291" r:id="rId16"/>
    <p:sldId id="298" r:id="rId17"/>
    <p:sldId id="286" r:id="rId18"/>
    <p:sldId id="29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C4C"/>
    <a:srgbClr val="333333"/>
    <a:srgbClr val="F48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/>
    <p:restoredTop sz="94697"/>
  </p:normalViewPr>
  <p:slideViewPr>
    <p:cSldViewPr snapToGrid="0" snapToObjects="1">
      <p:cViewPr>
        <p:scale>
          <a:sx n="76" d="100"/>
          <a:sy n="76" d="100"/>
        </p:scale>
        <p:origin x="-10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1371E44-1547-4302-8E0A-84DD4291FBE2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C528812-EABC-459A-A186-A8FA66283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44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BD31907-98AE-4943-8C84-F873BA770E31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EB472A8-5CD4-4D1F-9498-5D77C784D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89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72A8-5CD4-4D1F-9498-5D77C784DD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92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0B40AA-D4AD-4E0A-9722-FADB98859EC4}" type="slidenum">
              <a:rPr lang="en-US" smtClean="0">
                <a:ea typeface="ＭＳ Ｐゴシック"/>
                <a:cs typeface="ＭＳ Ｐゴシック"/>
              </a:rPr>
              <a:pPr/>
              <a:t>9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2579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rgbClr val="F480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4C4C4C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C4C4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67F1F-DAE5-4E03-9E16-6F74972363BE}" type="datetime2">
              <a:rPr lang="en-US" smtClean="0"/>
              <a:t>Monday, November 28,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6780-306A-4E9A-87CE-8F404D247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5AA48-B2B2-491F-87C8-931DD1E90151}" type="datetime2">
              <a:rPr lang="en-US" smtClean="0"/>
              <a:t>Monday, November 28,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473C5-CD20-4A8D-A94F-E9996EC04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E4835-EFC5-49CB-93D3-A97D8AD4AFBF}" type="datetime2">
              <a:rPr lang="en-US" smtClean="0"/>
              <a:t>Monday, November 28,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C7678-5C28-4300-9100-35370249A8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B75E4-97CC-4D6D-912C-7DE1F0C0E48B}" type="datetime2">
              <a:rPr lang="en-US" smtClean="0"/>
              <a:t>Monday, November 28,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4658C-0C75-4E04-8C34-7CCC8A2701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AE1A3-3B1B-4E00-B9EE-F1EDDA6D5B70}" type="datetime2">
              <a:rPr lang="en-US" smtClean="0"/>
              <a:t>Monday, November 28,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6647-CAE0-4508-B00B-B5ECDD1DE2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F480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31BED-A330-4112-9FA0-C98B12737138}" type="datetime2">
              <a:rPr lang="en-US" smtClean="0"/>
              <a:t>Monday, November 28,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A8924-6594-4F9B-9A0B-544BC4FD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33A43-4F4F-4089-9DF0-DFBF976DB6A5}" type="datetime2">
              <a:rPr lang="en-US" smtClean="0"/>
              <a:t>Monday, November 28, 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0B137-3C75-4B30-82D2-774E631459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60250-3D76-4E13-BDE4-E78F503A9818}" type="datetime2">
              <a:rPr lang="en-US" smtClean="0"/>
              <a:t>Monday, November 28, 2016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78BFF-64B8-40A0-82DA-E7C561C5D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A728-609D-427D-AD12-6992CCFA8C82}" type="datetime2">
              <a:rPr lang="en-US" smtClean="0"/>
              <a:t>Monday, November 28, 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77844-FC73-4964-ABD4-02E3A8F68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8946C-7787-4481-94F0-A38148BB9C65}" type="datetime2">
              <a:rPr lang="en-US" smtClean="0"/>
              <a:t>Monday, November 28, 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A8670-F9FB-4EDD-A34F-15E127C495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CC8E-C0F3-402E-A22F-B476D819BB46}" type="datetime2">
              <a:rPr lang="en-US" smtClean="0"/>
              <a:t>Monday, November 28, 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6E875-1F90-4468-AFD9-C9E7F31C0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F0848-8DF0-4DE0-A9A7-044B99879FF7}" type="datetime2">
              <a:rPr lang="en-US" smtClean="0"/>
              <a:t>Monday, November 28, 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8731-3633-405D-BDB0-6D4AF29EC8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rgbClr val="F480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C7E4A17-B8A4-4009-AF5D-4BB29ADEAC55}" type="datetime2">
              <a:rPr lang="en-US" smtClean="0"/>
              <a:t>Monday, November 28,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73CB2C6-41CD-47E1-9FA3-4AA69D9938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2" r:id="rId2"/>
    <p:sldLayoutId id="2147483974" r:id="rId3"/>
    <p:sldLayoutId id="2147483971" r:id="rId4"/>
    <p:sldLayoutId id="2147483975" r:id="rId5"/>
    <p:sldLayoutId id="2147483970" r:id="rId6"/>
    <p:sldLayoutId id="2147483969" r:id="rId7"/>
    <p:sldLayoutId id="2147483976" r:id="rId8"/>
    <p:sldLayoutId id="2147483968" r:id="rId9"/>
    <p:sldLayoutId id="2147483967" r:id="rId10"/>
    <p:sldLayoutId id="2147483966" r:id="rId11"/>
    <p:sldLayoutId id="214748396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  <a:cs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  <a:cs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  <a:cs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  <a:cs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doug.lederman@insidehighered.com" TargetMode="External"/><Relationship Id="rId2" Type="http://schemas.openxmlformats.org/officeDocument/2006/relationships/hyperlink" Target="https://www.insidehighered.com/news/survey/doubts-about-data-2016-survey-faculty-attitudes-technolog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mailto:Scott.jaschik@insidehighered.co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cott.jaschik@insidehighered.com" TargetMode="External"/><Relationship Id="rId2" Type="http://schemas.openxmlformats.org/officeDocument/2006/relationships/hyperlink" Target="mailto:doug.lederman@insidehighered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371600"/>
            <a:ext cx="7848600" cy="19272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cap="none" dirty="0"/>
              <a:t>Online Ed </a:t>
            </a:r>
            <a:r>
              <a:rPr lang="en-US" sz="4000" cap="none" dirty="0" smtClean="0"/>
              <a:t>Ambivalence, </a:t>
            </a:r>
            <a:br>
              <a:rPr lang="en-US" sz="4000" cap="none" dirty="0" smtClean="0"/>
            </a:br>
            <a:r>
              <a:rPr lang="en-US" sz="4000" cap="none" dirty="0" smtClean="0"/>
              <a:t>Doubts About Data: </a:t>
            </a:r>
            <a:br>
              <a:rPr lang="en-US" sz="4000" cap="none" dirty="0" smtClean="0"/>
            </a:br>
            <a:r>
              <a:rPr lang="en-US" sz="4000" cap="none" dirty="0" smtClean="0"/>
              <a:t>Faculty Views of Technology</a:t>
            </a:r>
            <a:endParaRPr lang="en-US" sz="4000" dirty="0">
              <a:ea typeface="+mj-ea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4710113"/>
            <a:ext cx="7848600" cy="8255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rgbClr val="4C4C4C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000" cap="none" dirty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685800" y="3429000"/>
            <a:ext cx="7848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4C4C4C"/>
                </a:solidFill>
                <a:latin typeface="Franklin Gothic Medium" pitchFamily="34" charset="0"/>
              </a:rPr>
              <a:t>Results of </a:t>
            </a:r>
            <a:r>
              <a:rPr lang="en-US" i="1" dirty="0">
                <a:solidFill>
                  <a:srgbClr val="4C4C4C"/>
                </a:solidFill>
                <a:latin typeface="Franklin Gothic Medium" pitchFamily="34" charset="0"/>
              </a:rPr>
              <a:t>Inside Higher Ed’s </a:t>
            </a:r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2016 </a:t>
            </a:r>
            <a:r>
              <a:rPr lang="en-US" dirty="0">
                <a:solidFill>
                  <a:srgbClr val="4C4C4C"/>
                </a:solidFill>
                <a:latin typeface="Franklin Gothic Medium" pitchFamily="34" charset="0"/>
              </a:rPr>
              <a:t>Survey </a:t>
            </a:r>
            <a:br>
              <a:rPr lang="en-US" dirty="0">
                <a:solidFill>
                  <a:srgbClr val="4C4C4C"/>
                </a:solidFill>
                <a:latin typeface="Franklin Gothic Medium" pitchFamily="34" charset="0"/>
              </a:rPr>
            </a:br>
            <a:r>
              <a:rPr lang="en-US" dirty="0">
                <a:solidFill>
                  <a:srgbClr val="4C4C4C"/>
                </a:solidFill>
                <a:latin typeface="Franklin Gothic Medium" pitchFamily="34" charset="0"/>
              </a:rPr>
              <a:t>of </a:t>
            </a:r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Faculty Attitudes on Technology</a:t>
            </a:r>
            <a:r>
              <a:rPr lang="en-US" dirty="0">
                <a:solidFill>
                  <a:srgbClr val="4C4C4C"/>
                </a:solidFill>
                <a:latin typeface="Franklin Gothic Medium" pitchFamily="34" charset="0"/>
              </a:rPr>
              <a:t/>
            </a:r>
            <a:br>
              <a:rPr lang="en-US" dirty="0">
                <a:solidFill>
                  <a:srgbClr val="4C4C4C"/>
                </a:solidFill>
                <a:latin typeface="Franklin Gothic Medium" pitchFamily="34" charset="0"/>
              </a:rPr>
            </a:br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Tuesday, November 29, 2 p.m. Eastern</a:t>
            </a:r>
            <a:endParaRPr lang="en-US" dirty="0">
              <a:solidFill>
                <a:srgbClr val="4C4C4C"/>
              </a:solidFill>
              <a:latin typeface="Franklin Gothic Medium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47BFB-56DA-489D-B1C5-59FDEF7DCC7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5314388"/>
            <a:ext cx="1524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Support for Online Learning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Academic tech administrators confident in support services they provide – professors less so.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201171"/>
              </p:ext>
            </p:extLst>
          </p:nvPr>
        </p:nvGraphicFramePr>
        <p:xfrm>
          <a:off x="249383" y="2483426"/>
          <a:ext cx="8797635" cy="412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3307"/>
                <a:gridCol w="2216728"/>
                <a:gridCol w="1953491"/>
                <a:gridCol w="1704109"/>
              </a:tblGrid>
              <a:tr h="5864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Academic Tech Administrators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 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Online Instructors</a:t>
                      </a:r>
                      <a:endParaRPr lang="en-US" dirty="0"/>
                    </a:p>
                  </a:txBody>
                  <a:tcPr/>
                </a:tc>
              </a:tr>
              <a:tr h="647816">
                <a:tc>
                  <a:txBody>
                    <a:bodyPr/>
                    <a:lstStyle/>
                    <a:p>
                      <a:r>
                        <a:rPr lang="en-US" dirty="0" smtClean="0"/>
                        <a:t>Adequate tech support for</a:t>
                      </a:r>
                      <a:r>
                        <a:rPr lang="en-US" baseline="0" dirty="0" smtClean="0"/>
                        <a:t> creating online course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/>
                </a:tc>
              </a:tr>
              <a:tr h="586471">
                <a:tc>
                  <a:txBody>
                    <a:bodyPr/>
                    <a:lstStyle/>
                    <a:p>
                      <a:r>
                        <a:rPr lang="en-US" dirty="0" smtClean="0"/>
                        <a:t>Compensates fairly for online instruction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46%</a:t>
                      </a:r>
                      <a:endParaRPr lang="en-US" dirty="0"/>
                    </a:p>
                  </a:txBody>
                  <a:tcPr/>
                </a:tc>
              </a:tr>
              <a:tr h="586471">
                <a:tc>
                  <a:txBody>
                    <a:bodyPr/>
                    <a:lstStyle/>
                    <a:p>
                      <a:r>
                        <a:rPr lang="en-US" dirty="0" smtClean="0"/>
                        <a:t>Compensates fairly for developing online course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</a:tr>
              <a:tr h="586471">
                <a:tc>
                  <a:txBody>
                    <a:bodyPr/>
                    <a:lstStyle/>
                    <a:p>
                      <a:r>
                        <a:rPr lang="en-US" dirty="0" smtClean="0"/>
                        <a:t>Rewards</a:t>
                      </a:r>
                      <a:r>
                        <a:rPr lang="en-US" baseline="0" dirty="0" smtClean="0"/>
                        <a:t> contributions to digital pedagogy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</a:tr>
              <a:tr h="586471">
                <a:tc>
                  <a:txBody>
                    <a:bodyPr/>
                    <a:lstStyle/>
                    <a:p>
                      <a:r>
                        <a:rPr lang="en-US" dirty="0" smtClean="0"/>
                        <a:t>Provides monetary/other incentive for online teaching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96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Ed Tech Contributions</a:t>
            </a:r>
            <a:r>
              <a:rPr lang="en-US" u="sng" dirty="0"/>
              <a:t> </a:t>
            </a:r>
            <a:r>
              <a:rPr lang="en-US" u="sng" dirty="0" smtClean="0"/>
              <a:t>&amp; Value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70% of instructors say classroom use </a:t>
            </a:r>
            <a:br>
              <a:rPr lang="en-US" dirty="0" smtClean="0"/>
            </a:br>
            <a:r>
              <a:rPr lang="en-US" dirty="0" smtClean="0"/>
              <a:t>of technology has led to improved </a:t>
            </a:r>
            <a:br>
              <a:rPr lang="en-US" dirty="0" smtClean="0"/>
            </a:br>
            <a:r>
              <a:rPr lang="en-US" dirty="0" smtClean="0"/>
              <a:t>student outcomes, but only 18% say </a:t>
            </a:r>
            <a:br>
              <a:rPr lang="en-US" dirty="0" smtClean="0"/>
            </a:br>
            <a:r>
              <a:rPr lang="en-US" dirty="0" smtClean="0"/>
              <a:t>gains have been significant.</a:t>
            </a:r>
          </a:p>
          <a:p>
            <a:r>
              <a:rPr lang="en-US" dirty="0" smtClean="0"/>
              <a:t>57% say gains have justified colleges’ </a:t>
            </a:r>
            <a:br>
              <a:rPr lang="en-US" dirty="0" smtClean="0"/>
            </a:br>
            <a:r>
              <a:rPr lang="en-US" dirty="0" smtClean="0"/>
              <a:t>spending, down from 63% in 2015. </a:t>
            </a:r>
            <a:br>
              <a:rPr lang="en-US" dirty="0" smtClean="0"/>
            </a:br>
            <a:r>
              <a:rPr lang="en-US" dirty="0" smtClean="0"/>
              <a:t>(84% of academic tech administrators say</a:t>
            </a:r>
            <a:br>
              <a:rPr lang="en-US" dirty="0" smtClean="0"/>
            </a:br>
            <a:r>
              <a:rPr lang="en-US" dirty="0" smtClean="0"/>
              <a:t>gains have justified costs.)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642" y="5807364"/>
            <a:ext cx="1524000" cy="76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582" y="2590800"/>
            <a:ext cx="1828800" cy="2591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7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Doubts on Data-Driven Assessment</a:t>
            </a:r>
            <a:endParaRPr lang="en-US" u="sn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526860"/>
              </p:ext>
            </p:extLst>
          </p:nvPr>
        </p:nvGraphicFramePr>
        <p:xfrm>
          <a:off x="457200" y="160020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5528"/>
                <a:gridCol w="2480872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Faculty Members</a:t>
                      </a:r>
                      <a:r>
                        <a:rPr lang="en-US" baseline="0" dirty="0" smtClean="0"/>
                        <a:t> Who Agree/Strongly Agree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Academic Tech Administrators Who Agree/Strongly Agree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</a:t>
                      </a:r>
                      <a:r>
                        <a:rPr lang="en-US" baseline="0" dirty="0" smtClean="0"/>
                        <a:t> efforts seem primarily focused on satisfying outside groups.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Faculty members play meaningful role in planning assessment.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My college has meaningful</a:t>
                      </a:r>
                      <a:r>
                        <a:rPr lang="en-US" baseline="0" dirty="0" smtClean="0"/>
                        <a:t> discussion how to use assessment data.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These assessments have improved quality of teaching</a:t>
                      </a:r>
                      <a:r>
                        <a:rPr lang="en-US" baseline="0" dirty="0" smtClean="0"/>
                        <a:t> and learning at my college.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44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Who Is Most Skeptical? Those With Tenure</a:t>
            </a:r>
            <a:br>
              <a:rPr lang="en-US" u="sng" dirty="0" smtClean="0"/>
            </a:br>
            <a:endParaRPr lang="en-US" u="sn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403" y="1709736"/>
            <a:ext cx="4781048" cy="47672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296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Cybersecurity Fears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13% of faculty members are very confident that their institutions can keep their data and student data secure from </a:t>
            </a:r>
            <a:r>
              <a:rPr lang="en-US" dirty="0" err="1"/>
              <a:t>cyberattacks</a:t>
            </a:r>
            <a:r>
              <a:rPr lang="en-US" dirty="0"/>
              <a:t>. (45% are somewhat confident.)</a:t>
            </a:r>
          </a:p>
          <a:p>
            <a:r>
              <a:rPr lang="en-US" dirty="0"/>
              <a:t>7% are very worried that steps their colleges may take could infringe on their privacy. (29% are somewhat worried.)</a:t>
            </a:r>
          </a:p>
          <a:p>
            <a:endParaRPr lang="en-US" dirty="0"/>
          </a:p>
        </p:txBody>
      </p:sp>
      <p:pic>
        <p:nvPicPr>
          <p:cNvPr id="8" name="Picture 7" descr="https://www.insidehighered.com/sites/default/server_files/styles/large-copy/public/media/iStock_000037159784_Medium.jpg?itok=_6xStoL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674" y="3951158"/>
            <a:ext cx="3367789" cy="2525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618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Course Materials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09736"/>
            <a:ext cx="8229600" cy="4767263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2203553"/>
            <a:ext cx="8229600" cy="438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563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400" kern="1200">
                <a:solidFill>
                  <a:srgbClr val="4C4C4C"/>
                </a:solidFill>
                <a:latin typeface="Franklin Gothic Medium"/>
                <a:ea typeface="ＭＳ Ｐゴシック" charset="0"/>
                <a:cs typeface="Franklin Gothic Medium"/>
              </a:defRPr>
            </a:lvl1pPr>
            <a:lvl2pPr marL="457200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000" kern="1200">
                <a:solidFill>
                  <a:srgbClr val="4C4C4C"/>
                </a:solidFill>
                <a:latin typeface="Franklin Gothic Medium"/>
                <a:ea typeface="ＭＳ Ｐゴシック" charset="0"/>
                <a:cs typeface="Franklin Gothic Medium"/>
              </a:defRPr>
            </a:lvl2pPr>
            <a:lvl3pPr marL="730250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•"/>
              <a:defRPr kern="1200">
                <a:solidFill>
                  <a:srgbClr val="4C4C4C"/>
                </a:solidFill>
                <a:latin typeface="Franklin Gothic Medium"/>
                <a:ea typeface="ＭＳ Ｐゴシック" charset="0"/>
                <a:cs typeface="Franklin Gothic Medium"/>
              </a:defRPr>
            </a:lvl3pPr>
            <a:lvl4pPr marL="1004888" indent="-182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1600" kern="1200">
                <a:solidFill>
                  <a:srgbClr val="4C4C4C"/>
                </a:solidFill>
                <a:latin typeface="Franklin Gothic Medium"/>
                <a:ea typeface="ＭＳ Ｐゴシック" charset="0"/>
                <a:cs typeface="Franklin Gothic Medium"/>
              </a:defRPr>
            </a:lvl4pPr>
            <a:lvl5pPr marL="1187450" indent="-1365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 kern="1200">
                <a:solidFill>
                  <a:srgbClr val="4C4C4C"/>
                </a:solidFill>
                <a:latin typeface="Franklin Gothic Medium"/>
                <a:ea typeface="ＭＳ Ｐゴシック" charset="0"/>
                <a:cs typeface="Franklin Gothic Medium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95% of faculty members say that textbooks and other course materials are priced too high.</a:t>
            </a:r>
          </a:p>
          <a:p>
            <a:r>
              <a:rPr lang="en-US" dirty="0" smtClean="0"/>
              <a:t>83% say professors should make price a significant factor in selecting course materials.</a:t>
            </a:r>
          </a:p>
          <a:p>
            <a:r>
              <a:rPr lang="en-US" dirty="0" smtClean="0"/>
              <a:t>92% say that that faculty members should assign more open educational resources.</a:t>
            </a:r>
          </a:p>
          <a:p>
            <a:r>
              <a:rPr lang="en-US" dirty="0" smtClean="0"/>
              <a:t>But do faculty members’ behavior match these attitudes?</a:t>
            </a:r>
          </a:p>
        </p:txBody>
      </p:sp>
      <p:pic>
        <p:nvPicPr>
          <p:cNvPr id="8" name="Picture 7" descr="mage result for university of maryland booksto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554" y="5134673"/>
            <a:ext cx="1377846" cy="103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082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30</a:t>
            </a:r>
            <a:r>
              <a:rPr lang="en-US" dirty="0" smtClean="0"/>
              <a:t>% of faculty members use social media for either professional or political purposes.</a:t>
            </a:r>
          </a:p>
          <a:p>
            <a:r>
              <a:rPr lang="en-US" dirty="0" smtClean="0"/>
              <a:t>33% believe social media provide a good way for scholars to communication with the general public.</a:t>
            </a:r>
          </a:p>
          <a:p>
            <a:r>
              <a:rPr lang="en-US" dirty="0" smtClean="0"/>
              <a:t>63% are concerned about attacks on scholars for their comments on social media.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2518" y="533400"/>
            <a:ext cx="8478965" cy="990600"/>
          </a:xfrm>
        </p:spPr>
        <p:txBody>
          <a:bodyPr/>
          <a:lstStyle/>
          <a:p>
            <a:pPr algn="ctr"/>
            <a:r>
              <a:rPr lang="en-US" u="sng" dirty="0" smtClean="0"/>
              <a:t>Concerns About Social Media</a:t>
            </a:r>
            <a:endParaRPr lang="en-US" u="sng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4019823" y="3323995"/>
            <a:ext cx="7460065" cy="856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rgbClr val="4C4C4C"/>
                </a:solidFill>
                <a:latin typeface="Franklin Gothic Medium"/>
                <a:ea typeface="ＭＳ Ｐゴシック" charset="0"/>
                <a:cs typeface="Franklin Gothic Medium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C4C4C"/>
                </a:solidFill>
                <a:latin typeface="Franklin Gothic Medium" charset="0"/>
                <a:ea typeface="ＭＳ Ｐゴシック" charset="0"/>
                <a:cs typeface="Franklin Gothic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C4C4C"/>
                </a:solidFill>
                <a:latin typeface="Franklin Gothic Medium" charset="0"/>
                <a:ea typeface="ＭＳ Ｐゴシック" charset="0"/>
                <a:cs typeface="Franklin Gothic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C4C4C"/>
                </a:solidFill>
                <a:latin typeface="Franklin Gothic Medium" charset="0"/>
                <a:ea typeface="ＭＳ Ｐゴシック" charset="0"/>
                <a:cs typeface="Franklin Gothic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C4C4C"/>
                </a:solidFill>
                <a:latin typeface="Franklin Gothic Medium" charset="0"/>
                <a:ea typeface="ＭＳ Ｐゴシック" charset="0"/>
                <a:cs typeface="Franklin Gothic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C4C4C"/>
                </a:solidFill>
                <a:latin typeface="Franklin Gothic Medium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C4C4C"/>
                </a:solidFill>
                <a:latin typeface="Franklin Gothic Medium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C4C4C"/>
                </a:solidFill>
                <a:latin typeface="Franklin Gothic Medium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4C4C4C"/>
                </a:solidFill>
                <a:latin typeface="Franklin Gothic Medium" charset="0"/>
                <a:ea typeface="ＭＳ Ｐゴシック" charset="0"/>
              </a:defRPr>
            </a:lvl9pPr>
          </a:lstStyle>
          <a:p>
            <a:r>
              <a:rPr lang="en-US" u="sng" dirty="0" smtClean="0"/>
              <a:t> </a:t>
            </a:r>
            <a:endParaRPr lang="en-US" u="sng" dirty="0"/>
          </a:p>
        </p:txBody>
      </p:sp>
      <p:pic>
        <p:nvPicPr>
          <p:cNvPr id="8" name="Picture 7" descr="https://encrypted-tbn3.gstatic.com/images?q=tbn:ANd9GcSf3V5MGKYvChgA83ogGs_XnXgKMDUThdfjSrxBzFLPbM0aC9cbMWqF24S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800" y="3752337"/>
            <a:ext cx="4317167" cy="233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65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More on the Survey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the survey report: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www.insidehighered.com/news/survey/doubts-about-data-2016-survey-faculty-attitudes-technology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Contact: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doug.lederman@insidehighered.com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4"/>
              </a:rPr>
              <a:t>s</a:t>
            </a:r>
            <a:r>
              <a:rPr lang="en-US" dirty="0" smtClean="0">
                <a:hlinkClick r:id="rId4"/>
              </a:rPr>
              <a:t>cott.jaschik@insidehighered.com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186514"/>
            <a:ext cx="1524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79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Thanks to Our Sponsors</a:t>
            </a:r>
            <a:endParaRPr lang="en-US" u="sn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071" y="5072839"/>
            <a:ext cx="4336625" cy="136467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23" y="1551649"/>
            <a:ext cx="5099264" cy="17872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19" y="4869871"/>
            <a:ext cx="2951018" cy="17706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685" y="1745673"/>
            <a:ext cx="4304315" cy="1299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928" y="3387434"/>
            <a:ext cx="513397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471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u="sng" dirty="0" smtClean="0"/>
              <a:t>Presenters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sz="3200" dirty="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Doug Lederman, co-editor, </a:t>
            </a:r>
            <a:r>
              <a:rPr lang="en-US" i="1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Inside Higher Ed, </a:t>
            </a:r>
            <a:r>
              <a:rPr lang="en-US" i="1" dirty="0" smtClean="0">
                <a:latin typeface="Franklin Gothic Medium" pitchFamily="34" charset="0"/>
                <a:ea typeface="ＭＳ Ｐゴシック"/>
                <a:cs typeface="Franklin Gothic Medium" pitchFamily="34" charset="0"/>
                <a:hlinkClick r:id="rId2"/>
              </a:rPr>
              <a:t>doug.lederman@insidehighered.com</a:t>
            </a:r>
            <a:endParaRPr lang="en-US" i="1" dirty="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pPr marL="0" indent="0" eaLnBrk="1" hangingPunct="1">
              <a:buNone/>
            </a:pPr>
            <a:endParaRPr lang="en-US" i="1" dirty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Scott Jaschik, co-editor, </a:t>
            </a:r>
            <a:r>
              <a:rPr lang="en-US" i="1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Inside Higher Ed, </a:t>
            </a:r>
            <a:r>
              <a:rPr lang="en-US" dirty="0" smtClean="0">
                <a:latin typeface="Franklin Gothic Medium" pitchFamily="34" charset="0"/>
                <a:ea typeface="ＭＳ Ｐゴシック"/>
                <a:cs typeface="Franklin Gothic Medium" pitchFamily="34" charset="0"/>
                <a:hlinkClick r:id="rId3"/>
              </a:rPr>
              <a:t>scott.jaschik@insidehighered.com</a:t>
            </a:r>
            <a:endParaRPr lang="en-US" dirty="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pPr marL="0" indent="0" eaLnBrk="1" hangingPunct="1">
              <a:buNone/>
            </a:pPr>
            <a:endParaRPr lang="en-US" sz="3600" dirty="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pPr marL="0" indent="0" eaLnBrk="1" hangingPunct="1">
              <a:buNone/>
            </a:pPr>
            <a:endParaRPr lang="en-US" sz="3200" dirty="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                </a:t>
            </a:r>
            <a:br>
              <a:rPr lang="en-US" sz="32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</a:br>
            <a:r>
              <a:rPr lang="en-US" sz="32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7BA99-8676-4E37-841B-478DE11BE6A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5314388"/>
            <a:ext cx="1524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u="sng" dirty="0" smtClean="0"/>
              <a:t>Methodology</a:t>
            </a:r>
            <a:endParaRPr lang="en-US" u="sng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Survey conducted by Gallup in Sept. 2016</a:t>
            </a:r>
          </a:p>
          <a:p>
            <a:pPr eaLnBrk="1" hangingPunct="1"/>
            <a:r>
              <a:rPr lang="en-US" sz="28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Responses from 1,671 instructors/69 academic technology administrators; nationally representative samples</a:t>
            </a:r>
          </a:p>
          <a:p>
            <a:pPr eaLnBrk="1" hangingPunct="1"/>
            <a:r>
              <a:rPr lang="en-US" sz="28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Responses coded to allow for analysis by sector of some questions</a:t>
            </a:r>
          </a:p>
          <a:p>
            <a:pPr eaLnBrk="1" hangingPunct="1"/>
            <a:r>
              <a:rPr lang="en-US" sz="28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Complete anonymity for individuals and institutions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E1CE5-EF4A-4E40-BB7A-3BD816552E6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9" y="5715000"/>
            <a:ext cx="1524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u="sng" dirty="0" smtClean="0"/>
              <a:t>Key Findings</a:t>
            </a:r>
            <a:endParaRPr lang="en-US" u="sng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86697" y="1524000"/>
            <a:ext cx="8229600" cy="5045364"/>
          </a:xfrm>
        </p:spPr>
        <p:txBody>
          <a:bodyPr/>
          <a:lstStyle/>
          <a:p>
            <a:r>
              <a:rPr lang="en-US" dirty="0" smtClean="0"/>
              <a:t>Majority of instructors doubt that online courses can produce student outcomes equivalent to in-person courses. </a:t>
            </a:r>
          </a:p>
          <a:p>
            <a:r>
              <a:rPr lang="en-US" dirty="0" smtClean="0"/>
              <a:t>BUT: Professors who have taught online take a more positive view, and the % of instructors who have taught online is growing.</a:t>
            </a:r>
          </a:p>
          <a:p>
            <a:r>
              <a:rPr lang="en-US" dirty="0" smtClean="0"/>
              <a:t>70% of instructors who converted face-to-face courses to blended said they incorporated more active learning techniques. Only half said they lectured less.</a:t>
            </a:r>
          </a:p>
          <a:p>
            <a:r>
              <a:rPr lang="en-US" dirty="0" smtClean="0"/>
              <a:t>70% of professors believe </a:t>
            </a:r>
            <a:r>
              <a:rPr lang="en-US" dirty="0"/>
              <a:t>technology in the classroom has led to improved student outcomes, </a:t>
            </a:r>
            <a:r>
              <a:rPr lang="en-US" dirty="0" smtClean="0"/>
              <a:t>but fewer (57%) believe the gains justify the costs.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1A537-B1A5-4C69-A88A-08E513FA247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023" y="5807364"/>
            <a:ext cx="1524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u="sng" dirty="0" smtClean="0"/>
              <a:t>Views of Online Quality</a:t>
            </a:r>
            <a:endParaRPr lang="en-US" sz="48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33236"/>
            <a:ext cx="8229600" cy="4876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Majority of instructors </a:t>
            </a:r>
            <a:r>
              <a:rPr lang="en-US" b="1" dirty="0" smtClean="0"/>
              <a:t>disagree </a:t>
            </a:r>
            <a:br>
              <a:rPr lang="en-US" b="1" dirty="0" smtClean="0"/>
            </a:br>
            <a:r>
              <a:rPr lang="en-US" dirty="0" smtClean="0"/>
              <a:t>that for-credit online courses can produce outcomes equivalent to those of in-person courses.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AutoShape 4" descr="Image result for marian court college"/>
          <p:cNvSpPr>
            <a:spLocks noChangeAspect="1" noChangeArrowheads="1"/>
          </p:cNvSpPr>
          <p:nvPr/>
        </p:nvSpPr>
        <p:spPr bwMode="auto">
          <a:xfrm>
            <a:off x="155575" y="-731838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 descr="Image result for marian court college"/>
          <p:cNvSpPr>
            <a:spLocks noChangeAspect="1" noChangeArrowheads="1"/>
          </p:cNvSpPr>
          <p:nvPr/>
        </p:nvSpPr>
        <p:spPr bwMode="auto">
          <a:xfrm>
            <a:off x="307975" y="-579438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Image result for marian court college"/>
          <p:cNvSpPr>
            <a:spLocks noChangeAspect="1" noChangeArrowheads="1"/>
          </p:cNvSpPr>
          <p:nvPr/>
        </p:nvSpPr>
        <p:spPr bwMode="auto">
          <a:xfrm>
            <a:off x="460375" y="-427038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271370"/>
              </p:ext>
            </p:extLst>
          </p:nvPr>
        </p:nvGraphicFramePr>
        <p:xfrm>
          <a:off x="917574" y="2912477"/>
          <a:ext cx="7769226" cy="3695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9742"/>
                <a:gridCol w="2589742"/>
                <a:gridCol w="2589742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</a:tr>
              <a:tr h="30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At Any Institution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3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Faculty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3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Full Time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</a:tr>
              <a:tr h="443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 Time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</a:tr>
              <a:tr h="4432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In 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Courses</a:t>
                      </a:r>
                      <a:r>
                        <a:rPr lang="en-US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 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Teach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3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Faculty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</a:tr>
              <a:tr h="443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Full Time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</a:tr>
              <a:tr h="443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 Time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20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Efficacy Doubted on Multiple Fronts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Professors view online courses as less effective than in-person classes for:</a:t>
            </a:r>
          </a:p>
          <a:p>
            <a:r>
              <a:rPr lang="en-US" sz="3200" dirty="0" smtClean="0"/>
              <a:t>Delivering content needed </a:t>
            </a:r>
            <a:br>
              <a:rPr lang="en-US" sz="3200" dirty="0" smtClean="0"/>
            </a:br>
            <a:r>
              <a:rPr lang="en-US" sz="3200" dirty="0" smtClean="0"/>
              <a:t>to meet learning objectives</a:t>
            </a:r>
          </a:p>
          <a:p>
            <a:r>
              <a:rPr lang="en-US" sz="3200" dirty="0" smtClean="0"/>
              <a:t>Interacting with students</a:t>
            </a:r>
          </a:p>
          <a:p>
            <a:r>
              <a:rPr lang="en-US" sz="3200" dirty="0" smtClean="0"/>
              <a:t>Reaching at-risk students</a:t>
            </a:r>
          </a:p>
          <a:p>
            <a:r>
              <a:rPr lang="en-US" sz="3200" dirty="0"/>
              <a:t>E</a:t>
            </a:r>
            <a:r>
              <a:rPr lang="en-US" sz="3200" dirty="0" smtClean="0"/>
              <a:t>ngaging students with </a:t>
            </a:r>
            <a:br>
              <a:rPr lang="en-US" sz="3200" dirty="0" smtClean="0"/>
            </a:br>
            <a:r>
              <a:rPr lang="en-US" sz="3200" dirty="0" smtClean="0"/>
              <a:t>course material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377" y="2964118"/>
            <a:ext cx="3351938" cy="2231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60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Trending Upward?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More positive view by those who have taught online …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36" y="3599367"/>
            <a:ext cx="5250873" cy="3085449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202770"/>
              </p:ext>
            </p:extLst>
          </p:nvPr>
        </p:nvGraphicFramePr>
        <p:xfrm>
          <a:off x="1524000" y="2159001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3418"/>
                <a:gridCol w="1524000"/>
                <a:gridCol w="146858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Have Taught Online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Have Not Taught Online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900545" y="3502385"/>
            <a:ext cx="75091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900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Elements of Quality Online Ed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Top indicators (more than 75% said “very important”): </a:t>
            </a:r>
          </a:p>
          <a:p>
            <a:r>
              <a:rPr lang="en-US" dirty="0" smtClean="0"/>
              <a:t>Meaningful training to instructors</a:t>
            </a:r>
          </a:p>
          <a:p>
            <a:r>
              <a:rPr lang="en-US" dirty="0" smtClean="0"/>
              <a:t>Offered by accredited institution</a:t>
            </a:r>
          </a:p>
          <a:p>
            <a:r>
              <a:rPr lang="en-US" dirty="0" smtClean="0"/>
              <a:t>Meaningful interaction b/w students/instructors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Least important indicators (less than 50%):</a:t>
            </a:r>
          </a:p>
          <a:p>
            <a:r>
              <a:rPr lang="en-US" dirty="0" smtClean="0"/>
              <a:t>Offered by institution w/significant experience online</a:t>
            </a:r>
          </a:p>
          <a:p>
            <a:r>
              <a:rPr lang="en-US" dirty="0" smtClean="0"/>
              <a:t>Offered by nonprofit institution</a:t>
            </a:r>
          </a:p>
          <a:p>
            <a:r>
              <a:rPr lang="en-US" dirty="0" smtClean="0"/>
              <a:t>Faculty teach both online/in-person courses</a:t>
            </a:r>
          </a:p>
          <a:p>
            <a:r>
              <a:rPr lang="en-US" dirty="0" smtClean="0"/>
              <a:t>Offered as part of degree/certificate program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66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62013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en-US" u="sng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Experiences With Online Teaching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7222FC-DA47-46C2-A248-DE7B438D884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instructors converted face-to-face courses to blended:</a:t>
            </a:r>
          </a:p>
          <a:p>
            <a:r>
              <a:rPr lang="en-US" dirty="0" smtClean="0"/>
              <a:t>70% incorporated more active learning techniques</a:t>
            </a:r>
          </a:p>
          <a:p>
            <a:r>
              <a:rPr lang="en-US" dirty="0" smtClean="0"/>
              <a:t>Only half said they lectured less (52-48%)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Most important reasons</a:t>
            </a:r>
            <a:r>
              <a:rPr lang="en-US" dirty="0" smtClean="0"/>
              <a:t> for converting </a:t>
            </a:r>
            <a:br>
              <a:rPr lang="en-US" dirty="0" smtClean="0"/>
            </a:br>
            <a:r>
              <a:rPr lang="en-US" dirty="0" smtClean="0"/>
              <a:t>F2F to blended:</a:t>
            </a:r>
          </a:p>
          <a:p>
            <a:r>
              <a:rPr lang="en-US" dirty="0" smtClean="0"/>
              <a:t>Serve more diverse set of students</a:t>
            </a:r>
          </a:p>
          <a:p>
            <a:r>
              <a:rPr lang="en-US" dirty="0" smtClean="0"/>
              <a:t>Introduce more active learning</a:t>
            </a:r>
          </a:p>
          <a:p>
            <a:pPr marL="0" indent="0">
              <a:buNone/>
            </a:pPr>
            <a:r>
              <a:rPr lang="en-US" b="1" dirty="0" smtClean="0"/>
              <a:t>Not important:</a:t>
            </a:r>
            <a:r>
              <a:rPr lang="en-US" dirty="0" smtClean="0"/>
              <a:t> save institution money </a:t>
            </a:r>
            <a:br>
              <a:rPr lang="en-US" dirty="0" smtClean="0"/>
            </a:br>
            <a:r>
              <a:rPr lang="en-US" dirty="0" smtClean="0"/>
              <a:t>or space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689" y="3146917"/>
            <a:ext cx="3259839" cy="2173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013NACUBOsurveysessio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2013NACUBOsurveysession</Template>
  <TotalTime>2426</TotalTime>
  <Words>730</Words>
  <Application>Microsoft Office PowerPoint</Application>
  <PresentationFormat>On-screen Show (4:3)</PresentationFormat>
  <Paragraphs>177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2013NACUBOsurveysession</vt:lpstr>
      <vt:lpstr>Online Ed Ambivalence,  Doubts About Data:  Faculty Views of Technology</vt:lpstr>
      <vt:lpstr>Presenters </vt:lpstr>
      <vt:lpstr>Methodology</vt:lpstr>
      <vt:lpstr>Key Findings</vt:lpstr>
      <vt:lpstr>Views of Online Quality</vt:lpstr>
      <vt:lpstr>Efficacy Doubted on Multiple Fronts</vt:lpstr>
      <vt:lpstr>Trending Upward?</vt:lpstr>
      <vt:lpstr>Elements of Quality Online Ed</vt:lpstr>
      <vt:lpstr>Experiences With Online Teaching</vt:lpstr>
      <vt:lpstr>Support for Online Learning</vt:lpstr>
      <vt:lpstr>Ed Tech Contributions &amp; Value</vt:lpstr>
      <vt:lpstr>Doubts on Data-Driven Assessment</vt:lpstr>
      <vt:lpstr> Who Is Most Skeptical? Those With Tenure </vt:lpstr>
      <vt:lpstr>Cybersecurity Fears</vt:lpstr>
      <vt:lpstr>Course Materials</vt:lpstr>
      <vt:lpstr>Concerns About Social Media</vt:lpstr>
      <vt:lpstr>More on the Survey</vt:lpstr>
      <vt:lpstr>Thanks to Our Sponsors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Dollars, Debt and Decisions:  a Survey of Chief Business Officers</dc:title>
  <dc:creator>Doug</dc:creator>
  <cp:lastModifiedBy>Melanie Hardcastle</cp:lastModifiedBy>
  <cp:revision>85</cp:revision>
  <dcterms:created xsi:type="dcterms:W3CDTF">2014-07-19T22:15:57Z</dcterms:created>
  <dcterms:modified xsi:type="dcterms:W3CDTF">2016-11-28T14:19:15Z</dcterms:modified>
</cp:coreProperties>
</file>