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4" r:id="rId3"/>
    <p:sldId id="276" r:id="rId4"/>
    <p:sldId id="275" r:id="rId5"/>
    <p:sldId id="292" r:id="rId6"/>
    <p:sldId id="283" r:id="rId7"/>
    <p:sldId id="293" r:id="rId8"/>
    <p:sldId id="284" r:id="rId9"/>
    <p:sldId id="277" r:id="rId10"/>
    <p:sldId id="289" r:id="rId11"/>
    <p:sldId id="290" r:id="rId12"/>
    <p:sldId id="285" r:id="rId13"/>
    <p:sldId id="282" r:id="rId14"/>
    <p:sldId id="291" r:id="rId15"/>
    <p:sldId id="27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371E44-1547-4302-8E0A-84DD4291FBE2}" type="datetimeFigureOut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528812-EABC-459A-A186-A8FA66283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4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BD31907-98AE-4943-8C84-F873BA770E31}" type="datetimeFigureOut">
              <a:rPr lang="en-US"/>
              <a:pPr>
                <a:defRPr/>
              </a:pPr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B472A8-5CD4-4D1F-9498-5D77C784D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89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0B40AA-D4AD-4E0A-9722-FADB98859EC4}" type="slidenum">
              <a:rPr lang="en-US" smtClean="0">
                <a:ea typeface="ＭＳ Ｐゴシック"/>
                <a:cs typeface="ＭＳ Ｐゴシック"/>
              </a:rPr>
              <a:pPr/>
              <a:t>9</a:t>
            </a:fld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B472A8-5CD4-4D1F-9498-5D77C784DD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8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rgbClr val="F480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4C4C4C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C4C4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67F1F-DAE5-4E03-9E16-6F74972363BE}" type="datetime2">
              <a:rPr lang="en-US" smtClean="0"/>
              <a:t>Wednesday, August 17,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6780-306A-4E9A-87CE-8F404D247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5AA48-B2B2-491F-87C8-931DD1E90151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473C5-CD20-4A8D-A94F-E9996EC04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E4835-EFC5-49CB-93D3-A97D8AD4AFBF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C7678-5C28-4300-9100-35370249A8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75E4-97CC-4D6D-912C-7DE1F0C0E48B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4658C-0C75-4E04-8C34-7CCC8A2701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AE1A3-3B1B-4E00-B9EE-F1EDDA6D5B70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6647-CAE0-4508-B00B-B5ECDD1DE2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F480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31BED-A330-4112-9FA0-C98B12737138}" type="datetime2">
              <a:rPr lang="en-US" smtClean="0"/>
              <a:t>Wednesday, August 17, 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A8924-6594-4F9B-9A0B-544BC4FD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33A43-4F4F-4089-9DF0-DFBF976DB6A5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B137-3C75-4B30-82D2-774E631459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0250-3D76-4E13-BDE4-E78F503A9818}" type="datetime2">
              <a:rPr lang="en-US" smtClean="0"/>
              <a:t>Wednesday, August 17, 2016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8BFF-64B8-40A0-82DA-E7C561C5D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CA728-609D-427D-AD12-6992CCFA8C82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77844-FC73-4964-ABD4-02E3A8F68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946C-7787-4481-94F0-A38148BB9C65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A8670-F9FB-4EDD-A34F-15E127C495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CC8E-C0F3-402E-A22F-B476D819BB46}" type="datetime2">
              <a:rPr lang="en-US" smtClean="0"/>
              <a:t>Wednesday, August 17, 2016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6E875-1F90-4468-AFD9-C9E7F31C0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0848-8DF0-4DE0-A9A7-044B99879FF7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8731-3633-405D-BDB0-6D4AF29EC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rgbClr val="F480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7E4A17-B8A4-4009-AF5D-4BB29ADEAC55}" type="datetime2">
              <a:rPr lang="en-US" smtClean="0"/>
              <a:t>Wednesday, August 17,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3CB2C6-41CD-47E1-9FA3-4AA69D9938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2" r:id="rId2"/>
    <p:sldLayoutId id="2147483974" r:id="rId3"/>
    <p:sldLayoutId id="2147483971" r:id="rId4"/>
    <p:sldLayoutId id="2147483975" r:id="rId5"/>
    <p:sldLayoutId id="2147483970" r:id="rId6"/>
    <p:sldLayoutId id="2147483969" r:id="rId7"/>
    <p:sldLayoutId id="2147483976" r:id="rId8"/>
    <p:sldLayoutId id="2147483968" r:id="rId9"/>
    <p:sldLayoutId id="2147483967" r:id="rId10"/>
    <p:sldLayoutId id="2147483966" r:id="rId11"/>
    <p:sldLayoutId id="214748396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  <a:cs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4C4C4C"/>
          </a:solidFill>
          <a:latin typeface="Franklin Gothic Medium" charset="0"/>
          <a:ea typeface="ＭＳ Ｐゴシック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rgbClr val="4C4C4C"/>
          </a:solidFill>
          <a:latin typeface="Franklin Gothic Medium"/>
          <a:ea typeface="ＭＳ Ｐゴシック" charset="0"/>
          <a:cs typeface="Franklin Gothic Medium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booklet/2016-survey-college-and-university-business-officers" TargetMode="External"/><Relationship Id="rId2" Type="http://schemas.openxmlformats.org/officeDocument/2006/relationships/hyperlink" Target="https://www.insidehighered.com/news/survey/foundering-finances-faculty-role-survey-business-office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.jaschik@insidehighered.com" TargetMode="External"/><Relationship Id="rId2" Type="http://schemas.openxmlformats.org/officeDocument/2006/relationships/hyperlink" Target="mailto:doug.lederman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210236"/>
            <a:ext cx="7848600" cy="1851620"/>
          </a:xfrm>
        </p:spPr>
        <p:txBody>
          <a:bodyPr/>
          <a:lstStyle/>
          <a:p>
            <a:pPr algn="ctr"/>
            <a:r>
              <a:rPr lang="en-US" sz="4000" b="1" dirty="0" smtClean="0"/>
              <a:t>Financial Viability, academic programs, &amp; the faculty role: </a:t>
            </a:r>
            <a:br>
              <a:rPr lang="en-US" sz="4000" b="1" dirty="0" smtClean="0"/>
            </a:br>
            <a:r>
              <a:rPr lang="en-US" sz="4000" b="1" dirty="0" smtClean="0"/>
              <a:t>a Survey </a:t>
            </a:r>
            <a:r>
              <a:rPr lang="en-US" sz="4000" b="1" dirty="0"/>
              <a:t>of </a:t>
            </a:r>
            <a:r>
              <a:rPr lang="en-US" sz="4000" b="1" dirty="0" smtClean="0"/>
              <a:t>CBO’s</a:t>
            </a:r>
            <a:endParaRPr lang="en-US" sz="4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4723968"/>
            <a:ext cx="7848600" cy="8255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rgbClr val="4C4C4C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000" cap="none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85800" y="34290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Webinar on 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Inside </a:t>
            </a:r>
            <a:r>
              <a:rPr lang="en-US" i="1" dirty="0">
                <a:solidFill>
                  <a:srgbClr val="4C4C4C"/>
                </a:solidFill>
                <a:latin typeface="Franklin Gothic Medium" pitchFamily="34" charset="0"/>
              </a:rPr>
              <a:t>Higher 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Ed/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Gallup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2016 </a:t>
            </a: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Survey </a:t>
            </a:r>
            <a:br>
              <a:rPr lang="en-US" dirty="0">
                <a:solidFill>
                  <a:srgbClr val="4C4C4C"/>
                </a:solidFill>
                <a:latin typeface="Franklin Gothic Medium" pitchFamily="34" charset="0"/>
              </a:rPr>
            </a:b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of College and University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Business Officers </a:t>
            </a:r>
          </a:p>
          <a:p>
            <a:pPr algn="ctr"/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Thursday, August 18, 2016 </a:t>
            </a:r>
            <a:b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</a:b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2 p.m.</a:t>
            </a:r>
            <a:endParaRPr lang="en-US" dirty="0">
              <a:solidFill>
                <a:srgbClr val="4C4C4C"/>
              </a:solidFill>
              <a:latin typeface="Franklin Gothic Medium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47BFB-56DA-489D-B1C5-59FDEF7DCC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5314388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The Faculty Role – Helpful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CBOs split on whether professors have been supportive of efforts to address budget problems on their </a:t>
            </a:r>
            <a:r>
              <a:rPr lang="en-US" sz="2800" dirty="0" smtClean="0"/>
              <a:t>campuses…. </a:t>
            </a:r>
            <a:endParaRPr lang="en-US" sz="2800" dirty="0"/>
          </a:p>
          <a:p>
            <a:r>
              <a:rPr lang="en-US" sz="2800" dirty="0"/>
              <a:t>But views appear linked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to </a:t>
            </a:r>
            <a:r>
              <a:rPr lang="en-US" sz="2800" dirty="0"/>
              <a:t>whether </a:t>
            </a:r>
            <a:r>
              <a:rPr lang="en-US" sz="2800" dirty="0" smtClean="0"/>
              <a:t>or not the </a:t>
            </a:r>
            <a:r>
              <a:rPr lang="en-US" sz="2800" dirty="0"/>
              <a:t>faculty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is perceived to be </a:t>
            </a:r>
            <a:br>
              <a:rPr lang="en-US" sz="2800" dirty="0" smtClean="0"/>
            </a:br>
            <a:r>
              <a:rPr lang="en-US" sz="2800" dirty="0" smtClean="0"/>
              <a:t>meaningfully involved </a:t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campus </a:t>
            </a:r>
            <a:r>
              <a:rPr lang="en-US" sz="2800" dirty="0" smtClean="0"/>
              <a:t>discussions </a:t>
            </a:r>
            <a:br>
              <a:rPr lang="en-US" sz="2800" dirty="0" smtClean="0"/>
            </a:br>
            <a:r>
              <a:rPr lang="en-US" sz="2800" dirty="0" smtClean="0"/>
              <a:t>about </a:t>
            </a:r>
            <a:r>
              <a:rPr lang="en-US" sz="2800" dirty="0"/>
              <a:t>finances.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760" y="2722196"/>
            <a:ext cx="3651731" cy="375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4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530927"/>
          </a:xfrm>
        </p:spPr>
        <p:txBody>
          <a:bodyPr>
            <a:normAutofit/>
          </a:bodyPr>
          <a:lstStyle/>
          <a:p>
            <a:r>
              <a:rPr lang="en-US" sz="3600" u="sng" dirty="0"/>
              <a:t>When Faculty Are </a:t>
            </a:r>
            <a:r>
              <a:rPr lang="en-US" sz="3600" u="sng" dirty="0" smtClean="0"/>
              <a:t/>
            </a:r>
            <a:br>
              <a:rPr lang="en-US" sz="3600" u="sng" dirty="0" smtClean="0"/>
            </a:br>
            <a:r>
              <a:rPr lang="en-US" sz="3600" u="sng" dirty="0" smtClean="0"/>
              <a:t>Involved vs</a:t>
            </a:r>
            <a:r>
              <a:rPr lang="en-US" sz="3600" u="sng" dirty="0"/>
              <a:t>. </a:t>
            </a:r>
            <a:r>
              <a:rPr lang="en-US" sz="3600" u="sng" dirty="0" smtClean="0"/>
              <a:t>Not    </a:t>
            </a:r>
            <a:endParaRPr lang="en-US" sz="36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36" y="533400"/>
            <a:ext cx="3318164" cy="1744712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60072"/>
            <a:ext cx="8382000" cy="3754581"/>
          </a:xfrm>
        </p:spPr>
      </p:pic>
    </p:spTree>
    <p:extLst>
      <p:ext uri="{BB962C8B-B14F-4D97-AF65-F5344CB8AC3E}">
        <p14:creationId xmlns:p14="http://schemas.microsoft.com/office/powerpoint/2010/main" val="411584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/>
              <a:t>Too Much Debt, Not Enough, or Just Right?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618" y="5877232"/>
            <a:ext cx="1524000" cy="762000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66" y="1524001"/>
            <a:ext cx="7747571" cy="423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33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Other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Nearly half of CBOs (49%) say their institutions  cannot </a:t>
            </a:r>
            <a:br>
              <a:rPr lang="en-US" dirty="0"/>
            </a:br>
            <a:r>
              <a:rPr lang="en-US" dirty="0"/>
              <a:t>make additional and significant spending cuts without </a:t>
            </a:r>
            <a:br>
              <a:rPr lang="en-US" dirty="0"/>
            </a:br>
            <a:r>
              <a:rPr lang="en-US" dirty="0"/>
              <a:t>hurting quality.</a:t>
            </a:r>
          </a:p>
          <a:p>
            <a:r>
              <a:rPr lang="en-US" dirty="0"/>
              <a:t>4 in 10 business officers say their institution’s </a:t>
            </a:r>
            <a:br>
              <a:rPr lang="en-US" dirty="0"/>
            </a:br>
            <a:r>
              <a:rPr lang="en-US" dirty="0"/>
              <a:t>tuition discount rate is unsustainable. 50% </a:t>
            </a:r>
            <a:br>
              <a:rPr lang="en-US" dirty="0"/>
            </a:br>
            <a:r>
              <a:rPr lang="en-US" dirty="0"/>
              <a:t>at private colleges, 28% at publics; 60% at </a:t>
            </a:r>
            <a:br>
              <a:rPr lang="en-US" dirty="0"/>
            </a:br>
            <a:r>
              <a:rPr lang="en-US" dirty="0"/>
              <a:t>private baccalaureate colleges.</a:t>
            </a:r>
          </a:p>
          <a:p>
            <a:r>
              <a:rPr lang="en-US" dirty="0"/>
              <a:t>CBOs overwhelmingly agree that financial issues, not </a:t>
            </a:r>
            <a:br>
              <a:rPr lang="en-US" dirty="0"/>
            </a:br>
            <a:r>
              <a:rPr lang="en-US" dirty="0"/>
              <a:t>ethical or political ones, should drive decisions on </a:t>
            </a:r>
            <a:br>
              <a:rPr lang="en-US" dirty="0"/>
            </a:br>
            <a:r>
              <a:rPr lang="en-US" dirty="0"/>
              <a:t>investing endowment funds.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809" y="5881254"/>
            <a:ext cx="1524000" cy="76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916" y="2549237"/>
            <a:ext cx="2293111" cy="178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34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More </a:t>
            </a:r>
            <a:r>
              <a:rPr lang="en-US" u="sng" dirty="0" smtClean="0"/>
              <a:t>Information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Inside </a:t>
            </a:r>
            <a:r>
              <a:rPr lang="en-US" i="1" dirty="0"/>
              <a:t>Higher Ed </a:t>
            </a:r>
            <a:r>
              <a:rPr lang="en-US" dirty="0"/>
              <a:t>article: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www.insidehighered.com/news/survey/foundering-finances-faculty-role-survey-business-officers</a:t>
            </a:r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/>
              <a:t>the survey report: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https://www.insidehighered.com/booklet/2016-survey-college-and-university-business-officers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08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u="sng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With Thanks to Supporters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A3439-26D0-4E8A-82F4-48893BF0C55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6" y="1705624"/>
            <a:ext cx="4790498" cy="141511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693" y="4363131"/>
            <a:ext cx="3291710" cy="1926833"/>
          </a:xfrm>
          <a:prstGeom prst="rect">
            <a:avLst/>
          </a:prstGeom>
        </p:spPr>
      </p:pic>
      <p:sp>
        <p:nvSpPr>
          <p:cNvPr id="7" name="AutoShape 2" descr="Image result for axiom ep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960" y="1672935"/>
            <a:ext cx="3403076" cy="1447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975" y="3104057"/>
            <a:ext cx="4813290" cy="106175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6" y="4885582"/>
            <a:ext cx="4229100" cy="1085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Presenters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77091" y="1600200"/>
            <a:ext cx="8609173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36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Doug Lederman, editor, </a:t>
            </a:r>
            <a:r>
              <a:rPr lang="en-US" sz="3600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</a:t>
            </a:r>
            <a:r>
              <a:rPr lang="en-US" sz="3600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Higher Ed </a:t>
            </a:r>
          </a:p>
          <a:p>
            <a:pPr marL="0" indent="0" eaLnBrk="1" hangingPunct="1">
              <a:buNone/>
            </a:pPr>
            <a:r>
              <a:rPr lang="en-US" sz="3600" dirty="0" smtClean="0">
                <a:latin typeface="Franklin Gothic Medium" pitchFamily="34" charset="0"/>
                <a:ea typeface="ＭＳ Ｐゴシック"/>
                <a:cs typeface="Franklin Gothic Medium" pitchFamily="34" charset="0"/>
                <a:hlinkClick r:id="rId2"/>
              </a:rPr>
              <a:t>doug.lederman@insidehighered.com</a:t>
            </a:r>
            <a:endParaRPr lang="en-US" sz="3600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r>
              <a:rPr lang="en-US" sz="36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Scott </a:t>
            </a:r>
            <a:r>
              <a:rPr lang="en-US" sz="3600" dirty="0" err="1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Jaschik</a:t>
            </a:r>
            <a:r>
              <a:rPr lang="en-US" sz="36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, editor,</a:t>
            </a:r>
            <a:r>
              <a:rPr lang="en-US" sz="3600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 </a:t>
            </a:r>
            <a:r>
              <a:rPr lang="en-US" sz="3600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Inside </a:t>
            </a:r>
            <a:r>
              <a:rPr lang="en-US" sz="3600" i="1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Higher Ed</a:t>
            </a:r>
            <a:endParaRPr lang="en-US" sz="3600" dirty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0" indent="0" eaLnBrk="1" hangingPunct="1">
              <a:buNone/>
            </a:pPr>
            <a:r>
              <a:rPr lang="en-US" sz="3600" dirty="0" smtClean="0">
                <a:latin typeface="Franklin Gothic Medium" pitchFamily="34" charset="0"/>
                <a:ea typeface="ＭＳ Ｐゴシック"/>
                <a:hlinkClick r:id="rId3"/>
              </a:rPr>
              <a:t>scott.jaschik@insidehighered.com</a:t>
            </a:r>
            <a:endParaRPr lang="en-US" sz="3600" dirty="0" smtClean="0">
              <a:latin typeface="Franklin Gothic Medium" pitchFamily="34" charset="0"/>
              <a:ea typeface="ＭＳ Ｐゴシック"/>
            </a:endParaRPr>
          </a:p>
          <a:p>
            <a:pPr marL="0" indent="0" eaLnBrk="1" hangingPunct="1">
              <a:buNone/>
            </a:pPr>
            <a:endParaRPr lang="en-US" sz="3600" dirty="0">
              <a:latin typeface="Franklin Gothic Medium" pitchFamily="34" charset="0"/>
              <a:ea typeface="ＭＳ Ｐゴシック"/>
            </a:endParaRP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  <a:p>
            <a:pPr marL="822325" lvl="3" indent="0">
              <a:buNone/>
            </a:pPr>
            <a:endParaRPr lang="en-US" sz="2400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BA99-8676-4E37-841B-478DE11BE6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265" y="5695388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Methodology</a:t>
            </a:r>
            <a:endParaRPr lang="en-US" u="sng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Survey conducted by Gallup in April-May 2016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from 386 chief business officers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coded to allow for analysis by sector</a:t>
            </a:r>
          </a:p>
          <a:p>
            <a:pPr eaLnBrk="1" hangingPunct="1"/>
            <a:r>
              <a:rPr lang="en-US" sz="28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Complete anonymity for individuals and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E1CE5-EF4A-4E40-BB7A-3BD816552E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773" y="5746376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Key Findings</a:t>
            </a:r>
            <a:endParaRPr lang="en-US" u="sng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86697" y="1524000"/>
            <a:ext cx="8229600" cy="5045364"/>
          </a:xfrm>
        </p:spPr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Almost 2/3 of CBOs believe that media reports of a financial crisis for higher education are accurate. </a:t>
            </a:r>
          </a:p>
          <a:p>
            <a:r>
              <a:rPr lang="en-US" dirty="0">
                <a:latin typeface="Franklin Gothic Medium" panose="020B0603020102020204" pitchFamily="34" charset="0"/>
              </a:rPr>
              <a:t>Only 54% of business officers are optimistic that their institution is financially sustainable over a decade. But that’s 12% higher than last year. </a:t>
            </a:r>
          </a:p>
          <a:p>
            <a:r>
              <a:rPr lang="en-US" dirty="0">
                <a:latin typeface="Franklin Gothic Medium" panose="020B0603020102020204" pitchFamily="34" charset="0"/>
              </a:rPr>
              <a:t>CBOs overwhelmingly say colleges are too hesitant to close academic programs. Fewer (but still 68%) say their </a:t>
            </a:r>
            <a:r>
              <a:rPr lang="en-US" i="1" dirty="0">
                <a:latin typeface="Franklin Gothic Medium" panose="020B0603020102020204" pitchFamily="34" charset="0"/>
              </a:rPr>
              <a:t>own campuses</a:t>
            </a:r>
            <a:r>
              <a:rPr lang="en-US" dirty="0">
                <a:latin typeface="Franklin Gothic Medium" panose="020B0603020102020204" pitchFamily="34" charset="0"/>
              </a:rPr>
              <a:t> are too reluctant.</a:t>
            </a:r>
          </a:p>
          <a:p>
            <a:r>
              <a:rPr lang="en-US" dirty="0">
                <a:latin typeface="Franklin Gothic Medium" panose="020B0603020102020204" pitchFamily="34" charset="0"/>
              </a:rPr>
              <a:t>Only 43% of CBOs say faculty members participate meaningfully in campus budget decisions. </a:t>
            </a:r>
            <a:r>
              <a:rPr lang="en-US" dirty="0" smtClean="0">
                <a:latin typeface="Franklin Gothic Medium" panose="020B0603020102020204" pitchFamily="34" charset="0"/>
              </a:rPr>
              <a:t>Those who do are more open to faculty input in such discussions.</a:t>
            </a:r>
            <a:endParaRPr lang="en-US" dirty="0">
              <a:latin typeface="Franklin Gothic Medium" panose="020B06030201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1A537-B1A5-4C69-A88A-08E513FA24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807364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Higher Ed Finances in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63% of campus business officers say media </a:t>
            </a:r>
            <a:br>
              <a:rPr lang="en-US" sz="3200" dirty="0"/>
            </a:br>
            <a:r>
              <a:rPr lang="en-US" sz="3200" dirty="0"/>
              <a:t>reports suggesting a crisis in higher </a:t>
            </a:r>
            <a:r>
              <a:rPr lang="en-US" sz="3200" dirty="0" err="1"/>
              <a:t>ed</a:t>
            </a:r>
            <a:r>
              <a:rPr lang="en-US" sz="3200" dirty="0"/>
              <a:t> finance </a:t>
            </a:r>
            <a:r>
              <a:rPr lang="en-US" sz="3200" dirty="0" smtClean="0"/>
              <a:t>accurately </a:t>
            </a:r>
            <a:r>
              <a:rPr lang="en-US" sz="3200" dirty="0"/>
              <a:t>reflect the landscape.  </a:t>
            </a:r>
            <a:br>
              <a:rPr lang="en-US" sz="3200" dirty="0"/>
            </a:br>
            <a:endParaRPr lang="en-US" sz="3200" dirty="0"/>
          </a:p>
          <a:p>
            <a:pPr marL="0" indent="0">
              <a:buNone/>
            </a:pPr>
            <a:r>
              <a:rPr lang="en-US" sz="3200" dirty="0"/>
              <a:t>Was 56% in 2015.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977" y="3477491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66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u="sng" dirty="0"/>
              <a:t>My Campus Is Financially Viable Over </a:t>
            </a:r>
            <a:r>
              <a:rPr lang="en-US" sz="3200" u="sng" dirty="0" smtClean="0"/>
              <a:t>Next </a:t>
            </a:r>
            <a:r>
              <a:rPr lang="en-US" sz="3200" u="sng" dirty="0"/>
              <a:t>Decade…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33236"/>
            <a:ext cx="8229600" cy="4876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" name="AutoShape 4" descr="Image result for marian court college"/>
          <p:cNvSpPr>
            <a:spLocks noChangeAspect="1" noChangeArrowheads="1"/>
          </p:cNvSpPr>
          <p:nvPr/>
        </p:nvSpPr>
        <p:spPr bwMode="auto">
          <a:xfrm>
            <a:off x="155575" y="-7318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Image result for marian court college"/>
          <p:cNvSpPr>
            <a:spLocks noChangeAspect="1" noChangeArrowheads="1"/>
          </p:cNvSpPr>
          <p:nvPr/>
        </p:nvSpPr>
        <p:spPr bwMode="auto">
          <a:xfrm>
            <a:off x="307975" y="-5794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marian court college"/>
          <p:cNvSpPr>
            <a:spLocks noChangeAspect="1" noChangeArrowheads="1"/>
          </p:cNvSpPr>
          <p:nvPr/>
        </p:nvSpPr>
        <p:spPr bwMode="auto">
          <a:xfrm>
            <a:off x="460375" y="-427038"/>
            <a:ext cx="1524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Content Placeholder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140" y="1786447"/>
            <a:ext cx="8228919" cy="3852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76" y="5715000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Making the Hard Choices?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en-US" sz="3200" dirty="0"/>
              <a:t>9 in 10 business officers agree that colleges </a:t>
            </a:r>
            <a:br>
              <a:rPr lang="en-US" sz="3200" dirty="0"/>
            </a:br>
            <a:r>
              <a:rPr lang="en-US" sz="3200" dirty="0"/>
              <a:t>are too hesitant to shut down academic programs, and that colleges need to be more willing to experiment with new kinds of academic and nonacademic offerings…</a:t>
            </a:r>
          </a:p>
          <a:p>
            <a:pPr fontAlgn="t"/>
            <a:r>
              <a:rPr lang="en-US" sz="3200" dirty="0"/>
              <a:t>but only 68% say their own institution is too hesitant to close academic programs.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76" y="5701145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49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u="sng" dirty="0"/>
              <a:t>What Matters Most in Academic Program Decisions?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Factors </a:t>
            </a:r>
            <a:r>
              <a:rPr lang="en-US" sz="2800" dirty="0" smtClean="0"/>
              <a:t>CBOs say colleges </a:t>
            </a:r>
            <a:r>
              <a:rPr lang="en-US" sz="2800" dirty="0"/>
              <a:t>should value most in deciding which programs to </a:t>
            </a:r>
            <a:r>
              <a:rPr lang="en-US" sz="2800" dirty="0" smtClean="0"/>
              <a:t>strengthen/eliminate</a:t>
            </a:r>
            <a:r>
              <a:rPr lang="en-US" sz="2800" dirty="0"/>
              <a:t>:</a:t>
            </a:r>
          </a:p>
          <a:p>
            <a:r>
              <a:rPr lang="en-US" sz="2800" dirty="0"/>
              <a:t>Importance to mission (91%)</a:t>
            </a:r>
          </a:p>
          <a:p>
            <a:r>
              <a:rPr lang="en-US" sz="2800" dirty="0"/>
              <a:t>Academic quality (89%)</a:t>
            </a:r>
          </a:p>
          <a:p>
            <a:r>
              <a:rPr lang="en-US" sz="2800" dirty="0"/>
              <a:t>Enrollment levels (84%)</a:t>
            </a:r>
          </a:p>
          <a:p>
            <a:r>
              <a:rPr lang="en-US" sz="2800" dirty="0"/>
              <a:t>Number of majors (77%)</a:t>
            </a:r>
          </a:p>
          <a:p>
            <a:r>
              <a:rPr lang="en-US" sz="2800" dirty="0"/>
              <a:t>Contribution to gen </a:t>
            </a:r>
            <a:r>
              <a:rPr lang="en-US" sz="2800" dirty="0" err="1"/>
              <a:t>ed</a:t>
            </a:r>
            <a:r>
              <a:rPr lang="en-US" sz="2800" dirty="0"/>
              <a:t> (71%)</a:t>
            </a:r>
          </a:p>
          <a:p>
            <a:r>
              <a:rPr lang="en-US" sz="2800" dirty="0"/>
              <a:t>Program is self-sustaining (64%)</a:t>
            </a:r>
          </a:p>
          <a:p>
            <a:r>
              <a:rPr lang="en-US" sz="2800" dirty="0"/>
              <a:t>Record of winning grants/support (35%)</a:t>
            </a:r>
          </a:p>
          <a:p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76" y="5715000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2013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u="sng" dirty="0"/>
              <a:t>Strategies to Get Financially Healthier</a:t>
            </a:r>
            <a:endParaRPr lang="en-US" u="sng" dirty="0" smtClean="0">
              <a:latin typeface="Franklin Gothic Medium" pitchFamily="34" charset="0"/>
              <a:ea typeface="ＭＳ Ｐゴシック"/>
              <a:cs typeface="Franklin Gothic Medium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7222FC-DA47-46C2-A248-DE7B438D884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CBOs focusing on strategies to raise revenue rather </a:t>
            </a:r>
            <a:br>
              <a:rPr lang="en-US" sz="2800" dirty="0"/>
            </a:br>
            <a:r>
              <a:rPr lang="en-US" sz="2800" dirty="0"/>
              <a:t>than cut costs: increasing enrollment (89%), creating new academic programs (71%), collaborating with </a:t>
            </a:r>
            <a:r>
              <a:rPr lang="en-US" sz="2800" dirty="0" smtClean="0"/>
              <a:t>other </a:t>
            </a:r>
            <a:r>
              <a:rPr lang="en-US" sz="2800" dirty="0"/>
              <a:t>colleges on academic programs (65%).</a:t>
            </a:r>
          </a:p>
          <a:p>
            <a:r>
              <a:rPr lang="en-US" sz="2800" dirty="0"/>
              <a:t>43% said they would eliminate underperforming academic programs, lowering discount rate (36%), reducing administrative positions (35%), increasing teaching loads for full-time faculty (32%).</a:t>
            </a:r>
          </a:p>
          <a:p>
            <a:r>
              <a:rPr lang="en-US" sz="2800" dirty="0"/>
              <a:t>Cutting athletic programs? 11%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3NACUBOsurveysessio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2013NACUBOsurveysession</Template>
  <TotalTime>1496</TotalTime>
  <Words>374</Words>
  <Application>Microsoft Office PowerPoint</Application>
  <PresentationFormat>On-screen Show (4:3)</PresentationFormat>
  <Paragraphs>73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2013NACUBOsurveysession</vt:lpstr>
      <vt:lpstr>Financial Viability, academic programs, &amp; the faculty role:  a Survey of CBO’s</vt:lpstr>
      <vt:lpstr>Presenters </vt:lpstr>
      <vt:lpstr>Methodology</vt:lpstr>
      <vt:lpstr>Key Findings</vt:lpstr>
      <vt:lpstr>Higher Ed Finances in Crisis</vt:lpstr>
      <vt:lpstr>My Campus Is Financially Viable Over Next Decade…</vt:lpstr>
      <vt:lpstr>Making the Hard Choices?</vt:lpstr>
      <vt:lpstr>What Matters Most in Academic Program Decisions?</vt:lpstr>
      <vt:lpstr>Strategies to Get Financially Healthier</vt:lpstr>
      <vt:lpstr>The Faculty Role – Helpful or Not?</vt:lpstr>
      <vt:lpstr>When Faculty Are  Involved vs. Not    </vt:lpstr>
      <vt:lpstr>Too Much Debt, Not Enough, or Just Right?</vt:lpstr>
      <vt:lpstr>Other Findings</vt:lpstr>
      <vt:lpstr>More Information</vt:lpstr>
      <vt:lpstr>With Thanks to Supporters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Dollars, Debt and Decisions:  a Survey of Chief Business Officers</dc:title>
  <dc:creator>Doug</dc:creator>
  <cp:lastModifiedBy>dougled7204</cp:lastModifiedBy>
  <cp:revision>57</cp:revision>
  <dcterms:created xsi:type="dcterms:W3CDTF">2014-07-19T22:15:57Z</dcterms:created>
  <dcterms:modified xsi:type="dcterms:W3CDTF">2016-08-17T18:38:37Z</dcterms:modified>
</cp:coreProperties>
</file>