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8" r:id="rId5"/>
    <p:sldId id="279" r:id="rId6"/>
    <p:sldId id="280" r:id="rId7"/>
    <p:sldId id="281" r:id="rId8"/>
    <p:sldId id="282" r:id="rId9"/>
    <p:sldId id="273" r:id="rId10"/>
    <p:sldId id="274" r:id="rId11"/>
    <p:sldId id="275" r:id="rId12"/>
    <p:sldId id="276" r:id="rId13"/>
    <p:sldId id="272" r:id="rId14"/>
    <p:sldId id="271" r:id="rId15"/>
    <p:sldId id="269" r:id="rId16"/>
    <p:sldId id="277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6" d="100"/>
          <a:sy n="106" d="100"/>
        </p:scale>
        <p:origin x="-7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CAB98-4D9E-4FEF-B64D-B5D4F430337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5A98-6F3F-4D02-B4AD-2E86D0A8E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68BC4-BE9B-4FA6-A788-A2C402E2E1FA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22F6A-B8A6-4C00-8306-27B0A8CB415C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DA440-9637-4A16-BE0F-E7CB4EC53CC2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A47D-5AA4-43A9-B221-BFA03B5579B4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2B125-146B-46E3-AC3E-7DB0B6C019CB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2C78-7670-4208-8077-86EB81C50D20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2EDE0-F030-456B-9729-AE775E1361E7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2CEF-6782-4A44-B8A1-A452110A1E80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039C0-970B-43DA-8432-72448DEE0D6E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7E1A5-9A2E-4C5E-8CD3-2D350067C96F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DC08E-DC42-40D3-A896-30972563823B}" type="datetime2">
              <a:rPr lang="en-US" smtClean="0"/>
              <a:t>Thursday, April 07,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46C7083-11A1-4E59-90DE-4688278746D7}" type="datetime2">
              <a:rPr lang="en-US" smtClean="0"/>
              <a:t>Thursday, April 07,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jaschik@insidehighered.com" TargetMode="External"/><Relationship Id="rId2" Type="http://schemas.openxmlformats.org/officeDocument/2006/relationships/hyperlink" Target="mailto:doug.lederman@insidehighered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insidehighered.com/news/survey/race-campus-nontraditional-leaders-rising-confidence-survey-president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ott.jaschik@insidehighered.com" TargetMode="External"/><Relationship Id="rId2" Type="http://schemas.openxmlformats.org/officeDocument/2006/relationships/hyperlink" Target="mailto:Doug.lederman@insidehighered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687794"/>
          </a:xfrm>
        </p:spPr>
        <p:txBody>
          <a:bodyPr/>
          <a:lstStyle/>
          <a:p>
            <a:pPr algn="ctr"/>
            <a:r>
              <a:rPr lang="en-US" dirty="0" smtClean="0"/>
              <a:t>What Presidents Think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/>
              <a:t>Webinar </a:t>
            </a:r>
            <a:r>
              <a:rPr lang="en-US" i="1" smtClean="0"/>
              <a:t>on the 2016 Inside </a:t>
            </a:r>
            <a:r>
              <a:rPr lang="en-US" i="1" dirty="0" smtClean="0"/>
              <a:t>Higher Ed/Gallup Survey of College and University Presidents</a:t>
            </a:r>
            <a:endParaRPr lang="en-US" dirty="0" smtClean="0"/>
          </a:p>
          <a:p>
            <a:r>
              <a:rPr lang="en-US" dirty="0" smtClean="0"/>
              <a:t>Thursday, April 7, 2016</a:t>
            </a:r>
          </a:p>
          <a:p>
            <a:r>
              <a:rPr lang="en-US" dirty="0" smtClean="0"/>
              <a:t>2 p.m. Eastern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46" y="5781964"/>
            <a:ext cx="1524000" cy="76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Traditional or Nontraditional?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54% say traditional emphasis on hiring presidents with extensive academic experience is appropriate (76% public doctoral, 44% private baccalaureate)</a:t>
            </a:r>
          </a:p>
          <a:p>
            <a:r>
              <a:rPr lang="en-US" sz="3200" dirty="0" smtClean="0"/>
              <a:t>Boards should not hire presidents strongly opposed by faculty leaders: 58%</a:t>
            </a:r>
          </a:p>
          <a:p>
            <a:r>
              <a:rPr lang="en-US" sz="3200" dirty="0" smtClean="0"/>
              <a:t>College presidents should have a Ph.D.: 48%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1" y="5824977"/>
            <a:ext cx="1524000" cy="76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Grading Obama Over All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77" y="1678426"/>
            <a:ext cx="7436305" cy="459811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58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Grading Obama on the Issues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8747413" cy="519545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62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Financial Confidence By Sector</a:t>
            </a:r>
            <a:endParaRPr lang="en-US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888977"/>
              </p:ext>
            </p:extLst>
          </p:nvPr>
        </p:nvGraphicFramePr>
        <p:xfrm>
          <a:off x="1422400" y="1870363"/>
          <a:ext cx="6696364" cy="4822766"/>
        </p:xfrm>
        <a:graphic>
          <a:graphicData uri="http://schemas.openxmlformats.org/drawingml/2006/table">
            <a:tbl>
              <a:tblPr/>
              <a:tblGrid>
                <a:gridCol w="1700590"/>
                <a:gridCol w="1665258"/>
                <a:gridCol w="1665258"/>
                <a:gridCol w="1665258"/>
              </a:tblGrid>
              <a:tr h="152917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Institution Type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% Agreeing Model Is Sustainable Over a Decade, 2014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% Agreeing Model Is Sustainable Over a Decade, 2015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effectLst/>
                        </a:rPr>
                        <a:t>% Agreeing Model is Sustainable Over</a:t>
                      </a:r>
                      <a:r>
                        <a:rPr lang="en-US" sz="1600" b="1" baseline="0" dirty="0" smtClean="0">
                          <a:effectLst/>
                        </a:rPr>
                        <a:t> a Decade, 2016</a:t>
                      </a:r>
                      <a:endParaRPr lang="en-US" sz="1600" b="1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05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Public </a:t>
                      </a:r>
                      <a:r>
                        <a:rPr lang="en-US" sz="1600" dirty="0">
                          <a:effectLst/>
                        </a:rPr>
                        <a:t>Doctoral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54%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5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Public </a:t>
                      </a:r>
                      <a:r>
                        <a:rPr lang="en-US" sz="1600" dirty="0">
                          <a:effectLst/>
                        </a:rPr>
                        <a:t>Master's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37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81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Public </a:t>
                      </a:r>
                      <a:r>
                        <a:rPr lang="en-US" sz="1600" dirty="0">
                          <a:effectLst/>
                        </a:rPr>
                        <a:t>Baccalaureate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37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7051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 Public </a:t>
                      </a:r>
                      <a:r>
                        <a:rPr lang="en-US" sz="1600" dirty="0">
                          <a:effectLst/>
                        </a:rPr>
                        <a:t>Associate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39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577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Private   </a:t>
                      </a:r>
                    </a:p>
                    <a:p>
                      <a:r>
                        <a:rPr lang="en-US" sz="1600" dirty="0" smtClean="0">
                          <a:effectLst/>
                        </a:rPr>
                        <a:t>Doctoral/Master's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54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88142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effectLst/>
                        </a:rPr>
                        <a:t>Private    Baccalaureate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effectLst/>
                        </a:rPr>
                        <a:t>54</a:t>
                      </a:r>
                      <a:endParaRPr lang="en-US" sz="1600" dirty="0">
                        <a:effectLst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Against Campus Carry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Presidents strongly opposed campus </a:t>
            </a:r>
            <a:r>
              <a:rPr lang="en-US" sz="2800" dirty="0"/>
              <a:t>carry </a:t>
            </a:r>
            <a:r>
              <a:rPr lang="en-US" sz="2800" dirty="0" smtClean="0"/>
              <a:t>legislation:  69% strongly </a:t>
            </a:r>
            <a:r>
              <a:rPr lang="en-US" sz="2800" dirty="0"/>
              <a:t>agree and </a:t>
            </a:r>
            <a:r>
              <a:rPr lang="en-US" sz="2800" dirty="0" smtClean="0"/>
              <a:t>18% agree </a:t>
            </a:r>
            <a:r>
              <a:rPr lang="en-US" sz="2800" dirty="0"/>
              <a:t>that allowing students to carry concealed weapons will endanger students and faculty members. </a:t>
            </a:r>
            <a:endParaRPr lang="en-US" sz="2800" dirty="0" smtClean="0"/>
          </a:p>
          <a:p>
            <a:r>
              <a:rPr lang="en-US" sz="2800" dirty="0" smtClean="0"/>
              <a:t>72% </a:t>
            </a:r>
            <a:r>
              <a:rPr lang="en-US" sz="2800" dirty="0"/>
              <a:t>strongly disagree and </a:t>
            </a:r>
            <a:r>
              <a:rPr lang="en-US" sz="2800" dirty="0" smtClean="0"/>
              <a:t>16% </a:t>
            </a:r>
            <a:r>
              <a:rPr lang="en-US" sz="2800" dirty="0"/>
              <a:t>disagree that allowing students to carry concealed weapons will protect students from potential harm. </a:t>
            </a:r>
            <a:endParaRPr lang="en-US" sz="2800" dirty="0" smtClean="0"/>
          </a:p>
          <a:p>
            <a:r>
              <a:rPr lang="en-US" sz="2800" dirty="0" smtClean="0"/>
              <a:t>85% agree or strongly agree that elected officials who</a:t>
            </a:r>
            <a:r>
              <a:rPr lang="en-US" sz="2800" dirty="0"/>
              <a:t>	support campus carry legislation do not understand the culture of higher education.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More information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Doug Lederman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doug.lederman@insidehighered.com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Scott </a:t>
            </a:r>
            <a:r>
              <a:rPr lang="en-US" sz="2800" dirty="0" err="1" smtClean="0"/>
              <a:t>Jaschik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hlinkClick r:id="rId3"/>
              </a:rPr>
              <a:t>scott.jaschik@insidehighered.com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Link to survey:</a:t>
            </a:r>
          </a:p>
          <a:p>
            <a:pPr marL="0" indent="0">
              <a:buNone/>
            </a:pPr>
            <a:r>
              <a:rPr lang="en-US" sz="2800" dirty="0">
                <a:hlinkClick r:id="rId4"/>
              </a:rPr>
              <a:t>https://</a:t>
            </a:r>
            <a:r>
              <a:rPr lang="en-US" sz="2800" dirty="0" smtClean="0">
                <a:hlinkClick r:id="rId4"/>
              </a:rPr>
              <a:t>www.insidehighered.com/news/survey/race-campus-nontraditional-leaders-rising-confidence-survey-presidents</a:t>
            </a:r>
            <a:endParaRPr lang="en-US" sz="28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764" y="5874327"/>
            <a:ext cx="1524000" cy="762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Questions/Thank You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8" y="1600200"/>
            <a:ext cx="3132140" cy="215438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85" y="4617101"/>
            <a:ext cx="4708722" cy="16035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90" y="1713633"/>
            <a:ext cx="4250510" cy="16114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4543894"/>
            <a:ext cx="42862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3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657600"/>
            <a:ext cx="1524000" cy="76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Doug Lederman, editor, </a:t>
            </a:r>
            <a:r>
              <a:rPr lang="en-US" sz="2800" i="1" dirty="0" smtClean="0"/>
              <a:t>Inside Higher Ed</a:t>
            </a:r>
          </a:p>
          <a:p>
            <a:pPr marL="0" indent="0">
              <a:buNone/>
            </a:pPr>
            <a:r>
              <a:rPr lang="en-US" sz="2800" i="1" dirty="0" smtClean="0">
                <a:hlinkClick r:id="rId2"/>
              </a:rPr>
              <a:t>doug.lederman@insidehighered.com</a:t>
            </a:r>
            <a:endParaRPr lang="en-US" sz="2800" i="1" dirty="0" smtClean="0"/>
          </a:p>
          <a:p>
            <a:r>
              <a:rPr lang="en-US" sz="2800" dirty="0" smtClean="0"/>
              <a:t>Scott </a:t>
            </a:r>
            <a:r>
              <a:rPr lang="en-US" sz="2800" dirty="0" err="1" smtClean="0"/>
              <a:t>Jaschik</a:t>
            </a:r>
            <a:r>
              <a:rPr lang="en-US" sz="2800" dirty="0" smtClean="0"/>
              <a:t>, editor, </a:t>
            </a:r>
            <a:r>
              <a:rPr lang="en-US" sz="2800" i="1" dirty="0" smtClean="0"/>
              <a:t>Inside Higher Ed</a:t>
            </a:r>
          </a:p>
          <a:p>
            <a:pPr marL="0" indent="0">
              <a:buNone/>
            </a:pPr>
            <a:r>
              <a:rPr lang="en-US" sz="2800" i="1" dirty="0" smtClean="0">
                <a:hlinkClick r:id="rId3"/>
              </a:rPr>
              <a:t>scott.jaschik@insidehighered.com</a:t>
            </a: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Methodology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prepared by </a:t>
            </a:r>
            <a:r>
              <a:rPr lang="en-US" i="1" dirty="0" smtClean="0"/>
              <a:t>Inside Higher Ed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and Gallup</a:t>
            </a:r>
          </a:p>
          <a:p>
            <a:r>
              <a:rPr lang="en-US" dirty="0" smtClean="0"/>
              <a:t>Survey </a:t>
            </a:r>
            <a:r>
              <a:rPr lang="en-US" dirty="0"/>
              <a:t>conducted by Gallup </a:t>
            </a:r>
            <a:r>
              <a:rPr lang="en-US" dirty="0" smtClean="0"/>
              <a:t>in January-</a:t>
            </a:r>
            <a:br>
              <a:rPr lang="en-US" dirty="0" smtClean="0"/>
            </a:br>
            <a:r>
              <a:rPr lang="en-US" dirty="0" smtClean="0"/>
              <a:t>February 2016</a:t>
            </a:r>
            <a:endParaRPr lang="en-US" dirty="0"/>
          </a:p>
          <a:p>
            <a:r>
              <a:rPr lang="en-US" dirty="0"/>
              <a:t>Responses </a:t>
            </a:r>
            <a:r>
              <a:rPr lang="en-US" dirty="0" smtClean="0"/>
              <a:t>from 727 presidents </a:t>
            </a:r>
            <a:br>
              <a:rPr lang="en-US" dirty="0" smtClean="0"/>
            </a:br>
            <a:r>
              <a:rPr lang="en-US" dirty="0" smtClean="0"/>
              <a:t>and chancellors (24% response)</a:t>
            </a:r>
            <a:endParaRPr lang="en-US" dirty="0"/>
          </a:p>
          <a:p>
            <a:r>
              <a:rPr lang="en-US" dirty="0"/>
              <a:t>Responses </a:t>
            </a:r>
            <a:r>
              <a:rPr lang="en-US" dirty="0" smtClean="0"/>
              <a:t>coded </a:t>
            </a:r>
            <a:r>
              <a:rPr lang="en-US" dirty="0"/>
              <a:t>by institution to allow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</a:t>
            </a:r>
            <a:r>
              <a:rPr lang="en-US" dirty="0"/>
              <a:t>sorting by </a:t>
            </a:r>
            <a:r>
              <a:rPr lang="en-US" dirty="0" smtClean="0"/>
              <a:t>sector and segment</a:t>
            </a:r>
            <a:endParaRPr lang="en-US" dirty="0"/>
          </a:p>
          <a:p>
            <a:r>
              <a:rPr lang="en-US" dirty="0"/>
              <a:t>Complete confidentiality for individuals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institutions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1" y="5824977"/>
            <a:ext cx="1524000" cy="76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00" y="1773382"/>
            <a:ext cx="2650200" cy="3429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9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 Semester of Rising Tensions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895475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6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Race Relations on Own Campuses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978" y="1600200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Generally speaking, would you say the state of race relations on your campus is excellent, good, fair or poor?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79258"/>
              </p:ext>
            </p:extLst>
          </p:nvPr>
        </p:nvGraphicFramePr>
        <p:xfrm>
          <a:off x="1343378" y="3101622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0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Race Relations Generally in Higher Ed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Generally speaking, would you say the state of race relations </a:t>
            </a:r>
            <a:r>
              <a:rPr lang="en-US" dirty="0" smtClean="0"/>
              <a:t>on college and university campuses in the U.S. </a:t>
            </a:r>
            <a:r>
              <a:rPr lang="en-US" dirty="0"/>
              <a:t>is excellent, good, fair or poor?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86234"/>
              </p:ext>
            </p:extLst>
          </p:nvPr>
        </p:nvGraphicFramePr>
        <p:xfrm>
          <a:off x="1411112" y="3251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Excellent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Fair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1035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Are Colleges Effectively Serving </a:t>
            </a:r>
            <a:br>
              <a:rPr lang="en-US" u="sng" dirty="0" smtClean="0"/>
            </a:br>
            <a:r>
              <a:rPr lang="en-US" u="sng" dirty="0" smtClean="0"/>
              <a:t>Minority Students?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28% strongly agree they are.</a:t>
            </a:r>
          </a:p>
          <a:p>
            <a:r>
              <a:rPr lang="en-US" dirty="0" smtClean="0"/>
              <a:t>46% agree that they are.</a:t>
            </a:r>
          </a:p>
          <a:p>
            <a:r>
              <a:rPr lang="en-US" dirty="0" smtClean="0"/>
              <a:t>4% disagree.</a:t>
            </a:r>
          </a:p>
          <a:p>
            <a:r>
              <a:rPr lang="en-US" dirty="0" smtClean="0"/>
              <a:t>1% strongly disagree.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533" y="3446640"/>
            <a:ext cx="5305778" cy="2744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220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Evaluating the Demands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22% of presidents agreed or strongly agreed that the demands of student protests were reasonable; 38% disagreed or strongly disagreed.</a:t>
            </a:r>
          </a:p>
          <a:p>
            <a:r>
              <a:rPr lang="en-US" dirty="0" smtClean="0"/>
              <a:t>More than half of presidents agreed or strongly agreed that some demands raise free speech or academic freedom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30CAC7-33AE-8E41-A1E6-8CBBD2AE19B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30511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7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Nontraditional President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02" y="1427018"/>
            <a:ext cx="4879398" cy="277339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91" y="5824977"/>
            <a:ext cx="1524000" cy="76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1" y="3600339"/>
            <a:ext cx="5667375" cy="31908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04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1671</TotalTime>
  <Words>470</Words>
  <Application>Microsoft Office PowerPoint</Application>
  <PresentationFormat>On-screen Show (4:3)</PresentationFormat>
  <Paragraphs>123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IHE_pptTemplate</vt:lpstr>
      <vt:lpstr>What Presidents Think</vt:lpstr>
      <vt:lpstr>Presenters</vt:lpstr>
      <vt:lpstr>Methodology</vt:lpstr>
      <vt:lpstr>A Semester of Rising Tensions</vt:lpstr>
      <vt:lpstr>Race Relations on Own Campuses</vt:lpstr>
      <vt:lpstr>Race Relations Generally in Higher Ed</vt:lpstr>
      <vt:lpstr>Are Colleges Effectively Serving  Minority Students?</vt:lpstr>
      <vt:lpstr>Evaluating the Demands</vt:lpstr>
      <vt:lpstr>The Nontraditional President</vt:lpstr>
      <vt:lpstr>Traditional or Nontraditional?</vt:lpstr>
      <vt:lpstr>Grading Obama Over All</vt:lpstr>
      <vt:lpstr>Grading Obama on the Issues</vt:lpstr>
      <vt:lpstr>Financial Confidence By Sector</vt:lpstr>
      <vt:lpstr>Against Campus Carry</vt:lpstr>
      <vt:lpstr>More information</vt:lpstr>
      <vt:lpstr>Questions/Thank You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41</cp:revision>
  <dcterms:created xsi:type="dcterms:W3CDTF">2012-08-15T17:43:30Z</dcterms:created>
  <dcterms:modified xsi:type="dcterms:W3CDTF">2016-04-07T17:33:24Z</dcterms:modified>
</cp:coreProperties>
</file>