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8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8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9806" autoAdjust="0"/>
  </p:normalViewPr>
  <p:slideViewPr>
    <p:cSldViewPr snapToGrid="0" snapToObjects="1">
      <p:cViewPr>
        <p:scale>
          <a:sx n="84" d="100"/>
          <a:sy n="84" d="100"/>
        </p:scale>
        <p:origin x="-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F2C5A3-B949-274E-9D1C-4DEA0EEE0515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A073-3445-E747-9185-74C1E122A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3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6943-1F4C-472F-90A6-D2DCE820BA88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4E7D1-C8C9-4828-AF9B-CF04B70F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DC7C-72CC-46D2-80D2-FDA4D0C20064}" type="datetime2">
              <a:rPr lang="en-US" smtClean="0"/>
              <a:t>Thursday, August 04,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A602-1146-DA46-BB6D-988443324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29C4-25EF-413B-8E65-A2AE41A3B9AB}" type="datetime2">
              <a:rPr lang="en-US" smtClean="0"/>
              <a:t>Thursday, August 04,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B9C0-B6BF-0844-80DD-5A0CC7B86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1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33A9-6F45-468E-8941-39481293588C}" type="datetime2">
              <a:rPr lang="en-US" smtClean="0"/>
              <a:t>Thursday, August 04,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398F-65ED-6940-AF99-86DF2F44E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39A3-BFED-4B67-9CBE-7423BB8B032C}" type="datetime2">
              <a:rPr lang="en-US" smtClean="0"/>
              <a:t>Thursday, August 04,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CAC7-33AE-8E41-A1E6-8CBBD2AE1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4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C9D8-B12E-45BF-A0FC-71FA3EE2B722}" type="datetime2">
              <a:rPr lang="en-US" smtClean="0"/>
              <a:t>Thursday, August 04,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1566-5EFA-D242-BF96-87668BE87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0CB0-BE71-4DEC-99D1-60ABB6E30D5F}" type="datetime2">
              <a:rPr lang="en-US" smtClean="0"/>
              <a:t>Thursday, August 04,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A011-A36D-AE4E-A246-9A73830E0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0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78D9-4AB2-4030-A044-5E46134CF4A9}" type="datetime2">
              <a:rPr lang="en-US" smtClean="0"/>
              <a:t>Thursday, August 04, 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D894-10D8-D14E-B434-295E2176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564D-125B-4BCF-92F8-6279ECDD6394}" type="datetime2">
              <a:rPr lang="en-US" smtClean="0"/>
              <a:t>Thursday, August 04, 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722A-2717-3846-ACF7-86B5E295D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1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EB2E-5720-43DA-9497-D3FDB0EA6A31}" type="datetime2">
              <a:rPr lang="en-US" smtClean="0"/>
              <a:t>Thursday, August 04, 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C47C-5C63-DE49-81C9-BC361A60A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3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D848-1E9F-4487-8099-5737E5787DA3}" type="datetime2">
              <a:rPr lang="en-US" smtClean="0"/>
              <a:t>Thursday, August 04, 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03E9-65B1-1E4B-8B60-54D15C61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AE23-C735-4CB3-98F7-DB9C42F2840E}" type="datetime2">
              <a:rPr lang="en-US" smtClean="0"/>
              <a:t>Thursday, August 04,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89C7-42CB-1A4E-88EE-8FB2AF0B0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2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8E1A06-95A1-4912-BCED-B14D0FC677D4}" type="datetime2">
              <a:rPr lang="en-US" smtClean="0"/>
              <a:t>Thursday, August 04,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6BDAE3-4F0A-D54B-AAB5-FA0DDEF5D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6" r:id="rId2"/>
    <p:sldLayoutId id="2147483984" r:id="rId3"/>
    <p:sldLayoutId id="2147483977" r:id="rId4"/>
    <p:sldLayoutId id="2147483985" r:id="rId5"/>
    <p:sldLayoutId id="2147483978" r:id="rId6"/>
    <p:sldLayoutId id="2147483979" r:id="rId7"/>
    <p:sldLayoutId id="2147483986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4C4C4C"/>
          </a:solidFill>
          <a:latin typeface="Franklin Gothic Medium" charset="0"/>
          <a:ea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rgbClr val="4C4C4C"/>
          </a:solidFill>
          <a:latin typeface="Franklin Gothic Medium"/>
          <a:ea typeface="ＭＳ Ｐゴシック" charset="0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henow.com/2b0LJh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supct/html/02-516.ZO.html" TargetMode="External"/><Relationship Id="rId2" Type="http://schemas.openxmlformats.org/officeDocument/2006/relationships/hyperlink" Target="https://www.law.cornell.edu/supremecourt/text/438/2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law.cornell.edu/supct/cert/11-345" TargetMode="External"/><Relationship Id="rId4" Type="http://schemas.openxmlformats.org/officeDocument/2006/relationships/hyperlink" Target="http://caselaw.lp.findlaw.com/scripts/getcase.pl?court=US&amp;vol=000&amp;invol=02-24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The Public View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Of Affirmative Action</a:t>
            </a:r>
            <a:endParaRPr lang="en-US" sz="4000" dirty="0">
              <a:ea typeface="+mj-e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4710113"/>
            <a:ext cx="7848600" cy="8255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rgbClr val="4C4C4C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000" cap="none" dirty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342900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4C4C4C"/>
                </a:solidFill>
                <a:latin typeface="Franklin Gothic Medium" charset="0"/>
                <a:cs typeface="Franklin Gothic Medium" charset="0"/>
              </a:rPr>
              <a:t>Webinar on poll results by Gallup/</a:t>
            </a:r>
            <a:r>
              <a:rPr lang="en-US" i="1" dirty="0" smtClean="0">
                <a:solidFill>
                  <a:srgbClr val="4C4C4C"/>
                </a:solidFill>
                <a:latin typeface="Franklin Gothic Medium" charset="0"/>
                <a:cs typeface="Franklin Gothic Medium" charset="0"/>
              </a:rPr>
              <a:t>Inside Higher Ed</a:t>
            </a:r>
          </a:p>
          <a:p>
            <a:r>
              <a:rPr lang="en-US" dirty="0" smtClean="0">
                <a:solidFill>
                  <a:srgbClr val="4C4C4C"/>
                </a:solidFill>
                <a:latin typeface="Franklin Gothic Medium" charset="0"/>
                <a:cs typeface="Franklin Gothic Medium" charset="0"/>
              </a:rPr>
              <a:t>Thursday, August 4, at 2 p.m. Eastern</a:t>
            </a:r>
            <a:endParaRPr lang="en-US" dirty="0">
              <a:solidFill>
                <a:srgbClr val="4C4C4C"/>
              </a:solidFill>
              <a:latin typeface="Franklin Gothic Medium" charset="0"/>
              <a:cs typeface="Franklin Gothic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3A602-1146-DA46-BB6D-9884433247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6" y="5469821"/>
            <a:ext cx="2139244" cy="1069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Poll: What Should Colleges Consider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146" name="Picture 2" descr="C:\Users\Scott.Jaschik\Desktop\whattoconsi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1600200"/>
            <a:ext cx="5565244" cy="48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5" y="5349949"/>
            <a:ext cx="2293053" cy="11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5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Poll: Should Race Be Factor, by Race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 descr="C:\Users\Scott.Jaschik\Desktop\racebyr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8" y="1600200"/>
            <a:ext cx="7158783" cy="19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2" y="5486753"/>
            <a:ext cx="2105378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9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Issues Ahead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colleges be vulnerable to continued challenges?</a:t>
            </a:r>
          </a:p>
          <a:p>
            <a:r>
              <a:rPr lang="en-US" dirty="0" smtClean="0"/>
              <a:t>Will campus protests resume in the fall, and what impact might they have?</a:t>
            </a:r>
          </a:p>
          <a:p>
            <a:r>
              <a:rPr lang="en-US" dirty="0" smtClean="0"/>
              <a:t>How will changing demographics in American society change the debate over affirmative action?</a:t>
            </a:r>
          </a:p>
          <a:p>
            <a:r>
              <a:rPr lang="en-US" dirty="0" smtClean="0"/>
              <a:t>Will more focus on Asian-American applicants undercut support for affirmative action?</a:t>
            </a:r>
          </a:p>
          <a:p>
            <a:r>
              <a:rPr lang="en-US" dirty="0" smtClean="0"/>
              <a:t>Do American colleges need to increase efforts to enroll and graduate low-income students?</a:t>
            </a:r>
          </a:p>
          <a:p>
            <a:r>
              <a:rPr lang="en-US" dirty="0" smtClean="0"/>
              <a:t>Does it hurt higher education that academic leaders have one view of affirmative action and the public another?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u="sng" dirty="0" smtClean="0"/>
              <a:t>Inside Higher Ed</a:t>
            </a:r>
            <a:r>
              <a:rPr lang="en-US" u="sng" dirty="0" smtClean="0"/>
              <a:t>/Gallup Conference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more information: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ihenow.com/2b0LJhN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7" name="Picture 3" descr="C:\Users\Scott.Jaschik\Desktop\confer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1696" cy="18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3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--Questions</a:t>
            </a:r>
          </a:p>
          <a:p>
            <a:pPr marL="0" indent="0">
              <a:buNone/>
            </a:pPr>
            <a:r>
              <a:rPr lang="en-US" dirty="0" smtClean="0"/>
              <a:t>--Suggestions for future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2" y="5486753"/>
            <a:ext cx="2105378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Jaschik,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88" y="5452887"/>
            <a:ext cx="2173111" cy="10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Methodology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prepared by </a:t>
            </a:r>
            <a:r>
              <a:rPr lang="en-US" i="1" dirty="0" smtClean="0"/>
              <a:t>Inside Higher Ed </a:t>
            </a:r>
            <a:r>
              <a:rPr lang="en-US" dirty="0" smtClean="0"/>
              <a:t>and Gallup.</a:t>
            </a:r>
          </a:p>
          <a:p>
            <a:r>
              <a:rPr lang="en-US" dirty="0" smtClean="0"/>
              <a:t>Polling conducted June 29-July 1 as part of Gallup’s nightly polls of the public.</a:t>
            </a:r>
          </a:p>
          <a:p>
            <a:r>
              <a:rPr lang="en-US" dirty="0" smtClean="0"/>
              <a:t>Responses from a nationally representative sample of 3,270 adults (aged 18 or older).</a:t>
            </a:r>
          </a:p>
          <a:p>
            <a:r>
              <a:rPr lang="en-US" dirty="0" smtClean="0"/>
              <a:t>95% confidence level that margin of error is plus/minus 3 percentage points.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2" y="5486753"/>
            <a:ext cx="2105378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4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The Supreme Court and Affirmative Action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1978: </a:t>
            </a:r>
            <a:r>
              <a:rPr lang="en-US" dirty="0" smtClean="0">
                <a:hlinkClick r:id="rId2"/>
              </a:rPr>
              <a:t>Regents </a:t>
            </a:r>
            <a:r>
              <a:rPr lang="en-US" dirty="0">
                <a:hlinkClick r:id="rId2"/>
              </a:rPr>
              <a:t>of the University of California v. </a:t>
            </a:r>
            <a:r>
              <a:rPr lang="en-US" dirty="0" smtClean="0">
                <a:hlinkClick r:id="rId2"/>
              </a:rPr>
              <a:t>Bakke</a:t>
            </a:r>
            <a:endParaRPr lang="en-US" dirty="0"/>
          </a:p>
          <a:p>
            <a:r>
              <a:rPr lang="en-US" dirty="0"/>
              <a:t>2003: </a:t>
            </a:r>
            <a:r>
              <a:rPr lang="en-US" dirty="0" smtClean="0">
                <a:hlinkClick r:id="rId3"/>
              </a:rPr>
              <a:t>Gratz </a:t>
            </a:r>
            <a:r>
              <a:rPr lang="en-US" dirty="0">
                <a:hlinkClick r:id="rId3"/>
              </a:rPr>
              <a:t>v. </a:t>
            </a:r>
            <a:r>
              <a:rPr lang="en-US" dirty="0" smtClean="0">
                <a:hlinkClick r:id="rId3"/>
              </a:rPr>
              <a:t>Bollinger</a:t>
            </a:r>
            <a:endParaRPr lang="en-US" dirty="0"/>
          </a:p>
          <a:p>
            <a:r>
              <a:rPr lang="en-US" dirty="0"/>
              <a:t>2003: </a:t>
            </a:r>
            <a:r>
              <a:rPr lang="en-US" dirty="0" err="1" smtClean="0">
                <a:hlinkClick r:id="rId4"/>
              </a:rPr>
              <a:t>Grutter</a:t>
            </a:r>
            <a:r>
              <a:rPr lang="en-US" dirty="0" smtClean="0">
                <a:hlinkClick r:id="rId4"/>
              </a:rPr>
              <a:t> </a:t>
            </a:r>
            <a:r>
              <a:rPr lang="en-US" dirty="0">
                <a:hlinkClick r:id="rId4"/>
              </a:rPr>
              <a:t>v. </a:t>
            </a:r>
            <a:r>
              <a:rPr lang="en-US" dirty="0" smtClean="0">
                <a:hlinkClick r:id="rId4"/>
              </a:rPr>
              <a:t>Bollinger</a:t>
            </a:r>
            <a:endParaRPr lang="en-US" dirty="0"/>
          </a:p>
          <a:p>
            <a:r>
              <a:rPr lang="en-US" dirty="0"/>
              <a:t>2013: </a:t>
            </a:r>
            <a:r>
              <a:rPr lang="en-US" dirty="0" smtClean="0">
                <a:hlinkClick r:id="rId5"/>
              </a:rPr>
              <a:t>Fisher </a:t>
            </a:r>
            <a:r>
              <a:rPr lang="en-US" dirty="0">
                <a:hlinkClick r:id="rId5"/>
              </a:rPr>
              <a:t>v. University of Texas at </a:t>
            </a:r>
            <a:r>
              <a:rPr lang="en-US" dirty="0" smtClean="0">
                <a:hlinkClick r:id="rId5"/>
              </a:rPr>
              <a:t>Austin</a:t>
            </a:r>
            <a:endParaRPr lang="en-US" dirty="0" smtClean="0"/>
          </a:p>
          <a:p>
            <a:r>
              <a:rPr lang="en-US" dirty="0" smtClean="0"/>
              <a:t>2016: </a:t>
            </a:r>
            <a:r>
              <a:rPr lang="en-US" dirty="0">
                <a:hlinkClick r:id="rId5"/>
              </a:rPr>
              <a:t>Fisher v. University of Texas at </a:t>
            </a:r>
            <a:r>
              <a:rPr lang="en-US" dirty="0" smtClean="0">
                <a:hlinkClick r:id="rId5"/>
              </a:rPr>
              <a:t>Austin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91" y="3973689"/>
            <a:ext cx="5087930" cy="23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2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Second Fisher Ruling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decision</a:t>
            </a:r>
          </a:p>
          <a:p>
            <a:r>
              <a:rPr lang="en-US" dirty="0" smtClean="0"/>
              <a:t>The dissent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11" y="2810933"/>
            <a:ext cx="5003736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94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Challenges in Polling on Affirmative Action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Wording</a:t>
            </a:r>
          </a:p>
          <a:p>
            <a:r>
              <a:rPr lang="en-US" dirty="0" smtClean="0"/>
              <a:t>General trends</a:t>
            </a:r>
          </a:p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56" y="5417256"/>
            <a:ext cx="2119488" cy="10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4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Context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higher education associations and presidents who spoke out on Fisher case overwhelmingly backed U of Texas (the position in favor of considering race and ethnicity).</a:t>
            </a:r>
          </a:p>
          <a:p>
            <a:r>
              <a:rPr lang="en-US" dirty="0" smtClean="0"/>
              <a:t>Voters in six states have barred public colleges from considering race in admissions. The states: Arizona, California, Michigan, Nebraska, Oklahoma and Washington State.</a:t>
            </a:r>
          </a:p>
          <a:p>
            <a:r>
              <a:rPr lang="en-US" dirty="0" smtClean="0"/>
              <a:t>Only one state referendum to bar the consideration of race in admissions – in Colorado -- has been defeated.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2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Poll: Do You Agree With Decision?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Yes: </a:t>
            </a:r>
            <a:r>
              <a:rPr lang="en-US" dirty="0"/>
              <a:t>31%</a:t>
            </a:r>
          </a:p>
          <a:p>
            <a:r>
              <a:rPr lang="en-US" dirty="0" smtClean="0"/>
              <a:t>No</a:t>
            </a:r>
            <a:r>
              <a:rPr lang="en-US" dirty="0" smtClean="0"/>
              <a:t>: </a:t>
            </a:r>
            <a:r>
              <a:rPr lang="en-US" dirty="0"/>
              <a:t>65%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opinion: 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43" y="3186289"/>
            <a:ext cx="3705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10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Poll: Support for Ruling, </a:t>
            </a:r>
            <a:br>
              <a:rPr lang="en-US" u="sng" dirty="0" smtClean="0"/>
            </a:br>
            <a:r>
              <a:rPr lang="en-US" u="sng" dirty="0" smtClean="0"/>
              <a:t>by Educational Attainment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graduate education: 46%</a:t>
            </a:r>
          </a:p>
          <a:p>
            <a:r>
              <a:rPr lang="en-US" dirty="0" smtClean="0"/>
              <a:t>Undergraduate degree: 35%</a:t>
            </a:r>
          </a:p>
          <a:p>
            <a:r>
              <a:rPr lang="en-US" dirty="0" smtClean="0"/>
              <a:t>Without college degree: 27%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03" y="1715911"/>
            <a:ext cx="3634298" cy="476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08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Template-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IHE_Template-1</Template>
  <TotalTime>829</TotalTime>
  <Words>422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IHE_Template-1</vt:lpstr>
      <vt:lpstr>The Public View Of Affirmative Action</vt:lpstr>
      <vt:lpstr>Presenters</vt:lpstr>
      <vt:lpstr>Methodology</vt:lpstr>
      <vt:lpstr>The Supreme Court and Affirmative Action</vt:lpstr>
      <vt:lpstr>The Second Fisher Ruling</vt:lpstr>
      <vt:lpstr>Challenges in Polling on Affirmative Action</vt:lpstr>
      <vt:lpstr>Context</vt:lpstr>
      <vt:lpstr>Poll: Do You Agree With Decision?</vt:lpstr>
      <vt:lpstr>Poll: Support for Ruling,  by Educational Attainment</vt:lpstr>
      <vt:lpstr>Poll: What Should Colleges Consider</vt:lpstr>
      <vt:lpstr>Poll: Should Race Be Factor, by Race</vt:lpstr>
      <vt:lpstr>Issues Ahead</vt:lpstr>
      <vt:lpstr>Inside Higher Ed/Gallup Conference</vt:lpstr>
      <vt:lpstr>Your Questions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72</cp:revision>
  <dcterms:created xsi:type="dcterms:W3CDTF">2014-01-25T21:52:40Z</dcterms:created>
  <dcterms:modified xsi:type="dcterms:W3CDTF">2016-08-04T17:19:33Z</dcterms:modified>
</cp:coreProperties>
</file>