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 snapToObjects="1">
      <p:cViewPr varScale="1">
        <p:scale>
          <a:sx n="67" d="100"/>
          <a:sy n="67" d="100"/>
        </p:scale>
        <p:origin x="9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9/25/2017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9/25/2017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What Admissions Deans Think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Results of a survey by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and Gallup 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September 28, 2017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They Check? Will They Check?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9" y="22911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06" y="3457815"/>
            <a:ext cx="1810790" cy="18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7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Election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Percent of admissions leaders agreeing: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79495"/>
              </p:ext>
            </p:extLst>
          </p:nvPr>
        </p:nvGraphicFramePr>
        <p:xfrm>
          <a:off x="1270428" y="2666359"/>
          <a:ext cx="6152349" cy="281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337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140">
                <a:tc>
                  <a:txBody>
                    <a:bodyPr/>
                    <a:lstStyle/>
                    <a:p>
                      <a:r>
                        <a:rPr lang="en-US" dirty="0"/>
                        <a:t>Higher education needs to redouble efforts to recruit and retain minority groups.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37">
                <a:tc>
                  <a:txBody>
                    <a:bodyPr/>
                    <a:lstStyle/>
                    <a:p>
                      <a:r>
                        <a:rPr lang="en-US" dirty="0"/>
                        <a:t>Americans are less committed than in the past to increasing the number of racial and ethnic minority students in college.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49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Election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Percent of admissions leaders agreeing: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41935"/>
              </p:ext>
            </p:extLst>
          </p:nvPr>
        </p:nvGraphicFramePr>
        <p:xfrm>
          <a:off x="1124431" y="2664866"/>
          <a:ext cx="6096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Colleges -- especially elite colleges -- should recruit more students from rural areas.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Colleges -- especially elite colleges -- should recruit more low-income white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Colleges with overwhelmingly liberal student bodies should increase recruiting efforts, including affirmative action, for conservative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3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Election --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Colleges that are stepping up recruitment of: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56919"/>
              </p:ext>
            </p:extLst>
          </p:nvPr>
        </p:nvGraphicFramePr>
        <p:xfrm>
          <a:off x="1331899" y="288655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Rural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Low-income white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Conservative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8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</a:t>
            </a:r>
            <a:r>
              <a:rPr lang="en-US" dirty="0"/>
              <a:t>Problem:</a:t>
            </a:r>
            <a:br>
              <a:rPr lang="en-US" dirty="0"/>
            </a:br>
            <a:r>
              <a:rPr lang="en-US" dirty="0"/>
              <a:t>Public Perceptions of Higher 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030067"/>
              </p:ext>
            </p:extLst>
          </p:nvPr>
        </p:nvGraphicFramePr>
        <p:xfrm>
          <a:off x="628650" y="1957388"/>
          <a:ext cx="806199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Nonprofit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 education needs to do a better job of explaining the value of earning college degrees.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Media reports of college graduates who are unemployed or underemployed have discouraged students from considering higher education.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discussion of student debt has discouraged students from considering higher education generally.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discussion of student debt has discouraged students from considering my college.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5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Challenge for Liberal Arts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02" y="1766927"/>
            <a:ext cx="6138582" cy="40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2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Tolerance of Debt: What Admissions Leaders Call ‘Reasonable’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931709"/>
              </p:ext>
            </p:extLst>
          </p:nvPr>
        </p:nvGraphicFramePr>
        <p:xfrm>
          <a:off x="628650" y="1957388"/>
          <a:ext cx="7886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Nonprofit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debt</a:t>
                      </a:r>
                      <a:r>
                        <a:rPr lang="en-US" baseline="0" dirty="0"/>
                        <a:t> at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$5,000 to &lt;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$10,000 to &lt; 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$20,000 to &lt; 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$30,000 to &lt; 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$40,000 to &lt;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  <a:r>
                        <a:rPr lang="en-US" baseline="0" dirty="0"/>
                        <a:t> and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0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Tuition for Public Higher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Admissions directors who agree: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9632"/>
              </p:ext>
            </p:extLst>
          </p:nvPr>
        </p:nvGraphicFramePr>
        <p:xfrm>
          <a:off x="1408740" y="2688345"/>
          <a:ext cx="582090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Free public higher education remains a good idea to pursue.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Proponents of free tuition programs are not paying sufficient attention to long-term financing issues.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idea of free public higher education poses threat to private higher education.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Free public tuition, if adopted in my state, would pose threat to my institution.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2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</a:t>
            </a:r>
            <a:r>
              <a:rPr lang="en-US" dirty="0"/>
              <a:t>on the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Affirmative action</a:t>
            </a:r>
          </a:p>
          <a:p>
            <a:r>
              <a:rPr lang="en-US" dirty="0"/>
              <a:t>DACA</a:t>
            </a:r>
          </a:p>
          <a:p>
            <a:r>
              <a:rPr lang="en-US" dirty="0"/>
              <a:t>Scrutiny of advantages of the wealthy</a:t>
            </a:r>
          </a:p>
          <a:p>
            <a:r>
              <a:rPr lang="en-US" dirty="0"/>
              <a:t>Challenges for liberal arts colleges, regional publics, minority-serving institutions</a:t>
            </a:r>
          </a:p>
          <a:p>
            <a:r>
              <a:rPr lang="en-US" dirty="0"/>
              <a:t>Too many conflicting demands on admissions</a:t>
            </a:r>
          </a:p>
          <a:p>
            <a:r>
              <a:rPr lang="en-US" dirty="0"/>
              <a:t>Haves and have-nots</a:t>
            </a:r>
          </a:p>
        </p:txBody>
      </p:sp>
    </p:spTree>
    <p:extLst>
      <p:ext uri="{BB962C8B-B14F-4D97-AF65-F5344CB8AC3E}">
        <p14:creationId xmlns:p14="http://schemas.microsoft.com/office/powerpoint/2010/main" val="339167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future surveys</a:t>
            </a:r>
          </a:p>
        </p:txBody>
      </p:sp>
    </p:spTree>
    <p:extLst>
      <p:ext uri="{BB962C8B-B14F-4D97-AF65-F5344CB8AC3E}">
        <p14:creationId xmlns:p14="http://schemas.microsoft.com/office/powerpoint/2010/main" val="119711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956CC9-8F61-4687-BD4D-77086DEA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76" y="3303269"/>
            <a:ext cx="4179507" cy="1362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D84E5-A2CB-45FF-A009-A5C839D0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5" y="3543300"/>
            <a:ext cx="4748614" cy="909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DCA21-DDEF-49CF-8932-511A35354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851841"/>
            <a:ext cx="4324350" cy="1275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EC88D-1264-4824-B433-3A35FA263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860" y="1893259"/>
            <a:ext cx="4520294" cy="1234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8B505-CB8C-4986-BCB7-010514C17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642" y="4906041"/>
            <a:ext cx="1318716" cy="16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6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conducted by Gallup on behalf of </a:t>
            </a:r>
            <a:r>
              <a:rPr lang="en-US" i="1" dirty="0"/>
              <a:t>Inside Higher Ed.</a:t>
            </a:r>
          </a:p>
          <a:p>
            <a:r>
              <a:rPr lang="en-US" dirty="0"/>
              <a:t>Responses from 453 admissions directors (or senior person in admissions).</a:t>
            </a:r>
          </a:p>
          <a:p>
            <a:r>
              <a:rPr lang="en-US" dirty="0"/>
              <a:t>Survey in field July 20-August 16.</a:t>
            </a:r>
          </a:p>
          <a:p>
            <a:r>
              <a:rPr lang="en-US" dirty="0"/>
              <a:t>Complete anonymity for those responding, but responses coded to allow for analysis by sector.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1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Pressure Grows and Grows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Colleges Reporting They Met Target by May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88842"/>
              </p:ext>
            </p:extLst>
          </p:nvPr>
        </p:nvGraphicFramePr>
        <p:xfrm>
          <a:off x="2380343" y="3051542"/>
          <a:ext cx="40640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76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Exception: Doctoral Publics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8" y="257030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46" y="2143757"/>
            <a:ext cx="3011420" cy="162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66" y="4085985"/>
            <a:ext cx="2657395" cy="19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Colleges’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Groups That Will Be Target of Increased Recruiting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7634"/>
              </p:ext>
            </p:extLst>
          </p:nvPr>
        </p:nvGraphicFramePr>
        <p:xfrm>
          <a:off x="1354951" y="2449713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Minority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Recruited with merit 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Out-of-state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Veterans or active duty military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Online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Full pay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International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6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Students: </a:t>
            </a:r>
            <a:br>
              <a:rPr lang="en-US" dirty="0"/>
            </a:br>
            <a:r>
              <a:rPr lang="en-US" dirty="0"/>
              <a:t>Looking Ahead (and Discounting)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46% of admissions leaders at public institutions expect a decline in the number of international students in the years ahead. At private nonprofit colleges, the figure is 20%.</a:t>
            </a:r>
          </a:p>
          <a:p>
            <a:r>
              <a:rPr lang="en-US" dirty="0"/>
              <a:t>Asked about providing non-need-based aid to international aid or adding such aid, only 21% of public admissions leaders expect to do so. At private colleges, the figure is 53%. </a:t>
            </a:r>
          </a:p>
        </p:txBody>
      </p:sp>
    </p:spTree>
    <p:extLst>
      <p:ext uri="{BB962C8B-B14F-4D97-AF65-F5344CB8AC3E}">
        <p14:creationId xmlns:p14="http://schemas.microsoft.com/office/powerpoint/2010/main" val="276169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Colleges Too Dependent </a:t>
            </a:r>
            <a:br>
              <a:rPr lang="en-US" dirty="0"/>
            </a:br>
            <a:r>
              <a:rPr lang="en-US" dirty="0"/>
              <a:t>on a Few Countries?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0" y="3992817"/>
            <a:ext cx="2880251" cy="19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19" y="2273593"/>
            <a:ext cx="2975042" cy="19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0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Media: </a:t>
            </a:r>
            <a:br>
              <a:rPr lang="en-US" dirty="0"/>
            </a:br>
            <a:r>
              <a:rPr lang="en-US" dirty="0"/>
              <a:t>Harvard Isn’t The Only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Number revoked/rejected in last two years: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6619"/>
              </p:ext>
            </p:extLst>
          </p:nvPr>
        </p:nvGraphicFramePr>
        <p:xfrm>
          <a:off x="1262742" y="3163602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Number of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Nonprofit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Two or three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</a:t>
                      </a:r>
                      <a:r>
                        <a:rPr lang="en-US" baseline="0" dirty="0"/>
                        <a:t> or more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766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103</TotalTime>
  <Words>800</Words>
  <Application>Microsoft Office PowerPoint</Application>
  <PresentationFormat>On-screen Show (4:3)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What Admissions Deans Think</vt:lpstr>
      <vt:lpstr>Presenters</vt:lpstr>
      <vt:lpstr>Methodology</vt:lpstr>
      <vt:lpstr>The Pressure Grows and Grows</vt:lpstr>
      <vt:lpstr>The Exception: Doctoral Publics</vt:lpstr>
      <vt:lpstr>Colleges’ Targets </vt:lpstr>
      <vt:lpstr>International Students:  Looking Ahead (and Discounting)</vt:lpstr>
      <vt:lpstr>Are Colleges Too Dependent  on a Few Countries?</vt:lpstr>
      <vt:lpstr>Social Media:  Harvard Isn’t The Only One</vt:lpstr>
      <vt:lpstr>Do They Check? Will They Check?</vt:lpstr>
      <vt:lpstr>Impact of the Election - I</vt:lpstr>
      <vt:lpstr>Impact of the Election - II</vt:lpstr>
      <vt:lpstr>Impact of the Election -- III</vt:lpstr>
      <vt:lpstr>Image Problem: Public Perceptions of Higher Ed</vt:lpstr>
      <vt:lpstr>Extra Challenge for Liberal Arts</vt:lpstr>
      <vt:lpstr>Tolerance of Debt: What Admissions Leaders Call ‘Reasonable’</vt:lpstr>
      <vt:lpstr>Free Tuition for Public Higher Ed</vt:lpstr>
      <vt:lpstr>Issues on the Horizon</vt:lpstr>
      <vt:lpstr>Q&amp;A</vt:lpstr>
      <vt:lpstr>With thanks…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20</cp:revision>
  <dcterms:created xsi:type="dcterms:W3CDTF">2017-05-09T13:33:13Z</dcterms:created>
  <dcterms:modified xsi:type="dcterms:W3CDTF">2017-09-25T17:50:13Z</dcterms:modified>
</cp:coreProperties>
</file>