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88" r:id="rId4"/>
    <p:sldId id="304" r:id="rId5"/>
    <p:sldId id="314" r:id="rId6"/>
    <p:sldId id="305" r:id="rId7"/>
    <p:sldId id="291" r:id="rId8"/>
    <p:sldId id="306" r:id="rId9"/>
    <p:sldId id="309" r:id="rId10"/>
    <p:sldId id="294" r:id="rId11"/>
    <p:sldId id="307" r:id="rId12"/>
    <p:sldId id="308" r:id="rId13"/>
    <p:sldId id="310" r:id="rId14"/>
    <p:sldId id="311" r:id="rId15"/>
    <p:sldId id="312" r:id="rId16"/>
    <p:sldId id="313" r:id="rId17"/>
    <p:sldId id="287" r:id="rId18"/>
    <p:sldId id="31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  <a:srgbClr val="333333"/>
    <a:srgbClr val="F48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9806" autoAdjust="0"/>
  </p:normalViewPr>
  <p:slideViewPr>
    <p:cSldViewPr snapToGrid="0" snapToObjects="1">
      <p:cViewPr>
        <p:scale>
          <a:sx n="84" d="100"/>
          <a:sy n="84" d="100"/>
        </p:scale>
        <p:origin x="6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DF2C5A3-B949-274E-9D1C-4DEA0EEE0515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040A073-3445-E747-9185-74C1E122A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53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16943-1F4C-472F-90A6-D2DCE820BA88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4E7D1-C8C9-4828-AF9B-CF04B70FC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5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rgbClr val="F480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4C4C4C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DC7C-72CC-46D2-80D2-FDA4D0C20064}" type="datetime2">
              <a:rPr lang="en-US" smtClean="0"/>
              <a:t>Tuesday, October 04,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A602-1146-DA46-BB6D-988443324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2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A29C4-25EF-413B-8E65-A2AE41A3B9AB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BB9C0-B6BF-0844-80DD-5A0CC7B863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1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833A9-6F45-468E-8941-39481293588C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398F-65ED-6940-AF99-86DF2F44EC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F39A3-BFED-4B67-9CBE-7423BB8B032C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0CAC7-33AE-8E41-A1E6-8CBBD2AE19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4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48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DC9D8-B12E-45BF-A0FC-71FA3EE2B722}" type="datetime2">
              <a:rPr lang="en-US" smtClean="0"/>
              <a:t>Tuesday, October 04,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1566-5EFA-D242-BF96-87668BE87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7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A0CB0-BE71-4DEC-99D1-60ABB6E30D5F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AA011-A36D-AE4E-A246-9A73830E0B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0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78D9-4AB2-4030-A044-5E46134CF4A9}" type="datetime2">
              <a:rPr lang="en-US" smtClean="0"/>
              <a:t>Tuesday, October 04, 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3D894-10D8-D14E-B434-295E2176A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7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B564D-125B-4BCF-92F8-6279ECDD6394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4722A-2717-3846-ACF7-86B5E295DA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71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FEB2E-5720-43DA-9497-D3FDB0EA6A31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3C47C-5C63-DE49-81C9-BC361A60AE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3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D848-1E9F-4487-8099-5737E5787DA3}" type="datetime2">
              <a:rPr lang="en-US" smtClean="0"/>
              <a:t>Tuesday, October 04, 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303E9-65B1-1E4B-8B60-54D15C612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1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EAE23-C735-4CB3-98F7-DB9C42F2840E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089C7-42CB-1A4E-88EE-8FB2AF0B0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rgbClr val="F48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58E1A06-95A1-4912-BCED-B14D0FC677D4}" type="datetime2">
              <a:rPr lang="en-US" smtClean="0"/>
              <a:t>Tuesday, October 04,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6BDAE3-4F0A-D54B-AAB5-FA0DDEF5D4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6" r:id="rId2"/>
    <p:sldLayoutId id="2147483984" r:id="rId3"/>
    <p:sldLayoutId id="2147483977" r:id="rId4"/>
    <p:sldLayoutId id="2147483985" r:id="rId5"/>
    <p:sldLayoutId id="2147483978" r:id="rId6"/>
    <p:sldLayoutId id="2147483979" r:id="rId7"/>
    <p:sldLayoutId id="2147483986" r:id="rId8"/>
    <p:sldLayoutId id="2147483980" r:id="rId9"/>
    <p:sldLayoutId id="2147483981" r:id="rId10"/>
    <p:sldLayoutId id="2147483982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What Admissions </a:t>
            </a:r>
            <a:r>
              <a:rPr lang="en-US" sz="4000" dirty="0" err="1" smtClean="0">
                <a:ea typeface="+mj-ea"/>
              </a:rPr>
              <a:t>dEANs</a:t>
            </a:r>
            <a:r>
              <a:rPr lang="en-US" sz="4000" dirty="0" smtClean="0">
                <a:ea typeface="+mj-ea"/>
              </a:rPr>
              <a:t> think</a:t>
            </a:r>
            <a:endParaRPr lang="en-US" sz="4000" dirty="0">
              <a:ea typeface="+mj-ea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4710113"/>
            <a:ext cx="7848600" cy="8255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rgbClr val="4C4C4C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000" cap="none" dirty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685800" y="3429000"/>
            <a:ext cx="7848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Webinar on </a:t>
            </a:r>
            <a:r>
              <a:rPr lang="en-US" i="1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Inside Higher Ed</a:t>
            </a:r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/Gallup survey </a:t>
            </a:r>
          </a:p>
          <a:p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of college and university admissions directors</a:t>
            </a:r>
          </a:p>
          <a:p>
            <a:r>
              <a:rPr lang="en-US" dirty="0" smtClean="0">
                <a:solidFill>
                  <a:srgbClr val="4C4C4C"/>
                </a:solidFill>
                <a:latin typeface="Franklin Gothic Medium" charset="0"/>
                <a:cs typeface="Franklin Gothic Medium" charset="0"/>
              </a:rPr>
              <a:t>Thursday, October 6 at 2 p.m. Eastern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3A602-1146-DA46-BB6D-9884433247B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7" name="Picture 3" descr="C:\Users\Scott.Jaschik\Desktop\log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645" y="5060155"/>
            <a:ext cx="1233562" cy="61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Affirmative Action: Post-Fisher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73% of </a:t>
            </a:r>
            <a:r>
              <a:rPr lang="en-US" dirty="0"/>
              <a:t>admissions directors said they believed the Supreme Court ruling would preserve the legal right to consider race and ethnicity for the foreseeable future.</a:t>
            </a:r>
          </a:p>
          <a:p>
            <a:r>
              <a:rPr lang="en-US" dirty="0" smtClean="0"/>
              <a:t>Just 13% </a:t>
            </a:r>
            <a:r>
              <a:rPr lang="en-US" dirty="0"/>
              <a:t>of colleges said they conducted studies similar to those the Supreme Court cited as making the </a:t>
            </a:r>
            <a:r>
              <a:rPr lang="en-US" dirty="0" smtClean="0"/>
              <a:t>U of Texas </a:t>
            </a:r>
            <a:r>
              <a:rPr lang="en-US" dirty="0"/>
              <a:t>approach </a:t>
            </a:r>
            <a:r>
              <a:rPr lang="en-US" dirty="0" smtClean="0"/>
              <a:t>legal.</a:t>
            </a:r>
          </a:p>
          <a:p>
            <a:r>
              <a:rPr lang="en-US" dirty="0" smtClean="0"/>
              <a:t>24% </a:t>
            </a:r>
            <a:r>
              <a:rPr lang="en-US" dirty="0"/>
              <a:t>said they planned to either start or continue such studies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 descr="supreme_cour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428" y="4435957"/>
            <a:ext cx="2719194" cy="204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79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Asians and the Applicant Pool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889" y="3978625"/>
            <a:ext cx="3381726" cy="225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117850"/>
              </p:ext>
            </p:extLst>
          </p:nvPr>
        </p:nvGraphicFramePr>
        <p:xfrm>
          <a:off x="457200" y="1600200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9867"/>
                <a:gridCol w="1614311"/>
                <a:gridCol w="17554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 %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% 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 you believe that some colleges are holding Asian-American applicants to higher standards?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your college, do Asian-American applicants who are admitted generally have higher grades and test scores than other applicants?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789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Coalition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29% agree </a:t>
            </a:r>
            <a:r>
              <a:rPr lang="en-US" dirty="0"/>
              <a:t>or strongly agree that the Common Application needs to have more </a:t>
            </a:r>
            <a:r>
              <a:rPr lang="en-US" dirty="0" smtClean="0"/>
              <a:t>competition.</a:t>
            </a:r>
          </a:p>
          <a:p>
            <a:r>
              <a:rPr lang="en-US" dirty="0" smtClean="0"/>
              <a:t>23% agree </a:t>
            </a:r>
            <a:r>
              <a:rPr lang="en-US" dirty="0"/>
              <a:t>or strongly agree that the “digital locker” </a:t>
            </a:r>
            <a:r>
              <a:rPr lang="en-US" dirty="0" smtClean="0"/>
              <a:t>is </a:t>
            </a:r>
            <a:r>
              <a:rPr lang="en-US" dirty="0"/>
              <a:t>a good way to prepare for college and the admissions process. </a:t>
            </a:r>
            <a:endParaRPr lang="en-US" dirty="0" smtClean="0"/>
          </a:p>
          <a:p>
            <a:r>
              <a:rPr lang="en-US" dirty="0" smtClean="0"/>
              <a:t>15% </a:t>
            </a:r>
            <a:r>
              <a:rPr lang="en-US" dirty="0"/>
              <a:t>of admissions directors agree or strongly agree that the coalition application would encourage more applications from minority and disadvantaged </a:t>
            </a:r>
            <a:r>
              <a:rPr lang="en-US" dirty="0" smtClean="0"/>
              <a:t>applicants.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510" y="4910666"/>
            <a:ext cx="1591735" cy="1061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363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SAT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331303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778"/>
                <a:gridCol w="1241778"/>
                <a:gridCol w="857955"/>
                <a:gridCol w="1061156"/>
                <a:gridCol w="1185333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Strongly 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Strongly Disagree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new SAT version represents significant improvement over the old version.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expect more colleges to go test optional in the years ahead.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consider the writing test on the SAT to be a good measure of student writing ability.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consider the writing test on the ACT to be a good measure of student writing ability.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40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Banning the Box - 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204775"/>
              </p:ext>
            </p:extLst>
          </p:nvPr>
        </p:nvGraphicFramePr>
        <p:xfrm>
          <a:off x="457200" y="1600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8578"/>
                <a:gridCol w="1603022"/>
                <a:gridCol w="177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 %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 % 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Does your college seek information, from applicants or their high schools, on whether applicants have a disciplinary or legal record?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 your college re-considering whether such information is an appropriate criterion? (asked only of those who currently seek such information)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Are admissions officers at your institution provided with special training on how to evaluate disciplinary or legal information? (asked only of those who currently seek such information)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9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Banning the Box -- II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917149"/>
              </p:ext>
            </p:extLst>
          </p:nvPr>
        </p:nvGraphicFramePr>
        <p:xfrm>
          <a:off x="457200" y="1600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867"/>
                <a:gridCol w="2178755"/>
                <a:gridCol w="22069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Yes Public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Yes Private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Institutions should not ask any questions about applicants’ disciplinary or legal infractions.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Institutions should significantly limit the scope of disciplinary or legal infractions that they ask applicants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about [for example: only recent incidents or violent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incidents].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Institutions should ask all applicants to report all disciplinary or legal infractions.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0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Higher Education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19952"/>
              </p:ext>
            </p:extLst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1244"/>
                <a:gridCol w="1998134"/>
                <a:gridCol w="20602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Public Agree/ Strongly 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Private</a:t>
                      </a:r>
                      <a:r>
                        <a:rPr lang="en-US" baseline="0" dirty="0" smtClean="0"/>
                        <a:t> Agree/ Strongly Agree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Higher education needs to do a better job of explaining the value of earning college degrees.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Media reports of college graduates who are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unemployed/underemployed</a:t>
                      </a:r>
                    </a:p>
                    <a:p>
                      <a:r>
                        <a:rPr lang="en-US" dirty="0" smtClean="0"/>
                        <a:t>have discouraged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students from considering higher education.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Prospective students understand the value of a liberal arts education.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Parents of prospective students understand the value of a liberal arts education.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37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Your Questions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--Questions.</a:t>
            </a:r>
          </a:p>
          <a:p>
            <a:pPr marL="0" indent="0">
              <a:buNone/>
            </a:pPr>
            <a:r>
              <a:rPr lang="en-US" dirty="0" smtClean="0"/>
              <a:t>--Suggestions for questions to include next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2" descr="C:\Users\Scott.Jaschik\Desktop\log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4" y="5014913"/>
            <a:ext cx="1864513" cy="934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448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Thanks 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19" y="1661120"/>
            <a:ext cx="3562539" cy="1050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530" y="2690919"/>
            <a:ext cx="2942997" cy="2301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12" y="2591899"/>
            <a:ext cx="3229805" cy="2282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758" y="1190503"/>
            <a:ext cx="4189106" cy="1930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276" y="4991939"/>
            <a:ext cx="3233449" cy="113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3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Presenters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Scott Jaschik, editor, </a:t>
            </a:r>
            <a:r>
              <a:rPr lang="en-US" i="1" dirty="0" smtClean="0"/>
              <a:t>Inside Higher Ed, </a:t>
            </a:r>
            <a:r>
              <a:rPr lang="en-US" dirty="0" smtClean="0">
                <a:hlinkClick r:id="rId2"/>
              </a:rPr>
              <a:t>scott.jaschik@insidehighered.com</a:t>
            </a:r>
            <a:endParaRPr lang="en-US" dirty="0" smtClean="0"/>
          </a:p>
          <a:p>
            <a:r>
              <a:rPr lang="en-US" dirty="0" smtClean="0"/>
              <a:t>Doug Lederman, editor, </a:t>
            </a:r>
            <a:r>
              <a:rPr lang="en-US" i="1" dirty="0" smtClean="0"/>
              <a:t>Inside Higher Ed, </a:t>
            </a:r>
            <a:r>
              <a:rPr lang="en-US" dirty="0" smtClean="0">
                <a:hlinkClick r:id="rId3"/>
              </a:rPr>
              <a:t>doug.lederman@insidehighered.com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2050" name="Picture 2" descr="C:\Users\Scott.Jaschik\Desktop\logo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276" y="5091289"/>
            <a:ext cx="1574117" cy="78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189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prepared by </a:t>
            </a:r>
            <a:r>
              <a:rPr lang="en-US" i="1" dirty="0" smtClean="0"/>
              <a:t>Inside Higher Ed </a:t>
            </a:r>
            <a:r>
              <a:rPr lang="en-US" dirty="0" smtClean="0"/>
              <a:t>and Gallup.</a:t>
            </a:r>
          </a:p>
          <a:p>
            <a:r>
              <a:rPr lang="en-US" dirty="0" smtClean="0"/>
              <a:t>Responses from 339 admissions directors (or senior person on admissions/enrollment management).</a:t>
            </a:r>
          </a:p>
          <a:p>
            <a:r>
              <a:rPr lang="en-US" dirty="0" smtClean="0"/>
              <a:t>Complete anonymity for those responding, but sorting by sector.</a:t>
            </a:r>
          </a:p>
          <a:p>
            <a:r>
              <a:rPr lang="en-US" dirty="0" smtClean="0"/>
              <a:t>Support from </a:t>
            </a:r>
            <a:r>
              <a:rPr lang="en-US" dirty="0"/>
              <a:t>Hobsons, </a:t>
            </a:r>
            <a:r>
              <a:rPr lang="en-US" dirty="0" err="1"/>
              <a:t>Jenzabar</a:t>
            </a:r>
            <a:r>
              <a:rPr lang="en-US" dirty="0"/>
              <a:t>, NRCCUA, </a:t>
            </a:r>
            <a:r>
              <a:rPr lang="en-US" dirty="0" err="1"/>
              <a:t>TimeTrade</a:t>
            </a:r>
            <a:r>
              <a:rPr lang="en-US" dirty="0"/>
              <a:t> and the University of </a:t>
            </a:r>
            <a:r>
              <a:rPr lang="en-US" dirty="0" smtClean="0"/>
              <a:t>Massachusetts-Lowell.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04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844" y="533400"/>
            <a:ext cx="8229600" cy="990600"/>
          </a:xfrm>
        </p:spPr>
        <p:txBody>
          <a:bodyPr/>
          <a:lstStyle/>
          <a:p>
            <a:r>
              <a:rPr lang="en-US" dirty="0" smtClean="0"/>
              <a:t>The Pressure Is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37% of admissions directors reported meeting goals by May 1, down from 42% a year ago.</a:t>
            </a:r>
          </a:p>
          <a:p>
            <a:r>
              <a:rPr lang="en-US" dirty="0" smtClean="0"/>
              <a:t>Community colleges see largest drop: from 20% to 9%.</a:t>
            </a:r>
          </a:p>
          <a:p>
            <a:r>
              <a:rPr lang="en-US" dirty="0" smtClean="0"/>
              <a:t>Only 5% of admissions directors weren’t concerned about meeting their targets this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467" y="3711221"/>
            <a:ext cx="3539067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793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Targets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149870"/>
              </p:ext>
            </p:extLst>
          </p:nvPr>
        </p:nvGraphicFramePr>
        <p:xfrm>
          <a:off x="457200" y="1600200"/>
          <a:ext cx="8229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Minority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generation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Out-of</a:t>
                      </a:r>
                      <a:r>
                        <a:rPr lang="en-US" baseline="0" dirty="0" smtClean="0"/>
                        <a:t>-state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”Full pay”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International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recruited with non-need based scholarships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Veterans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94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Losing Applicants to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51% </a:t>
            </a:r>
            <a:r>
              <a:rPr lang="en-US" dirty="0"/>
              <a:t>of admissions directors at public universities said they believe they are losing applicants due to concerns about </a:t>
            </a:r>
            <a:r>
              <a:rPr lang="en-US" dirty="0" smtClean="0"/>
              <a:t>debt.</a:t>
            </a:r>
          </a:p>
          <a:p>
            <a:r>
              <a:rPr lang="en-US" dirty="0" smtClean="0"/>
              <a:t>87% </a:t>
            </a:r>
            <a:r>
              <a:rPr lang="en-US" dirty="0"/>
              <a:t>of those in private higher education feel this </a:t>
            </a:r>
            <a:r>
              <a:rPr lang="en-US" dirty="0" smtClean="0"/>
              <a:t>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785" y="3684235"/>
            <a:ext cx="197167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54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Debt Is Reasonable?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099527"/>
              </p:ext>
            </p:extLst>
          </p:nvPr>
        </p:nvGraphicFramePr>
        <p:xfrm>
          <a:off x="457200" y="1781619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baseline="0" dirty="0" smtClean="0"/>
                        <a:t> $5,000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$5,000 to &lt; $10,000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$10,000 to &lt; $20,000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$20,000 to &lt; $30,000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$30,000 to &lt; $40,000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$40,000 to &lt; $50,000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r>
                        <a:rPr lang="en-US" baseline="0" dirty="0" smtClean="0"/>
                        <a:t> and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7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Reactions on Clinton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greater (but not uniform) in public higher education.</a:t>
            </a:r>
          </a:p>
          <a:p>
            <a:r>
              <a:rPr lang="en-US" dirty="0"/>
              <a:t>A</a:t>
            </a:r>
            <a:r>
              <a:rPr lang="en-US" dirty="0" smtClean="0"/>
              <a:t>dmissions directors at public institutions see the plan helping their institutions. Opposite at private colleges.</a:t>
            </a:r>
          </a:p>
          <a:p>
            <a:r>
              <a:rPr lang="en-US" dirty="0" smtClean="0"/>
              <a:t>Few (public or private) expect action in Congress in event of Clinton victory.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089" y="3476977"/>
            <a:ext cx="2489200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055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</a:t>
            </a:r>
            <a:r>
              <a:rPr lang="en-US" dirty="0" err="1" smtClean="0"/>
              <a:t>Prior</a:t>
            </a:r>
            <a:r>
              <a:rPr lang="en-US" dirty="0" smtClean="0"/>
              <a:t>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39% </a:t>
            </a:r>
            <a:r>
              <a:rPr lang="en-US" dirty="0"/>
              <a:t>of admissions directors agree or strongly agree that their institutions will be making admissions decisions earlier than in the past. </a:t>
            </a:r>
            <a:endParaRPr lang="en-US" dirty="0" smtClean="0"/>
          </a:p>
          <a:p>
            <a:r>
              <a:rPr lang="en-US" dirty="0" smtClean="0"/>
              <a:t>66% agree </a:t>
            </a:r>
            <a:r>
              <a:rPr lang="en-US" dirty="0"/>
              <a:t>or strongly agree that their institutions will make financial aid awards earlier in the year than in the </a:t>
            </a:r>
            <a:r>
              <a:rPr lang="en-US" dirty="0" smtClean="0"/>
              <a:t>past. </a:t>
            </a:r>
            <a:endParaRPr lang="en-US" dirty="0"/>
          </a:p>
          <a:p>
            <a:r>
              <a:rPr lang="en-US" dirty="0" smtClean="0"/>
              <a:t>43% of </a:t>
            </a:r>
            <a:r>
              <a:rPr lang="en-US" dirty="0"/>
              <a:t>admissions leaders agree or strongly agree that their colleges are likely to change one or more </a:t>
            </a:r>
            <a:r>
              <a:rPr lang="en-US" dirty="0" smtClean="0"/>
              <a:t>key dates.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0CAC7-33AE-8E41-A1E6-8CBBD2AE19B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645" y="4457698"/>
            <a:ext cx="4097868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276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HE_Template-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IHE_Template-1</Template>
  <TotalTime>921</TotalTime>
  <Words>1031</Words>
  <Application>Microsoft Office PowerPoint</Application>
  <PresentationFormat>On-screen Show (4:3)</PresentationFormat>
  <Paragraphs>197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IHE_Template-1</vt:lpstr>
      <vt:lpstr>What Admissions dEANs think</vt:lpstr>
      <vt:lpstr>Presenters</vt:lpstr>
      <vt:lpstr>Methodology</vt:lpstr>
      <vt:lpstr>The Pressure Is On</vt:lpstr>
      <vt:lpstr>Top Targets</vt:lpstr>
      <vt:lpstr>Losing Applicants to Debt</vt:lpstr>
      <vt:lpstr>How Much Debt Is Reasonable?</vt:lpstr>
      <vt:lpstr>Mixed Reactions on Clinton Plan</vt:lpstr>
      <vt:lpstr>Prior Prior Year</vt:lpstr>
      <vt:lpstr>Affirmative Action: Post-Fisher</vt:lpstr>
      <vt:lpstr>Asians and the Applicant Pool</vt:lpstr>
      <vt:lpstr>The Coalition </vt:lpstr>
      <vt:lpstr>The New SAT</vt:lpstr>
      <vt:lpstr>Banning the Box - I</vt:lpstr>
      <vt:lpstr>Banning the Box -- II</vt:lpstr>
      <vt:lpstr>The Value of Higher Education </vt:lpstr>
      <vt:lpstr>Your Questions</vt:lpstr>
      <vt:lpstr>With Thanks …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Scott Jaschik</dc:creator>
  <cp:lastModifiedBy>Melanie Hardcastle</cp:lastModifiedBy>
  <cp:revision>69</cp:revision>
  <dcterms:created xsi:type="dcterms:W3CDTF">2014-01-25T21:52:40Z</dcterms:created>
  <dcterms:modified xsi:type="dcterms:W3CDTF">2016-10-04T17:40:25Z</dcterms:modified>
</cp:coreProperties>
</file>