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303" r:id="rId4"/>
    <p:sldId id="304" r:id="rId5"/>
    <p:sldId id="305" r:id="rId6"/>
    <p:sldId id="306" r:id="rId7"/>
    <p:sldId id="307" r:id="rId8"/>
    <p:sldId id="313" r:id="rId9"/>
    <p:sldId id="308" r:id="rId10"/>
    <p:sldId id="309" r:id="rId11"/>
    <p:sldId id="310" r:id="rId12"/>
    <p:sldId id="311" r:id="rId13"/>
    <p:sldId id="312" r:id="rId14"/>
    <p:sldId id="290" r:id="rId15"/>
    <p:sldId id="30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ug Lederman" initials="DL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C4C"/>
    <a:srgbClr val="333333"/>
    <a:srgbClr val="F48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8" autoAdjust="0"/>
    <p:restoredTop sz="94707"/>
  </p:normalViewPr>
  <p:slideViewPr>
    <p:cSldViewPr snapToGrid="0" snapToObjects="1">
      <p:cViewPr>
        <p:scale>
          <a:sx n="97" d="100"/>
          <a:sy n="97" d="100"/>
        </p:scale>
        <p:origin x="-38" y="12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DF2C5A3-B949-274E-9D1C-4DEA0EEE0515}" type="datetimeFigureOut">
              <a:rPr lang="en-US"/>
              <a:pPr>
                <a:defRPr/>
              </a:pPr>
              <a:t>5/3/2016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040A073-3445-E747-9185-74C1E122A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53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02AB0-D0A9-4F48-8F3F-DBA3AE15EB8B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EF479-658E-4AFC-ADEB-558AF28A7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2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rgbClr val="F480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4C4C4C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C4C4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5C014-9288-4C9C-9FFB-484D1E6EC3E6}" type="datetime2">
              <a:rPr lang="en-US" smtClean="0"/>
              <a:t>Tuesday, May 03,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3A602-1146-DA46-BB6D-988443324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2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206A6-5DA4-4B9C-8330-0DA12BFB7207}" type="datetime2">
              <a:rPr lang="en-US" smtClean="0"/>
              <a:t>Tuesday, May 03,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BB9C0-B6BF-0844-80DD-5A0CC7B863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1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68F57-7AC5-4DAC-8574-FB8F7A3CF74F}" type="datetime2">
              <a:rPr lang="en-US" smtClean="0"/>
              <a:t>Tuesday, May 03,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0398F-65ED-6940-AF99-86DF2F44EC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5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576E5-28EF-447A-9EDC-4E778C907A7C}" type="datetime2">
              <a:rPr lang="en-US" smtClean="0"/>
              <a:t>Tuesday, May 03,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0CAC7-33AE-8E41-A1E6-8CBBD2AE19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14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F480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BAAB-85AD-488F-818E-15F6DD55C0E6}" type="datetime2">
              <a:rPr lang="en-US" smtClean="0"/>
              <a:t>Tuesday, May 03,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91566-5EFA-D242-BF96-87668BE87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7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F53E9-1038-4739-88CA-689FED420681}" type="datetime2">
              <a:rPr lang="en-US" smtClean="0"/>
              <a:t>Tuesday, May 03, 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AA011-A36D-AE4E-A246-9A73830E0B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90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25974-037D-4972-8B46-2720D2D64D30}" type="datetime2">
              <a:rPr lang="en-US" smtClean="0"/>
              <a:t>Tuesday, May 03, 2016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3D894-10D8-D14E-B434-295E2176A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7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83BC3-C83E-4F0B-AB80-C7E7DB68F994}" type="datetime2">
              <a:rPr lang="en-US" smtClean="0"/>
              <a:t>Tuesday, May 03, 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4722A-2717-3846-ACF7-86B5E295DA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71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0C682-088E-4EDE-86BF-F6326F54A395}" type="datetime2">
              <a:rPr lang="en-US" smtClean="0"/>
              <a:t>Tuesday, May 03, 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3C47C-5C63-DE49-81C9-BC361A60AE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43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FB72-3849-42BA-B126-F3A1B8E8E45E}" type="datetime2">
              <a:rPr lang="en-US" smtClean="0"/>
              <a:t>Tuesday, May 03, 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303E9-65B1-1E4B-8B60-54D15C612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1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112DD-8CC5-411E-8896-0165B409612A}" type="datetime2">
              <a:rPr lang="en-US" smtClean="0"/>
              <a:t>Tuesday, May 03, 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089C7-42CB-1A4E-88EE-8FB2AF0B0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rgbClr val="F480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43C8523-BAE1-4273-A2A3-41A60D51354D}" type="datetime2">
              <a:rPr lang="en-US" smtClean="0"/>
              <a:t>Tuesday, May 03,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D6BDAE3-4F0A-D54B-AAB5-FA0DDEF5D4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76" r:id="rId2"/>
    <p:sldLayoutId id="2147483984" r:id="rId3"/>
    <p:sldLayoutId id="2147483977" r:id="rId4"/>
    <p:sldLayoutId id="2147483985" r:id="rId5"/>
    <p:sldLayoutId id="2147483978" r:id="rId6"/>
    <p:sldLayoutId id="2147483979" r:id="rId7"/>
    <p:sldLayoutId id="2147483986" r:id="rId8"/>
    <p:sldLayoutId id="2147483980" r:id="rId9"/>
    <p:sldLayoutId id="2147483981" r:id="rId10"/>
    <p:sldLayoutId id="2147483982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oug.lederman@insidehighered.com" TargetMode="External"/><Relationship Id="rId2" Type="http://schemas.openxmlformats.org/officeDocument/2006/relationships/hyperlink" Target="mailto:scott.jaschik@insidehighered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ea typeface="+mj-ea"/>
              </a:rPr>
              <a:t>What Community College</a:t>
            </a:r>
            <a:br>
              <a:rPr lang="en-US" sz="4000" dirty="0" smtClean="0">
                <a:ea typeface="+mj-ea"/>
              </a:rPr>
            </a:br>
            <a:r>
              <a:rPr lang="en-US" sz="4000" dirty="0" smtClean="0">
                <a:ea typeface="+mj-ea"/>
              </a:rPr>
              <a:t>Leaders think</a:t>
            </a:r>
            <a:endParaRPr lang="en-US" sz="4000" dirty="0">
              <a:ea typeface="+mj-ea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4710113"/>
            <a:ext cx="7848600" cy="8255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rgbClr val="4C4C4C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000" cap="none" dirty="0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685800" y="3429000"/>
            <a:ext cx="7848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4C4C4C"/>
                </a:solidFill>
                <a:latin typeface="Franklin Gothic Medium" charset="0"/>
                <a:cs typeface="Franklin Gothic Medium" charset="0"/>
              </a:rPr>
              <a:t>A webinar on the </a:t>
            </a:r>
            <a:r>
              <a:rPr lang="en-US" i="1" dirty="0" smtClean="0">
                <a:solidFill>
                  <a:srgbClr val="4C4C4C"/>
                </a:solidFill>
                <a:latin typeface="Franklin Gothic Medium" charset="0"/>
                <a:cs typeface="Franklin Gothic Medium" charset="0"/>
              </a:rPr>
              <a:t>Inside Higher Ed/</a:t>
            </a:r>
            <a:r>
              <a:rPr lang="en-US" dirty="0" smtClean="0">
                <a:solidFill>
                  <a:srgbClr val="4C4C4C"/>
                </a:solidFill>
                <a:latin typeface="Franklin Gothic Medium" charset="0"/>
                <a:cs typeface="Franklin Gothic Medium" charset="0"/>
              </a:rPr>
              <a:t>Gallup survey </a:t>
            </a:r>
          </a:p>
          <a:p>
            <a:r>
              <a:rPr lang="en-US" dirty="0" smtClean="0">
                <a:solidFill>
                  <a:srgbClr val="4C4C4C"/>
                </a:solidFill>
                <a:latin typeface="Franklin Gothic Medium" charset="0"/>
                <a:cs typeface="Franklin Gothic Medium" charset="0"/>
              </a:rPr>
              <a:t>of community college presidents</a:t>
            </a:r>
          </a:p>
          <a:p>
            <a:r>
              <a:rPr lang="en-US" dirty="0" smtClean="0">
                <a:solidFill>
                  <a:srgbClr val="4C4C4C"/>
                </a:solidFill>
                <a:latin typeface="Franklin Gothic Medium" charset="0"/>
                <a:cs typeface="Franklin Gothic Medium" charset="0"/>
              </a:rPr>
              <a:t>Wednesday, May 4 at 2 p.m. Eastern</a:t>
            </a:r>
            <a:endParaRPr lang="en-US" dirty="0">
              <a:solidFill>
                <a:srgbClr val="4C4C4C"/>
              </a:solidFill>
              <a:latin typeface="Franklin Gothic Medium" charset="0"/>
              <a:cs typeface="Franklin Gothic Medium" charset="0"/>
            </a:endParaRPr>
          </a:p>
        </p:txBody>
      </p:sp>
      <p:pic>
        <p:nvPicPr>
          <p:cNvPr id="1026" name="Picture 2" descr="C:\Users\Scott\Desktop\IHE_LOGO_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5106988"/>
            <a:ext cx="1371600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73A602-1146-DA46-BB6D-9884433247B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Declining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21% of presidents report that enrollments in 2015-16 are higher than those of the prior year.</a:t>
            </a:r>
          </a:p>
          <a:p>
            <a:r>
              <a:rPr lang="en-US" dirty="0" smtClean="0"/>
              <a:t>20% report flat enrollments.</a:t>
            </a:r>
          </a:p>
          <a:p>
            <a:r>
              <a:rPr lang="en-US" dirty="0" smtClean="0"/>
              <a:t>58% report declining enrollments.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496" y="3935343"/>
            <a:ext cx="41529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649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Enrollment Down?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8076"/>
              </p:ext>
            </p:extLst>
          </p:nvPr>
        </p:nvGraphicFramePr>
        <p:xfrm>
          <a:off x="457200" y="2001077"/>
          <a:ext cx="82296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2199861"/>
                <a:gridCol w="1610139"/>
              </a:tblGrid>
              <a:tr h="333955">
                <a:tc>
                  <a:txBody>
                    <a:bodyPr/>
                    <a:lstStyle/>
                    <a:p>
                      <a:r>
                        <a:rPr lang="en-US" dirty="0" smtClean="0"/>
                        <a:t>Reason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Very Important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Important</a:t>
                      </a:r>
                      <a:endParaRPr lang="en-US" dirty="0"/>
                    </a:p>
                  </a:txBody>
                  <a:tcPr/>
                </a:tc>
              </a:tr>
              <a:tr h="338593">
                <a:tc>
                  <a:txBody>
                    <a:bodyPr/>
                    <a:lstStyle/>
                    <a:p>
                      <a:r>
                        <a:rPr lang="en-US" dirty="0" smtClean="0"/>
                        <a:t>More</a:t>
                      </a:r>
                      <a:r>
                        <a:rPr lang="en-US" baseline="0" dirty="0" smtClean="0"/>
                        <a:t> people finding jobs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</a:tr>
              <a:tr h="338593">
                <a:tc>
                  <a:txBody>
                    <a:bodyPr/>
                    <a:lstStyle/>
                    <a:p>
                      <a:r>
                        <a:rPr lang="en-US" dirty="0" smtClean="0"/>
                        <a:t>A natural decline after years of increases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48%</a:t>
                      </a:r>
                      <a:endParaRPr lang="en-US" dirty="0"/>
                    </a:p>
                  </a:txBody>
                  <a:tcPr/>
                </a:tc>
              </a:tr>
              <a:tr h="338593">
                <a:tc>
                  <a:txBody>
                    <a:bodyPr/>
                    <a:lstStyle/>
                    <a:p>
                      <a:r>
                        <a:rPr lang="en-US" dirty="0" smtClean="0"/>
                        <a:t>Competition</a:t>
                      </a:r>
                      <a:r>
                        <a:rPr lang="en-US" baseline="0" dirty="0" smtClean="0"/>
                        <a:t> from new higher </a:t>
                      </a:r>
                      <a:r>
                        <a:rPr lang="en-US" baseline="0" dirty="0" err="1" smtClean="0"/>
                        <a:t>ed</a:t>
                      </a:r>
                      <a:r>
                        <a:rPr lang="en-US" baseline="0" dirty="0" smtClean="0"/>
                        <a:t> models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</a:tr>
              <a:tr h="338593">
                <a:tc>
                  <a:txBody>
                    <a:bodyPr/>
                    <a:lstStyle/>
                    <a:p>
                      <a:r>
                        <a:rPr lang="en-US" dirty="0" smtClean="0"/>
                        <a:t>Reports that question value of higher </a:t>
                      </a:r>
                      <a:r>
                        <a:rPr lang="en-US" dirty="0" err="1" smtClean="0"/>
                        <a:t>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</a:tr>
              <a:tr h="338593">
                <a:tc>
                  <a:txBody>
                    <a:bodyPr/>
                    <a:lstStyle/>
                    <a:p>
                      <a:r>
                        <a:rPr lang="en-US" dirty="0" smtClean="0"/>
                        <a:t>Competition from for-profit</a:t>
                      </a:r>
                      <a:r>
                        <a:rPr lang="en-US" baseline="0" dirty="0" smtClean="0"/>
                        <a:t> higher </a:t>
                      </a:r>
                      <a:r>
                        <a:rPr lang="en-US" baseline="0" dirty="0" err="1" smtClean="0"/>
                        <a:t>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</a:tr>
              <a:tr h="338593"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programs not aligned</a:t>
                      </a:r>
                      <a:r>
                        <a:rPr lang="en-US" baseline="0" dirty="0" smtClean="0"/>
                        <a:t> with student needs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646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Graduation Rate Goals: Your College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356247"/>
              </p:ext>
            </p:extLst>
          </p:nvPr>
        </p:nvGraphicFramePr>
        <p:xfrm>
          <a:off x="457200" y="1625600"/>
          <a:ext cx="8229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287"/>
                <a:gridCol w="4194313"/>
              </a:tblGrid>
              <a:tr h="219103">
                <a:tc>
                  <a:txBody>
                    <a:bodyPr/>
                    <a:lstStyle/>
                    <a:p>
                      <a:r>
                        <a:rPr lang="en-US" dirty="0" smtClean="0"/>
                        <a:t>Goal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219103">
                <a:tc>
                  <a:txBody>
                    <a:bodyPr/>
                    <a:lstStyle/>
                    <a:p>
                      <a:r>
                        <a:rPr lang="en-US" dirty="0" smtClean="0"/>
                        <a:t>0-24%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</a:tr>
              <a:tr h="219103">
                <a:tc>
                  <a:txBody>
                    <a:bodyPr/>
                    <a:lstStyle/>
                    <a:p>
                      <a:r>
                        <a:rPr lang="en-US" dirty="0" smtClean="0"/>
                        <a:t>25-49%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</a:tr>
              <a:tr h="219103">
                <a:tc>
                  <a:txBody>
                    <a:bodyPr/>
                    <a:lstStyle/>
                    <a:p>
                      <a:r>
                        <a:rPr lang="en-US" dirty="0" smtClean="0"/>
                        <a:t>50-74%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</a:tr>
              <a:tr h="219103">
                <a:tc>
                  <a:txBody>
                    <a:bodyPr/>
                    <a:lstStyle/>
                    <a:p>
                      <a:r>
                        <a:rPr lang="en-US" dirty="0" smtClean="0"/>
                        <a:t>75-100%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90" y="3713921"/>
            <a:ext cx="3863009" cy="257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72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Graduation Rate Goals:</a:t>
            </a:r>
            <a:br>
              <a:rPr lang="en-US" dirty="0" smtClean="0"/>
            </a:br>
            <a:r>
              <a:rPr lang="en-US" dirty="0" smtClean="0"/>
              <a:t>Community Colleges Nationally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299372"/>
              </p:ext>
            </p:extLst>
          </p:nvPr>
        </p:nvGraphicFramePr>
        <p:xfrm>
          <a:off x="457200" y="1683026"/>
          <a:ext cx="82296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88014">
                <a:tc>
                  <a:txBody>
                    <a:bodyPr/>
                    <a:lstStyle/>
                    <a:p>
                      <a:r>
                        <a:rPr lang="en-US" dirty="0" smtClean="0"/>
                        <a:t>Goal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0-24%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25-49%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50-74%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75-100%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882334"/>
            <a:ext cx="38100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4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Q&amp;A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questions.</a:t>
            </a:r>
          </a:p>
          <a:p>
            <a:r>
              <a:rPr lang="en-US" dirty="0" smtClean="0"/>
              <a:t>Your ideas for future coverage.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605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493" y="533400"/>
            <a:ext cx="8395015" cy="990600"/>
          </a:xfrm>
        </p:spPr>
        <p:txBody>
          <a:bodyPr/>
          <a:lstStyle/>
          <a:p>
            <a:pPr algn="ctr"/>
            <a:r>
              <a:rPr lang="en-US" u="sng" dirty="0" smtClean="0"/>
              <a:t>With Thanks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1026" name="Picture 2" descr="https://s3.amazonaws.com/i.seelio.com/59/03/59031a0f9f1d9c3edec921b23e6f036497b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73" y="1781503"/>
            <a:ext cx="4013338" cy="1016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rapidinsightinc.com/wordpress/wp-content/uploads/JenzabarLogo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767" y="3271343"/>
            <a:ext cx="3576488" cy="1057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rsmart.com/wp-content/uploads/2016/04/rSmart-Logo-New-300x12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851" y="4465747"/>
            <a:ext cx="28575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9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Presenters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Scott </a:t>
            </a:r>
            <a:r>
              <a:rPr lang="en-US" dirty="0" err="1" smtClean="0"/>
              <a:t>Jaschik</a:t>
            </a:r>
            <a:r>
              <a:rPr lang="en-US" dirty="0" smtClean="0"/>
              <a:t>, editor, </a:t>
            </a:r>
            <a:r>
              <a:rPr lang="en-US" i="1" dirty="0" smtClean="0"/>
              <a:t>Inside Higher Ed,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scott.jaschik@insidehighered.com</a:t>
            </a:r>
            <a:endParaRPr lang="en-US" dirty="0" smtClean="0"/>
          </a:p>
          <a:p>
            <a:r>
              <a:rPr lang="en-US" dirty="0" smtClean="0"/>
              <a:t>Doug Lederman, editor, </a:t>
            </a:r>
            <a:r>
              <a:rPr lang="en-US" i="1" dirty="0" smtClean="0"/>
              <a:t>Inside Higher Ed,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doug.lederman@insidehighered.com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C:\Users\Scott\Desktop\IHE_LOGO_SMAL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8" y="5235575"/>
            <a:ext cx="1371600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8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Gallup surveys presidents of all colleges for an </a:t>
            </a:r>
            <a:r>
              <a:rPr lang="en-US" i="1" dirty="0" smtClean="0"/>
              <a:t>Inside Higher Ed </a:t>
            </a:r>
            <a:r>
              <a:rPr lang="en-US" dirty="0" smtClean="0"/>
              <a:t>survey. Questions focused on community college issues are asked only of leaders of those institutions.</a:t>
            </a:r>
          </a:p>
          <a:p>
            <a:r>
              <a:rPr lang="en-US" dirty="0" smtClean="0"/>
              <a:t>220 community college presidents answered the questions about their sector.</a:t>
            </a:r>
          </a:p>
          <a:p>
            <a:r>
              <a:rPr lang="en-US" dirty="0" smtClean="0"/>
              <a:t>Presidents receive complete anonymity to encourage frank answers.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97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Crucial Time for Community Colleges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66460"/>
            <a:ext cx="8229600" cy="4876800"/>
          </a:xfrm>
        </p:spPr>
        <p:txBody>
          <a:bodyPr/>
          <a:lstStyle/>
          <a:p>
            <a:r>
              <a:rPr lang="en-US" dirty="0" smtClean="0"/>
              <a:t>Obama administration, which has focused unprecedented attention, is coming to a close.</a:t>
            </a:r>
          </a:p>
          <a:p>
            <a:r>
              <a:rPr lang="en-US" dirty="0" smtClean="0"/>
              <a:t>The “completion agenda,” which has received significant government and foundation support, has yielded more small-scale successes than systemic change.</a:t>
            </a:r>
          </a:p>
          <a:p>
            <a:r>
              <a:rPr lang="en-US" dirty="0" smtClean="0"/>
              <a:t>After years of enrollment increases, set off by economic downturn of 2008, many community colleges are seeing enrollment declines.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26" y="4823790"/>
            <a:ext cx="4236473" cy="172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7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Thumbs Up for Free Community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62% of presidents support or strongly support the idea of free community college, while only 24% disagree.</a:t>
            </a:r>
          </a:p>
          <a:p>
            <a:r>
              <a:rPr lang="en-US" dirty="0" smtClean="0"/>
              <a:t>82% agree or strongly agree that the debate over free community college has focused welcome attention on the financial needs of community colleges and their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760470"/>
            <a:ext cx="4191000" cy="279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832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Doubts on Whether Idea Will Spread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35% of presidents agree that, within 5 years, free community college programs will be adopted in at least one-third of states.</a:t>
            </a:r>
          </a:p>
          <a:p>
            <a:r>
              <a:rPr lang="en-US" dirty="0" smtClean="0"/>
              <a:t>37% of presidents disagree.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26" y="3755910"/>
            <a:ext cx="5936974" cy="225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873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Democratic Candidates’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61% of presidents agree or strongly agree that they support the plans of the Democratic presidential candidates to make public college tuition free or debt-free.</a:t>
            </a:r>
          </a:p>
          <a:p>
            <a:r>
              <a:rPr lang="en-US" dirty="0" smtClean="0"/>
              <a:t>53% agree or strongly agree that the plans may shift emphasis away from the idea of free community college.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600" y="3721100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064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Obama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college presidents, compared to their colleagues in other sectors, are more generous to the president, giving him a grade of 2.6 (compared to 2.1 across sectors).</a:t>
            </a:r>
          </a:p>
          <a:p>
            <a:r>
              <a:rPr lang="en-US" dirty="0" smtClean="0"/>
              <a:t>The president earned the highest grade from community college leaders on focusing attention on low-income students. 88% gave him an A or B.</a:t>
            </a:r>
          </a:p>
          <a:p>
            <a:r>
              <a:rPr lang="en-US" dirty="0" smtClean="0"/>
              <a:t>Community college leaders share the skepticism of their colleagues in other sectors on the administration’s College Scorecard, and on regulation generally.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769" y="5140739"/>
            <a:ext cx="1412461" cy="141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94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an 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38% of presidents believe the next president of the U.S. will continue President Obama’s emphasis on community colleges.</a:t>
            </a:r>
          </a:p>
          <a:p>
            <a:r>
              <a:rPr lang="en-US" dirty="0" smtClean="0"/>
              <a:t>43% of presidents doubt they will see another president in their lifetimes focus as much on community colleges.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835" y="4138544"/>
            <a:ext cx="3797300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087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HE_Template-1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IHE_Template-1</Template>
  <TotalTime>2579</TotalTime>
  <Words>608</Words>
  <Application>Microsoft Office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IHE_Template-1</vt:lpstr>
      <vt:lpstr>What Community College Leaders think</vt:lpstr>
      <vt:lpstr>Presenters</vt:lpstr>
      <vt:lpstr>Methodology</vt:lpstr>
      <vt:lpstr>Crucial Time for Community Colleges</vt:lpstr>
      <vt:lpstr>Thumbs Up for Free Community College</vt:lpstr>
      <vt:lpstr>Doubts on Whether Idea Will Spread</vt:lpstr>
      <vt:lpstr>The Democratic Candidates’ Plans</vt:lpstr>
      <vt:lpstr>Grading Obama</vt:lpstr>
      <vt:lpstr>End of an Era</vt:lpstr>
      <vt:lpstr>Declining Enrollment</vt:lpstr>
      <vt:lpstr>Why Is Enrollment Down?</vt:lpstr>
      <vt:lpstr>Graduation Rate Goals: Your College</vt:lpstr>
      <vt:lpstr>Graduation Rate Goals: Community Colleges Nationally</vt:lpstr>
      <vt:lpstr>Q&amp;A</vt:lpstr>
      <vt:lpstr>With Thanks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Scott Jaschik</dc:creator>
  <cp:lastModifiedBy>Melanie Hardcastle</cp:lastModifiedBy>
  <cp:revision>105</cp:revision>
  <dcterms:created xsi:type="dcterms:W3CDTF">2014-01-25T21:52:40Z</dcterms:created>
  <dcterms:modified xsi:type="dcterms:W3CDTF">2016-05-04T19:53:15Z</dcterms:modified>
</cp:coreProperties>
</file>