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6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59" r:id="rId3"/>
    <p:sldId id="355" r:id="rId4"/>
    <p:sldId id="350" r:id="rId5"/>
    <p:sldId id="378" r:id="rId6"/>
    <p:sldId id="391" r:id="rId7"/>
    <p:sldId id="358" r:id="rId8"/>
    <p:sldId id="366" r:id="rId9"/>
    <p:sldId id="387" r:id="rId10"/>
    <p:sldId id="388" r:id="rId11"/>
    <p:sldId id="379" r:id="rId12"/>
    <p:sldId id="354" r:id="rId13"/>
    <p:sldId id="375" r:id="rId14"/>
    <p:sldId id="402" r:id="rId15"/>
    <p:sldId id="399" r:id="rId16"/>
    <p:sldId id="400" r:id="rId17"/>
    <p:sldId id="393" r:id="rId18"/>
    <p:sldId id="390" r:id="rId19"/>
    <p:sldId id="396" r:id="rId20"/>
    <p:sldId id="395" r:id="rId21"/>
    <p:sldId id="384" r:id="rId22"/>
    <p:sldId id="398" r:id="rId23"/>
    <p:sldId id="397" r:id="rId24"/>
    <p:sldId id="380" r:id="rId25"/>
    <p:sldId id="392" r:id="rId26"/>
    <p:sldId id="401" r:id="rId27"/>
    <p:sldId id="381" r:id="rId28"/>
  </p:sldIdLst>
  <p:sldSz cx="9144000" cy="5715000" type="screen16x10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X" initials="D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A5"/>
    <a:srgbClr val="5E8BC2"/>
    <a:srgbClr val="C8D7EA"/>
    <a:srgbClr val="C2D3E8"/>
    <a:srgbClr val="005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1609" autoAdjust="0"/>
  </p:normalViewPr>
  <p:slideViewPr>
    <p:cSldViewPr>
      <p:cViewPr>
        <p:scale>
          <a:sx n="80" d="100"/>
          <a:sy n="80" d="100"/>
        </p:scale>
        <p:origin x="-852" y="-3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38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jo_000\Downloads\Tufte_Slopegraphs_general_solution_DOUBLE_LABELS.xlsm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eiss\Downloads\Tufte_Slopegraphs_general_solution_DOUBLE_LABELS.xlsm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eiss\Documents\CAPSEE\Slopegraph_Nursing.xlsm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eiss\Documents\CAPSEE\Slopegraph_EdChildcare_NC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NC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9239766081871356E-3"/>
                  <c:y val="1.6481364829396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Nursing</c:v>
                </c:pt>
                <c:pt idx="1">
                  <c:v>Allied Health</c:v>
                </c:pt>
                <c:pt idx="2">
                  <c:v>Mechanics, repair and welding</c:v>
                </c:pt>
                <c:pt idx="3">
                  <c:v>Humanities and Social Sciences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0.12000000000000001</c:v>
                </c:pt>
                <c:pt idx="1">
                  <c:v>0.25</c:v>
                </c:pt>
                <c:pt idx="2">
                  <c:v>0.2</c:v>
                </c:pt>
                <c:pt idx="3">
                  <c:v>0.11000000000000001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9239766081871356E-3"/>
                  <c:y val="-2.3333333333333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Nursing</c:v>
                </c:pt>
                <c:pt idx="1">
                  <c:v>Allied Health</c:v>
                </c:pt>
                <c:pt idx="2">
                  <c:v>Mechanics, repair and welding</c:v>
                </c:pt>
                <c:pt idx="3">
                  <c:v>Humanities and Social Sciences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7.0000000000000021E-2</c:v>
                </c:pt>
                <c:pt idx="1">
                  <c:v>0.1</c:v>
                </c:pt>
                <c:pt idx="2">
                  <c:v>8.0000000000000016E-2</c:v>
                </c:pt>
                <c:pt idx="3">
                  <c:v>0.62000000000000011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1.8518518518518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3023437859741225E-7"/>
                  <c:y val="7.40734908136483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Nursing</c:v>
                </c:pt>
                <c:pt idx="1">
                  <c:v>Allied Health</c:v>
                </c:pt>
                <c:pt idx="2">
                  <c:v>Mechanics, repair and welding</c:v>
                </c:pt>
                <c:pt idx="3">
                  <c:v>Humanities and Social Sciences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0.22000000000000003</c:v>
                </c:pt>
                <c:pt idx="1">
                  <c:v>0.18000000000000002</c:v>
                </c:pt>
                <c:pt idx="2">
                  <c:v>0.15000000000000002</c:v>
                </c:pt>
                <c:pt idx="3">
                  <c:v>6.0000000000000012E-2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056256"/>
        <c:axId val="78002944"/>
      </c:barChart>
      <c:catAx>
        <c:axId val="970562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78002944"/>
        <c:crosses val="autoZero"/>
        <c:auto val="1"/>
        <c:lblAlgn val="ctr"/>
        <c:lblOffset val="100"/>
        <c:noMultiLvlLbl val="0"/>
      </c:catAx>
      <c:valAx>
        <c:axId val="7800294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97056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919655876348793E-2"/>
          <c:y val="3.690720888804562E-2"/>
          <c:w val="0.87920275680232962"/>
          <c:h val="0.94770575035421434"/>
        </c:manualLayout>
      </c:layout>
      <c:scatterChart>
        <c:scatterStyle val="lineMarker"/>
        <c:varyColors val="0"/>
        <c:ser>
          <c:idx val="7"/>
          <c:order val="6"/>
          <c:tx>
            <c:v>label_right</c:v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0.4825090405365996"/>
                  <c:y val="7.0281124497991967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0.50473388743073777"/>
                  <c:y val="-0.15394912985274431"/>
                </c:manualLayout>
              </c:layout>
              <c:tx>
                <c:rich>
                  <a:bodyPr rot="1560000"/>
                  <a:lstStyle/>
                  <a:p>
                    <a:pPr>
                      <a:defRPr sz="1000" b="0"/>
                    </a:pPr>
                    <a:r>
                      <a:rPr lang="en-US" sz="1000" b="0" dirty="0"/>
                      <a:t>Manufacturing</a:t>
                    </a:r>
                  </a:p>
                </c:rich>
              </c:tx>
              <c:spPr/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layout>
                <c:manualLayout>
                  <c:x val="-0.48885185185185187"/>
                  <c:y val="-7.6974564926372155E-2"/>
                </c:manualLayout>
              </c:layout>
              <c:spPr/>
              <c:txPr>
                <a:bodyPr rot="360000"/>
                <a:lstStyle/>
                <a:p>
                  <a:pPr>
                    <a:defRPr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delete val="1"/>
            </c:dLbl>
            <c:txPr>
              <a:bodyPr rot="-1500000"/>
              <a:lstStyle/>
              <a:p>
                <a:pPr>
                  <a:defRPr/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xVal>
            <c:strRef>
              <c:f>Tufte_Slopegraphs_general_solution_DOUBLE_LABELS.xlsm!label_x</c:f>
              <c:strCache>
                <c:ptCount val="10"/>
                <c:pt idx="0">
                  <c:v>Admin &amp; support &amp; waste</c:v>
                </c:pt>
                <c:pt idx="1">
                  <c:v>Construction</c:v>
                </c:pt>
                <c:pt idx="2">
                  <c:v>Educational services</c:v>
                </c:pt>
                <c:pt idx="3">
                  <c:v>Health care &amp; social assistance</c:v>
                </c:pt>
                <c:pt idx="4">
                  <c:v>Information &amp; finance</c:v>
                </c:pt>
                <c:pt idx="5">
                  <c:v>Manufacturing</c:v>
                </c:pt>
                <c:pt idx="6">
                  <c:v>Public administration</c:v>
                </c:pt>
                <c:pt idx="7">
                  <c:v>Retail &amp; wholesale trade</c:v>
                </c:pt>
                <c:pt idx="8">
                  <c:v>Services</c:v>
                </c:pt>
                <c:pt idx="9">
                  <c:v>Others</c:v>
                </c:pt>
              </c:strCache>
            </c:strRef>
          </c:xVal>
          <c:yVal>
            <c:numRef>
              <c:f>Tufte_Slopegraphs_general_solution_DOUBLE_LABELS.xlsm!label_y_right</c:f>
              <c:numCache>
                <c:formatCode>0%</c:formatCode>
                <c:ptCount val="10"/>
                <c:pt idx="0">
                  <c:v>0.05</c:v>
                </c:pt>
                <c:pt idx="1">
                  <c:v>0</c:v>
                </c:pt>
                <c:pt idx="2">
                  <c:v>0.43</c:v>
                </c:pt>
                <c:pt idx="3">
                  <c:v>0.1</c:v>
                </c:pt>
                <c:pt idx="4">
                  <c:v>0.05</c:v>
                </c:pt>
                <c:pt idx="5">
                  <c:v>0.03</c:v>
                </c:pt>
                <c:pt idx="6">
                  <c:v>0.03</c:v>
                </c:pt>
                <c:pt idx="7">
                  <c:v>0.05</c:v>
                </c:pt>
                <c:pt idx="8">
                  <c:v>0.14000000000000001</c:v>
                </c:pt>
                <c:pt idx="9">
                  <c:v>0.14000000000000001</c:v>
                </c:pt>
              </c:numCache>
            </c:numRef>
          </c:yVal>
          <c:smooth val="0"/>
        </c:ser>
        <c:ser>
          <c:idx val="8"/>
          <c:order val="7"/>
          <c:tx>
            <c:v>activelabel_right</c:v>
          </c:tx>
          <c:marker>
            <c:symbol val="none"/>
          </c:marker>
          <c:xVal>
            <c:strRef>
              <c:f>Tufte_Slopegraphs_general_solution_DOUBLE_LABELS.xlsm!activelabel_x2</c:f>
              <c:strCache>
                <c:ptCount val="1"/>
                <c:pt idx="0">
                  <c:v>Others</c:v>
                </c:pt>
              </c:strCache>
            </c:strRef>
          </c:xVal>
          <c:yVal>
            <c:numRef>
              <c:f>Tufte_Slopegraphs_general_solution_DOUBLE_LABELS.xlsm!activelabel_y2</c:f>
              <c:numCache>
                <c:formatCode>0%</c:formatCode>
                <c:ptCount val="1"/>
                <c:pt idx="0">
                  <c:v>0.14000000000000001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652096"/>
        <c:axId val="101652672"/>
      </c:scatterChart>
      <c:scatterChart>
        <c:scatterStyle val="lineMarker"/>
        <c:varyColors val="0"/>
        <c:ser>
          <c:idx val="0"/>
          <c:order val="0"/>
          <c:tx>
            <c:v>linee</c:v>
          </c:tx>
          <c:spPr>
            <a:ln w="952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dLbls>
            <c:numFmt formatCode="0%" sourceLinked="0"/>
            <c:spPr>
              <a:solidFill>
                <a:schemeClr val="bg1">
                  <a:alpha val="80000"/>
                </a:schemeClr>
              </a:solidFill>
            </c:spPr>
            <c:txPr>
              <a:bodyPr/>
              <a:lstStyle/>
              <a:p>
                <a:pPr>
                  <a:defRPr sz="1000" b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Tufte_Slopegraphs_general_solution_DOUBLE_LABELS.xlsm!x_1</c:f>
              <c:numCache>
                <c:formatCode>General</c:formatCode>
                <c:ptCount val="20"/>
                <c:pt idx="0">
                  <c:v>66666.666666666672</c:v>
                </c:pt>
                <c:pt idx="1">
                  <c:v>33333.333333333336</c:v>
                </c:pt>
                <c:pt idx="2">
                  <c:v>33333.333333333336</c:v>
                </c:pt>
                <c:pt idx="3">
                  <c:v>66666.666666666672</c:v>
                </c:pt>
                <c:pt idx="4">
                  <c:v>66666.666666666672</c:v>
                </c:pt>
                <c:pt idx="5">
                  <c:v>33333.333333333336</c:v>
                </c:pt>
                <c:pt idx="6">
                  <c:v>33333.333333333336</c:v>
                </c:pt>
                <c:pt idx="7">
                  <c:v>66666.666666666672</c:v>
                </c:pt>
                <c:pt idx="8">
                  <c:v>66666.666666666672</c:v>
                </c:pt>
                <c:pt idx="9">
                  <c:v>33333.333333333336</c:v>
                </c:pt>
                <c:pt idx="10">
                  <c:v>33333.333333333336</c:v>
                </c:pt>
                <c:pt idx="11">
                  <c:v>66666.666666666672</c:v>
                </c:pt>
                <c:pt idx="12">
                  <c:v>66666.666666666672</c:v>
                </c:pt>
                <c:pt idx="13">
                  <c:v>33333.333333333336</c:v>
                </c:pt>
                <c:pt idx="14">
                  <c:v>33333.333333333336</c:v>
                </c:pt>
                <c:pt idx="15">
                  <c:v>66666.666666666672</c:v>
                </c:pt>
                <c:pt idx="16">
                  <c:v>66666.666666666672</c:v>
                </c:pt>
                <c:pt idx="17">
                  <c:v>33333.333333333336</c:v>
                </c:pt>
                <c:pt idx="18">
                  <c:v>33333.333333333336</c:v>
                </c:pt>
                <c:pt idx="19">
                  <c:v>66666.666666666672</c:v>
                </c:pt>
              </c:numCache>
            </c:numRef>
          </c:xVal>
          <c:yVal>
            <c:numRef>
              <c:f>Tufte_Slopegraphs_general_solution_DOUBLE_LABELS.xlsm!y_1</c:f>
              <c:numCache>
                <c:formatCode>General</c:formatCode>
                <c:ptCount val="20"/>
                <c:pt idx="0">
                  <c:v>0.05</c:v>
                </c:pt>
                <c:pt idx="1">
                  <c:v>0.03</c:v>
                </c:pt>
                <c:pt idx="2">
                  <c:v>0.02</c:v>
                </c:pt>
                <c:pt idx="3">
                  <c:v>0</c:v>
                </c:pt>
                <c:pt idx="4">
                  <c:v>0.43</c:v>
                </c:pt>
                <c:pt idx="5">
                  <c:v>0.3</c:v>
                </c:pt>
                <c:pt idx="6">
                  <c:v>0.08</c:v>
                </c:pt>
                <c:pt idx="7">
                  <c:v>0.1</c:v>
                </c:pt>
                <c:pt idx="8">
                  <c:v>0.05</c:v>
                </c:pt>
                <c:pt idx="9">
                  <c:v>0.04</c:v>
                </c:pt>
                <c:pt idx="10">
                  <c:v>0.17</c:v>
                </c:pt>
                <c:pt idx="11">
                  <c:v>0.03</c:v>
                </c:pt>
                <c:pt idx="12">
                  <c:v>0.03</c:v>
                </c:pt>
                <c:pt idx="13">
                  <c:v>0.02</c:v>
                </c:pt>
                <c:pt idx="14">
                  <c:v>0.09</c:v>
                </c:pt>
                <c:pt idx="15">
                  <c:v>0.05</c:v>
                </c:pt>
                <c:pt idx="16">
                  <c:v>0.14000000000000001</c:v>
                </c:pt>
                <c:pt idx="17">
                  <c:v>0.17</c:v>
                </c:pt>
                <c:pt idx="18">
                  <c:v>0.1</c:v>
                </c:pt>
                <c:pt idx="19">
                  <c:v>0.14000000000000001</c:v>
                </c:pt>
              </c:numCache>
            </c:numRef>
          </c:yVal>
          <c:smooth val="0"/>
        </c:ser>
        <c:ser>
          <c:idx val="1"/>
          <c:order val="1"/>
          <c:tx>
            <c:v>white</c:v>
          </c:tx>
          <c:spPr>
            <a:ln w="12700">
              <a:solidFill>
                <a:schemeClr val="bg1"/>
              </a:solidFill>
            </a:ln>
          </c:spPr>
          <c:marker>
            <c:symbol val="none"/>
          </c:marker>
          <c:xVal>
            <c:numRef>
              <c:f>Tufte_Slopegraphs_general_solution_DOUBLE_LABELS.xlsm!x_w</c:f>
              <c:numCache>
                <c:formatCode>General</c:formatCode>
                <c:ptCount val="4"/>
                <c:pt idx="0">
                  <c:v>33333.333333333336</c:v>
                </c:pt>
                <c:pt idx="1">
                  <c:v>33333.333333333336</c:v>
                </c:pt>
                <c:pt idx="2">
                  <c:v>66666.666666666672</c:v>
                </c:pt>
                <c:pt idx="3">
                  <c:v>66666.666666666672</c:v>
                </c:pt>
              </c:numCache>
            </c:numRef>
          </c:xVal>
          <c:yVal>
            <c:numRef>
              <c:f>Tufte_Slopegraphs_general_solution_DOUBLE_LABELS.xlsm!y_w</c:f>
              <c:numCache>
                <c:formatCode>General</c:formatCode>
                <c:ptCount val="4"/>
                <c:pt idx="0">
                  <c:v>0</c:v>
                </c:pt>
                <c:pt idx="1">
                  <c:v>0.43</c:v>
                </c:pt>
                <c:pt idx="2">
                  <c:v>0.43</c:v>
                </c:pt>
                <c:pt idx="3">
                  <c:v>0</c:v>
                </c:pt>
              </c:numCache>
            </c:numRef>
          </c:yVal>
          <c:smooth val="0"/>
        </c:ser>
        <c:ser>
          <c:idx val="3"/>
          <c:order val="2"/>
          <c:tx>
            <c:v>activevalue</c:v>
          </c:tx>
          <c:marker>
            <c:symbol val="none"/>
          </c:marker>
          <c:xVal>
            <c:numRef>
              <c:f>Tufte_Slopegraphs_general_solution_DOUBLE_LABELS.xlsm!activecolumn</c:f>
              <c:numCache>
                <c:formatCode>General</c:formatCode>
                <c:ptCount val="1"/>
                <c:pt idx="0">
                  <c:v>66666.666666666672</c:v>
                </c:pt>
              </c:numCache>
            </c:numRef>
          </c:xVal>
          <c:yVal>
            <c:numRef>
              <c:f>Tufte_Slopegraphs_general_solution_DOUBLE_LABELS.xlsm!activevalue</c:f>
              <c:numCache>
                <c:formatCode>0%</c:formatCode>
                <c:ptCount val="1"/>
                <c:pt idx="0">
                  <c:v>0.14000000000000001</c:v>
                </c:pt>
              </c:numCache>
            </c:numRef>
          </c:yVal>
          <c:smooth val="0"/>
        </c:ser>
        <c:ser>
          <c:idx val="4"/>
          <c:order val="3"/>
          <c:tx>
            <c:v>label</c:v>
          </c:tx>
          <c:spPr>
            <a:ln w="9525">
              <a:noFill/>
            </a:ln>
          </c:spPr>
          <c:marker>
            <c:symbol val="none"/>
          </c:marker>
          <c:xVal>
            <c:strRef>
              <c:f>Tufte_Slopegraphs_general_solution_DOUBLE_LABELS.xlsm!label_x</c:f>
              <c:strCache>
                <c:ptCount val="10"/>
                <c:pt idx="0">
                  <c:v>Admin &amp; support &amp; waste</c:v>
                </c:pt>
                <c:pt idx="1">
                  <c:v>Construction</c:v>
                </c:pt>
                <c:pt idx="2">
                  <c:v>Educational services</c:v>
                </c:pt>
                <c:pt idx="3">
                  <c:v>Health care &amp; social assistance</c:v>
                </c:pt>
                <c:pt idx="4">
                  <c:v>Information &amp; finance</c:v>
                </c:pt>
                <c:pt idx="5">
                  <c:v>Manufacturing</c:v>
                </c:pt>
                <c:pt idx="6">
                  <c:v>Public administration</c:v>
                </c:pt>
                <c:pt idx="7">
                  <c:v>Retail &amp; wholesale trade</c:v>
                </c:pt>
                <c:pt idx="8">
                  <c:v>Services</c:v>
                </c:pt>
                <c:pt idx="9">
                  <c:v>Others</c:v>
                </c:pt>
              </c:strCache>
            </c:strRef>
          </c:xVal>
          <c:yVal>
            <c:numRef>
              <c:f>Tufte_Slopegraphs_general_solution_DOUBLE_LABELS.xlsm!label_y</c:f>
              <c:numCache>
                <c:formatCode>0%</c:formatCode>
                <c:ptCount val="10"/>
                <c:pt idx="0">
                  <c:v>0.03</c:v>
                </c:pt>
                <c:pt idx="1">
                  <c:v>0.02</c:v>
                </c:pt>
                <c:pt idx="2">
                  <c:v>0.3</c:v>
                </c:pt>
                <c:pt idx="3">
                  <c:v>0.08</c:v>
                </c:pt>
                <c:pt idx="4">
                  <c:v>0.04</c:v>
                </c:pt>
                <c:pt idx="5">
                  <c:v>0.17</c:v>
                </c:pt>
                <c:pt idx="6">
                  <c:v>0.02</c:v>
                </c:pt>
                <c:pt idx="7">
                  <c:v>0.09</c:v>
                </c:pt>
                <c:pt idx="8">
                  <c:v>0.17</c:v>
                </c:pt>
                <c:pt idx="9">
                  <c:v>0.1</c:v>
                </c:pt>
              </c:numCache>
            </c:numRef>
          </c:yVal>
          <c:smooth val="0"/>
        </c:ser>
        <c:ser>
          <c:idx val="5"/>
          <c:order val="4"/>
          <c:tx>
            <c:v>active_label</c:v>
          </c:tx>
          <c:spPr>
            <a:ln w="28575">
              <a:noFill/>
            </a:ln>
          </c:spPr>
          <c:marker>
            <c:symbol val="none"/>
          </c:marker>
          <c:xVal>
            <c:strRef>
              <c:f>Tufte_Slopegraphs_general_solution_DOUBLE_LABELS.xlsm!activelabel</c:f>
              <c:strCache>
                <c:ptCount val="1"/>
                <c:pt idx="0">
                  <c:v>Others</c:v>
                </c:pt>
              </c:strCache>
            </c:strRef>
          </c:xVal>
          <c:yVal>
            <c:numRef>
              <c:f>Tufte_Slopegraphs_general_solution_DOUBLE_LABELS.xlsm!a_1_y</c:f>
              <c:numCache>
                <c:formatCode>0%</c:formatCode>
                <c:ptCount val="2"/>
                <c:pt idx="0">
                  <c:v>0.1</c:v>
                </c:pt>
                <c:pt idx="1">
                  <c:v>0.14000000000000001</c:v>
                </c:pt>
              </c:numCache>
            </c:numRef>
          </c:yVal>
          <c:smooth val="0"/>
        </c:ser>
        <c:ser>
          <c:idx val="6"/>
          <c:order val="5"/>
          <c:tx>
            <c:v>column_head</c:v>
          </c:tx>
          <c:spPr>
            <a:ln w="28575">
              <a:noFill/>
            </a:ln>
          </c:spPr>
          <c:marker>
            <c:symbol val="none"/>
          </c:marker>
          <c:dLbls>
            <c:dLbl>
              <c:idx val="0"/>
              <c:layout/>
              <c:tx>
                <c:strRef>
                  <c:f>[Tufte_Slopegraphs_general_solution_DOUBLE_LABELS.xlsm]Data!$B$1</c:f>
                  <c:strCache>
                    <c:ptCount val="1"/>
                    <c:pt idx="0">
                      <c:v>Before College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strRef>
                  <c:f>[Tufte_Slopegraphs_general_solution_DOUBLE_LABELS.xlsm]Data!$C$1</c:f>
                  <c:strCache>
                    <c:ptCount val="1"/>
                    <c:pt idx="0">
                      <c:v>After College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strRef>
                  <c:f>Data!#REF!</c:f>
                  <c:strCache>
                    <c:ptCount val="1"/>
                    <c:pt idx="0">
                      <c:v>#REF!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strRef>
                  <c:f>[Tufte_Slopegraphs_general_solution_DOUBLE_LABELS.xlsm]Data!$D$1</c:f>
                  <c:strCache>
                    <c:ptCount val="1"/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strRef>
                  <c:f>[Tufte_Slopegraphs_general_solution_DOUBLE_LABELS.xlsm]Data!$E$1</c:f>
                  <c:strCache>
                    <c:ptCount val="1"/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Tufte_Slopegraphs_general_solution_DOUBLE_LABELS.xlsm!column_head_x</c:f>
              <c:numCache>
                <c:formatCode>General</c:formatCode>
                <c:ptCount val="2"/>
                <c:pt idx="0">
                  <c:v>33333.333333333336</c:v>
                </c:pt>
                <c:pt idx="1">
                  <c:v>66666.666666666672</c:v>
                </c:pt>
              </c:numCache>
            </c:numRef>
          </c:xVal>
          <c:yVal>
            <c:numRef>
              <c:f>Tufte_Slopegraphs_general_solution_DOUBLE_LABELS.xlsm!column_head_y</c:f>
              <c:numCache>
                <c:formatCode>General</c:formatCode>
                <c:ptCount val="2"/>
                <c:pt idx="0">
                  <c:v>0.45150000000000001</c:v>
                </c:pt>
                <c:pt idx="1">
                  <c:v>0.45150000000000001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653824"/>
        <c:axId val="101653248"/>
      </c:scatterChart>
      <c:valAx>
        <c:axId val="101652096"/>
        <c:scaling>
          <c:orientation val="maxMin"/>
          <c:max val="1000000"/>
          <c:min val="0.8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1652672"/>
        <c:crosses val="autoZero"/>
        <c:crossBetween val="midCat"/>
      </c:valAx>
      <c:valAx>
        <c:axId val="1016526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1652096"/>
        <c:crosses val="max"/>
        <c:crossBetween val="midCat"/>
      </c:valAx>
      <c:valAx>
        <c:axId val="1016532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1653824"/>
        <c:crosses val="autoZero"/>
        <c:crossBetween val="midCat"/>
      </c:valAx>
      <c:valAx>
        <c:axId val="101653824"/>
        <c:scaling>
          <c:orientation val="minMax"/>
          <c:max val="100000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16532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Sheet2!$D$2</c:f>
              <c:strCache>
                <c:ptCount val="1"/>
                <c:pt idx="0">
                  <c:v>NC Long-term</c:v>
                </c:pt>
              </c:strCache>
            </c:strRef>
          </c:tx>
          <c:invertIfNegative val="0"/>
          <c:cat>
            <c:strRef>
              <c:f>Sheet2!$C$3:$C$13</c:f>
              <c:strCache>
                <c:ptCount val="11"/>
                <c:pt idx="0">
                  <c:v>Medical assisting</c:v>
                </c:pt>
                <c:pt idx="1">
                  <c:v>Medical office admin</c:v>
                </c:pt>
                <c:pt idx="2">
                  <c:v>Dental assisting</c:v>
                </c:pt>
                <c:pt idx="3">
                  <c:v>Surgical technology</c:v>
                </c:pt>
                <c:pt idx="4">
                  <c:v>Pharmacy technology</c:v>
                </c:pt>
                <c:pt idx="5">
                  <c:v>Phlebotomy</c:v>
                </c:pt>
                <c:pt idx="6">
                  <c:v>Therapeutic massage</c:v>
                </c:pt>
                <c:pt idx="7">
                  <c:v>Health sciences</c:v>
                </c:pt>
                <c:pt idx="8">
                  <c:v>Respiratory therapy</c:v>
                </c:pt>
                <c:pt idx="9">
                  <c:v>Medical laboratory tech</c:v>
                </c:pt>
                <c:pt idx="10">
                  <c:v>Emergency med services</c:v>
                </c:pt>
              </c:strCache>
            </c:strRef>
          </c:cat>
          <c:val>
            <c:numRef>
              <c:f>Sheet2!$D$3:$D$13</c:f>
              <c:numCache>
                <c:formatCode>"$"#,##0</c:formatCode>
                <c:ptCount val="11"/>
                <c:pt idx="0">
                  <c:v>1407</c:v>
                </c:pt>
                <c:pt idx="1">
                  <c:v>125</c:v>
                </c:pt>
                <c:pt idx="2">
                  <c:v>2992</c:v>
                </c:pt>
                <c:pt idx="3">
                  <c:v>2620</c:v>
                </c:pt>
                <c:pt idx="4">
                  <c:v>1506</c:v>
                </c:pt>
                <c:pt idx="6">
                  <c:v>216</c:v>
                </c:pt>
              </c:numCache>
            </c:numRef>
          </c:val>
        </c:ser>
        <c:ser>
          <c:idx val="1"/>
          <c:order val="1"/>
          <c:tx>
            <c:strRef>
              <c:f>Sheet2!$E$2</c:f>
              <c:strCache>
                <c:ptCount val="1"/>
                <c:pt idx="0">
                  <c:v>NC short-term</c:v>
                </c:pt>
              </c:strCache>
            </c:strRef>
          </c:tx>
          <c:invertIfNegative val="0"/>
          <c:cat>
            <c:strRef>
              <c:f>Sheet2!$C$3:$C$13</c:f>
              <c:strCache>
                <c:ptCount val="11"/>
                <c:pt idx="0">
                  <c:v>Medical assisting</c:v>
                </c:pt>
                <c:pt idx="1">
                  <c:v>Medical office admin</c:v>
                </c:pt>
                <c:pt idx="2">
                  <c:v>Dental assisting</c:v>
                </c:pt>
                <c:pt idx="3">
                  <c:v>Surgical technology</c:v>
                </c:pt>
                <c:pt idx="4">
                  <c:v>Pharmacy technology</c:v>
                </c:pt>
                <c:pt idx="5">
                  <c:v>Phlebotomy</c:v>
                </c:pt>
                <c:pt idx="6">
                  <c:v>Therapeutic massage</c:v>
                </c:pt>
                <c:pt idx="7">
                  <c:v>Health sciences</c:v>
                </c:pt>
                <c:pt idx="8">
                  <c:v>Respiratory therapy</c:v>
                </c:pt>
                <c:pt idx="9">
                  <c:v>Medical laboratory tech</c:v>
                </c:pt>
                <c:pt idx="10">
                  <c:v>Emergency med services</c:v>
                </c:pt>
              </c:strCache>
            </c:strRef>
          </c:cat>
          <c:val>
            <c:numRef>
              <c:f>Sheet2!$E$3:$E$13</c:f>
              <c:numCache>
                <c:formatCode>"$"#,##0</c:formatCode>
                <c:ptCount val="11"/>
                <c:pt idx="1">
                  <c:v>275</c:v>
                </c:pt>
                <c:pt idx="5">
                  <c:v>1128</c:v>
                </c:pt>
              </c:numCache>
            </c:numRef>
          </c:val>
        </c:ser>
        <c:ser>
          <c:idx val="2"/>
          <c:order val="2"/>
          <c:tx>
            <c:strRef>
              <c:f>Sheet2!$F$2</c:f>
              <c:strCache>
                <c:ptCount val="1"/>
                <c:pt idx="0">
                  <c:v>VA long-term</c:v>
                </c:pt>
              </c:strCache>
            </c:strRef>
          </c:tx>
          <c:invertIfNegative val="0"/>
          <c:cat>
            <c:strRef>
              <c:f>Sheet2!$C$3:$C$13</c:f>
              <c:strCache>
                <c:ptCount val="11"/>
                <c:pt idx="0">
                  <c:v>Medical assisting</c:v>
                </c:pt>
                <c:pt idx="1">
                  <c:v>Medical office admin</c:v>
                </c:pt>
                <c:pt idx="2">
                  <c:v>Dental assisting</c:v>
                </c:pt>
                <c:pt idx="3">
                  <c:v>Surgical technology</c:v>
                </c:pt>
                <c:pt idx="4">
                  <c:v>Pharmacy technology</c:v>
                </c:pt>
                <c:pt idx="5">
                  <c:v>Phlebotomy</c:v>
                </c:pt>
                <c:pt idx="6">
                  <c:v>Therapeutic massage</c:v>
                </c:pt>
                <c:pt idx="7">
                  <c:v>Health sciences</c:v>
                </c:pt>
                <c:pt idx="8">
                  <c:v>Respiratory therapy</c:v>
                </c:pt>
                <c:pt idx="9">
                  <c:v>Medical laboratory tech</c:v>
                </c:pt>
                <c:pt idx="10">
                  <c:v>Emergency med services</c:v>
                </c:pt>
              </c:strCache>
            </c:strRef>
          </c:cat>
          <c:val>
            <c:numRef>
              <c:f>Sheet2!$F$3:$F$13</c:f>
              <c:numCache>
                <c:formatCode>"$"#,##0</c:formatCode>
                <c:ptCount val="11"/>
                <c:pt idx="0">
                  <c:v>179</c:v>
                </c:pt>
                <c:pt idx="1">
                  <c:v>288</c:v>
                </c:pt>
                <c:pt idx="2">
                  <c:v>693</c:v>
                </c:pt>
                <c:pt idx="7">
                  <c:v>-243</c:v>
                </c:pt>
              </c:numCache>
            </c:numRef>
          </c:val>
        </c:ser>
        <c:ser>
          <c:idx val="3"/>
          <c:order val="3"/>
          <c:tx>
            <c:strRef>
              <c:f>Sheet2!$G$2</c:f>
              <c:strCache>
                <c:ptCount val="1"/>
                <c:pt idx="0">
                  <c:v>VA short-term</c:v>
                </c:pt>
              </c:strCache>
            </c:strRef>
          </c:tx>
          <c:invertIfNegative val="0"/>
          <c:cat>
            <c:strRef>
              <c:f>Sheet2!$C$3:$C$13</c:f>
              <c:strCache>
                <c:ptCount val="11"/>
                <c:pt idx="0">
                  <c:v>Medical assisting</c:v>
                </c:pt>
                <c:pt idx="1">
                  <c:v>Medical office admin</c:v>
                </c:pt>
                <c:pt idx="2">
                  <c:v>Dental assisting</c:v>
                </c:pt>
                <c:pt idx="3">
                  <c:v>Surgical technology</c:v>
                </c:pt>
                <c:pt idx="4">
                  <c:v>Pharmacy technology</c:v>
                </c:pt>
                <c:pt idx="5">
                  <c:v>Phlebotomy</c:v>
                </c:pt>
                <c:pt idx="6">
                  <c:v>Therapeutic massage</c:v>
                </c:pt>
                <c:pt idx="7">
                  <c:v>Health sciences</c:v>
                </c:pt>
                <c:pt idx="8">
                  <c:v>Respiratory therapy</c:v>
                </c:pt>
                <c:pt idx="9">
                  <c:v>Medical laboratory tech</c:v>
                </c:pt>
                <c:pt idx="10">
                  <c:v>Emergency med services</c:v>
                </c:pt>
              </c:strCache>
            </c:strRef>
          </c:cat>
          <c:val>
            <c:numRef>
              <c:f>Sheet2!$G$3:$G$13</c:f>
              <c:numCache>
                <c:formatCode>General</c:formatCode>
                <c:ptCount val="11"/>
                <c:pt idx="7" formatCode="&quot;$&quot;#,##0">
                  <c:v>-507</c:v>
                </c:pt>
                <c:pt idx="8" formatCode="&quot;$&quot;#,##0">
                  <c:v>1355</c:v>
                </c:pt>
                <c:pt idx="9" formatCode="&quot;$&quot;#,##0">
                  <c:v>390</c:v>
                </c:pt>
                <c:pt idx="10" formatCode="&quot;$&quot;#,##0">
                  <c:v>1997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298240"/>
        <c:axId val="100198080"/>
      </c:barChart>
      <c:catAx>
        <c:axId val="100298240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-5400000" vert="horz"/>
          <a:lstStyle/>
          <a:p>
            <a:pPr>
              <a:defRPr sz="1200" b="0">
                <a:latin typeface="+mn-lt"/>
                <a:cs typeface="Arial" panose="020B0604020202020204" pitchFamily="34" charset="0"/>
              </a:defRPr>
            </a:pPr>
            <a:endParaRPr lang="en-US"/>
          </a:p>
        </c:txPr>
        <c:crossAx val="100198080"/>
        <c:crosses val="autoZero"/>
        <c:auto val="1"/>
        <c:lblAlgn val="ctr"/>
        <c:lblOffset val="100"/>
        <c:noMultiLvlLbl val="0"/>
      </c:catAx>
      <c:valAx>
        <c:axId val="100198080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02982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Sheet1!$B$10</c:f>
              <c:strCache>
                <c:ptCount val="1"/>
                <c:pt idx="0">
                  <c:v>NC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Sheet1!$A$11:$A$14</c:f>
              <c:strCache>
                <c:ptCount val="4"/>
                <c:pt idx="0">
                  <c:v>Nursing</c:v>
                </c:pt>
                <c:pt idx="1">
                  <c:v>Allied Health</c:v>
                </c:pt>
                <c:pt idx="2">
                  <c:v>Mechanics, repair and welding</c:v>
                </c:pt>
                <c:pt idx="3">
                  <c:v>Humanities and Social Sciences</c:v>
                </c:pt>
              </c:strCache>
            </c:strRef>
          </c:cat>
          <c:val>
            <c:numRef>
              <c:f>Sheet1!$B$11:$B$14</c:f>
              <c:numCache>
                <c:formatCode>0%</c:formatCode>
                <c:ptCount val="4"/>
                <c:pt idx="0">
                  <c:v>2.0000000000000004E-2</c:v>
                </c:pt>
                <c:pt idx="1">
                  <c:v>0.1</c:v>
                </c:pt>
                <c:pt idx="2">
                  <c:v>0.17</c:v>
                </c:pt>
                <c:pt idx="3">
                  <c:v>1.0000000000000002E-2</c:v>
                </c:pt>
              </c:numCache>
            </c:numRef>
          </c:val>
        </c:ser>
        <c:ser>
          <c:idx val="1"/>
          <c:order val="1"/>
          <c:tx>
            <c:strRef>
              <c:f>Sheet1!$C$10</c:f>
              <c:strCache>
                <c:ptCount val="1"/>
                <c:pt idx="0">
                  <c:v>VA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Sheet1!$A$11:$A$14</c:f>
              <c:strCache>
                <c:ptCount val="4"/>
                <c:pt idx="0">
                  <c:v>Nursing</c:v>
                </c:pt>
                <c:pt idx="1">
                  <c:v>Allied Health</c:v>
                </c:pt>
                <c:pt idx="2">
                  <c:v>Mechanics, repair and welding</c:v>
                </c:pt>
                <c:pt idx="3">
                  <c:v>Humanities and Social Sciences</c:v>
                </c:pt>
              </c:strCache>
            </c:strRef>
          </c:cat>
          <c:val>
            <c:numRef>
              <c:f>Sheet1!$C$11:$C$14</c:f>
              <c:numCache>
                <c:formatCode>0%</c:formatCode>
                <c:ptCount val="4"/>
                <c:pt idx="0">
                  <c:v>8.0000000000000016E-2</c:v>
                </c:pt>
                <c:pt idx="1">
                  <c:v>0.26</c:v>
                </c:pt>
                <c:pt idx="2">
                  <c:v>0.11</c:v>
                </c:pt>
                <c:pt idx="3">
                  <c:v>3.0000000000000002E-2</c:v>
                </c:pt>
              </c:numCache>
            </c:numRef>
          </c:val>
        </c:ser>
        <c:ser>
          <c:idx val="2"/>
          <c:order val="2"/>
          <c:tx>
            <c:strRef>
              <c:f>Sheet1!$D$10</c:f>
              <c:strCache>
                <c:ptCount val="1"/>
                <c:pt idx="0">
                  <c:v>US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1.8518518518518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185067526416003E-16"/>
                  <c:y val="-9.25925925925917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Sheet1!$A$11:$A$14</c:f>
              <c:strCache>
                <c:ptCount val="4"/>
                <c:pt idx="0">
                  <c:v>Nursing</c:v>
                </c:pt>
                <c:pt idx="1">
                  <c:v>Allied Health</c:v>
                </c:pt>
                <c:pt idx="2">
                  <c:v>Mechanics, repair and welding</c:v>
                </c:pt>
                <c:pt idx="3">
                  <c:v>Humanities and Social Sciences</c:v>
                </c:pt>
              </c:strCache>
            </c:strRef>
          </c:cat>
          <c:val>
            <c:numRef>
              <c:f>Sheet1!$D$11:$D$14</c:f>
              <c:numCache>
                <c:formatCode>0%</c:formatCode>
                <c:ptCount val="4"/>
                <c:pt idx="0">
                  <c:v>0.14000000000000001</c:v>
                </c:pt>
                <c:pt idx="1">
                  <c:v>0.17</c:v>
                </c:pt>
                <c:pt idx="2">
                  <c:v>0.11</c:v>
                </c:pt>
                <c:pt idx="3">
                  <c:v>1.0000000000000002E-2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056768"/>
        <c:axId val="101671488"/>
      </c:barChart>
      <c:catAx>
        <c:axId val="970567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101671488"/>
        <c:crosses val="autoZero"/>
        <c:auto val="1"/>
        <c:lblAlgn val="ctr"/>
        <c:lblOffset val="100"/>
        <c:noMultiLvlLbl val="0"/>
      </c:catAx>
      <c:valAx>
        <c:axId val="101671488"/>
        <c:scaling>
          <c:orientation val="minMax"/>
          <c:max val="0.70000000000000018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97056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Quarterly</a:t>
            </a:r>
            <a:r>
              <a:rPr lang="en-US" sz="2400" baseline="0"/>
              <a:t> Earnings</a:t>
            </a:r>
            <a:endParaRPr lang="en-US" sz="2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Sheet2!$E$2</c:f>
              <c:strCache>
                <c:ptCount val="1"/>
                <c:pt idx="0">
                  <c:v>NC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Sheet2!$D$3:$D$4</c:f>
              <c:strCache>
                <c:ptCount val="2"/>
                <c:pt idx="0">
                  <c:v>Long-term certificate</c:v>
                </c:pt>
                <c:pt idx="1">
                  <c:v>Short-term certificate</c:v>
                </c:pt>
              </c:strCache>
            </c:strRef>
          </c:cat>
          <c:val>
            <c:numRef>
              <c:f>Sheet2!$E$3:$E$4</c:f>
              <c:numCache>
                <c:formatCode>"$"#,##0_);[Red]\("$"#,##0\)</c:formatCode>
                <c:ptCount val="2"/>
                <c:pt idx="0">
                  <c:v>857</c:v>
                </c:pt>
                <c:pt idx="1">
                  <c:v>293</c:v>
                </c:pt>
              </c:numCache>
            </c:numRef>
          </c:val>
        </c:ser>
        <c:ser>
          <c:idx val="1"/>
          <c:order val="1"/>
          <c:tx>
            <c:strRef>
              <c:f>Sheet2!$F$2</c:f>
              <c:strCache>
                <c:ptCount val="1"/>
                <c:pt idx="0">
                  <c:v>VA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Sheet2!$D$3:$D$4</c:f>
              <c:strCache>
                <c:ptCount val="2"/>
                <c:pt idx="0">
                  <c:v>Long-term certificate</c:v>
                </c:pt>
                <c:pt idx="1">
                  <c:v>Short-term certificate</c:v>
                </c:pt>
              </c:strCache>
            </c:strRef>
          </c:cat>
          <c:val>
            <c:numRef>
              <c:f>Sheet2!$F$3:$F$4</c:f>
              <c:numCache>
                <c:formatCode>"$"#,##0_);[Red]\("$"#,##0\)</c:formatCode>
                <c:ptCount val="2"/>
                <c:pt idx="0">
                  <c:v>346</c:v>
                </c:pt>
                <c:pt idx="1">
                  <c:v>222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7811968"/>
        <c:axId val="101673792"/>
      </c:barChart>
      <c:catAx>
        <c:axId val="978119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1673792"/>
        <c:crosses val="autoZero"/>
        <c:auto val="1"/>
        <c:lblAlgn val="ctr"/>
        <c:lblOffset val="100"/>
        <c:noMultiLvlLbl val="0"/>
      </c:catAx>
      <c:valAx>
        <c:axId val="101673792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one"/>
        <c:crossAx val="9781196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Probability of Employment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Sheet2!$E$6</c:f>
              <c:strCache>
                <c:ptCount val="1"/>
                <c:pt idx="0">
                  <c:v>NC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Sheet2!$D$7:$D$8</c:f>
              <c:strCache>
                <c:ptCount val="2"/>
                <c:pt idx="0">
                  <c:v>Long-term certificate</c:v>
                </c:pt>
                <c:pt idx="1">
                  <c:v>Short-term certificate</c:v>
                </c:pt>
              </c:strCache>
            </c:strRef>
          </c:cat>
          <c:val>
            <c:numRef>
              <c:f>Sheet2!$E$7:$E$8</c:f>
              <c:numCache>
                <c:formatCode>General</c:formatCode>
                <c:ptCount val="2"/>
                <c:pt idx="0">
                  <c:v>1.4E-2</c:v>
                </c:pt>
                <c:pt idx="1">
                  <c:v>6.4000000000000015E-2</c:v>
                </c:pt>
              </c:numCache>
            </c:numRef>
          </c:val>
        </c:ser>
        <c:ser>
          <c:idx val="1"/>
          <c:order val="1"/>
          <c:tx>
            <c:strRef>
              <c:f>Sheet2!$F$6</c:f>
              <c:strCache>
                <c:ptCount val="1"/>
                <c:pt idx="0">
                  <c:v>VA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Sheet2!$D$7:$D$8</c:f>
              <c:strCache>
                <c:ptCount val="2"/>
                <c:pt idx="0">
                  <c:v>Long-term certificate</c:v>
                </c:pt>
                <c:pt idx="1">
                  <c:v>Short-term certificate</c:v>
                </c:pt>
              </c:strCache>
            </c:strRef>
          </c:cat>
          <c:val>
            <c:numRef>
              <c:f>Sheet2!$F$7:$F$8</c:f>
              <c:numCache>
                <c:formatCode>General</c:formatCode>
                <c:ptCount val="2"/>
                <c:pt idx="0">
                  <c:v>6.8000000000000019E-2</c:v>
                </c:pt>
                <c:pt idx="1">
                  <c:v>2.7000000000000003E-2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7845248"/>
        <c:axId val="101675520"/>
      </c:barChart>
      <c:catAx>
        <c:axId val="978452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1675520"/>
        <c:crosses val="autoZero"/>
        <c:auto val="1"/>
        <c:lblAlgn val="ctr"/>
        <c:lblOffset val="100"/>
        <c:noMultiLvlLbl val="0"/>
      </c:catAx>
      <c:valAx>
        <c:axId val="101675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9784524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dirty="0" smtClean="0"/>
              <a:t>Nonzero Quarterly</a:t>
            </a:r>
            <a:r>
              <a:rPr lang="en-US" sz="2400" baseline="0" dirty="0" smtClean="0"/>
              <a:t> </a:t>
            </a:r>
            <a:r>
              <a:rPr lang="en-US" sz="2400" baseline="0" dirty="0"/>
              <a:t>Earnings</a:t>
            </a:r>
            <a:endParaRPr lang="en-US" sz="24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Sheet2!$E$10</c:f>
              <c:strCache>
                <c:ptCount val="1"/>
                <c:pt idx="0">
                  <c:v>NC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Sheet2!$D$11:$D$12</c:f>
              <c:strCache>
                <c:ptCount val="2"/>
                <c:pt idx="0">
                  <c:v>Long-term certificate</c:v>
                </c:pt>
                <c:pt idx="1">
                  <c:v>Short-term certificate</c:v>
                </c:pt>
              </c:strCache>
            </c:strRef>
          </c:cat>
          <c:val>
            <c:numRef>
              <c:f>Sheet2!$E$11:$E$12</c:f>
              <c:numCache>
                <c:formatCode>"$"#,##0_);[Red]\("$"#,##0\)</c:formatCode>
                <c:ptCount val="2"/>
                <c:pt idx="0">
                  <c:v>643</c:v>
                </c:pt>
                <c:pt idx="1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Sheet2!$F$10</c:f>
              <c:strCache>
                <c:ptCount val="1"/>
                <c:pt idx="0">
                  <c:v>VA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Sheet2!$D$11:$D$12</c:f>
              <c:strCache>
                <c:ptCount val="2"/>
                <c:pt idx="0">
                  <c:v>Long-term certificate</c:v>
                </c:pt>
                <c:pt idx="1">
                  <c:v>Short-term certificate</c:v>
                </c:pt>
              </c:strCache>
            </c:strRef>
          </c:cat>
          <c:val>
            <c:numRef>
              <c:f>Sheet2!$F$11:$F$12</c:f>
              <c:numCache>
                <c:formatCode>"$"#,##0_);[Red]\("$"#,##0\)</c:formatCode>
                <c:ptCount val="2"/>
                <c:pt idx="0">
                  <c:v>201</c:v>
                </c:pt>
                <c:pt idx="1">
                  <c:v>249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7845760"/>
        <c:axId val="101677248"/>
      </c:barChart>
      <c:catAx>
        <c:axId val="978457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1677248"/>
        <c:crosses val="autoZero"/>
        <c:auto val="1"/>
        <c:lblAlgn val="ctr"/>
        <c:lblOffset val="100"/>
        <c:noMultiLvlLbl val="0"/>
      </c:catAx>
      <c:valAx>
        <c:axId val="101677248"/>
        <c:scaling>
          <c:orientation val="minMax"/>
          <c:max val="900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one"/>
        <c:crossAx val="9784576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'Sheet2 (2)'!$D$2</c:f>
              <c:strCache>
                <c:ptCount val="1"/>
                <c:pt idx="0">
                  <c:v>NC long</c:v>
                </c:pt>
              </c:strCache>
            </c:strRef>
          </c:tx>
          <c:invertIfNegative val="0"/>
          <c:cat>
            <c:strRef>
              <c:f>'Sheet2 (2)'!$C$3:$C$14</c:f>
              <c:strCache>
                <c:ptCount val="12"/>
                <c:pt idx="0">
                  <c:v>Allied health</c:v>
                </c:pt>
                <c:pt idx="1">
                  <c:v>Business &amp; marketing</c:v>
                </c:pt>
                <c:pt idx="2">
                  <c:v>Construction</c:v>
                </c:pt>
                <c:pt idx="3">
                  <c:v>Cosmetology, culinary, admin services</c:v>
                </c:pt>
                <c:pt idx="4">
                  <c:v>Education and childcare</c:v>
                </c:pt>
                <c:pt idx="5">
                  <c:v>Engineering sciences</c:v>
                </c:pt>
                <c:pt idx="6">
                  <c:v>Humanities/soc sci</c:v>
                </c:pt>
                <c:pt idx="7">
                  <c:v>Info science</c:v>
                </c:pt>
                <c:pt idx="8">
                  <c:v>Mechanics, welding</c:v>
                </c:pt>
                <c:pt idx="9">
                  <c:v>Nursing</c:v>
                </c:pt>
                <c:pt idx="10">
                  <c:v>Protective services</c:v>
                </c:pt>
                <c:pt idx="11">
                  <c:v>Transportation</c:v>
                </c:pt>
              </c:strCache>
            </c:strRef>
          </c:cat>
          <c:val>
            <c:numRef>
              <c:f>'Sheet2 (2)'!$D$3:$D$14</c:f>
              <c:numCache>
                <c:formatCode>"$"#,##0</c:formatCode>
                <c:ptCount val="12"/>
                <c:pt idx="0">
                  <c:v>1818</c:v>
                </c:pt>
                <c:pt idx="1">
                  <c:v>-276</c:v>
                </c:pt>
                <c:pt idx="2">
                  <c:v>179</c:v>
                </c:pt>
                <c:pt idx="3">
                  <c:v>-186</c:v>
                </c:pt>
                <c:pt idx="4">
                  <c:v>-600</c:v>
                </c:pt>
                <c:pt idx="5">
                  <c:v>-13</c:v>
                </c:pt>
                <c:pt idx="6">
                  <c:v>-355</c:v>
                </c:pt>
                <c:pt idx="7">
                  <c:v>-820</c:v>
                </c:pt>
                <c:pt idx="8">
                  <c:v>170</c:v>
                </c:pt>
                <c:pt idx="9">
                  <c:v>3451</c:v>
                </c:pt>
                <c:pt idx="10" formatCode="#,##0">
                  <c:v>-1376</c:v>
                </c:pt>
                <c:pt idx="11" formatCode="#,##0">
                  <c:v>1084</c:v>
                </c:pt>
              </c:numCache>
            </c:numRef>
          </c:val>
        </c:ser>
        <c:ser>
          <c:idx val="1"/>
          <c:order val="1"/>
          <c:tx>
            <c:strRef>
              <c:f>'Sheet2 (2)'!$E$2</c:f>
              <c:strCache>
                <c:ptCount val="1"/>
                <c:pt idx="0">
                  <c:v>NC short</c:v>
                </c:pt>
              </c:strCache>
            </c:strRef>
          </c:tx>
          <c:invertIfNegative val="0"/>
          <c:cat>
            <c:strRef>
              <c:f>'Sheet2 (2)'!$C$3:$C$14</c:f>
              <c:strCache>
                <c:ptCount val="12"/>
                <c:pt idx="0">
                  <c:v>Allied health</c:v>
                </c:pt>
                <c:pt idx="1">
                  <c:v>Business &amp; marketing</c:v>
                </c:pt>
                <c:pt idx="2">
                  <c:v>Construction</c:v>
                </c:pt>
                <c:pt idx="3">
                  <c:v>Cosmetology, culinary, admin services</c:v>
                </c:pt>
                <c:pt idx="4">
                  <c:v>Education and childcare</c:v>
                </c:pt>
                <c:pt idx="5">
                  <c:v>Engineering sciences</c:v>
                </c:pt>
                <c:pt idx="6">
                  <c:v>Humanities/soc sci</c:v>
                </c:pt>
                <c:pt idx="7">
                  <c:v>Info science</c:v>
                </c:pt>
                <c:pt idx="8">
                  <c:v>Mechanics, welding</c:v>
                </c:pt>
                <c:pt idx="9">
                  <c:v>Nursing</c:v>
                </c:pt>
                <c:pt idx="10">
                  <c:v>Protective services</c:v>
                </c:pt>
                <c:pt idx="11">
                  <c:v>Transportation</c:v>
                </c:pt>
              </c:strCache>
            </c:strRef>
          </c:cat>
          <c:val>
            <c:numRef>
              <c:f>'Sheet2 (2)'!$E$3:$E$14</c:f>
              <c:numCache>
                <c:formatCode>"$"#,##0</c:formatCode>
                <c:ptCount val="12"/>
                <c:pt idx="0">
                  <c:v>253</c:v>
                </c:pt>
                <c:pt idx="1">
                  <c:v>-463</c:v>
                </c:pt>
                <c:pt idx="2">
                  <c:v>-8</c:v>
                </c:pt>
                <c:pt idx="3">
                  <c:v>-424</c:v>
                </c:pt>
                <c:pt idx="4">
                  <c:v>-577</c:v>
                </c:pt>
                <c:pt idx="5">
                  <c:v>126</c:v>
                </c:pt>
                <c:pt idx="6">
                  <c:v>859</c:v>
                </c:pt>
                <c:pt idx="7">
                  <c:v>-144</c:v>
                </c:pt>
                <c:pt idx="8">
                  <c:v>40</c:v>
                </c:pt>
                <c:pt idx="9">
                  <c:v>159</c:v>
                </c:pt>
                <c:pt idx="10" formatCode="#,##0">
                  <c:v>2460</c:v>
                </c:pt>
                <c:pt idx="11" formatCode="General">
                  <c:v>-707</c:v>
                </c:pt>
              </c:numCache>
            </c:numRef>
          </c:val>
        </c:ser>
        <c:ser>
          <c:idx val="2"/>
          <c:order val="2"/>
          <c:tx>
            <c:strRef>
              <c:f>'Sheet2 (2)'!$F$2</c:f>
              <c:strCache>
                <c:ptCount val="1"/>
                <c:pt idx="0">
                  <c:v>VA long</c:v>
                </c:pt>
              </c:strCache>
            </c:strRef>
          </c:tx>
          <c:invertIfNegative val="0"/>
          <c:cat>
            <c:strRef>
              <c:f>'Sheet2 (2)'!$C$3:$C$14</c:f>
              <c:strCache>
                <c:ptCount val="12"/>
                <c:pt idx="0">
                  <c:v>Allied health</c:v>
                </c:pt>
                <c:pt idx="1">
                  <c:v>Business &amp; marketing</c:v>
                </c:pt>
                <c:pt idx="2">
                  <c:v>Construction</c:v>
                </c:pt>
                <c:pt idx="3">
                  <c:v>Cosmetology, culinary, admin services</c:v>
                </c:pt>
                <c:pt idx="4">
                  <c:v>Education and childcare</c:v>
                </c:pt>
                <c:pt idx="5">
                  <c:v>Engineering sciences</c:v>
                </c:pt>
                <c:pt idx="6">
                  <c:v>Humanities/soc sci</c:v>
                </c:pt>
                <c:pt idx="7">
                  <c:v>Info science</c:v>
                </c:pt>
                <c:pt idx="8">
                  <c:v>Mechanics, welding</c:v>
                </c:pt>
                <c:pt idx="9">
                  <c:v>Nursing</c:v>
                </c:pt>
                <c:pt idx="10">
                  <c:v>Protective services</c:v>
                </c:pt>
                <c:pt idx="11">
                  <c:v>Transportation</c:v>
                </c:pt>
              </c:strCache>
            </c:strRef>
          </c:cat>
          <c:val>
            <c:numRef>
              <c:f>'Sheet2 (2)'!$F$3:$F$14</c:f>
              <c:numCache>
                <c:formatCode>"$"#,##0</c:formatCode>
                <c:ptCount val="12"/>
                <c:pt idx="0">
                  <c:v>294</c:v>
                </c:pt>
                <c:pt idx="1">
                  <c:v>-221</c:v>
                </c:pt>
                <c:pt idx="2">
                  <c:v>-740</c:v>
                </c:pt>
                <c:pt idx="3">
                  <c:v>-64</c:v>
                </c:pt>
                <c:pt idx="4">
                  <c:v>-358</c:v>
                </c:pt>
                <c:pt idx="5">
                  <c:v>-325</c:v>
                </c:pt>
                <c:pt idx="6">
                  <c:v>-256</c:v>
                </c:pt>
                <c:pt idx="7">
                  <c:v>-262</c:v>
                </c:pt>
                <c:pt idx="8">
                  <c:v>1714</c:v>
                </c:pt>
                <c:pt idx="9">
                  <c:v>1767</c:v>
                </c:pt>
                <c:pt idx="10" formatCode="General">
                  <c:v>1182</c:v>
                </c:pt>
              </c:numCache>
            </c:numRef>
          </c:val>
        </c:ser>
        <c:ser>
          <c:idx val="3"/>
          <c:order val="3"/>
          <c:tx>
            <c:strRef>
              <c:f>'Sheet2 (2)'!$G$2</c:f>
              <c:strCache>
                <c:ptCount val="1"/>
                <c:pt idx="0">
                  <c:v>VA short</c:v>
                </c:pt>
              </c:strCache>
            </c:strRef>
          </c:tx>
          <c:invertIfNegative val="0"/>
          <c:cat>
            <c:strRef>
              <c:f>'Sheet2 (2)'!$C$3:$C$14</c:f>
              <c:strCache>
                <c:ptCount val="12"/>
                <c:pt idx="0">
                  <c:v>Allied health</c:v>
                </c:pt>
                <c:pt idx="1">
                  <c:v>Business &amp; marketing</c:v>
                </c:pt>
                <c:pt idx="2">
                  <c:v>Construction</c:v>
                </c:pt>
                <c:pt idx="3">
                  <c:v>Cosmetology, culinary, admin services</c:v>
                </c:pt>
                <c:pt idx="4">
                  <c:v>Education and childcare</c:v>
                </c:pt>
                <c:pt idx="5">
                  <c:v>Engineering sciences</c:v>
                </c:pt>
                <c:pt idx="6">
                  <c:v>Humanities/soc sci</c:v>
                </c:pt>
                <c:pt idx="7">
                  <c:v>Info science</c:v>
                </c:pt>
                <c:pt idx="8">
                  <c:v>Mechanics, welding</c:v>
                </c:pt>
                <c:pt idx="9">
                  <c:v>Nursing</c:v>
                </c:pt>
                <c:pt idx="10">
                  <c:v>Protective services</c:v>
                </c:pt>
                <c:pt idx="11">
                  <c:v>Transportation</c:v>
                </c:pt>
              </c:strCache>
            </c:strRef>
          </c:cat>
          <c:val>
            <c:numRef>
              <c:f>'Sheet2 (2)'!$G$3:$G$14</c:f>
              <c:numCache>
                <c:formatCode>"$"#,##0</c:formatCode>
                <c:ptCount val="12"/>
                <c:pt idx="0">
                  <c:v>526</c:v>
                </c:pt>
                <c:pt idx="1">
                  <c:v>-469</c:v>
                </c:pt>
                <c:pt idx="2">
                  <c:v>-166</c:v>
                </c:pt>
                <c:pt idx="3">
                  <c:v>872</c:v>
                </c:pt>
                <c:pt idx="4">
                  <c:v>97</c:v>
                </c:pt>
                <c:pt idx="5">
                  <c:v>302</c:v>
                </c:pt>
                <c:pt idx="6">
                  <c:v>-268</c:v>
                </c:pt>
                <c:pt idx="7">
                  <c:v>100</c:v>
                </c:pt>
                <c:pt idx="8">
                  <c:v>-204</c:v>
                </c:pt>
                <c:pt idx="9">
                  <c:v>-96</c:v>
                </c:pt>
                <c:pt idx="10" formatCode="General">
                  <c:v>-268</c:v>
                </c:pt>
                <c:pt idx="11" formatCode="General">
                  <c:v>171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587584"/>
        <c:axId val="71041600"/>
      </c:barChart>
      <c:catAx>
        <c:axId val="99587584"/>
        <c:scaling>
          <c:orientation val="minMax"/>
        </c:scaling>
        <c:delete val="0"/>
        <c:axPos val="b"/>
        <c:majorTickMark val="cross"/>
        <c:minorTickMark val="none"/>
        <c:tickLblPos val="nextTo"/>
        <c:txPr>
          <a:bodyPr rot="-5400000" vert="horz"/>
          <a:lstStyle/>
          <a:p>
            <a:pPr>
              <a:defRPr sz="1400" b="1"/>
            </a:pPr>
            <a:endParaRPr lang="en-US"/>
          </a:p>
        </c:txPr>
        <c:crossAx val="71041600"/>
        <c:crosses val="autoZero"/>
        <c:auto val="1"/>
        <c:lblAlgn val="ctr"/>
        <c:lblOffset val="100"/>
        <c:noMultiLvlLbl val="0"/>
      </c:catAx>
      <c:valAx>
        <c:axId val="71041600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95875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82691223927486E-2"/>
          <c:y val="9.3255837376987155E-5"/>
          <c:w val="0.87920275680232951"/>
          <c:h val="0.94770575035421445"/>
        </c:manualLayout>
      </c:layout>
      <c:scatterChart>
        <c:scatterStyle val="lineMarker"/>
        <c:varyColors val="0"/>
        <c:ser>
          <c:idx val="7"/>
          <c:order val="7"/>
          <c:tx>
            <c:v>label_right</c:v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0.45301274840644917"/>
                  <c:y val="0.19791666666666671"/>
                </c:manualLayout>
              </c:layout>
              <c:spPr/>
              <c:txPr>
                <a:bodyPr rot="-258000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0.13978871391076114"/>
                  <c:y val="-2.8079710144927543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47680952380952391"/>
                  <c:y val="-0.13541666666666669"/>
                </c:manualLayout>
              </c:layout>
              <c:spPr/>
              <c:txPr>
                <a:bodyPr rot="102000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xVal>
            <c:strRef>
              <c:f>Tufte_Slopegraphs_general_solution_DOUBLE_LABELS.xlsm!label_x</c:f>
              <c:strCache>
                <c:ptCount val="10"/>
                <c:pt idx="0">
                  <c:v>Admin &amp; support &amp; waste</c:v>
                </c:pt>
                <c:pt idx="1">
                  <c:v>Construction</c:v>
                </c:pt>
                <c:pt idx="2">
                  <c:v>Educational services</c:v>
                </c:pt>
                <c:pt idx="3">
                  <c:v>Health care &amp; social assistance</c:v>
                </c:pt>
                <c:pt idx="4">
                  <c:v>Information &amp; finance</c:v>
                </c:pt>
                <c:pt idx="5">
                  <c:v>Manufacturing</c:v>
                </c:pt>
                <c:pt idx="6">
                  <c:v>Public administration</c:v>
                </c:pt>
                <c:pt idx="7">
                  <c:v>Retail &amp; wholesale trade</c:v>
                </c:pt>
                <c:pt idx="8">
                  <c:v>Services</c:v>
                </c:pt>
                <c:pt idx="9">
                  <c:v>Others</c:v>
                </c:pt>
              </c:strCache>
            </c:strRef>
          </c:xVal>
          <c:yVal>
            <c:numRef>
              <c:f>Tufte_Slopegraphs_general_solution_DOUBLE_LABELS.xlsm!label_y_right</c:f>
              <c:numCache>
                <c:formatCode>0%</c:formatCode>
                <c:ptCount val="10"/>
                <c:pt idx="0">
                  <c:v>6.0000000000000005E-2</c:v>
                </c:pt>
                <c:pt idx="1">
                  <c:v>1.0000000000000002E-2</c:v>
                </c:pt>
                <c:pt idx="2">
                  <c:v>3.0000000000000002E-2</c:v>
                </c:pt>
                <c:pt idx="3">
                  <c:v>0.52</c:v>
                </c:pt>
                <c:pt idx="4">
                  <c:v>6.0000000000000005E-2</c:v>
                </c:pt>
                <c:pt idx="5">
                  <c:v>3.0000000000000002E-2</c:v>
                </c:pt>
                <c:pt idx="6">
                  <c:v>2.0000000000000004E-2</c:v>
                </c:pt>
                <c:pt idx="7">
                  <c:v>0.11</c:v>
                </c:pt>
                <c:pt idx="8">
                  <c:v>9.0000000000000011E-2</c:v>
                </c:pt>
                <c:pt idx="9">
                  <c:v>8.0000000000000016E-2</c:v>
                </c:pt>
              </c:numCache>
            </c:numRef>
          </c:yVal>
          <c:smooth val="0"/>
        </c:ser>
        <c:ser>
          <c:idx val="8"/>
          <c:order val="8"/>
          <c:tx>
            <c:v>activelabel_right</c:v>
          </c:tx>
          <c:marker>
            <c:symbol val="none"/>
          </c:marker>
          <c:dLbls>
            <c:dLbl>
              <c:idx val="0"/>
              <c:delete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xVal>
            <c:strRef>
              <c:f>Tufte_Slopegraphs_general_solution_DOUBLE_LABELS.xlsm!activelabel_x2</c:f>
              <c:strCache>
                <c:ptCount val="1"/>
                <c:pt idx="0">
                  <c:v>Health care &amp; social assistance</c:v>
                </c:pt>
              </c:strCache>
            </c:strRef>
          </c:xVal>
          <c:yVal>
            <c:numRef>
              <c:f>Tufte_Slopegraphs_general_solution_DOUBLE_LABELS.xlsm!activelabel_y2</c:f>
              <c:numCache>
                <c:formatCode>0%</c:formatCode>
                <c:ptCount val="1"/>
                <c:pt idx="0">
                  <c:v>0.52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043904"/>
        <c:axId val="71044480"/>
      </c:scatterChart>
      <c:scatterChart>
        <c:scatterStyle val="lineMarker"/>
        <c:varyColors val="0"/>
        <c:ser>
          <c:idx val="0"/>
          <c:order val="0"/>
          <c:tx>
            <c:v>linee</c:v>
          </c:tx>
          <c:spPr>
            <a:ln w="952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dLbls>
            <c:dLbl>
              <c:idx val="6"/>
              <c:layout>
                <c:manualLayout>
                  <c:x val="-4.9812190142898824E-2"/>
                  <c:y val="9.161580706026208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0500062492188475E-2"/>
                  <c:y val="-1.73611111111111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4.6694517351997679E-2"/>
                  <c:y val="-3.3467465663177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solidFill>
                <a:schemeClr val="bg1">
                  <a:alpha val="80000"/>
                </a:schemeClr>
              </a:solidFill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Tufte_Slopegraphs_general_solution_DOUBLE_LABELS.xlsm!x_1</c:f>
              <c:numCache>
                <c:formatCode>General</c:formatCode>
                <c:ptCount val="20"/>
                <c:pt idx="0">
                  <c:v>66666.666666666672</c:v>
                </c:pt>
                <c:pt idx="1">
                  <c:v>33333.333333333336</c:v>
                </c:pt>
                <c:pt idx="2">
                  <c:v>33333.333333333336</c:v>
                </c:pt>
                <c:pt idx="3">
                  <c:v>66666.666666666672</c:v>
                </c:pt>
                <c:pt idx="4">
                  <c:v>66666.666666666672</c:v>
                </c:pt>
                <c:pt idx="5">
                  <c:v>33333.333333333336</c:v>
                </c:pt>
                <c:pt idx="6">
                  <c:v>33333.333333333336</c:v>
                </c:pt>
                <c:pt idx="7">
                  <c:v>66666.666666666672</c:v>
                </c:pt>
                <c:pt idx="8">
                  <c:v>66666.666666666672</c:v>
                </c:pt>
                <c:pt idx="9">
                  <c:v>33333.333333333336</c:v>
                </c:pt>
                <c:pt idx="10">
                  <c:v>33333.333333333336</c:v>
                </c:pt>
                <c:pt idx="11">
                  <c:v>66666.666666666672</c:v>
                </c:pt>
                <c:pt idx="12">
                  <c:v>66666.666666666672</c:v>
                </c:pt>
                <c:pt idx="13">
                  <c:v>33333.333333333336</c:v>
                </c:pt>
                <c:pt idx="14">
                  <c:v>33333.333333333336</c:v>
                </c:pt>
                <c:pt idx="15">
                  <c:v>66666.666666666672</c:v>
                </c:pt>
                <c:pt idx="16">
                  <c:v>66666.666666666672</c:v>
                </c:pt>
                <c:pt idx="17">
                  <c:v>33333.333333333336</c:v>
                </c:pt>
                <c:pt idx="18">
                  <c:v>33333.333333333336</c:v>
                </c:pt>
                <c:pt idx="19">
                  <c:v>66666.666666666672</c:v>
                </c:pt>
              </c:numCache>
            </c:numRef>
          </c:xVal>
          <c:yVal>
            <c:numRef>
              <c:f>Tufte_Slopegraphs_general_solution_DOUBLE_LABELS.xlsm!y_1</c:f>
              <c:numCache>
                <c:formatCode>General</c:formatCode>
                <c:ptCount val="20"/>
                <c:pt idx="0">
                  <c:v>6.0000000000000005E-2</c:v>
                </c:pt>
                <c:pt idx="1">
                  <c:v>4.0000000000000008E-2</c:v>
                </c:pt>
                <c:pt idx="2">
                  <c:v>1.0000000000000002E-2</c:v>
                </c:pt>
                <c:pt idx="3">
                  <c:v>1.0000000000000002E-2</c:v>
                </c:pt>
                <c:pt idx="4">
                  <c:v>3.0000000000000002E-2</c:v>
                </c:pt>
                <c:pt idx="5">
                  <c:v>3.0000000000000002E-2</c:v>
                </c:pt>
                <c:pt idx="6">
                  <c:v>0.21000000000000002</c:v>
                </c:pt>
                <c:pt idx="7">
                  <c:v>0.52</c:v>
                </c:pt>
                <c:pt idx="8">
                  <c:v>6.0000000000000005E-2</c:v>
                </c:pt>
                <c:pt idx="9">
                  <c:v>0.05</c:v>
                </c:pt>
                <c:pt idx="10">
                  <c:v>0.17</c:v>
                </c:pt>
                <c:pt idx="11">
                  <c:v>3.0000000000000002E-2</c:v>
                </c:pt>
                <c:pt idx="12">
                  <c:v>2.0000000000000004E-2</c:v>
                </c:pt>
                <c:pt idx="13">
                  <c:v>2.0000000000000004E-2</c:v>
                </c:pt>
                <c:pt idx="14">
                  <c:v>0.14000000000000001</c:v>
                </c:pt>
                <c:pt idx="15">
                  <c:v>0.11</c:v>
                </c:pt>
                <c:pt idx="16">
                  <c:v>9.0000000000000011E-2</c:v>
                </c:pt>
                <c:pt idx="17">
                  <c:v>0.22</c:v>
                </c:pt>
                <c:pt idx="18">
                  <c:v>0.11</c:v>
                </c:pt>
                <c:pt idx="19">
                  <c:v>8.0000000000000016E-2</c:v>
                </c:pt>
              </c:numCache>
            </c:numRef>
          </c:yVal>
          <c:smooth val="0"/>
        </c:ser>
        <c:ser>
          <c:idx val="1"/>
          <c:order val="1"/>
          <c:tx>
            <c:v>white</c:v>
          </c:tx>
          <c:spPr>
            <a:ln w="12700">
              <a:solidFill>
                <a:schemeClr val="bg1"/>
              </a:solidFill>
            </a:ln>
          </c:spPr>
          <c:marker>
            <c:symbol val="none"/>
          </c:marker>
          <c:xVal>
            <c:numRef>
              <c:f>Tufte_Slopegraphs_general_solution_DOUBLE_LABELS.xlsm!x_w</c:f>
              <c:numCache>
                <c:formatCode>General</c:formatCode>
                <c:ptCount val="4"/>
                <c:pt idx="0">
                  <c:v>33333.333333333336</c:v>
                </c:pt>
                <c:pt idx="1">
                  <c:v>33333.333333333336</c:v>
                </c:pt>
                <c:pt idx="2">
                  <c:v>66666.666666666672</c:v>
                </c:pt>
                <c:pt idx="3">
                  <c:v>66666.666666666672</c:v>
                </c:pt>
              </c:numCache>
            </c:numRef>
          </c:xVal>
          <c:yVal>
            <c:numRef>
              <c:f>Tufte_Slopegraphs_general_solution_DOUBLE_LABELS.xlsm!y_w</c:f>
              <c:numCache>
                <c:formatCode>General</c:formatCode>
                <c:ptCount val="4"/>
                <c:pt idx="0">
                  <c:v>1.0000000000000002E-2</c:v>
                </c:pt>
                <c:pt idx="1">
                  <c:v>0.52</c:v>
                </c:pt>
                <c:pt idx="2">
                  <c:v>0.52</c:v>
                </c:pt>
                <c:pt idx="3">
                  <c:v>1.0000000000000002E-2</c:v>
                </c:pt>
              </c:numCache>
            </c:numRef>
          </c:yVal>
          <c:smooth val="0"/>
        </c:ser>
        <c:ser>
          <c:idx val="2"/>
          <c:order val="2"/>
          <c:tx>
            <c:v>active_row</c:v>
          </c:tx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Tufte_Slopegraphs_general_solution_DOUBLE_LABELS.xlsm!a_1_x</c:f>
              <c:numCache>
                <c:formatCode>General</c:formatCode>
                <c:ptCount val="2"/>
                <c:pt idx="0">
                  <c:v>33333.333333333336</c:v>
                </c:pt>
                <c:pt idx="1">
                  <c:v>66666.666666666672</c:v>
                </c:pt>
              </c:numCache>
            </c:numRef>
          </c:xVal>
          <c:yVal>
            <c:numRef>
              <c:f>Tufte_Slopegraphs_general_solution_DOUBLE_LABELS.xlsm!a_1_y</c:f>
              <c:numCache>
                <c:formatCode>0%</c:formatCode>
                <c:ptCount val="2"/>
                <c:pt idx="0">
                  <c:v>0.21000000000000002</c:v>
                </c:pt>
                <c:pt idx="1">
                  <c:v>0.52</c:v>
                </c:pt>
              </c:numCache>
            </c:numRef>
          </c:yVal>
          <c:smooth val="0"/>
        </c:ser>
        <c:ser>
          <c:idx val="3"/>
          <c:order val="3"/>
          <c:tx>
            <c:v>activevalue</c:v>
          </c:tx>
          <c:marker>
            <c:symbol val="none"/>
          </c:marker>
          <c:dLbls>
            <c:dLbl>
              <c:idx val="0"/>
              <c:delete val="1"/>
            </c:dLbl>
            <c:numFmt formatCode="#,##0.0" sourceLinked="0"/>
            <c:spPr>
              <a:noFill/>
              <a:ln>
                <a:solidFill>
                  <a:schemeClr val="bg1">
                    <a:lumMod val="85000"/>
                  </a:schemeClr>
                </a:solidFill>
              </a:ln>
            </c:spPr>
            <c:txPr>
              <a:bodyPr/>
              <a:lstStyle/>
              <a:p>
                <a:pPr>
                  <a:defRPr sz="1200"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Tufte_Slopegraphs_general_solution_DOUBLE_LABELS.xlsm!activecolumn</c:f>
              <c:numCache>
                <c:formatCode>General</c:formatCode>
                <c:ptCount val="1"/>
                <c:pt idx="0">
                  <c:v>33333.333333333336</c:v>
                </c:pt>
              </c:numCache>
            </c:numRef>
          </c:xVal>
          <c:yVal>
            <c:numRef>
              <c:f>Tufte_Slopegraphs_general_solution_DOUBLE_LABELS.xlsm!activevalue</c:f>
              <c:numCache>
                <c:formatCode>0%</c:formatCode>
                <c:ptCount val="1"/>
                <c:pt idx="0">
                  <c:v>0.21000000000000002</c:v>
                </c:pt>
              </c:numCache>
            </c:numRef>
          </c:yVal>
          <c:smooth val="0"/>
        </c:ser>
        <c:ser>
          <c:idx val="4"/>
          <c:order val="4"/>
          <c:tx>
            <c:v>label</c:v>
          </c:tx>
          <c:spPr>
            <a:ln w="9525">
              <a:noFill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0.30793650793650801"/>
                  <c:y val="3.4722222222222224E-2"/>
                </c:manualLayout>
              </c:layout>
              <c:spPr>
                <a:solidFill>
                  <a:schemeClr val="bg1">
                    <a:alpha val="50000"/>
                  </a:schemeClr>
                </a:solidFill>
              </c:spPr>
              <c:txPr>
                <a:bodyPr rot="114000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spPr>
              <a:solidFill>
                <a:schemeClr val="bg1">
                  <a:alpha val="50000"/>
                </a:schemeClr>
              </a:solidFill>
            </c:spPr>
            <c:txPr>
              <a:bodyPr rot="1140000"/>
              <a:lstStyle/>
              <a:p>
                <a:pPr>
                  <a:defRPr sz="1100"/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xVal>
            <c:strRef>
              <c:f>Tufte_Slopegraphs_general_solution_DOUBLE_LABELS.xlsm!label_x</c:f>
              <c:strCache>
                <c:ptCount val="10"/>
                <c:pt idx="0">
                  <c:v>Admin &amp; support &amp; waste</c:v>
                </c:pt>
                <c:pt idx="1">
                  <c:v>Construction</c:v>
                </c:pt>
                <c:pt idx="2">
                  <c:v>Educational services</c:v>
                </c:pt>
                <c:pt idx="3">
                  <c:v>Health care &amp; social assistance</c:v>
                </c:pt>
                <c:pt idx="4">
                  <c:v>Information &amp; finance</c:v>
                </c:pt>
                <c:pt idx="5">
                  <c:v>Manufacturing</c:v>
                </c:pt>
                <c:pt idx="6">
                  <c:v>Public administration</c:v>
                </c:pt>
                <c:pt idx="7">
                  <c:v>Retail &amp; wholesale trade</c:v>
                </c:pt>
                <c:pt idx="8">
                  <c:v>Services</c:v>
                </c:pt>
                <c:pt idx="9">
                  <c:v>Others</c:v>
                </c:pt>
              </c:strCache>
            </c:strRef>
          </c:xVal>
          <c:yVal>
            <c:numRef>
              <c:f>Tufte_Slopegraphs_general_solution_DOUBLE_LABELS.xlsm!label_y</c:f>
              <c:numCache>
                <c:formatCode>0%</c:formatCode>
                <c:ptCount val="10"/>
                <c:pt idx="0">
                  <c:v>4.0000000000000008E-2</c:v>
                </c:pt>
                <c:pt idx="1">
                  <c:v>1.0000000000000002E-2</c:v>
                </c:pt>
                <c:pt idx="2">
                  <c:v>3.0000000000000002E-2</c:v>
                </c:pt>
                <c:pt idx="3">
                  <c:v>0.21000000000000002</c:v>
                </c:pt>
                <c:pt idx="4">
                  <c:v>0.05</c:v>
                </c:pt>
                <c:pt idx="5">
                  <c:v>0.17</c:v>
                </c:pt>
                <c:pt idx="6">
                  <c:v>2.0000000000000004E-2</c:v>
                </c:pt>
                <c:pt idx="7">
                  <c:v>0.14000000000000001</c:v>
                </c:pt>
                <c:pt idx="8">
                  <c:v>0.22</c:v>
                </c:pt>
                <c:pt idx="9">
                  <c:v>0.11</c:v>
                </c:pt>
              </c:numCache>
            </c:numRef>
          </c:yVal>
          <c:smooth val="0"/>
        </c:ser>
        <c:ser>
          <c:idx val="5"/>
          <c:order val="5"/>
          <c:tx>
            <c:v>active_label</c:v>
          </c:tx>
          <c:spPr>
            <a:ln w="28575">
              <a:noFill/>
            </a:ln>
          </c:spPr>
          <c:marker>
            <c:symbol val="none"/>
          </c:marker>
          <c:xVal>
            <c:strRef>
              <c:f>Tufte_Slopegraphs_general_solution_DOUBLE_LABELS.xlsm!activelabel</c:f>
              <c:strCache>
                <c:ptCount val="1"/>
                <c:pt idx="0">
                  <c:v>Health care &amp; social assistance</c:v>
                </c:pt>
              </c:strCache>
            </c:strRef>
          </c:xVal>
          <c:yVal>
            <c:numRef>
              <c:f>Tufte_Slopegraphs_general_solution_DOUBLE_LABELS.xlsm!a_1_y</c:f>
              <c:numCache>
                <c:formatCode>0%</c:formatCode>
                <c:ptCount val="2"/>
                <c:pt idx="0">
                  <c:v>0.21000000000000002</c:v>
                </c:pt>
                <c:pt idx="1">
                  <c:v>0.52</c:v>
                </c:pt>
              </c:numCache>
            </c:numRef>
          </c:yVal>
          <c:smooth val="0"/>
        </c:ser>
        <c:ser>
          <c:idx val="6"/>
          <c:order val="6"/>
          <c:tx>
            <c:v>column_head</c:v>
          </c:tx>
          <c:spPr>
            <a:ln w="28575"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7.0599300087489061E-2"/>
                  <c:y val="2.2172680222201143E-3"/>
                </c:manualLayout>
              </c:layout>
              <c:tx>
                <c:strRef>
                  <c:f>[Tufte_Slopegraphs_general_solution_DOUBLE_LABELS.xlsm]Data!$B$1</c:f>
                  <c:strCache>
                    <c:ptCount val="1"/>
                    <c:pt idx="0">
                      <c:v>Before College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388951381077382E-2"/>
                  <c:y val="-1.0416666666666666E-2"/>
                </c:manualLayout>
              </c:layout>
              <c:tx>
                <c:strRef>
                  <c:f>[Tufte_Slopegraphs_general_solution_DOUBLE_LABELS.xlsm]Data!$C$1</c:f>
                  <c:strCache>
                    <c:ptCount val="1"/>
                    <c:pt idx="0">
                      <c:v>After College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strRef>
                  <c:f>Data!#REF!</c:f>
                  <c:strCache>
                    <c:ptCount val="1"/>
                    <c:pt idx="0">
                      <c:v>#REF!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strRef>
                  <c:f>[Tufte_Slopegraphs_general_solution_DOUBLE_LABELS.xlsm]Data!$D$1</c:f>
                  <c:strCache>
                    <c:ptCount val="1"/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strRef>
                  <c:f>[Tufte_Slopegraphs_general_solution_DOUBLE_LABELS.xlsm]Data!$E$1</c:f>
                  <c:strCache>
                    <c:ptCount val="1"/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Tufte_Slopegraphs_general_solution_DOUBLE_LABELS.xlsm!column_head_x</c:f>
              <c:numCache>
                <c:formatCode>General</c:formatCode>
                <c:ptCount val="2"/>
                <c:pt idx="0">
                  <c:v>33333.333333333336</c:v>
                </c:pt>
                <c:pt idx="1">
                  <c:v>66666.666666666672</c:v>
                </c:pt>
              </c:numCache>
            </c:numRef>
          </c:xVal>
          <c:yVal>
            <c:numRef>
              <c:f>Tufte_Slopegraphs_general_solution_DOUBLE_LABELS.xlsm!column_head_y</c:f>
              <c:numCache>
                <c:formatCode>General</c:formatCode>
                <c:ptCount val="2"/>
                <c:pt idx="0">
                  <c:v>0.54600000000000004</c:v>
                </c:pt>
                <c:pt idx="1">
                  <c:v>0.54600000000000004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045632"/>
        <c:axId val="71045056"/>
      </c:scatterChart>
      <c:valAx>
        <c:axId val="71043904"/>
        <c:scaling>
          <c:orientation val="maxMin"/>
          <c:max val="1000000"/>
          <c:min val="0.8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71044480"/>
        <c:crosses val="autoZero"/>
        <c:crossBetween val="midCat"/>
      </c:valAx>
      <c:valAx>
        <c:axId val="710444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71043904"/>
        <c:crosses val="max"/>
        <c:crossBetween val="midCat"/>
      </c:valAx>
      <c:valAx>
        <c:axId val="710450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1045632"/>
        <c:crosses val="autoZero"/>
        <c:crossBetween val="midCat"/>
      </c:valAx>
      <c:valAx>
        <c:axId val="71045632"/>
        <c:scaling>
          <c:orientation val="minMax"/>
          <c:max val="100000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710450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82691223927486E-2"/>
          <c:y val="9.3255837376987155E-5"/>
          <c:w val="0.87920275680232951"/>
          <c:h val="0.94770575035421445"/>
        </c:manualLayout>
      </c:layout>
      <c:scatterChart>
        <c:scatterStyle val="lineMarker"/>
        <c:varyColors val="0"/>
        <c:ser>
          <c:idx val="7"/>
          <c:order val="6"/>
          <c:tx>
            <c:v>label_right</c:v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0.4880654709827939"/>
                  <c:y val="0.27108433734939763"/>
                </c:manualLayout>
              </c:layout>
              <c:spPr/>
              <c:txPr>
                <a:bodyPr rot="-264000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0.39177267424905238"/>
                  <c:y val="-0.10040160642570282"/>
                </c:manualLayout>
              </c:layout>
              <c:spPr/>
              <c:txPr>
                <a:bodyPr rot="102000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49918095654709826"/>
                  <c:y val="-0.18741633199464533"/>
                </c:manualLayout>
              </c:layout>
              <c:spPr/>
              <c:txPr>
                <a:bodyPr rot="180000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xVal>
            <c:strRef>
              <c:f>[0]!label_x</c:f>
              <c:strCache>
                <c:ptCount val="10"/>
                <c:pt idx="0">
                  <c:v>Admin &amp; support &amp; waste</c:v>
                </c:pt>
                <c:pt idx="1">
                  <c:v>Construction</c:v>
                </c:pt>
                <c:pt idx="2">
                  <c:v>Educational services</c:v>
                </c:pt>
                <c:pt idx="3">
                  <c:v>Health care &amp; social assistance</c:v>
                </c:pt>
                <c:pt idx="4">
                  <c:v>Information &amp; finance</c:v>
                </c:pt>
                <c:pt idx="5">
                  <c:v>Manufacturing</c:v>
                </c:pt>
                <c:pt idx="6">
                  <c:v>Public administration</c:v>
                </c:pt>
                <c:pt idx="7">
                  <c:v>Retail &amp; wholesale trade</c:v>
                </c:pt>
                <c:pt idx="8">
                  <c:v>Services</c:v>
                </c:pt>
                <c:pt idx="9">
                  <c:v>Others</c:v>
                </c:pt>
              </c:strCache>
            </c:strRef>
          </c:xVal>
          <c:yVal>
            <c:numRef>
              <c:f>[0]!label_y_right</c:f>
              <c:numCache>
                <c:formatCode>0%</c:formatCode>
                <c:ptCount val="10"/>
                <c:pt idx="0">
                  <c:v>4.0000000000000008E-2</c:v>
                </c:pt>
                <c:pt idx="1">
                  <c:v>1.0000000000000002E-2</c:v>
                </c:pt>
                <c:pt idx="2">
                  <c:v>0.05</c:v>
                </c:pt>
                <c:pt idx="3">
                  <c:v>0.41000000000000003</c:v>
                </c:pt>
                <c:pt idx="4">
                  <c:v>0.05</c:v>
                </c:pt>
                <c:pt idx="5">
                  <c:v>2.0000000000000004E-2</c:v>
                </c:pt>
                <c:pt idx="6">
                  <c:v>4.0000000000000008E-2</c:v>
                </c:pt>
                <c:pt idx="7">
                  <c:v>0.12000000000000001</c:v>
                </c:pt>
                <c:pt idx="8">
                  <c:v>0.25</c:v>
                </c:pt>
                <c:pt idx="9">
                  <c:v>1.0000000000000002E-2</c:v>
                </c:pt>
              </c:numCache>
            </c:numRef>
          </c:yVal>
          <c:smooth val="0"/>
        </c:ser>
        <c:ser>
          <c:idx val="8"/>
          <c:order val="7"/>
          <c:tx>
            <c:v>activelabel_right</c:v>
          </c:tx>
          <c:marker>
            <c:symbol val="none"/>
          </c:marker>
          <c:xVal>
            <c:strRef>
              <c:f>[0]!activelabel_x2</c:f>
              <c:strCache>
                <c:ptCount val="1"/>
                <c:pt idx="0">
                  <c:v>Services</c:v>
                </c:pt>
              </c:strCache>
            </c:strRef>
          </c:xVal>
          <c:yVal>
            <c:numRef>
              <c:f>[0]!activelabel_y2</c:f>
              <c:numCache>
                <c:formatCode>0%</c:formatCode>
                <c:ptCount val="1"/>
                <c:pt idx="0">
                  <c:v>0.25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047360"/>
        <c:axId val="71047936"/>
      </c:scatterChart>
      <c:scatterChart>
        <c:scatterStyle val="lineMarker"/>
        <c:varyColors val="0"/>
        <c:ser>
          <c:idx val="0"/>
          <c:order val="0"/>
          <c:tx>
            <c:v>linee</c:v>
          </c:tx>
          <c:spPr>
            <a:ln w="952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dLbls>
            <c:numFmt formatCode="0%" sourceLinked="0"/>
            <c:spPr>
              <a:solidFill>
                <a:schemeClr val="bg1">
                  <a:alpha val="80000"/>
                </a:schemeClr>
              </a:solidFill>
            </c:spPr>
            <c:txPr>
              <a:bodyPr/>
              <a:lstStyle/>
              <a:p>
                <a:pPr>
                  <a:defRPr sz="1000" b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[0]!x_1</c:f>
              <c:numCache>
                <c:formatCode>General</c:formatCode>
                <c:ptCount val="20"/>
                <c:pt idx="0">
                  <c:v>66666.666666666672</c:v>
                </c:pt>
                <c:pt idx="1">
                  <c:v>33333.333333333336</c:v>
                </c:pt>
                <c:pt idx="2">
                  <c:v>33333.333333333336</c:v>
                </c:pt>
                <c:pt idx="3">
                  <c:v>66666.666666666672</c:v>
                </c:pt>
                <c:pt idx="4">
                  <c:v>66666.666666666672</c:v>
                </c:pt>
                <c:pt idx="5">
                  <c:v>33333.333333333336</c:v>
                </c:pt>
                <c:pt idx="6">
                  <c:v>33333.333333333336</c:v>
                </c:pt>
                <c:pt idx="7">
                  <c:v>66666.666666666672</c:v>
                </c:pt>
                <c:pt idx="8">
                  <c:v>66666.666666666672</c:v>
                </c:pt>
                <c:pt idx="9">
                  <c:v>33333.333333333336</c:v>
                </c:pt>
                <c:pt idx="10">
                  <c:v>33333.333333333336</c:v>
                </c:pt>
                <c:pt idx="11">
                  <c:v>66666.666666666672</c:v>
                </c:pt>
                <c:pt idx="12">
                  <c:v>66666.666666666672</c:v>
                </c:pt>
                <c:pt idx="13">
                  <c:v>33333.333333333336</c:v>
                </c:pt>
                <c:pt idx="14">
                  <c:v>33333.333333333336</c:v>
                </c:pt>
                <c:pt idx="15">
                  <c:v>66666.666666666672</c:v>
                </c:pt>
                <c:pt idx="16">
                  <c:v>66666.666666666672</c:v>
                </c:pt>
                <c:pt idx="17">
                  <c:v>33333.333333333336</c:v>
                </c:pt>
                <c:pt idx="18">
                  <c:v>33333.333333333336</c:v>
                </c:pt>
                <c:pt idx="19">
                  <c:v>66666.666666666672</c:v>
                </c:pt>
              </c:numCache>
            </c:numRef>
          </c:xVal>
          <c:yVal>
            <c:numRef>
              <c:f>[0]!y_1</c:f>
              <c:numCache>
                <c:formatCode>General</c:formatCode>
                <c:ptCount val="20"/>
                <c:pt idx="0">
                  <c:v>4.0000000000000008E-2</c:v>
                </c:pt>
                <c:pt idx="1">
                  <c:v>4.0000000000000008E-2</c:v>
                </c:pt>
                <c:pt idx="2">
                  <c:v>2.0000000000000004E-2</c:v>
                </c:pt>
                <c:pt idx="3">
                  <c:v>1.0000000000000002E-2</c:v>
                </c:pt>
                <c:pt idx="4">
                  <c:v>0.05</c:v>
                </c:pt>
                <c:pt idx="5">
                  <c:v>6.0000000000000005E-2</c:v>
                </c:pt>
                <c:pt idx="6">
                  <c:v>0.14000000000000001</c:v>
                </c:pt>
                <c:pt idx="7">
                  <c:v>0.41000000000000003</c:v>
                </c:pt>
                <c:pt idx="8">
                  <c:v>0.05</c:v>
                </c:pt>
                <c:pt idx="9">
                  <c:v>6.0000000000000005E-2</c:v>
                </c:pt>
                <c:pt idx="10">
                  <c:v>3.0000000000000002E-2</c:v>
                </c:pt>
                <c:pt idx="11">
                  <c:v>2.0000000000000004E-2</c:v>
                </c:pt>
                <c:pt idx="12">
                  <c:v>4.0000000000000008E-2</c:v>
                </c:pt>
                <c:pt idx="13">
                  <c:v>3.0000000000000002E-2</c:v>
                </c:pt>
                <c:pt idx="14">
                  <c:v>0.2</c:v>
                </c:pt>
                <c:pt idx="15">
                  <c:v>0.12000000000000001</c:v>
                </c:pt>
                <c:pt idx="16">
                  <c:v>0.25</c:v>
                </c:pt>
                <c:pt idx="17">
                  <c:v>0.4</c:v>
                </c:pt>
                <c:pt idx="18">
                  <c:v>2.0000000000000004E-2</c:v>
                </c:pt>
                <c:pt idx="19">
                  <c:v>1.0000000000000002E-2</c:v>
                </c:pt>
              </c:numCache>
            </c:numRef>
          </c:yVal>
          <c:smooth val="0"/>
        </c:ser>
        <c:ser>
          <c:idx val="1"/>
          <c:order val="1"/>
          <c:tx>
            <c:v>white</c:v>
          </c:tx>
          <c:spPr>
            <a:ln w="12700">
              <a:solidFill>
                <a:schemeClr val="bg1"/>
              </a:solidFill>
            </a:ln>
          </c:spPr>
          <c:marker>
            <c:symbol val="none"/>
          </c:marker>
          <c:xVal>
            <c:numRef>
              <c:f>[0]!x_w</c:f>
              <c:numCache>
                <c:formatCode>General</c:formatCode>
                <c:ptCount val="4"/>
                <c:pt idx="0">
                  <c:v>33333.333333333336</c:v>
                </c:pt>
                <c:pt idx="1">
                  <c:v>33333.333333333336</c:v>
                </c:pt>
                <c:pt idx="2">
                  <c:v>66666.666666666672</c:v>
                </c:pt>
                <c:pt idx="3">
                  <c:v>66666.666666666672</c:v>
                </c:pt>
              </c:numCache>
            </c:numRef>
          </c:xVal>
          <c:yVal>
            <c:numRef>
              <c:f>[0]!y_w</c:f>
              <c:numCache>
                <c:formatCode>General</c:formatCode>
                <c:ptCount val="4"/>
                <c:pt idx="0">
                  <c:v>1.0000000000000002E-2</c:v>
                </c:pt>
                <c:pt idx="1">
                  <c:v>0.41000000000000003</c:v>
                </c:pt>
                <c:pt idx="2">
                  <c:v>0.41000000000000003</c:v>
                </c:pt>
                <c:pt idx="3">
                  <c:v>1.0000000000000002E-2</c:v>
                </c:pt>
              </c:numCache>
            </c:numRef>
          </c:yVal>
          <c:smooth val="0"/>
        </c:ser>
        <c:ser>
          <c:idx val="3"/>
          <c:order val="2"/>
          <c:tx>
            <c:v>activevalue</c:v>
          </c:tx>
          <c:marker>
            <c:symbol val="none"/>
          </c:marker>
          <c:xVal>
            <c:numRef>
              <c:f>[0]!activecolumn</c:f>
              <c:numCache>
                <c:formatCode>General</c:formatCode>
                <c:ptCount val="1"/>
                <c:pt idx="0">
                  <c:v>33333.333333333336</c:v>
                </c:pt>
              </c:numCache>
            </c:numRef>
          </c:xVal>
          <c:yVal>
            <c:numRef>
              <c:f>[0]!activevalue</c:f>
              <c:numCache>
                <c:formatCode>0%</c:formatCode>
                <c:ptCount val="1"/>
                <c:pt idx="0">
                  <c:v>0.4</c:v>
                </c:pt>
              </c:numCache>
            </c:numRef>
          </c:yVal>
          <c:smooth val="0"/>
        </c:ser>
        <c:ser>
          <c:idx val="4"/>
          <c:order val="3"/>
          <c:tx>
            <c:v>label</c:v>
          </c:tx>
          <c:spPr>
            <a:ln w="9525">
              <a:noFill/>
            </a:ln>
          </c:spPr>
          <c:marker>
            <c:symbol val="none"/>
          </c:marker>
          <c:xVal>
            <c:strRef>
              <c:f>[0]!label_x</c:f>
              <c:strCache>
                <c:ptCount val="10"/>
                <c:pt idx="0">
                  <c:v>Admin &amp; support &amp; waste</c:v>
                </c:pt>
                <c:pt idx="1">
                  <c:v>Construction</c:v>
                </c:pt>
                <c:pt idx="2">
                  <c:v>Educational services</c:v>
                </c:pt>
                <c:pt idx="3">
                  <c:v>Health care &amp; social assistance</c:v>
                </c:pt>
                <c:pt idx="4">
                  <c:v>Information &amp; finance</c:v>
                </c:pt>
                <c:pt idx="5">
                  <c:v>Manufacturing</c:v>
                </c:pt>
                <c:pt idx="6">
                  <c:v>Public administration</c:v>
                </c:pt>
                <c:pt idx="7">
                  <c:v>Retail &amp; wholesale trade</c:v>
                </c:pt>
                <c:pt idx="8">
                  <c:v>Services</c:v>
                </c:pt>
                <c:pt idx="9">
                  <c:v>Others</c:v>
                </c:pt>
              </c:strCache>
            </c:strRef>
          </c:xVal>
          <c:yVal>
            <c:numRef>
              <c:f>[0]!label_y</c:f>
              <c:numCache>
                <c:formatCode>0%</c:formatCode>
                <c:ptCount val="10"/>
                <c:pt idx="0">
                  <c:v>4.0000000000000008E-2</c:v>
                </c:pt>
                <c:pt idx="1">
                  <c:v>2.0000000000000004E-2</c:v>
                </c:pt>
                <c:pt idx="2">
                  <c:v>6.0000000000000005E-2</c:v>
                </c:pt>
                <c:pt idx="3">
                  <c:v>0.14000000000000001</c:v>
                </c:pt>
                <c:pt idx="4">
                  <c:v>6.0000000000000005E-2</c:v>
                </c:pt>
                <c:pt idx="5">
                  <c:v>3.0000000000000002E-2</c:v>
                </c:pt>
                <c:pt idx="6">
                  <c:v>3.0000000000000002E-2</c:v>
                </c:pt>
                <c:pt idx="7">
                  <c:v>0.2</c:v>
                </c:pt>
                <c:pt idx="8">
                  <c:v>0.4</c:v>
                </c:pt>
                <c:pt idx="9">
                  <c:v>2.0000000000000004E-2</c:v>
                </c:pt>
              </c:numCache>
            </c:numRef>
          </c:yVal>
          <c:smooth val="0"/>
        </c:ser>
        <c:ser>
          <c:idx val="5"/>
          <c:order val="4"/>
          <c:tx>
            <c:v>active_label</c:v>
          </c:tx>
          <c:spPr>
            <a:ln w="28575">
              <a:noFill/>
            </a:ln>
          </c:spPr>
          <c:marker>
            <c:symbol val="none"/>
          </c:marker>
          <c:xVal>
            <c:strRef>
              <c:f>[0]!activelabel</c:f>
              <c:strCache>
                <c:ptCount val="1"/>
                <c:pt idx="0">
                  <c:v>Services</c:v>
                </c:pt>
              </c:strCache>
            </c:strRef>
          </c:xVal>
          <c:yVal>
            <c:numRef>
              <c:f>[0]!a_1_y</c:f>
              <c:numCache>
                <c:formatCode>0%</c:formatCode>
                <c:ptCount val="2"/>
                <c:pt idx="0">
                  <c:v>0.4</c:v>
                </c:pt>
                <c:pt idx="1">
                  <c:v>0.25</c:v>
                </c:pt>
              </c:numCache>
            </c:numRef>
          </c:yVal>
          <c:smooth val="0"/>
        </c:ser>
        <c:ser>
          <c:idx val="6"/>
          <c:order val="5"/>
          <c:tx>
            <c:v>column_head</c:v>
          </c:tx>
          <c:spPr>
            <a:ln w="28575">
              <a:noFill/>
            </a:ln>
          </c:spPr>
          <c:marker>
            <c:symbol val="none"/>
          </c:marker>
          <c:dLbls>
            <c:dLbl>
              <c:idx val="0"/>
              <c:layout/>
              <c:tx>
                <c:strRef>
                  <c:f>Data!$B$1</c:f>
                  <c:strCache>
                    <c:ptCount val="1"/>
                    <c:pt idx="0">
                      <c:v>Before College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strRef>
                  <c:f>Data!$C$1</c:f>
                  <c:strCache>
                    <c:ptCount val="1"/>
                    <c:pt idx="0">
                      <c:v>After College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strRef>
                  <c:f>Data!#REF!</c:f>
                  <c:strCache>
                    <c:ptCount val="1"/>
                    <c:pt idx="0">
                      <c:v>#REF!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strRef>
                  <c:f>Data!$D$1</c:f>
                  <c:strCache>
                    <c:ptCount val="1"/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strRef>
                  <c:f>Data!$E$1</c:f>
                  <c:strCache>
                    <c:ptCount val="1"/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[0]!column_head_x</c:f>
              <c:numCache>
                <c:formatCode>General</c:formatCode>
                <c:ptCount val="2"/>
                <c:pt idx="0">
                  <c:v>33333.333333333336</c:v>
                </c:pt>
                <c:pt idx="1">
                  <c:v>66666.666666666672</c:v>
                </c:pt>
              </c:numCache>
            </c:numRef>
          </c:xVal>
          <c:yVal>
            <c:numRef>
              <c:f>[0]!column_head_y</c:f>
              <c:numCache>
                <c:formatCode>General</c:formatCode>
                <c:ptCount val="2"/>
                <c:pt idx="0">
                  <c:v>0.4305000000000001</c:v>
                </c:pt>
                <c:pt idx="1">
                  <c:v>0.4305000000000001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646336"/>
        <c:axId val="71048512"/>
      </c:scatterChart>
      <c:valAx>
        <c:axId val="71047360"/>
        <c:scaling>
          <c:orientation val="maxMin"/>
          <c:max val="1000000"/>
          <c:min val="0.8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71047936"/>
        <c:crosses val="autoZero"/>
        <c:crossBetween val="midCat"/>
      </c:valAx>
      <c:valAx>
        <c:axId val="710479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71047360"/>
        <c:crosses val="max"/>
        <c:crossBetween val="midCat"/>
      </c:valAx>
      <c:valAx>
        <c:axId val="71048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1646336"/>
        <c:crosses val="autoZero"/>
        <c:crossBetween val="midCat"/>
      </c:valAx>
      <c:valAx>
        <c:axId val="101646336"/>
        <c:scaling>
          <c:orientation val="minMax"/>
          <c:max val="100000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7104851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82691223927486E-2"/>
          <c:y val="9.3255837376987155E-5"/>
          <c:w val="0.87920275680232951"/>
          <c:h val="0.94770575035421445"/>
        </c:manualLayout>
      </c:layout>
      <c:scatterChart>
        <c:scatterStyle val="lineMarker"/>
        <c:varyColors val="0"/>
        <c:ser>
          <c:idx val="7"/>
          <c:order val="6"/>
          <c:tx>
            <c:v>label_right</c:v>
          </c:tx>
          <c:spPr>
            <a:ln>
              <a:noFill/>
            </a:ln>
          </c:spPr>
          <c:marker>
            <c:symbol val="none"/>
          </c:marker>
          <c:xVal>
            <c:strRef>
              <c:f>Slopegraph_EdChildcare_NC.xlsm!label_x</c:f>
              <c:strCache>
                <c:ptCount val="10"/>
                <c:pt idx="0">
                  <c:v>Admin &amp; support &amp; waste</c:v>
                </c:pt>
                <c:pt idx="1">
                  <c:v>Construction</c:v>
                </c:pt>
                <c:pt idx="2">
                  <c:v>Educational services</c:v>
                </c:pt>
                <c:pt idx="3">
                  <c:v>Health care &amp; social assistance</c:v>
                </c:pt>
                <c:pt idx="4">
                  <c:v>Information &amp; finance</c:v>
                </c:pt>
                <c:pt idx="5">
                  <c:v>Manufacturing</c:v>
                </c:pt>
                <c:pt idx="6">
                  <c:v>Public administration</c:v>
                </c:pt>
                <c:pt idx="7">
                  <c:v>Retail &amp; wholesale trade</c:v>
                </c:pt>
                <c:pt idx="8">
                  <c:v>Services</c:v>
                </c:pt>
                <c:pt idx="9">
                  <c:v>Others</c:v>
                </c:pt>
              </c:strCache>
            </c:strRef>
          </c:xVal>
          <c:yVal>
            <c:numRef>
              <c:f>Slopegraph_EdChildcare_NC.xlsm!label_y_right</c:f>
              <c:numCache>
                <c:formatCode>0%</c:formatCode>
                <c:ptCount val="10"/>
                <c:pt idx="0">
                  <c:v>3.0000000000000002E-2</c:v>
                </c:pt>
                <c:pt idx="1">
                  <c:v>0</c:v>
                </c:pt>
                <c:pt idx="2">
                  <c:v>0.52</c:v>
                </c:pt>
                <c:pt idx="3">
                  <c:v>9.0000000000000011E-2</c:v>
                </c:pt>
                <c:pt idx="4">
                  <c:v>3.0000000000000002E-2</c:v>
                </c:pt>
                <c:pt idx="5">
                  <c:v>1.0000000000000002E-2</c:v>
                </c:pt>
                <c:pt idx="6">
                  <c:v>1.0000000000000002E-2</c:v>
                </c:pt>
                <c:pt idx="7">
                  <c:v>2.0000000000000004E-2</c:v>
                </c:pt>
                <c:pt idx="8">
                  <c:v>8.0000000000000016E-2</c:v>
                </c:pt>
                <c:pt idx="9">
                  <c:v>1.0000000000000002E-2</c:v>
                </c:pt>
              </c:numCache>
            </c:numRef>
          </c:yVal>
          <c:smooth val="0"/>
        </c:ser>
        <c:ser>
          <c:idx val="8"/>
          <c:order val="7"/>
          <c:tx>
            <c:v>activelabel_right</c:v>
          </c:tx>
          <c:marker>
            <c:symbol val="none"/>
          </c:marker>
          <c:xVal>
            <c:strRef>
              <c:f>Slopegraph_EdChildcare_NC.xlsm!activelabel_x2</c:f>
              <c:strCache>
                <c:ptCount val="1"/>
                <c:pt idx="0">
                  <c:v>Services</c:v>
                </c:pt>
              </c:strCache>
            </c:strRef>
          </c:xVal>
          <c:yVal>
            <c:numRef>
              <c:f>Slopegraph_EdChildcare_NC.xlsm!activelabel_y2</c:f>
              <c:numCache>
                <c:formatCode>0%</c:formatCode>
                <c:ptCount val="1"/>
                <c:pt idx="0">
                  <c:v>8.0000000000000016E-2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648640"/>
        <c:axId val="101649216"/>
      </c:scatterChart>
      <c:scatterChart>
        <c:scatterStyle val="lineMarker"/>
        <c:varyColors val="0"/>
        <c:ser>
          <c:idx val="0"/>
          <c:order val="0"/>
          <c:tx>
            <c:v>linee</c:v>
          </c:tx>
          <c:spPr>
            <a:ln w="952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dLbls>
            <c:numFmt formatCode="0%" sourceLinked="0"/>
            <c:spPr>
              <a:solidFill>
                <a:schemeClr val="bg1">
                  <a:alpha val="80000"/>
                </a:schemeClr>
              </a:solidFill>
            </c:spPr>
            <c:txPr>
              <a:bodyPr/>
              <a:lstStyle/>
              <a:p>
                <a:pPr>
                  <a:defRPr sz="1000" b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Slopegraph_EdChildcare_NC.xlsm!x_1</c:f>
              <c:numCache>
                <c:formatCode>General</c:formatCode>
                <c:ptCount val="20"/>
                <c:pt idx="0">
                  <c:v>66666.666666666672</c:v>
                </c:pt>
                <c:pt idx="1">
                  <c:v>33333.333333333336</c:v>
                </c:pt>
                <c:pt idx="2">
                  <c:v>33333.333333333336</c:v>
                </c:pt>
                <c:pt idx="3">
                  <c:v>66666.666666666672</c:v>
                </c:pt>
                <c:pt idx="4">
                  <c:v>66666.666666666672</c:v>
                </c:pt>
                <c:pt idx="5">
                  <c:v>33333.333333333336</c:v>
                </c:pt>
                <c:pt idx="6">
                  <c:v>33333.333333333336</c:v>
                </c:pt>
                <c:pt idx="7">
                  <c:v>66666.666666666672</c:v>
                </c:pt>
                <c:pt idx="8">
                  <c:v>66666.666666666672</c:v>
                </c:pt>
                <c:pt idx="9">
                  <c:v>33333.333333333336</c:v>
                </c:pt>
                <c:pt idx="10">
                  <c:v>33333.333333333336</c:v>
                </c:pt>
                <c:pt idx="11">
                  <c:v>66666.666666666672</c:v>
                </c:pt>
                <c:pt idx="12">
                  <c:v>66666.666666666672</c:v>
                </c:pt>
                <c:pt idx="13">
                  <c:v>33333.333333333336</c:v>
                </c:pt>
                <c:pt idx="14">
                  <c:v>33333.333333333336</c:v>
                </c:pt>
                <c:pt idx="15">
                  <c:v>66666.666666666672</c:v>
                </c:pt>
                <c:pt idx="16">
                  <c:v>66666.666666666672</c:v>
                </c:pt>
                <c:pt idx="17">
                  <c:v>33333.333333333336</c:v>
                </c:pt>
                <c:pt idx="18">
                  <c:v>33333.333333333336</c:v>
                </c:pt>
                <c:pt idx="19">
                  <c:v>66666.666666666672</c:v>
                </c:pt>
              </c:numCache>
            </c:numRef>
          </c:xVal>
          <c:yVal>
            <c:numRef>
              <c:f>Slopegraph_EdChildcare_NC.xlsm!y_1</c:f>
              <c:numCache>
                <c:formatCode>General</c:formatCode>
                <c:ptCount val="20"/>
                <c:pt idx="0">
                  <c:v>3.0000000000000002E-2</c:v>
                </c:pt>
                <c:pt idx="1">
                  <c:v>4.0000000000000008E-2</c:v>
                </c:pt>
                <c:pt idx="2">
                  <c:v>1.0000000000000002E-2</c:v>
                </c:pt>
                <c:pt idx="3">
                  <c:v>0</c:v>
                </c:pt>
                <c:pt idx="4">
                  <c:v>0.52</c:v>
                </c:pt>
                <c:pt idx="5">
                  <c:v>0.33000000000000007</c:v>
                </c:pt>
                <c:pt idx="6">
                  <c:v>0.05</c:v>
                </c:pt>
                <c:pt idx="7">
                  <c:v>9.0000000000000011E-2</c:v>
                </c:pt>
                <c:pt idx="8">
                  <c:v>3.0000000000000002E-2</c:v>
                </c:pt>
                <c:pt idx="9">
                  <c:v>6.0000000000000005E-2</c:v>
                </c:pt>
                <c:pt idx="10">
                  <c:v>0.11</c:v>
                </c:pt>
                <c:pt idx="11">
                  <c:v>1.0000000000000002E-2</c:v>
                </c:pt>
                <c:pt idx="12">
                  <c:v>1.0000000000000002E-2</c:v>
                </c:pt>
                <c:pt idx="13">
                  <c:v>2.0000000000000004E-2</c:v>
                </c:pt>
                <c:pt idx="14">
                  <c:v>0.15000000000000002</c:v>
                </c:pt>
                <c:pt idx="15">
                  <c:v>2.0000000000000004E-2</c:v>
                </c:pt>
                <c:pt idx="16">
                  <c:v>8.0000000000000016E-2</c:v>
                </c:pt>
                <c:pt idx="17">
                  <c:v>0.24000000000000002</c:v>
                </c:pt>
                <c:pt idx="18">
                  <c:v>0</c:v>
                </c:pt>
                <c:pt idx="19">
                  <c:v>1.0000000000000002E-2</c:v>
                </c:pt>
              </c:numCache>
            </c:numRef>
          </c:yVal>
          <c:smooth val="0"/>
        </c:ser>
        <c:ser>
          <c:idx val="1"/>
          <c:order val="1"/>
          <c:tx>
            <c:v>white</c:v>
          </c:tx>
          <c:spPr>
            <a:ln w="12700">
              <a:solidFill>
                <a:schemeClr val="bg1"/>
              </a:solidFill>
            </a:ln>
          </c:spPr>
          <c:marker>
            <c:symbol val="none"/>
          </c:marker>
          <c:xVal>
            <c:numRef>
              <c:f>Slopegraph_EdChildcare_NC.xlsm!x_w</c:f>
              <c:numCache>
                <c:formatCode>General</c:formatCode>
                <c:ptCount val="4"/>
                <c:pt idx="0">
                  <c:v>33333.333333333336</c:v>
                </c:pt>
                <c:pt idx="1">
                  <c:v>33333.333333333336</c:v>
                </c:pt>
                <c:pt idx="2">
                  <c:v>66666.666666666672</c:v>
                </c:pt>
                <c:pt idx="3">
                  <c:v>66666.666666666672</c:v>
                </c:pt>
              </c:numCache>
            </c:numRef>
          </c:xVal>
          <c:yVal>
            <c:numRef>
              <c:f>Slopegraph_EdChildcare_NC.xlsm!y_w</c:f>
              <c:numCache>
                <c:formatCode>General</c:formatCode>
                <c:ptCount val="4"/>
                <c:pt idx="0">
                  <c:v>0</c:v>
                </c:pt>
                <c:pt idx="1">
                  <c:v>0.52</c:v>
                </c:pt>
                <c:pt idx="2">
                  <c:v>0.52</c:v>
                </c:pt>
                <c:pt idx="3">
                  <c:v>0</c:v>
                </c:pt>
              </c:numCache>
            </c:numRef>
          </c:yVal>
          <c:smooth val="0"/>
        </c:ser>
        <c:ser>
          <c:idx val="3"/>
          <c:order val="2"/>
          <c:tx>
            <c:v>activevalue</c:v>
          </c:tx>
          <c:marker>
            <c:symbol val="none"/>
          </c:marker>
          <c:xVal>
            <c:numRef>
              <c:f>Slopegraph_EdChildcare_NC.xlsm!activecolumn</c:f>
              <c:numCache>
                <c:formatCode>General</c:formatCode>
                <c:ptCount val="1"/>
                <c:pt idx="0">
                  <c:v>33333.333333333336</c:v>
                </c:pt>
              </c:numCache>
            </c:numRef>
          </c:xVal>
          <c:yVal>
            <c:numRef>
              <c:f>Slopegraph_EdChildcare_NC.xlsm!activevalue</c:f>
              <c:numCache>
                <c:formatCode>0%</c:formatCode>
                <c:ptCount val="1"/>
                <c:pt idx="0">
                  <c:v>0.24000000000000002</c:v>
                </c:pt>
              </c:numCache>
            </c:numRef>
          </c:yVal>
          <c:smooth val="0"/>
        </c:ser>
        <c:ser>
          <c:idx val="4"/>
          <c:order val="3"/>
          <c:tx>
            <c:v>label</c:v>
          </c:tx>
          <c:spPr>
            <a:ln w="9525">
              <a:noFill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0.34625473899095954"/>
                  <c:y val="-0.1806777804328199"/>
                </c:manualLayout>
              </c:layout>
              <c:spPr>
                <a:solidFill>
                  <a:schemeClr val="bg1">
                    <a:alpha val="50000"/>
                  </a:schemeClr>
                </a:solidFill>
              </c:spPr>
              <c:txPr>
                <a:bodyPr rot="-186000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0.13489370078740162"/>
                  <c:y val="-3.3458799440315959E-3"/>
                </c:manualLayout>
              </c:layout>
              <c:spPr>
                <a:solidFill>
                  <a:schemeClr val="bg1">
                    <a:alpha val="50000"/>
                  </a:schemeClr>
                </a:solidFill>
              </c:spPr>
              <c:txPr>
                <a:bodyPr rot="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delete val="1"/>
            </c:dLbl>
            <c:dLbl>
              <c:idx val="7"/>
              <c:layout>
                <c:manualLayout>
                  <c:x val="6.8789005540974044E-2"/>
                  <c:y val="-3.3458799440315959E-3"/>
                </c:manualLayout>
              </c:layout>
              <c:spPr>
                <a:solidFill>
                  <a:schemeClr val="bg1">
                    <a:alpha val="50000"/>
                  </a:schemeClr>
                </a:solidFill>
              </c:spPr>
              <c:txPr>
                <a:bodyPr rot="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37702871410736588"/>
                  <c:y val="8.6992878544821531E-2"/>
                </c:manualLayout>
              </c:layout>
              <c:spPr>
                <a:solidFill>
                  <a:schemeClr val="bg1">
                    <a:alpha val="50000"/>
                  </a:schemeClr>
                </a:solidFill>
              </c:spPr>
              <c:txPr>
                <a:bodyPr rot="1620000"/>
                <a:lstStyle/>
                <a:p>
                  <a:pPr>
                    <a:defRPr sz="10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delete val="1"/>
            </c:dLbl>
            <c:spPr>
              <a:solidFill>
                <a:schemeClr val="bg1">
                  <a:alpha val="50000"/>
                </a:schemeClr>
              </a:solidFill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xVal>
            <c:strRef>
              <c:f>Slopegraph_EdChildcare_NC.xlsm!label_x</c:f>
              <c:strCache>
                <c:ptCount val="10"/>
                <c:pt idx="0">
                  <c:v>Admin &amp; support &amp; waste</c:v>
                </c:pt>
                <c:pt idx="1">
                  <c:v>Construction</c:v>
                </c:pt>
                <c:pt idx="2">
                  <c:v>Educational services</c:v>
                </c:pt>
                <c:pt idx="3">
                  <c:v>Health care &amp; social assistance</c:v>
                </c:pt>
                <c:pt idx="4">
                  <c:v>Information &amp; finance</c:v>
                </c:pt>
                <c:pt idx="5">
                  <c:v>Manufacturing</c:v>
                </c:pt>
                <c:pt idx="6">
                  <c:v>Public administration</c:v>
                </c:pt>
                <c:pt idx="7">
                  <c:v>Retail &amp; wholesale trade</c:v>
                </c:pt>
                <c:pt idx="8">
                  <c:v>Services</c:v>
                </c:pt>
                <c:pt idx="9">
                  <c:v>Others</c:v>
                </c:pt>
              </c:strCache>
            </c:strRef>
          </c:xVal>
          <c:yVal>
            <c:numRef>
              <c:f>Slopegraph_EdChildcare_NC.xlsm!label_y</c:f>
              <c:numCache>
                <c:formatCode>0%</c:formatCode>
                <c:ptCount val="10"/>
                <c:pt idx="0">
                  <c:v>4.0000000000000008E-2</c:v>
                </c:pt>
                <c:pt idx="1">
                  <c:v>1.0000000000000002E-2</c:v>
                </c:pt>
                <c:pt idx="2">
                  <c:v>0.33000000000000007</c:v>
                </c:pt>
                <c:pt idx="3">
                  <c:v>0.05</c:v>
                </c:pt>
                <c:pt idx="4">
                  <c:v>6.0000000000000005E-2</c:v>
                </c:pt>
                <c:pt idx="5">
                  <c:v>0.11</c:v>
                </c:pt>
                <c:pt idx="6">
                  <c:v>2.0000000000000004E-2</c:v>
                </c:pt>
                <c:pt idx="7">
                  <c:v>0.15000000000000002</c:v>
                </c:pt>
                <c:pt idx="8">
                  <c:v>0.24000000000000002</c:v>
                </c:pt>
                <c:pt idx="9">
                  <c:v>0</c:v>
                </c:pt>
              </c:numCache>
            </c:numRef>
          </c:yVal>
          <c:smooth val="0"/>
        </c:ser>
        <c:ser>
          <c:idx val="5"/>
          <c:order val="4"/>
          <c:tx>
            <c:v>active_label</c:v>
          </c:tx>
          <c:spPr>
            <a:ln w="28575">
              <a:noFill/>
            </a:ln>
          </c:spPr>
          <c:marker>
            <c:symbol val="none"/>
          </c:marker>
          <c:xVal>
            <c:strRef>
              <c:f>Slopegraph_EdChildcare_NC.xlsm!activelabel</c:f>
              <c:strCache>
                <c:ptCount val="1"/>
                <c:pt idx="0">
                  <c:v>Services</c:v>
                </c:pt>
              </c:strCache>
            </c:strRef>
          </c:xVal>
          <c:yVal>
            <c:numRef>
              <c:f>Slopegraph_EdChildcare_NC.xlsm!a_1_y</c:f>
              <c:numCache>
                <c:formatCode>0%</c:formatCode>
                <c:ptCount val="2"/>
                <c:pt idx="0">
                  <c:v>0.24000000000000002</c:v>
                </c:pt>
                <c:pt idx="1">
                  <c:v>8.0000000000000016E-2</c:v>
                </c:pt>
              </c:numCache>
            </c:numRef>
          </c:yVal>
          <c:smooth val="0"/>
        </c:ser>
        <c:ser>
          <c:idx val="6"/>
          <c:order val="5"/>
          <c:tx>
            <c:v>column_head</c:v>
          </c:tx>
          <c:spPr>
            <a:ln w="28575">
              <a:noFill/>
            </a:ln>
          </c:spPr>
          <c:marker>
            <c:symbol val="none"/>
          </c:marker>
          <c:dLbls>
            <c:dLbl>
              <c:idx val="0"/>
              <c:layout/>
              <c:tx>
                <c:strRef>
                  <c:f>Data!$B$1</c:f>
                  <c:strCache>
                    <c:ptCount val="1"/>
                    <c:pt idx="0">
                      <c:v>Before College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strRef>
                  <c:f>Data!$C$1</c:f>
                  <c:strCache>
                    <c:ptCount val="1"/>
                    <c:pt idx="0">
                      <c:v>After College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strRef>
                  <c:f>Data!#REF!</c:f>
                  <c:strCache>
                    <c:ptCount val="1"/>
                    <c:pt idx="0">
                      <c:v>#REF!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strRef>
                  <c:f>Data!$D$1</c:f>
                  <c:strCache>
                    <c:ptCount val="1"/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strRef>
                  <c:f>Data!$E$1</c:f>
                  <c:strCache>
                    <c:ptCount val="1"/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Slopegraph_EdChildcare_NC.xlsm!column_head_x</c:f>
              <c:numCache>
                <c:formatCode>General</c:formatCode>
                <c:ptCount val="2"/>
                <c:pt idx="0">
                  <c:v>33333.333333333336</c:v>
                </c:pt>
                <c:pt idx="1">
                  <c:v>66666.666666666672</c:v>
                </c:pt>
              </c:numCache>
            </c:numRef>
          </c:xVal>
          <c:yVal>
            <c:numRef>
              <c:f>Slopegraph_EdChildcare_NC.xlsm!column_head_y</c:f>
              <c:numCache>
                <c:formatCode>General</c:formatCode>
                <c:ptCount val="2"/>
                <c:pt idx="0">
                  <c:v>0.54600000000000004</c:v>
                </c:pt>
                <c:pt idx="1">
                  <c:v>0.54600000000000004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650368"/>
        <c:axId val="101649792"/>
      </c:scatterChart>
      <c:valAx>
        <c:axId val="101648640"/>
        <c:scaling>
          <c:orientation val="maxMin"/>
          <c:max val="1000000"/>
          <c:min val="0.8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1649216"/>
        <c:crosses val="autoZero"/>
        <c:crossBetween val="midCat"/>
      </c:valAx>
      <c:valAx>
        <c:axId val="1016492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01648640"/>
        <c:crosses val="max"/>
        <c:crossBetween val="midCat"/>
      </c:valAx>
      <c:valAx>
        <c:axId val="1016497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1650368"/>
        <c:crosses val="autoZero"/>
        <c:crossBetween val="midCat"/>
      </c:valAx>
      <c:valAx>
        <c:axId val="101650368"/>
        <c:scaling>
          <c:orientation val="minMax"/>
          <c:max val="100000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16497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98" cy="464205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414" y="1"/>
            <a:ext cx="2972098" cy="464205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30AD2447-C852-4DA0-8305-79A39358984E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660"/>
            <a:ext cx="2972098" cy="464205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414" y="8830660"/>
            <a:ext cx="2972098" cy="464205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B5059969-3955-41D7-9DD1-E4195C05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51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98" cy="464205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414" y="1"/>
            <a:ext cx="2972098" cy="464205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EAC6B063-FEFC-4CCF-92A8-66C8A0EC5BAB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698500"/>
            <a:ext cx="55753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099" y="4416100"/>
            <a:ext cx="5485804" cy="4182457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660"/>
            <a:ext cx="2972098" cy="464205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414" y="8830660"/>
            <a:ext cx="2972098" cy="464205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F131EA6C-D5F5-4EA4-923B-6DFAD62C02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0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64F5C9A-5BC8-48CB-BEC8-73BE8DD2B280}" type="slidenum">
              <a:rPr lang="en-US"/>
              <a:pPr eaLnBrk="1" hangingPunct="1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44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To estimate the economic returns to certificate, we used an individual fixed effect approach.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r>
              <a:rPr lang="en-US" baseline="0" dirty="0" smtClean="0"/>
              <a:t>We think it’s important to differentiate between short-term and long-term certificates</a:t>
            </a:r>
          </a:p>
          <a:p>
            <a:pPr marL="605956" lvl="1" indent="-165261">
              <a:buFontTx/>
              <a:buChar char="-"/>
            </a:pPr>
            <a:r>
              <a:rPr lang="en-US" baseline="0" dirty="0" smtClean="0"/>
              <a:t>Preliminary evidence has suggested they may lead to different labor market outcomes</a:t>
            </a:r>
          </a:p>
          <a:p>
            <a:pPr marL="605956" lvl="1" indent="-165261">
              <a:buFontTx/>
              <a:buChar char="-"/>
            </a:pPr>
            <a:r>
              <a:rPr lang="en-US" baseline="0" dirty="0" smtClean="0"/>
              <a:t>Theoretically, one could imagine that a short-term certificate might not involve enough coursework to get over a threshold that makes its earner a substantially more valuable worker than an employee an employer has to train themselves</a:t>
            </a:r>
          </a:p>
          <a:p>
            <a:pPr marL="165261" indent="-165261">
              <a:buFontTx/>
              <a:buChar char="-"/>
            </a:pPr>
            <a:r>
              <a:rPr lang="en-US" baseline="0" dirty="0" smtClean="0"/>
              <a:t>1 year is just a convenient cut-off (it’s what IPEDS uses)</a:t>
            </a:r>
          </a:p>
          <a:p>
            <a:r>
              <a:rPr lang="en-US" sz="2400" dirty="0" smtClean="0"/>
              <a:t>In NC:</a:t>
            </a:r>
          </a:p>
          <a:p>
            <a:pPr lvl="1"/>
            <a:r>
              <a:rPr lang="en-US" sz="2200" dirty="0" smtClean="0"/>
              <a:t>All “certificates” are considered short-term certificates</a:t>
            </a:r>
          </a:p>
          <a:p>
            <a:pPr lvl="1"/>
            <a:r>
              <a:rPr lang="en-US" sz="2200" dirty="0" smtClean="0"/>
              <a:t>All “diplomas” are considered long-term certificates</a:t>
            </a:r>
          </a:p>
          <a:p>
            <a:r>
              <a:rPr lang="en-US" sz="2400" dirty="0" smtClean="0"/>
              <a:t>In VA:</a:t>
            </a:r>
          </a:p>
          <a:p>
            <a:pPr lvl="1"/>
            <a:r>
              <a:rPr lang="en-US" sz="2200" dirty="0" smtClean="0"/>
              <a:t>All “career studies certificates” are considered short-term</a:t>
            </a:r>
          </a:p>
          <a:p>
            <a:pPr lvl="1"/>
            <a:r>
              <a:rPr lang="en-US" sz="2200" dirty="0" smtClean="0"/>
              <a:t>All “certificates” and “diplomas” are considered long-term</a:t>
            </a:r>
          </a:p>
          <a:p>
            <a:endParaRPr lang="en-US" baseline="0" dirty="0" smtClean="0"/>
          </a:p>
          <a:p>
            <a:r>
              <a:rPr lang="en-US" baseline="0" dirty="0" smtClean="0"/>
              <a:t>Breakdown of credentials: 21% short and 17% long nationally; 32% short and 14% long in NC; 18% short and 12% long in 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19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282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346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5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This is especially important given the current recession.  With so many unemployed workers, they want to know: if they go back to school, are they going to be able to get a job and support a family?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r>
              <a:rPr lang="en-US" baseline="0" dirty="0" smtClean="0"/>
              <a:t>Large increase nationally in the early 2000s and a more gradual increase since</a:t>
            </a:r>
          </a:p>
          <a:p>
            <a:pPr marL="165261" indent="-165261">
              <a:buFontTx/>
              <a:buChar char="-"/>
            </a:pPr>
            <a:r>
              <a:rPr lang="en-US" baseline="0" dirty="0" smtClean="0"/>
              <a:t>Plenty of local variation:</a:t>
            </a:r>
          </a:p>
          <a:p>
            <a:pPr marL="605956" lvl="1" indent="-165261">
              <a:buFontTx/>
              <a:buChar char="-"/>
            </a:pPr>
            <a:r>
              <a:rPr lang="en-US" baseline="0" dirty="0" smtClean="0"/>
              <a:t>NC starts high but doesn’t increase all that much over the last decade and a half</a:t>
            </a:r>
          </a:p>
          <a:p>
            <a:pPr marL="605956" lvl="1" indent="-165261">
              <a:buFontTx/>
              <a:buChar char="-"/>
            </a:pPr>
            <a:r>
              <a:rPr lang="en-US" baseline="0" dirty="0" smtClean="0"/>
              <a:t>WA sees a huge increase, with a big jump around 1999-2001 and another around 2008-2010</a:t>
            </a:r>
          </a:p>
          <a:p>
            <a:pPr marL="605956" lvl="1" indent="-165261">
              <a:buFontTx/>
              <a:buChar char="-"/>
            </a:pPr>
            <a:r>
              <a:rPr lang="en-US" baseline="0" dirty="0" smtClean="0"/>
              <a:t>VA follows the national trend for the most part, except actually saw a dip since 2003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34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UI data has some significant limitations, e.g. does not include federal workers (problem for VA) and often self-employed workers or off-the-books workers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EA6C-D5F5-4EA4-923B-6DFAD62C02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6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ectangle 6"/>
          <p:cNvGrpSpPr>
            <a:grpSpLocks/>
          </p:cNvGrpSpPr>
          <p:nvPr userDrawn="1"/>
        </p:nvGrpSpPr>
        <p:grpSpPr bwMode="auto">
          <a:xfrm>
            <a:off x="0" y="0"/>
            <a:ext cx="9144000" cy="5297488"/>
            <a:chOff x="0" y="0"/>
            <a:chExt cx="5760" cy="3337"/>
          </a:xfrm>
        </p:grpSpPr>
        <p:pic>
          <p:nvPicPr>
            <p:cNvPr id="5" name="Rectangle 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3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3336"/>
            </a:xfrm>
            <a:prstGeom prst="rect">
              <a:avLst/>
            </a:prstGeom>
            <a:gradFill rotWithShape="1">
              <a:gsLst>
                <a:gs pos="0">
                  <a:srgbClr val="C8D7EA"/>
                </a:gs>
                <a:gs pos="100000">
                  <a:srgbClr val="5E8BC2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0"/>
            <a:ext cx="304800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56000"/>
            <a:ext cx="6400800" cy="88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aseline="0">
                <a:solidFill>
                  <a:schemeClr val="tx1">
                    <a:tint val="75000"/>
                  </a:schemeClr>
                </a:solidFill>
                <a:latin typeface="Eras Bold IT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381000" y="1934633"/>
            <a:ext cx="8229600" cy="952500"/>
          </a:xfrm>
        </p:spPr>
        <p:txBody>
          <a:bodyPr>
            <a:normAutofit/>
          </a:bodyPr>
          <a:lstStyle>
            <a:lvl1pPr>
              <a:defRPr sz="3800" baseline="0">
                <a:latin typeface="Eras Bold IT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6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C66F8C-6289-4800-8112-697EA82A4078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B83E5-229A-4F92-9610-5375506CF2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1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9D8C22-0042-43EA-8A8C-1BBE2FBBC8A5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8A82A-67C1-45C9-B1BF-1DC5805C31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60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294313"/>
            <a:ext cx="9144000" cy="433387"/>
          </a:xfrm>
          <a:prstGeom prst="rect">
            <a:avLst/>
          </a:prstGeom>
          <a:solidFill>
            <a:srgbClr val="0053A5">
              <a:alpha val="9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en-US" sz="3600">
              <a:solidFill>
                <a:srgbClr val="FFFFFF"/>
              </a:solidFill>
              <a:latin typeface="Myriad Pro" pitchFamily="34" charset="0"/>
              <a:cs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924800" y="5229225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sz="2800">
              <a:solidFill>
                <a:schemeClr val="bg1"/>
              </a:solidFill>
              <a:latin typeface="Myriad Pro" pitchFamily="34" charset="0"/>
            </a:endParaRPr>
          </a:p>
        </p:txBody>
      </p:sp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281613"/>
            <a:ext cx="11271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727ED0-E8EA-4B84-A576-993EFBF9AB9F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4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20488-80C6-4436-B697-86DF5567A8DF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4D1BE-96E8-46A4-9F7C-01C03D6339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17C9A-DAD6-47F2-9433-E00922CE19FF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7384B-69EA-4048-88E3-7ED826D2C6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7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473725-0A80-4960-AD76-BA19D55ABB33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1CE54-2908-4DBF-80F9-84ADDE705C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1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96B19A-E3A6-49F8-81C7-AA6B846CE289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21920-32EA-4B03-91EA-CA851D434F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9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F86B3B-53C2-4D22-8FFA-5AA1D8FA729A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78903-DC00-444A-8FBD-8B91D4511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5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A866A4-C2C5-4E5E-99EF-6771B4145C35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A50F2-B7AC-4B6D-8627-A052B0B710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8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57E278-B381-48EC-ADF6-55D5C176286B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7FC74-5590-448E-B84B-E064C1FE78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9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60E75AC-0488-4C5C-A245-162A329B9238}" type="datetimeFigureOut">
              <a:rPr lang="en-US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CA218F0-9E4F-4A30-974D-4A8CF598E8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psee@columbia.edu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09600" y="1774824"/>
            <a:ext cx="8001000" cy="1463675"/>
          </a:xfrm>
        </p:spPr>
        <p:txBody>
          <a:bodyPr>
            <a:normAutofit fontScale="90000"/>
          </a:bodyPr>
          <a:lstStyle/>
          <a:p>
            <a:pPr eaLnBrk="1" hangingPunct="1">
              <a:spcAft>
                <a:spcPct val="20000"/>
              </a:spcAft>
            </a:pPr>
            <a:r>
              <a:rPr lang="en-US" sz="3000" b="1" dirty="0">
                <a:latin typeface="+mj-lt"/>
              </a:rPr>
              <a:t>What About Certificates?</a:t>
            </a:r>
            <a:br>
              <a:rPr lang="en-US" sz="3000" b="1" dirty="0">
                <a:latin typeface="+mj-lt"/>
              </a:rPr>
            </a:br>
            <a:r>
              <a:rPr lang="en-US" sz="3000" b="1" dirty="0">
                <a:latin typeface="+mj-lt"/>
              </a:rPr>
              <a:t>Evidence on the Labor Market Returns to </a:t>
            </a:r>
            <a:br>
              <a:rPr lang="en-US" sz="3000" b="1" dirty="0">
                <a:latin typeface="+mj-lt"/>
              </a:rPr>
            </a:br>
            <a:r>
              <a:rPr lang="en-US" sz="3000" b="1" dirty="0">
                <a:latin typeface="+mj-lt"/>
              </a:rPr>
              <a:t>Non-Degree Community College Awards in Two States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447800" y="3467100"/>
            <a:ext cx="6400800" cy="99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+mj-lt"/>
              </a:rPr>
              <a:t>Di Xu </a:t>
            </a:r>
            <a:r>
              <a:rPr lang="en-US" sz="2400" b="1" dirty="0">
                <a:solidFill>
                  <a:schemeClr val="tx1"/>
                </a:solidFill>
                <a:latin typeface="+mj-lt"/>
              </a:rPr>
              <a:t>&amp; Madeline Trimble </a:t>
            </a:r>
            <a:endParaRPr lang="en-US" sz="24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Community College Research Center</a:t>
            </a:r>
          </a:p>
          <a:p>
            <a:pPr>
              <a:lnSpc>
                <a:spcPct val="80000"/>
              </a:lnSpc>
            </a:pPr>
            <a:r>
              <a:rPr lang="en-US" sz="1900" dirty="0" smtClean="0">
                <a:solidFill>
                  <a:schemeClr val="tx1"/>
                </a:solidFill>
                <a:latin typeface="+mj-lt"/>
              </a:rPr>
              <a:t>Teachers College, Columbia University</a:t>
            </a: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0" y="4850606"/>
            <a:ext cx="9296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dirty="0" smtClean="0">
                <a:solidFill>
                  <a:schemeClr val="bg1"/>
                </a:solidFill>
              </a:rPr>
              <a:t>September 18, 2014 | CAPSEE Conference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007146"/>
              </p:ext>
            </p:extLst>
          </p:nvPr>
        </p:nvGraphicFramePr>
        <p:xfrm>
          <a:off x="304800" y="952500"/>
          <a:ext cx="8534399" cy="4245737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95002"/>
                <a:gridCol w="2763456"/>
                <a:gridCol w="529409"/>
                <a:gridCol w="529409"/>
                <a:gridCol w="2905113"/>
                <a:gridCol w="556005"/>
                <a:gridCol w="556005"/>
              </a:tblGrid>
              <a:tr h="189861">
                <a:tc>
                  <a:txBody>
                    <a:bodyPr/>
                    <a:lstStyle/>
                    <a:p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162" marR="15162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North Carolina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Virginia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</a:tr>
              <a:tr h="189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Rank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</a:rPr>
                        <a:t>Program Name</a:t>
                      </a:r>
                      <a:endParaRPr lang="en-US" sz="1400" b="1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SimSun"/>
                          <a:cs typeface="font354"/>
                        </a:rPr>
                        <a:t>%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Program Name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</a:tr>
              <a:tr h="189861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Long-term certificates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</a:tr>
              <a:tr h="32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1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Practical Nursing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430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 smtClean="0">
                          <a:effectLst/>
                        </a:rPr>
                        <a:t>General Education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3206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</a:p>
                  </a:txBody>
                  <a:tcPr marL="9525" marR="9525" marT="9525" marB="0" anchor="ctr"/>
                </a:tc>
              </a:tr>
              <a:tr h="32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2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Diploma In Arts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314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Practical Nursing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352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</a:tr>
              <a:tr h="3207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3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Dental Assisting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295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 smtClean="0">
                          <a:effectLst/>
                        </a:rPr>
                        <a:t>Medical Assisting</a:t>
                      </a:r>
                      <a:endParaRPr lang="en-US" sz="1400" kern="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106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  <a:tr h="32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4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Cosmetology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256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 smtClean="0">
                          <a:effectLst/>
                        </a:rPr>
                        <a:t>Medical Office Administration</a:t>
                      </a:r>
                      <a:endParaRPr lang="en-US" sz="1400" kern="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92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  <a:tr h="32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5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Air Condit., Heat., &amp; </a:t>
                      </a:r>
                      <a:r>
                        <a:rPr lang="en-US" sz="1400" kern="0" dirty="0" err="1" smtClean="0">
                          <a:effectLst/>
                        </a:rPr>
                        <a:t>Refrig</a:t>
                      </a:r>
                      <a:r>
                        <a:rPr lang="en-US" sz="1400" kern="0" dirty="0" smtClean="0">
                          <a:effectLst/>
                        </a:rPr>
                        <a:t>. Tech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232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Law Enforcement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80</a:t>
                      </a:r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  <a:tr h="189861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 smtClean="0">
                          <a:effectLst/>
                        </a:rPr>
                        <a:t>Short-term Certificates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</a:tr>
              <a:tr h="32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1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Basic Law Enforcement Training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508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Management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149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</a:tr>
              <a:tr h="32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2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Cosmetology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447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Nursing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119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32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3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Early Childhood Associate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351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Early Childhood Development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98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</a:tr>
              <a:tr h="32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4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Air Condit., Heat., &amp; </a:t>
                      </a:r>
                      <a:r>
                        <a:rPr lang="en-US" sz="1400" kern="0" dirty="0" err="1" smtClean="0">
                          <a:effectLst/>
                        </a:rPr>
                        <a:t>Refrig</a:t>
                      </a:r>
                      <a:r>
                        <a:rPr lang="en-US" sz="1400" kern="0" dirty="0" smtClean="0">
                          <a:effectLst/>
                        </a:rPr>
                        <a:t>. Tech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346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Practical Nursing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97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</a:tr>
              <a:tr h="3270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5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Medical Office Administration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308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Truck Driving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75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15162" marR="1516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304800" y="76200"/>
            <a:ext cx="8610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000" b="1" dirty="0" smtClean="0">
                <a:solidFill>
                  <a:srgbClr val="0053A5"/>
                </a:solidFill>
              </a:rPr>
              <a:t>What are the most common </a:t>
            </a:r>
            <a:r>
              <a:rPr lang="en-US" sz="4000" b="1" u="sng" dirty="0" smtClean="0">
                <a:solidFill>
                  <a:srgbClr val="0053A5"/>
                </a:solidFill>
              </a:rPr>
              <a:t>programs</a:t>
            </a:r>
            <a:r>
              <a:rPr lang="en-US" sz="4000" b="1" dirty="0" smtClean="0">
                <a:solidFill>
                  <a:srgbClr val="0053A5"/>
                </a:solidFill>
              </a:rPr>
              <a:t>?</a:t>
            </a:r>
            <a:endParaRPr lang="en-US" sz="4000" b="1" dirty="0">
              <a:solidFill>
                <a:srgbClr val="0053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55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Methodological Approach</a:t>
            </a:r>
            <a:endParaRPr lang="en-US" sz="4000" b="1" dirty="0">
              <a:solidFill>
                <a:srgbClr val="0053A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38481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Method: </a:t>
            </a:r>
            <a:r>
              <a:rPr lang="en-US" sz="2800" dirty="0"/>
              <a:t>Individual Fixed </a:t>
            </a:r>
            <a:r>
              <a:rPr lang="en-US" sz="2800"/>
              <a:t>Effects </a:t>
            </a:r>
            <a:endParaRPr lang="en-US" sz="2800" smtClean="0"/>
          </a:p>
          <a:p>
            <a:pPr>
              <a:defRPr/>
            </a:pPr>
            <a:r>
              <a:rPr lang="en-US" sz="2800" smtClean="0"/>
              <a:t>What </a:t>
            </a:r>
            <a:r>
              <a:rPr lang="en-US" sz="2800" dirty="0" smtClean="0"/>
              <a:t>does it mean?</a:t>
            </a:r>
          </a:p>
          <a:p>
            <a:endParaRPr lang="en-US" sz="2800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1031133" y="1683220"/>
            <a:ext cx="6624637" cy="3887788"/>
            <a:chOff x="1800" y="10000"/>
            <a:chExt cx="8280" cy="4860"/>
          </a:xfrm>
        </p:grpSpPr>
        <p:sp>
          <p:nvSpPr>
            <p:cNvPr id="5" name="AutoShape 5"/>
            <p:cNvSpPr>
              <a:spLocks noChangeAspect="1" noChangeArrowheads="1"/>
            </p:cNvSpPr>
            <p:nvPr/>
          </p:nvSpPr>
          <p:spPr bwMode="auto">
            <a:xfrm>
              <a:off x="1800" y="10000"/>
              <a:ext cx="8280" cy="4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3600" y="11080"/>
              <a:ext cx="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3600" y="13780"/>
              <a:ext cx="46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060" y="11260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/>
                <a:t>y</a:t>
              </a:r>
              <a:endParaRPr lang="en-GB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8280" y="13960"/>
              <a:ext cx="10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/>
                <a:t>Time</a:t>
              </a:r>
              <a:endParaRPr lang="en-GB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4500" y="12250"/>
              <a:ext cx="135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4500" y="12700"/>
              <a:ext cx="270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950" y="11080"/>
              <a:ext cx="207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 dirty="0" smtClean="0"/>
                <a:t>Certificate earner</a:t>
              </a:r>
              <a:endParaRPr lang="en-GB" dirty="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5640" y="13060"/>
              <a:ext cx="16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 dirty="0"/>
                <a:t>Control</a:t>
              </a:r>
              <a:endParaRPr lang="en-GB" dirty="0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4140" y="13780"/>
              <a:ext cx="16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/>
                <a:t>Pre-</a:t>
              </a:r>
              <a:endParaRPr lang="en-GB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840" y="13780"/>
              <a:ext cx="16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/>
                <a:t>Post-</a:t>
              </a:r>
              <a:endParaRPr lang="en-GB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7133" y="1088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 dirty="0" smtClean="0"/>
                <a:t>A</a:t>
              </a:r>
              <a:endParaRPr lang="en-GB" dirty="0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7095" y="12520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200"/>
                <a:t>B</a:t>
              </a:r>
              <a:endParaRPr lang="en-GB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 flipV="1">
              <a:off x="5845" y="11563"/>
              <a:ext cx="5" cy="6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Line 10"/>
          <p:cNvSpPr>
            <a:spLocks noChangeShapeType="1"/>
          </p:cNvSpPr>
          <p:nvPr/>
        </p:nvSpPr>
        <p:spPr bwMode="auto">
          <a:xfrm flipV="1">
            <a:off x="4267200" y="2717712"/>
            <a:ext cx="1200115" cy="215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4103428" y="2979149"/>
            <a:ext cx="96010" cy="50397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463054" y="3086100"/>
            <a:ext cx="727946" cy="37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z="1200" b="1" i="1" dirty="0" smtClean="0">
                <a:solidFill>
                  <a:schemeClr val="accent1">
                    <a:lumMod val="75000"/>
                  </a:schemeClr>
                </a:solidFill>
              </a:rPr>
              <a:t>impact</a:t>
            </a: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Outcome Measures</a:t>
            </a:r>
            <a:endParaRPr lang="en-US" sz="4000" b="1" dirty="0">
              <a:solidFill>
                <a:srgbClr val="0053A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38481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Quarterly </a:t>
            </a:r>
            <a:r>
              <a:rPr lang="en-US" sz="2800" dirty="0" smtClean="0"/>
              <a:t>earnings, unconditional on employment </a:t>
            </a:r>
          </a:p>
          <a:p>
            <a:pPr lvl="1">
              <a:defRPr/>
            </a:pPr>
            <a:r>
              <a:rPr lang="en-US" sz="2400" dirty="0" smtClean="0"/>
              <a:t>Includes $0 earnings </a:t>
            </a:r>
            <a:r>
              <a:rPr lang="en-US" sz="2400" dirty="0"/>
              <a:t>when </a:t>
            </a:r>
            <a:r>
              <a:rPr lang="en-US" sz="2400" dirty="0" smtClean="0"/>
              <a:t>unemployed</a:t>
            </a:r>
          </a:p>
          <a:p>
            <a:pPr lvl="1">
              <a:defRPr/>
            </a:pPr>
            <a:r>
              <a:rPr lang="en-US" sz="2400" dirty="0" smtClean="0"/>
              <a:t>Adjusted </a:t>
            </a:r>
            <a:r>
              <a:rPr lang="en-US" sz="2400" dirty="0"/>
              <a:t>to 2010</a:t>
            </a:r>
            <a:r>
              <a:rPr lang="en-US" sz="2400" dirty="0" smtClean="0"/>
              <a:t>$</a:t>
            </a:r>
          </a:p>
          <a:p>
            <a:pPr>
              <a:defRPr/>
            </a:pPr>
            <a:r>
              <a:rPr lang="en-US" sz="2800" dirty="0" smtClean="0"/>
              <a:t>Probability </a:t>
            </a:r>
            <a:r>
              <a:rPr lang="en-US" sz="2800" dirty="0"/>
              <a:t>of </a:t>
            </a:r>
            <a:r>
              <a:rPr lang="en-US" sz="2800" dirty="0" smtClean="0"/>
              <a:t>employment</a:t>
            </a:r>
          </a:p>
          <a:p>
            <a:pPr>
              <a:defRPr/>
            </a:pPr>
            <a:r>
              <a:rPr lang="en-US" sz="2800" dirty="0" smtClean="0"/>
              <a:t>Quarterly earnings, conditional </a:t>
            </a:r>
            <a:r>
              <a:rPr lang="en-US" sz="2800" dirty="0"/>
              <a:t>on </a:t>
            </a:r>
            <a:r>
              <a:rPr lang="en-US" sz="2800" dirty="0" smtClean="0"/>
              <a:t>employment</a:t>
            </a:r>
          </a:p>
          <a:p>
            <a:pPr lvl="1">
              <a:defRPr/>
            </a:pPr>
            <a:r>
              <a:rPr lang="en-US" sz="2400" dirty="0" smtClean="0"/>
              <a:t>Includes only quarters when employed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44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874904"/>
              </p:ext>
            </p:extLst>
          </p:nvPr>
        </p:nvGraphicFramePr>
        <p:xfrm>
          <a:off x="228600" y="952500"/>
          <a:ext cx="2895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040875"/>
              </p:ext>
            </p:extLst>
          </p:nvPr>
        </p:nvGraphicFramePr>
        <p:xfrm>
          <a:off x="3048000" y="952500"/>
          <a:ext cx="29718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 bwMode="auto">
          <a:xfrm>
            <a:off x="457200" y="114300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000" b="1" dirty="0" smtClean="0">
                <a:solidFill>
                  <a:srgbClr val="0053A5"/>
                </a:solidFill>
              </a:rPr>
              <a:t>Overall Returns to Certificates</a:t>
            </a:r>
            <a:endParaRPr lang="en-US" sz="4000" b="1" dirty="0">
              <a:solidFill>
                <a:srgbClr val="0053A5"/>
              </a:solidFill>
            </a:endParaRP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848989"/>
              </p:ext>
            </p:extLst>
          </p:nvPr>
        </p:nvGraphicFramePr>
        <p:xfrm>
          <a:off x="5943600" y="952500"/>
          <a:ext cx="3048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3154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7700"/>
          </a:xfrm>
        </p:spPr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Heterogeneity by Field of Study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766186"/>
              </p:ext>
            </p:extLst>
          </p:nvPr>
        </p:nvGraphicFramePr>
        <p:xfrm>
          <a:off x="152400" y="800100"/>
          <a:ext cx="8686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5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534400" cy="647700"/>
          </a:xfrm>
        </p:spPr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Industry Breakdown: </a:t>
            </a:r>
            <a:br>
              <a:rPr lang="en-US" b="1" dirty="0" smtClean="0">
                <a:solidFill>
                  <a:srgbClr val="0053A5"/>
                </a:solidFill>
              </a:rPr>
            </a:br>
            <a:r>
              <a:rPr lang="en-US" b="1" dirty="0" smtClean="0">
                <a:solidFill>
                  <a:srgbClr val="0053A5"/>
                </a:solidFill>
              </a:rPr>
              <a:t>Nursing &amp; Allied Health Certificates</a:t>
            </a:r>
            <a:endParaRPr lang="en-US" dirty="0"/>
          </a:p>
        </p:txBody>
      </p:sp>
      <p:graphicFrame>
        <p:nvGraphicFramePr>
          <p:cNvPr id="6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140375"/>
              </p:ext>
            </p:extLst>
          </p:nvPr>
        </p:nvGraphicFramePr>
        <p:xfrm>
          <a:off x="-1219200" y="1559867"/>
          <a:ext cx="6858000" cy="379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13290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North Carolina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13290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Virginia</a:t>
            </a:r>
            <a:endParaRPr lang="en-US" sz="2400" i="1" dirty="0"/>
          </a:p>
        </p:txBody>
      </p:sp>
      <p:graphicFrame>
        <p:nvGraphicFramePr>
          <p:cNvPr id="10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499894"/>
              </p:ext>
            </p:extLst>
          </p:nvPr>
        </p:nvGraphicFramePr>
        <p:xfrm>
          <a:off x="3581400" y="1341735"/>
          <a:ext cx="6858000" cy="379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4787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534400" cy="647700"/>
          </a:xfrm>
        </p:spPr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Industry Breakdown: </a:t>
            </a:r>
            <a:br>
              <a:rPr lang="en-US" b="1" dirty="0" smtClean="0">
                <a:solidFill>
                  <a:srgbClr val="0053A5"/>
                </a:solidFill>
              </a:rPr>
            </a:br>
            <a:r>
              <a:rPr lang="en-US" b="1" dirty="0" smtClean="0">
                <a:solidFill>
                  <a:srgbClr val="0053A5"/>
                </a:solidFill>
              </a:rPr>
              <a:t>Education &amp; Childcare Certificates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3290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North Carolina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13290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Virginia</a:t>
            </a:r>
            <a:endParaRPr lang="en-US" sz="2400" i="1" dirty="0"/>
          </a:p>
        </p:txBody>
      </p:sp>
      <p:graphicFrame>
        <p:nvGraphicFramePr>
          <p:cNvPr id="8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9741155"/>
              </p:ext>
            </p:extLst>
          </p:nvPr>
        </p:nvGraphicFramePr>
        <p:xfrm>
          <a:off x="3581400" y="1559867"/>
          <a:ext cx="6858000" cy="3795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07522"/>
              </p:ext>
            </p:extLst>
          </p:nvPr>
        </p:nvGraphicFramePr>
        <p:xfrm>
          <a:off x="-1066800" y="1366145"/>
          <a:ext cx="6858000" cy="379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905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647700"/>
          </a:xfrm>
        </p:spPr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Probability of Employment by Field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207570"/>
              </p:ext>
            </p:extLst>
          </p:nvPr>
        </p:nvGraphicFramePr>
        <p:xfrm>
          <a:off x="152400" y="952500"/>
          <a:ext cx="8839201" cy="4227972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505200"/>
                <a:gridCol w="1371600"/>
                <a:gridCol w="1371600"/>
                <a:gridCol w="1219200"/>
                <a:gridCol w="1371601"/>
              </a:tblGrid>
              <a:tr h="170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j-lt"/>
                        </a:rPr>
                        <a:t>North Carolina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j-lt"/>
                        </a:rPr>
                        <a:t>Virginia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0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 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Long-term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effectLst/>
                          <a:latin typeface="+mj-lt"/>
                        </a:rPr>
                        <a:t>Short-term</a:t>
                      </a:r>
                      <a:endParaRPr lang="en-US" sz="1400" b="1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effectLst/>
                          <a:latin typeface="+mj-lt"/>
                        </a:rPr>
                        <a:t>Long-term</a:t>
                      </a:r>
                      <a:endParaRPr lang="en-US" sz="1400" b="1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Short-term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Allied Health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0.201**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0.144**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0.077***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0.071***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Business and marketing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0.103**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0.026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0.007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-0.004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Construction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0.127**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0.055**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-0.064**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0.107***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Cosmetology, culinary, and admin services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0.019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-0.031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0.095***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0.063**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Education and Childcare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0.028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0.041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0.06**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0.048**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Engineering sciences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0.023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0.049**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-0.012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-0.009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Humanities and Social Sciences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-0.011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0.144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0.000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0.079**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Information science, communication &amp; design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-0.054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0.063**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0.014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0.005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Mechanics, repair and welding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0.094**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0.049**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0.144***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0.009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Missing/Other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0.135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0.123**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-0.307*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0.05***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Nursing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0.232**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0.150**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0.178***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-0.039**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Protective Services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-0.035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0.208**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0.169***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-0.068**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Transportation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0.012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-0.061* 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n-US" sz="1400" b="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0.018</a:t>
                      </a:r>
                      <a:endParaRPr lang="en-US" sz="1400" b="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76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47700"/>
          </a:xfrm>
        </p:spPr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Returns by Program </a:t>
            </a:r>
            <a:br>
              <a:rPr lang="en-US" b="1" dirty="0" smtClean="0">
                <a:solidFill>
                  <a:srgbClr val="0053A5"/>
                </a:solidFill>
              </a:rPr>
            </a:br>
            <a:r>
              <a:rPr lang="en-US" b="1" dirty="0" smtClean="0">
                <a:solidFill>
                  <a:srgbClr val="0053A5"/>
                </a:solidFill>
              </a:rPr>
              <a:t>(allied health)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694190"/>
              </p:ext>
            </p:extLst>
          </p:nvPr>
        </p:nvGraphicFramePr>
        <p:xfrm>
          <a:off x="304800" y="1485900"/>
          <a:ext cx="8458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79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Returns by Program </a:t>
            </a:r>
            <a:br>
              <a:rPr lang="en-US" b="1" dirty="0" smtClean="0">
                <a:solidFill>
                  <a:srgbClr val="0053A5"/>
                </a:solidFill>
              </a:rPr>
            </a:br>
            <a:r>
              <a:rPr lang="en-US" b="1" dirty="0" smtClean="0">
                <a:solidFill>
                  <a:srgbClr val="0053A5"/>
                </a:solidFill>
              </a:rPr>
              <a:t>(protective services)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“Basic law enforcement training” (BLET) short term certificates lead to $2,647 returns in NC</a:t>
            </a:r>
          </a:p>
          <a:p>
            <a:r>
              <a:rPr lang="en-US" dirty="0" smtClean="0"/>
              <a:t>In VA, long-term law enforcement (but not short-term) certificates yield positive returns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015954"/>
              </p:ext>
            </p:extLst>
          </p:nvPr>
        </p:nvGraphicFramePr>
        <p:xfrm>
          <a:off x="228600" y="3924300"/>
          <a:ext cx="8686800" cy="122682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57022"/>
                <a:gridCol w="1709980"/>
                <a:gridCol w="940230"/>
                <a:gridCol w="957020"/>
                <a:gridCol w="2282125"/>
                <a:gridCol w="883403"/>
                <a:gridCol w="957020"/>
              </a:tblGrid>
              <a:tr h="236047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North Carolina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Virginia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60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Field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Program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Long-term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Short-term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Program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Long-term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Short-term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</a:tr>
              <a:tr h="472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Protective Services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Basic law enforcement training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2,647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Law enforcement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1,199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-647** 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34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Certificates: why do we care?</a:t>
            </a:r>
            <a:endParaRPr lang="en-US" sz="4000" b="1" dirty="0">
              <a:solidFill>
                <a:srgbClr val="0053A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382000" cy="3848100"/>
          </a:xfrm>
        </p:spPr>
        <p:txBody>
          <a:bodyPr/>
          <a:lstStyle/>
          <a:p>
            <a:r>
              <a:rPr lang="en-US" sz="2700" dirty="0" smtClean="0"/>
              <a:t>In general, we think of certificates as non-degree awards</a:t>
            </a:r>
          </a:p>
          <a:p>
            <a:pPr lvl="1"/>
            <a:r>
              <a:rPr lang="en-US" sz="2400" dirty="0" smtClean="0"/>
              <a:t>“Short-term certificates” : &lt; 1 year of full-time study</a:t>
            </a:r>
          </a:p>
          <a:p>
            <a:pPr lvl="1"/>
            <a:r>
              <a:rPr lang="en-US" sz="2400" dirty="0" smtClean="0"/>
              <a:t>“Long-term certificates” : &gt;= 1 year of full-time study </a:t>
            </a:r>
          </a:p>
          <a:p>
            <a:r>
              <a:rPr lang="en-US" sz="2700" dirty="0" smtClean="0"/>
              <a:t>A substantial proportion of awards from community colleges are certificates as of 2011:</a:t>
            </a:r>
          </a:p>
          <a:p>
            <a:pPr lvl="1"/>
            <a:r>
              <a:rPr lang="en-US" sz="2400" dirty="0" smtClean="0"/>
              <a:t>38% nationally</a:t>
            </a:r>
          </a:p>
          <a:p>
            <a:pPr lvl="1"/>
            <a:r>
              <a:rPr lang="en-US" sz="2400" dirty="0" smtClean="0"/>
              <a:t>46% in North Carolina</a:t>
            </a:r>
          </a:p>
          <a:p>
            <a:pPr lvl="1"/>
            <a:r>
              <a:rPr lang="en-US" sz="2400" dirty="0" smtClean="0"/>
              <a:t>29% in Virginia</a:t>
            </a:r>
          </a:p>
        </p:txBody>
      </p:sp>
    </p:spTree>
    <p:extLst>
      <p:ext uri="{BB962C8B-B14F-4D97-AF65-F5344CB8AC3E}">
        <p14:creationId xmlns:p14="http://schemas.microsoft.com/office/powerpoint/2010/main" val="257905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00"/>
            <a:ext cx="8229600" cy="7874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Conclusions &amp; Policy Implications</a:t>
            </a:r>
            <a:endParaRPr lang="en-US" sz="4000" b="1" dirty="0">
              <a:solidFill>
                <a:srgbClr val="0053A5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000500"/>
          </a:xfrm>
        </p:spPr>
        <p:txBody>
          <a:bodyPr/>
          <a:lstStyle/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391840"/>
              </p:ext>
            </p:extLst>
          </p:nvPr>
        </p:nvGraphicFramePr>
        <p:xfrm>
          <a:off x="228600" y="800100"/>
          <a:ext cx="8763000" cy="4488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6731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Key Findings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Policy</a:t>
                      </a:r>
                      <a:r>
                        <a:rPr lang="en-US" sz="3200" baseline="0" dirty="0" smtClean="0"/>
                        <a:t> Implications</a:t>
                      </a:r>
                      <a:endParaRPr lang="en-US" sz="3200" dirty="0"/>
                    </a:p>
                  </a:txBody>
                  <a:tcPr/>
                </a:tc>
              </a:tr>
              <a:tr h="393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Significant positive returns to certificates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visibility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certificates, especially for adult learners</a:t>
                      </a:r>
                      <a:endParaRPr lang="en-US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Substantial variations not only in field of study but also in specific programs even within a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detailed program-level information to students and college administrators</a:t>
                      </a:r>
                      <a:endParaRPr lang="en-US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Suggestive evidence that returns to certificates are closely related to their labor market alignment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Encourage certificate programs to build direct links to local employers and career pathway opportunities</a:t>
                      </a:r>
                      <a:endParaRPr lang="en-US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Certificates may confer benefits other than high wages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multiple measures to evaluate the benefits of a certificate program </a:t>
                      </a:r>
                      <a:endParaRPr lang="en-US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Noticeable differences in program offerings and economic returns between 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Conduct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smtClean="0"/>
                        <a:t>local-level analysis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28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Rectangle 3"/>
          <p:cNvGrpSpPr>
            <a:grpSpLocks/>
          </p:cNvGrpSpPr>
          <p:nvPr/>
        </p:nvGrpSpPr>
        <p:grpSpPr bwMode="auto">
          <a:xfrm>
            <a:off x="0" y="0"/>
            <a:ext cx="9144000" cy="5297488"/>
            <a:chOff x="0" y="0"/>
            <a:chExt cx="5760" cy="3337"/>
          </a:xfrm>
        </p:grpSpPr>
        <p:pic>
          <p:nvPicPr>
            <p:cNvPr id="7170" name="Rectangle 3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3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71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533400" y="952500"/>
            <a:ext cx="7848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dirty="0">
                <a:latin typeface="Calibri" pitchFamily="34" charset="0"/>
              </a:rPr>
              <a:t>Visit us on the web at </a:t>
            </a:r>
            <a:r>
              <a:rPr lang="en-US" sz="3600" u="sng" dirty="0">
                <a:solidFill>
                  <a:schemeClr val="bg1"/>
                </a:solidFill>
                <a:latin typeface="Calibri" pitchFamily="34" charset="0"/>
              </a:rPr>
              <a:t>capseecenter.org</a:t>
            </a:r>
          </a:p>
          <a:p>
            <a:endParaRPr lang="en-US" sz="1200" u="sng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US" sz="3600" dirty="0">
                <a:latin typeface="Calibri" pitchFamily="34" charset="0"/>
              </a:rPr>
              <a:t>We</a:t>
            </a:r>
            <a:r>
              <a:rPr lang="en-US" sz="3600" dirty="0">
                <a:latin typeface="Myriad Pro" pitchFamily="34" charset="0"/>
                <a:ea typeface="Kozuka Gothic Pro EL" pitchFamily="34" charset="-128"/>
              </a:rPr>
              <a:t>’</a:t>
            </a:r>
            <a:r>
              <a:rPr lang="en-US" sz="3600" dirty="0">
                <a:latin typeface="Calibri" pitchFamily="34" charset="0"/>
              </a:rPr>
              <a:t>re also on Facebook and Twitter.</a:t>
            </a: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-28575" y="5372100"/>
            <a:ext cx="9144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>
                <a:cs typeface="Miriam" pitchFamily="34" charset="-79"/>
              </a:rPr>
              <a:t>CAPSEE is funded through a grant (</a:t>
            </a:r>
            <a:r>
              <a:rPr lang="en-US" sz="1200"/>
              <a:t>R305C110011)</a:t>
            </a:r>
            <a:r>
              <a:rPr lang="en-US" sz="1200">
                <a:cs typeface="Miriam" pitchFamily="34" charset="-79"/>
              </a:rPr>
              <a:t> from the Institute of Education Sciences, U.S. Department of Education.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3417888"/>
            <a:ext cx="9144000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Center for Analysis of Postsecondary Education and Employment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Teachers College, Columbia University 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525 West 120th Street, Box 174,  New York, NY 10027  </a:t>
            </a:r>
          </a:p>
          <a:p>
            <a:pPr algn="ctr"/>
            <a:r>
              <a:rPr lang="en-US" sz="1600" dirty="0">
                <a:latin typeface="Calibri" pitchFamily="34" charset="0"/>
                <a:hlinkClick r:id="rId4"/>
              </a:rPr>
              <a:t>capsee@columbia.edu</a:t>
            </a:r>
            <a:endParaRPr lang="en-US" sz="1600" dirty="0">
              <a:latin typeface="Calibri" pitchFamily="34" charset="0"/>
            </a:endParaRPr>
          </a:p>
          <a:p>
            <a:pPr algn="ctr"/>
            <a:r>
              <a:rPr lang="en-US" sz="1600" dirty="0">
                <a:latin typeface="Calibri" pitchFamily="34" charset="0"/>
              </a:rPr>
              <a:t>212.678.3091</a:t>
            </a:r>
          </a:p>
          <a:p>
            <a:pPr>
              <a:spcBef>
                <a:spcPct val="50000"/>
              </a:spcBef>
            </a:pP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9525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What do students get certificates in?</a:t>
            </a:r>
            <a:endParaRPr lang="en-US" sz="4000" b="1" dirty="0">
              <a:solidFill>
                <a:srgbClr val="0053A5"/>
              </a:solidFill>
            </a:endParaRP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629348"/>
              </p:ext>
            </p:extLst>
          </p:nvPr>
        </p:nvGraphicFramePr>
        <p:xfrm>
          <a:off x="228602" y="800100"/>
          <a:ext cx="8762998" cy="4656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2468"/>
                <a:gridCol w="1041755"/>
                <a:gridCol w="1041755"/>
                <a:gridCol w="1041755"/>
                <a:gridCol w="1041755"/>
                <a:gridCol w="1041755"/>
                <a:gridCol w="1041755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North Carolina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Virginia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National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Long-term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Short-term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Long-term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Short-term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Long-term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Short-term</a:t>
                      </a:r>
                      <a:endParaRPr lang="en-US" sz="1400" dirty="0"/>
                    </a:p>
                  </a:txBody>
                  <a:tcPr/>
                </a:tc>
              </a:tr>
              <a:tr h="2426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Allied Health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25%</a:t>
                      </a:r>
                      <a:endParaRPr lang="en-US" sz="1400" b="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10%</a:t>
                      </a:r>
                      <a:endParaRPr lang="en-US" sz="1400" b="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10%</a:t>
                      </a:r>
                      <a:endParaRPr lang="en-US" sz="1400" b="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26%</a:t>
                      </a:r>
                      <a:endParaRPr lang="en-US" sz="1400" b="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18%</a:t>
                      </a:r>
                      <a:endParaRPr lang="en-US" sz="1400" b="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17%</a:t>
                      </a:r>
                      <a:endParaRPr lang="en-US" sz="1400" b="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351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Business and marketing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9%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8%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6%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10%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198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Construction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7%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10%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2%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2%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5%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4%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Cosmetology, culinary, and admin services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8%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7%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Education and Childcare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7%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5%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5%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Engineering sciences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9%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8%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5%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6%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Humanities and Social Sciences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62%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6%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Information science, communication and design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2%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6%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5%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Mechanics, repair and welding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20%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17%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8%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15%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Missing/Other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7%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5%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0%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18%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Nursing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12%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2%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7%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8%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13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Protective Services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0%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9%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4%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10%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Transportation</a:t>
                      </a:r>
                      <a:endParaRPr lang="en-US" sz="1400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0%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4%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0%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8%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198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N</a:t>
                      </a:r>
                      <a:endParaRPr lang="en-US" sz="1400" b="1" kern="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3,622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6,799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5,276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3,180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141,250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218,171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2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534400" cy="647700"/>
          </a:xfrm>
        </p:spPr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Industry Breakdown: </a:t>
            </a:r>
            <a:br>
              <a:rPr lang="en-US" b="1" dirty="0" smtClean="0">
                <a:solidFill>
                  <a:srgbClr val="0053A5"/>
                </a:solidFill>
              </a:rPr>
            </a:br>
            <a:r>
              <a:rPr lang="en-US" b="1" dirty="0" smtClean="0">
                <a:solidFill>
                  <a:srgbClr val="0053A5"/>
                </a:solidFill>
              </a:rPr>
              <a:t>Nursing &amp; Allied Health Certificates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89500"/>
              </p:ext>
            </p:extLst>
          </p:nvPr>
        </p:nvGraphicFramePr>
        <p:xfrm>
          <a:off x="381000" y="1409700"/>
          <a:ext cx="8458200" cy="3648456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354114"/>
                <a:gridCol w="1312479"/>
                <a:gridCol w="1312479"/>
                <a:gridCol w="1166648"/>
                <a:gridCol w="1312480"/>
              </a:tblGrid>
              <a:tr h="182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North Carolina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Virginia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9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</a:rPr>
                        <a:t> 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Before College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After College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Before College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After College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Admin &amp; support &amp; waste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6%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Construction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Educational services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6%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5%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Health care &amp; social assistance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52%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Information &amp; finance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5%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6%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6%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5%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Manufacturing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17%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Public administration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79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Retail &amp; wholesale trade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20%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Services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9%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40%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25%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Others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11%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8%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2%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</a:rPr>
                        <a:t> 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3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1,747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1,580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1,217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1,268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4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534400" cy="647700"/>
          </a:xfrm>
        </p:spPr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Industry Breakdown: </a:t>
            </a:r>
            <a:br>
              <a:rPr lang="en-US" b="1" dirty="0" smtClean="0">
                <a:solidFill>
                  <a:srgbClr val="0053A5"/>
                </a:solidFill>
              </a:rPr>
            </a:br>
            <a:r>
              <a:rPr lang="en-US" b="1" dirty="0" smtClean="0">
                <a:solidFill>
                  <a:srgbClr val="0053A5"/>
                </a:solidFill>
              </a:rPr>
              <a:t>Education &amp; Childcare Certificates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374367"/>
              </p:ext>
            </p:extLst>
          </p:nvPr>
        </p:nvGraphicFramePr>
        <p:xfrm>
          <a:off x="381000" y="1409701"/>
          <a:ext cx="8458200" cy="3667643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354114"/>
                <a:gridCol w="1312479"/>
                <a:gridCol w="1312479"/>
                <a:gridCol w="1166648"/>
                <a:gridCol w="1312480"/>
              </a:tblGrid>
              <a:tr h="2230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North Carolina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Virginia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6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</a:rPr>
                        <a:t> 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Before College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After College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Before College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After College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Admin &amp; support &amp; waste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5%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Construction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0%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0%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Educational services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30%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43%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33%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52%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Health care &amp; social assistance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8%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10%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5%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9%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Information &amp; finance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4%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5%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6%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Manufacturing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17%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Public administration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3%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87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Retail &amp; wholesale trade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9%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5%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15%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Services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17%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24%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8%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Others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10%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14%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0%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1%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</a:rPr>
                        <a:t> 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444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364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242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122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118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4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47700"/>
          </a:xfrm>
        </p:spPr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Returns by Program </a:t>
            </a:r>
            <a:br>
              <a:rPr lang="en-US" b="1" dirty="0" smtClean="0">
                <a:solidFill>
                  <a:srgbClr val="0053A5"/>
                </a:solidFill>
              </a:rPr>
            </a:br>
            <a:r>
              <a:rPr lang="en-US" b="1" dirty="0" smtClean="0">
                <a:solidFill>
                  <a:srgbClr val="0053A5"/>
                </a:solidFill>
              </a:rPr>
              <a:t>(allied health)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0344"/>
              </p:ext>
            </p:extLst>
          </p:nvPr>
        </p:nvGraphicFramePr>
        <p:xfrm>
          <a:off x="76200" y="1463522"/>
          <a:ext cx="8991602" cy="345137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90602"/>
                <a:gridCol w="1828800"/>
                <a:gridCol w="914400"/>
                <a:gridCol w="990600"/>
                <a:gridCol w="2362200"/>
                <a:gridCol w="914400"/>
                <a:gridCol w="990600"/>
              </a:tblGrid>
              <a:tr h="236047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North Carolina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Virginia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60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Field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Program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Long-term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Short-term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Program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Long-term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Short-term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</a:tr>
              <a:tr h="381434"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Allied Health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Medical assisting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1,407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Medical assisting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179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</a:tr>
              <a:tr h="472093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Medical office administration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  <a:latin typeface="+mj-lt"/>
                        </a:rPr>
                        <a:t>125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  <a:latin typeface="+mj-lt"/>
                        </a:rPr>
                        <a:t>275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Medical office administration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288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</a:tr>
              <a:tr h="472093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Dental assisting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2,992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Dental assisting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693*** 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</a:tr>
              <a:tr h="381434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Surgical technology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2,620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Health sciences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-243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-507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</a:tr>
              <a:tr h="381434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Pharmacy technology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1,506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Respiratory therapy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1,355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</a:tr>
              <a:tr h="381434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Phlebotomy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1,128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Medical laboratory technology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390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**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</a:tr>
              <a:tr h="472093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Therapeutic massage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  <a:latin typeface="+mj-lt"/>
                        </a:rPr>
                        <a:t>216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+mj-lt"/>
                        </a:rPr>
                        <a:t>Emergency Medical Services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  <a:latin typeface="+mj-lt"/>
                        </a:rPr>
                        <a:t>1,997</a:t>
                      </a:r>
                      <a:endParaRPr lang="en-US" sz="1400" kern="50" dirty="0">
                        <a:effectLst/>
                        <a:latin typeface="+mj-lt"/>
                      </a:endParaRPr>
                    </a:p>
                  </a:txBody>
                  <a:tcPr marL="67456" marR="6745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7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7700"/>
          </a:xfrm>
        </p:spPr>
        <p:txBody>
          <a:bodyPr/>
          <a:lstStyle/>
          <a:p>
            <a:r>
              <a:rPr lang="en-US" b="1" dirty="0" smtClean="0">
                <a:solidFill>
                  <a:srgbClr val="0053A5"/>
                </a:solidFill>
              </a:rPr>
              <a:t>Heterogeneity by Field of Study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05402"/>
              </p:ext>
            </p:extLst>
          </p:nvPr>
        </p:nvGraphicFramePr>
        <p:xfrm>
          <a:off x="152400" y="952500"/>
          <a:ext cx="8839201" cy="4227972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505200"/>
                <a:gridCol w="1371600"/>
                <a:gridCol w="1371600"/>
                <a:gridCol w="1219200"/>
                <a:gridCol w="1371601"/>
              </a:tblGrid>
              <a:tr h="170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j-lt"/>
                        </a:rPr>
                        <a:t>North Carolina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j-lt"/>
                        </a:rPr>
                        <a:t>Virginia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472" marR="6147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07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 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Long-term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effectLst/>
                          <a:latin typeface="+mj-lt"/>
                        </a:rPr>
                        <a:t>Short-term</a:t>
                      </a:r>
                      <a:endParaRPr lang="en-US" sz="1400" b="1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effectLst/>
                          <a:latin typeface="+mj-lt"/>
                        </a:rPr>
                        <a:t>Long-term</a:t>
                      </a:r>
                      <a:endParaRPr lang="en-US" sz="1400" b="1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Short-term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Allied Health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1,818**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253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294***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526**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Business and marketing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-276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-463**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-221 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-469**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Construction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179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-8.0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-740***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-166**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Cosmetology, culinary, and admin services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-186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-424**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-64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872***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Education and Childcare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-600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-577**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-358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97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Engineering sciences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-13 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126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-325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302***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Humanities and Social Sciences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-355 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859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-256***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-268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Information science, communication &amp; design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-820**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-144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-262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100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Mechanics, repair and welding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170 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lt"/>
                        </a:rPr>
                        <a:t>40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1714***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-204**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Missing/Other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461 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57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lt"/>
                        </a:rPr>
                        <a:t>-2153**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184**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Nursing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3,451**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159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1767***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-96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Protective Services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-1,376 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2,460** 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1182***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-268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  <a:tr h="2732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  <a:latin typeface="+mj-lt"/>
                        </a:rPr>
                        <a:t>Transportation</a:t>
                      </a:r>
                      <a:endParaRPr lang="en-US" sz="1400" b="1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1,084 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  <a:latin typeface="+mj-lt"/>
                        </a:rPr>
                        <a:t>-707* </a:t>
                      </a:r>
                      <a:endParaRPr lang="en-US" sz="1400" kern="5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  <a:latin typeface="+mj-lt"/>
                        </a:rPr>
                        <a:t> 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171 </a:t>
                      </a:r>
                      <a:endParaRPr lang="en-US" sz="1400" kern="50" dirty="0">
                        <a:solidFill>
                          <a:srgbClr val="000000"/>
                        </a:solidFill>
                        <a:effectLst/>
                        <a:latin typeface="+mj-lt"/>
                        <a:ea typeface="SimSun"/>
                        <a:cs typeface="font35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4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Certificates: why do we care?</a:t>
            </a:r>
            <a:endParaRPr lang="en-US" sz="4000" b="1" dirty="0">
              <a:solidFill>
                <a:srgbClr val="0053A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3848100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Relatively little rigorous research on returns to certificates so far</a:t>
            </a:r>
          </a:p>
          <a:p>
            <a:pPr lvl="1"/>
            <a:r>
              <a:rPr lang="en-US" sz="2400" dirty="0" smtClean="0"/>
              <a:t>especially differentiating short-term and long-term certs </a:t>
            </a:r>
            <a:r>
              <a:rPr lang="en-US" sz="1800" dirty="0" smtClean="0"/>
              <a:t>(</a:t>
            </a:r>
            <a:r>
              <a:rPr lang="en-US" sz="1800" dirty="0" err="1" smtClean="0"/>
              <a:t>Jepsen</a:t>
            </a:r>
            <a:r>
              <a:rPr lang="en-US" sz="1800" dirty="0" smtClean="0"/>
              <a:t>, </a:t>
            </a:r>
            <a:r>
              <a:rPr lang="en-US" sz="1800" dirty="0" err="1" smtClean="0"/>
              <a:t>Troske</a:t>
            </a:r>
            <a:r>
              <a:rPr lang="en-US" sz="1800" dirty="0" smtClean="0"/>
              <a:t>, &amp; </a:t>
            </a:r>
            <a:r>
              <a:rPr lang="en-US" sz="1800" dirty="0" err="1" smtClean="0"/>
              <a:t>Coomes</a:t>
            </a:r>
            <a:r>
              <a:rPr lang="en-US" sz="1800" dirty="0" smtClean="0"/>
              <a:t>; Complete College America; </a:t>
            </a:r>
            <a:r>
              <a:rPr lang="en-US" sz="1800" dirty="0" err="1" smtClean="0"/>
              <a:t>Dadgar</a:t>
            </a:r>
            <a:r>
              <a:rPr lang="en-US" sz="1800" dirty="0" smtClean="0"/>
              <a:t> &amp; Weiss)</a:t>
            </a:r>
          </a:p>
          <a:p>
            <a:r>
              <a:rPr lang="en-US" sz="2800" dirty="0" smtClean="0"/>
              <a:t>Certificates are often cited as a solution for worker retraining: do they work?</a:t>
            </a:r>
          </a:p>
          <a:p>
            <a:pPr lvl="1"/>
            <a:r>
              <a:rPr lang="en-US" sz="2400" dirty="0" smtClean="0"/>
              <a:t>Are certificate earners likelier to gain employment?</a:t>
            </a:r>
          </a:p>
          <a:p>
            <a:pPr lvl="1"/>
            <a:r>
              <a:rPr lang="en-US" sz="2400" dirty="0" smtClean="0"/>
              <a:t>Once employed, do they earn more than they would otherwise?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006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525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Trends in short-term certificates</a:t>
            </a:r>
            <a:endParaRPr lang="en-US" sz="4000" b="1" dirty="0">
              <a:solidFill>
                <a:srgbClr val="0053A5"/>
              </a:solidFill>
            </a:endParaRPr>
          </a:p>
        </p:txBody>
      </p:sp>
      <p:pic>
        <p:nvPicPr>
          <p:cNvPr id="4" name="Picture 3" descr="Y:\projects\NC\CAPSEE\p8_certificates\shortcerts_1997to201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876300"/>
            <a:ext cx="6248400" cy="434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252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52500"/>
          </a:xfrm>
        </p:spPr>
        <p:txBody>
          <a:bodyPr/>
          <a:lstStyle/>
          <a:p>
            <a:r>
              <a:rPr lang="en-US" sz="4000" b="1" dirty="0">
                <a:solidFill>
                  <a:srgbClr val="0053A5"/>
                </a:solidFill>
              </a:rPr>
              <a:t>Trends in </a:t>
            </a:r>
            <a:r>
              <a:rPr lang="en-US" sz="4000" b="1" dirty="0" smtClean="0">
                <a:solidFill>
                  <a:srgbClr val="0053A5"/>
                </a:solidFill>
              </a:rPr>
              <a:t>long-term certificates</a:t>
            </a:r>
            <a:endParaRPr lang="en-US" sz="4000" b="1" dirty="0">
              <a:solidFill>
                <a:srgbClr val="0053A5"/>
              </a:solidFill>
            </a:endParaRPr>
          </a:p>
        </p:txBody>
      </p:sp>
      <p:pic>
        <p:nvPicPr>
          <p:cNvPr id="4" name="Picture 3" descr="Y:\projects\NC\CAPSEE\p8_certificates\longcerts_1997to201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848" y="876300"/>
            <a:ext cx="6245352" cy="434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252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Research Questions</a:t>
            </a:r>
            <a:endParaRPr lang="en-US" sz="4000" b="1" dirty="0">
              <a:solidFill>
                <a:srgbClr val="0053A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economic returns to long-term and short-term certificates?</a:t>
            </a:r>
          </a:p>
          <a:p>
            <a:r>
              <a:rPr lang="en-US" dirty="0" smtClean="0"/>
              <a:t>How do the returns to certificates vary by field of study?</a:t>
            </a:r>
          </a:p>
          <a:p>
            <a:r>
              <a:rPr lang="en-US" dirty="0" smtClean="0"/>
              <a:t>Do the returns to certificates also substantially vary by program within a particular field?</a:t>
            </a:r>
          </a:p>
        </p:txBody>
      </p:sp>
    </p:spTree>
    <p:extLst>
      <p:ext uri="{BB962C8B-B14F-4D97-AF65-F5344CB8AC3E}">
        <p14:creationId xmlns:p14="http://schemas.microsoft.com/office/powerpoint/2010/main" val="401646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Data</a:t>
            </a:r>
            <a:endParaRPr lang="en-US" sz="4000" b="1" dirty="0">
              <a:solidFill>
                <a:srgbClr val="0053A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3848100"/>
          </a:xfrm>
        </p:spPr>
        <p:txBody>
          <a:bodyPr/>
          <a:lstStyle/>
          <a:p>
            <a:r>
              <a:rPr lang="en-US" sz="2800" dirty="0" smtClean="0"/>
              <a:t>Similar data from both states:</a:t>
            </a:r>
          </a:p>
          <a:p>
            <a:pPr lvl="1"/>
            <a:r>
              <a:rPr lang="en-US" sz="2400" dirty="0" smtClean="0"/>
              <a:t>Transcript data</a:t>
            </a:r>
          </a:p>
          <a:p>
            <a:pPr lvl="1"/>
            <a:r>
              <a:rPr lang="en-US" sz="2400" dirty="0" smtClean="0"/>
              <a:t>Credential data</a:t>
            </a:r>
          </a:p>
          <a:p>
            <a:pPr lvl="1"/>
            <a:r>
              <a:rPr lang="en-US" sz="2400" dirty="0" smtClean="0"/>
              <a:t>Demographic data</a:t>
            </a:r>
          </a:p>
          <a:p>
            <a:pPr lvl="1"/>
            <a:r>
              <a:rPr lang="en-US" sz="2400" dirty="0" smtClean="0"/>
              <a:t>Unemployment Insurance data</a:t>
            </a:r>
          </a:p>
          <a:p>
            <a:pPr lvl="2"/>
            <a:r>
              <a:rPr lang="en-US" sz="2000" dirty="0" smtClean="0"/>
              <a:t>UI data from VA has </a:t>
            </a:r>
            <a:r>
              <a:rPr lang="en-US" sz="2000" i="1" dirty="0" smtClean="0"/>
              <a:t>VA</a:t>
            </a:r>
            <a:r>
              <a:rPr lang="en-US" sz="2000" i="1" dirty="0"/>
              <a:t>, MD, NJ, OH, PA, WC, DC </a:t>
            </a:r>
            <a:endParaRPr lang="en-US" sz="2000" i="1" dirty="0" smtClean="0"/>
          </a:p>
          <a:p>
            <a:pPr lvl="2"/>
            <a:r>
              <a:rPr lang="en-US" sz="2000" dirty="0" smtClean="0"/>
              <a:t>UI data from NC is North Carolina only</a:t>
            </a:r>
          </a:p>
        </p:txBody>
      </p:sp>
    </p:spTree>
    <p:extLst>
      <p:ext uri="{BB962C8B-B14F-4D97-AF65-F5344CB8AC3E}">
        <p14:creationId xmlns:p14="http://schemas.microsoft.com/office/powerpoint/2010/main" val="8623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Sample</a:t>
            </a:r>
            <a:endParaRPr lang="en-US" sz="4000" b="1" dirty="0">
              <a:solidFill>
                <a:srgbClr val="0053A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3848100"/>
          </a:xfrm>
        </p:spPr>
        <p:txBody>
          <a:bodyPr/>
          <a:lstStyle/>
          <a:p>
            <a:r>
              <a:rPr lang="en-US" sz="2500" dirty="0" smtClean="0"/>
              <a:t>North Carolina: 2006-07 and 2007-08 first-time cohorts</a:t>
            </a:r>
          </a:p>
          <a:p>
            <a:pPr lvl="1"/>
            <a:r>
              <a:rPr lang="en-US" sz="2200" dirty="0" smtClean="0"/>
              <a:t>Tracked 2005Q1 through 2012Q1 (~1-2 years prior, ~4-5 years follow-up)</a:t>
            </a:r>
          </a:p>
          <a:p>
            <a:pPr lvl="1"/>
            <a:r>
              <a:rPr lang="en-US" sz="2200" dirty="0"/>
              <a:t>155k students</a:t>
            </a:r>
            <a:endParaRPr lang="en-US" sz="2200" dirty="0" smtClean="0"/>
          </a:p>
          <a:p>
            <a:r>
              <a:rPr lang="en-US" sz="2500" dirty="0" smtClean="0"/>
              <a:t>Virginia: 2006-07, 2007-08, and 2008-09  </a:t>
            </a:r>
            <a:r>
              <a:rPr lang="en-US" sz="2500" dirty="0"/>
              <a:t>first-time cohorts</a:t>
            </a:r>
          </a:p>
          <a:p>
            <a:pPr lvl="1"/>
            <a:r>
              <a:rPr lang="en-US" sz="2200" dirty="0"/>
              <a:t>Tracked 2005Q1 through </a:t>
            </a:r>
            <a:r>
              <a:rPr lang="en-US" sz="2200" dirty="0" smtClean="0"/>
              <a:t>2012Q4 </a:t>
            </a:r>
            <a:r>
              <a:rPr lang="en-US" sz="2200" dirty="0"/>
              <a:t>(~</a:t>
            </a:r>
            <a:r>
              <a:rPr lang="en-US" sz="2200" dirty="0" smtClean="0"/>
              <a:t>1-3 </a:t>
            </a:r>
            <a:r>
              <a:rPr lang="en-US" sz="2200" dirty="0"/>
              <a:t>years prior, ~</a:t>
            </a:r>
            <a:r>
              <a:rPr lang="en-US" sz="2200" dirty="0" smtClean="0"/>
              <a:t>4-6 </a:t>
            </a:r>
            <a:r>
              <a:rPr lang="en-US" sz="2200" dirty="0"/>
              <a:t>years follow-up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28k students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623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9525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53A5"/>
                </a:solidFill>
              </a:rPr>
              <a:t>What do students get certificates in?</a:t>
            </a:r>
            <a:endParaRPr lang="en-US" sz="4000" b="1" dirty="0">
              <a:solidFill>
                <a:srgbClr val="0053A5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894848"/>
              </p:ext>
            </p:extLst>
          </p:nvPr>
        </p:nvGraphicFramePr>
        <p:xfrm>
          <a:off x="152400" y="1257300"/>
          <a:ext cx="43434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409793"/>
              </p:ext>
            </p:extLst>
          </p:nvPr>
        </p:nvGraphicFramePr>
        <p:xfrm>
          <a:off x="4648200" y="1257300"/>
          <a:ext cx="4343400" cy="3813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4152900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  NC </a:t>
            </a:r>
            <a:r>
              <a:rPr lang="en-US" sz="500" b="1" dirty="0" smtClean="0"/>
              <a:t> </a:t>
            </a:r>
            <a:r>
              <a:rPr lang="en-US" sz="900" b="1" dirty="0" smtClean="0"/>
              <a:t>VA  US</a:t>
            </a:r>
            <a:endParaRPr lang="en-US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4152900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   NC </a:t>
            </a:r>
            <a:r>
              <a:rPr lang="en-US" sz="500" b="1" dirty="0" smtClean="0"/>
              <a:t> </a:t>
            </a:r>
            <a:r>
              <a:rPr lang="en-US" sz="900" b="1" dirty="0" smtClean="0"/>
              <a:t>VA  US</a:t>
            </a:r>
            <a:endParaRPr lang="en-US" sz="9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4600" y="4152900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 NC </a:t>
            </a:r>
            <a:r>
              <a:rPr lang="en-US" sz="500" b="1" dirty="0" smtClean="0"/>
              <a:t> </a:t>
            </a:r>
            <a:r>
              <a:rPr lang="en-US" sz="900" b="1" dirty="0" smtClean="0"/>
              <a:t>VA  US</a:t>
            </a:r>
            <a:endParaRPr lang="en-US" sz="9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4152900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  NC </a:t>
            </a:r>
            <a:r>
              <a:rPr lang="en-US" sz="500" b="1" dirty="0" smtClean="0"/>
              <a:t> </a:t>
            </a:r>
            <a:r>
              <a:rPr lang="en-US" sz="900" b="1" dirty="0" smtClean="0"/>
              <a:t>VA  US</a:t>
            </a:r>
            <a:endParaRPr lang="en-US" sz="9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105400" y="4167832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  NC </a:t>
            </a:r>
            <a:r>
              <a:rPr lang="en-US" sz="500" b="1" dirty="0" smtClean="0"/>
              <a:t> </a:t>
            </a:r>
            <a:r>
              <a:rPr lang="en-US" sz="900" b="1" dirty="0" smtClean="0"/>
              <a:t>VA  US</a:t>
            </a:r>
            <a:endParaRPr lang="en-US" sz="9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4152900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   NC </a:t>
            </a:r>
            <a:r>
              <a:rPr lang="en-US" sz="500" b="1" dirty="0" smtClean="0"/>
              <a:t> </a:t>
            </a:r>
            <a:r>
              <a:rPr lang="en-US" sz="900" b="1" dirty="0" smtClean="0"/>
              <a:t>VA  US</a:t>
            </a:r>
            <a:endParaRPr lang="en-US" sz="9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10400" y="4152900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 NC </a:t>
            </a:r>
            <a:r>
              <a:rPr lang="en-US" sz="500" b="1" dirty="0" smtClean="0"/>
              <a:t> </a:t>
            </a:r>
            <a:r>
              <a:rPr lang="en-US" sz="900" b="1" dirty="0" smtClean="0"/>
              <a:t>VA  US</a:t>
            </a:r>
            <a:endParaRPr lang="en-US" sz="9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924800" y="4303068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  NC </a:t>
            </a:r>
            <a:r>
              <a:rPr lang="en-US" sz="500" b="1" dirty="0" smtClean="0"/>
              <a:t> </a:t>
            </a:r>
            <a:r>
              <a:rPr lang="en-US" sz="900" b="1" dirty="0" smtClean="0"/>
              <a:t>VA  US</a:t>
            </a:r>
            <a:endParaRPr lang="en-US" sz="9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0" y="8763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Long-term</a:t>
            </a:r>
            <a:endParaRPr lang="en-US" sz="24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257800" y="8763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Short-term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144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EE 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7160</TotalTime>
  <Words>2031</Words>
  <Application>Microsoft Office PowerPoint</Application>
  <PresentationFormat>On-screen Show (16:10)</PresentationFormat>
  <Paragraphs>707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CAPSEE template</vt:lpstr>
      <vt:lpstr>What About Certificates? Evidence on the Labor Market Returns to  Non-Degree Community College Awards in Two States</vt:lpstr>
      <vt:lpstr>Certificates: why do we care?</vt:lpstr>
      <vt:lpstr>Certificates: why do we care?</vt:lpstr>
      <vt:lpstr>Trends in short-term certificates</vt:lpstr>
      <vt:lpstr>Trends in long-term certificates</vt:lpstr>
      <vt:lpstr>Research Questions</vt:lpstr>
      <vt:lpstr>Data</vt:lpstr>
      <vt:lpstr>Sample</vt:lpstr>
      <vt:lpstr>What do students get certificates in?</vt:lpstr>
      <vt:lpstr>PowerPoint Presentation</vt:lpstr>
      <vt:lpstr>Methodological Approach</vt:lpstr>
      <vt:lpstr>Outcome Measures</vt:lpstr>
      <vt:lpstr>PowerPoint Presentation</vt:lpstr>
      <vt:lpstr>Heterogeneity by Field of Study</vt:lpstr>
      <vt:lpstr>Industry Breakdown:  Nursing &amp; Allied Health Certificates</vt:lpstr>
      <vt:lpstr>Industry Breakdown:  Education &amp; Childcare Certificates</vt:lpstr>
      <vt:lpstr>Probability of Employment by Field</vt:lpstr>
      <vt:lpstr>Returns by Program  (allied health)</vt:lpstr>
      <vt:lpstr>Returns by Program  (protective services)</vt:lpstr>
      <vt:lpstr>Conclusions &amp; Policy Implications</vt:lpstr>
      <vt:lpstr>PowerPoint Presentation</vt:lpstr>
      <vt:lpstr>Extra slides</vt:lpstr>
      <vt:lpstr>What do students get certificates in?</vt:lpstr>
      <vt:lpstr>Industry Breakdown:  Nursing &amp; Allied Health Certificates</vt:lpstr>
      <vt:lpstr>Industry Breakdown:  Education &amp; Childcare Certificates</vt:lpstr>
      <vt:lpstr>Returns by Program  (allied health)</vt:lpstr>
      <vt:lpstr>Heterogeneity by Field of Study</vt:lpstr>
    </vt:vector>
  </TitlesOfParts>
  <Company>Teachers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Betsy Yoon</dc:creator>
  <cp:lastModifiedBy>Paul Fain</cp:lastModifiedBy>
  <cp:revision>363</cp:revision>
  <cp:lastPrinted>2014-09-12T17:56:06Z</cp:lastPrinted>
  <dcterms:created xsi:type="dcterms:W3CDTF">2011-09-29T17:43:52Z</dcterms:created>
  <dcterms:modified xsi:type="dcterms:W3CDTF">2014-09-18T22:34:03Z</dcterms:modified>
</cp:coreProperties>
</file>