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4" r:id="rId18"/>
    <p:sldId id="273" r:id="rId19"/>
    <p:sldId id="271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4" d="100"/>
          <a:sy n="124" d="100"/>
        </p:scale>
        <p:origin x="-125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5/15/2017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5/15/2017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r4Rg1g" TargetMode="External"/><Relationship Id="rId2" Type="http://schemas.openxmlformats.org/officeDocument/2006/relationships/hyperlink" Target="http://bit.ly/2hefw9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2rcKwu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MS PGothic" pitchFamily="34" charset="-128"/>
              </a:rPr>
              <a:t>Building Diverse Applicant Pools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MS PGothic" pitchFamily="34" charset="-128"/>
              </a:rPr>
              <a:t>An </a:t>
            </a:r>
            <a:r>
              <a:rPr lang="en-US" altLang="en-US" i="1" dirty="0" smtClean="0">
                <a:ea typeface="MS PGothic" pitchFamily="34" charset="-128"/>
              </a:rPr>
              <a:t>Inside Higher Ed </a:t>
            </a:r>
            <a:r>
              <a:rPr lang="en-US" altLang="en-US" dirty="0" smtClean="0">
                <a:ea typeface="MS PGothic" pitchFamily="34" charset="-128"/>
              </a:rPr>
              <a:t>webinar</a:t>
            </a:r>
          </a:p>
          <a:p>
            <a:pPr eaLnBrk="1" hangingPunct="1"/>
            <a:r>
              <a:rPr lang="en-US" altLang="en-US" dirty="0" smtClean="0">
                <a:ea typeface="MS PGothic" pitchFamily="34" charset="-128"/>
              </a:rPr>
              <a:t>Thursday, May 18</a:t>
            </a:r>
          </a:p>
          <a:p>
            <a:pPr eaLnBrk="1" hangingPunct="1"/>
            <a:r>
              <a:rPr lang="en-US" altLang="en-US" dirty="0" smtClean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Setting Bold Goals (or Setting Realistic Goals)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1957388"/>
            <a:ext cx="40862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86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Growing Your Own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024063"/>
            <a:ext cx="71437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99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Critical Mass (or Two)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57388"/>
            <a:ext cx="54483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77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Strategy: Focus on Search Committees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C:\Users\Scott.Jaschik\Desktop\iStock-614250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3" y="2029689"/>
            <a:ext cx="5838544" cy="40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5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Consider Your Board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1957388"/>
            <a:ext cx="61293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4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Focus on Dual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                                                                                                                                                                 </a:t>
            </a:r>
            <a:r>
              <a:rPr lang="en-US" sz="1200" dirty="0" err="1" smtClean="0"/>
              <a:t>iStock</a:t>
            </a:r>
            <a:endParaRPr lang="en-US" sz="1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26" y="1817851"/>
            <a:ext cx="4924185" cy="35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10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Focus on ALL the Gaps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Publishing patterns</a:t>
            </a:r>
          </a:p>
          <a:p>
            <a:r>
              <a:rPr lang="en-US" dirty="0" smtClean="0"/>
              <a:t>Disciplinary choices</a:t>
            </a:r>
          </a:p>
          <a:p>
            <a:r>
              <a:rPr lang="en-US" dirty="0" smtClean="0"/>
              <a:t>Mentoring</a:t>
            </a:r>
          </a:p>
          <a:p>
            <a:r>
              <a:rPr lang="en-US" dirty="0" smtClean="0"/>
              <a:t>Service expectations</a:t>
            </a:r>
          </a:p>
          <a:p>
            <a:r>
              <a:rPr lang="en-US" dirty="0" smtClean="0"/>
              <a:t>Paths to tenure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5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Strategy: Focus Beyond Institutional Prestige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Clarity of tenure standards</a:t>
            </a:r>
          </a:p>
          <a:p>
            <a:r>
              <a:rPr lang="en-US" dirty="0" smtClean="0"/>
              <a:t>Camus climate</a:t>
            </a:r>
          </a:p>
          <a:p>
            <a:r>
              <a:rPr lang="en-US" dirty="0" smtClean="0"/>
              <a:t>Work/life balance</a:t>
            </a:r>
          </a:p>
          <a:p>
            <a:r>
              <a:rPr lang="en-US" dirty="0" smtClean="0"/>
              <a:t>Affordable housing</a:t>
            </a:r>
          </a:p>
          <a:p>
            <a:r>
              <a:rPr lang="en-US" dirty="0" smtClean="0"/>
              <a:t>Diverse local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7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Be Ready for Backlash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department level</a:t>
            </a:r>
          </a:p>
          <a:p>
            <a:r>
              <a:rPr lang="en-US" dirty="0" smtClean="0"/>
              <a:t>At institutional level</a:t>
            </a:r>
          </a:p>
          <a:p>
            <a:r>
              <a:rPr lang="en-US" dirty="0" smtClean="0"/>
              <a:t>In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5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Coverage of Survey of </a:t>
            </a:r>
            <a:r>
              <a:rPr lang="en-US" dirty="0"/>
              <a:t>Earned Doctorates: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bit.ly/2hefw9A</a:t>
            </a:r>
            <a:endParaRPr lang="en-US" dirty="0" smtClean="0"/>
          </a:p>
          <a:p>
            <a:r>
              <a:rPr lang="en-US" dirty="0"/>
              <a:t>Diversity Matters: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bit.ly/2r4Rg1g</a:t>
            </a:r>
            <a:endParaRPr lang="en-US" dirty="0" smtClean="0"/>
          </a:p>
          <a:p>
            <a:r>
              <a:rPr lang="en-US" i="1" dirty="0" smtClean="0"/>
              <a:t>Inside Higher Ed </a:t>
            </a:r>
            <a:r>
              <a:rPr lang="en-US" dirty="0"/>
              <a:t>recruiting services: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bit.ly/2rcKwuq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Scott </a:t>
            </a:r>
            <a:r>
              <a:rPr lang="en-US" dirty="0" err="1" smtClean="0"/>
              <a:t>Jaschik</a:t>
            </a:r>
            <a:r>
              <a:rPr lang="en-US" dirty="0" smtClean="0"/>
              <a:t>, editor, </a:t>
            </a:r>
            <a:r>
              <a:rPr lang="en-US" i="1" dirty="0" smtClean="0"/>
              <a:t>Inside Higher Ed, </a:t>
            </a:r>
            <a:r>
              <a:rPr lang="en-US" dirty="0" smtClean="0">
                <a:hlinkClick r:id="rId2"/>
              </a:rPr>
              <a:t>scott.jaschik@insidehighered.com</a:t>
            </a:r>
            <a:endParaRPr lang="en-US" dirty="0" smtClean="0"/>
          </a:p>
          <a:p>
            <a:r>
              <a:rPr lang="en-US" dirty="0" smtClean="0"/>
              <a:t>Doug Lederman, editor, </a:t>
            </a:r>
            <a:r>
              <a:rPr lang="en-US" i="1" dirty="0" smtClean="0"/>
              <a:t>Inside Higher Ed, </a:t>
            </a:r>
            <a:r>
              <a:rPr lang="en-US" dirty="0" smtClean="0">
                <a:hlinkClick r:id="rId3"/>
              </a:rPr>
              <a:t>doug.lederman@insidehighered.com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Your Questions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5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Diversity?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Race</a:t>
            </a:r>
          </a:p>
          <a:p>
            <a:r>
              <a:rPr lang="en-US" sz="2000" dirty="0" smtClean="0"/>
              <a:t>Ethnicity</a:t>
            </a:r>
          </a:p>
          <a:p>
            <a:r>
              <a:rPr lang="en-US" sz="2000" dirty="0" smtClean="0"/>
              <a:t>Gender</a:t>
            </a:r>
          </a:p>
          <a:p>
            <a:r>
              <a:rPr lang="en-US" sz="2000" dirty="0" smtClean="0"/>
              <a:t>Disability</a:t>
            </a:r>
          </a:p>
          <a:p>
            <a:r>
              <a:rPr lang="en-US" sz="2000" dirty="0" smtClean="0"/>
              <a:t>Sexual orientation</a:t>
            </a:r>
          </a:p>
          <a:p>
            <a:r>
              <a:rPr lang="en-US" sz="2000" dirty="0" smtClean="0"/>
              <a:t>Veteran status</a:t>
            </a:r>
          </a:p>
          <a:p>
            <a:r>
              <a:rPr lang="en-US" sz="2000" dirty="0" smtClean="0"/>
              <a:t>Socioeconomic class</a:t>
            </a:r>
          </a:p>
          <a:p>
            <a:r>
              <a:rPr lang="en-US" sz="2000" dirty="0" smtClean="0"/>
              <a:t>Politics</a:t>
            </a:r>
          </a:p>
          <a:p>
            <a:r>
              <a:rPr lang="en-US" sz="2000" dirty="0" smtClean="0"/>
              <a:t>Age</a:t>
            </a:r>
          </a:p>
          <a:p>
            <a:r>
              <a:rPr lang="en-US" sz="2000" dirty="0" smtClean="0"/>
              <a:t>More?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535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for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 type</a:t>
            </a:r>
          </a:p>
          <a:p>
            <a:r>
              <a:rPr lang="en-US" dirty="0" smtClean="0"/>
              <a:t>Institution type</a:t>
            </a:r>
          </a:p>
          <a:p>
            <a:r>
              <a:rPr lang="en-US" dirty="0" smtClean="0"/>
              <a:t>Geography</a:t>
            </a:r>
          </a:p>
          <a:p>
            <a:r>
              <a:rPr lang="en-US" dirty="0" smtClean="0"/>
              <a:t>Discipline</a:t>
            </a:r>
          </a:p>
          <a:p>
            <a:r>
              <a:rPr lang="en-US" dirty="0" smtClean="0"/>
              <a:t>More?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0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Progress (Except for the Best Jobs)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From study by TIAA Institute:</a:t>
            </a:r>
          </a:p>
          <a:p>
            <a:r>
              <a:rPr lang="en-US" dirty="0" smtClean="0"/>
              <a:t>Underrepresented minority group members hold 13% of faculty jobs, but only 10% of tenured jobs.</a:t>
            </a:r>
          </a:p>
          <a:p>
            <a:r>
              <a:rPr lang="en-US" dirty="0"/>
              <a:t>Women </a:t>
            </a:r>
            <a:r>
              <a:rPr lang="en-US" dirty="0" smtClean="0"/>
              <a:t>hold 49% of </a:t>
            </a:r>
            <a:r>
              <a:rPr lang="en-US" dirty="0"/>
              <a:t>total faculty positions but </a:t>
            </a:r>
            <a:r>
              <a:rPr lang="en-US"/>
              <a:t>just </a:t>
            </a:r>
            <a:r>
              <a:rPr lang="en-US" smtClean="0"/>
              <a:t>38% </a:t>
            </a:r>
            <a:r>
              <a:rPr lang="en-US" dirty="0"/>
              <a:t>of tenured jobs.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55" y="4623687"/>
            <a:ext cx="5847390" cy="149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Progress Can Look Like: </a:t>
            </a:r>
            <a:br>
              <a:rPr lang="en-US" dirty="0" smtClean="0"/>
            </a:br>
            <a:r>
              <a:rPr lang="en-US" dirty="0" smtClean="0"/>
              <a:t>The Harvard Example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25166"/>
            <a:ext cx="7886700" cy="290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82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Supply of New </a:t>
            </a:r>
            <a:r>
              <a:rPr lang="en-US" dirty="0" err="1" smtClean="0"/>
              <a:t>Ph.D.s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09"/>
            <a:ext cx="7886700" cy="425837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i="1" dirty="0" smtClean="0"/>
              <a:t>Numbers do not add to 100 as they exclude multiple race, no race, and other categories. Numbers are of U.S. citizens/permanent residents.</a:t>
            </a:r>
            <a:endParaRPr lang="en-US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59687"/>
              </p:ext>
            </p:extLst>
          </p:nvPr>
        </p:nvGraphicFramePr>
        <p:xfrm>
          <a:off x="1137235" y="1958010"/>
          <a:ext cx="648276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83"/>
                <a:gridCol w="776087"/>
                <a:gridCol w="1167973"/>
                <a:gridCol w="791456"/>
                <a:gridCol w="829875"/>
                <a:gridCol w="934891"/>
              </a:tblGrid>
              <a:tr h="3197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Latino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Native</a:t>
                      </a:r>
                      <a:r>
                        <a:rPr lang="en-US" baseline="0" dirty="0" smtClean="0"/>
                        <a:t> American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72.3%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Life sciences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71.3%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sciences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79.1%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Math and comp </a:t>
                      </a:r>
                      <a:r>
                        <a:rPr lang="en-US" dirty="0" err="1" smtClean="0"/>
                        <a:t>sci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73.1%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Social sciences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71.9%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67.9%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67.9%</a:t>
                      </a:r>
                      <a:endParaRPr lang="en-US" dirty="0"/>
                    </a:p>
                  </a:txBody>
                  <a:tcPr/>
                </a:tc>
              </a:tr>
              <a:tr h="319747">
                <a:tc>
                  <a:txBody>
                    <a:bodyPr/>
                    <a:lstStyle/>
                    <a:p>
                      <a:r>
                        <a:rPr lang="en-US" dirty="0" smtClean="0"/>
                        <a:t>Humanities,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78/9%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92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Strategy: Broaden Ph.D. Admissions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57" y="1957388"/>
            <a:ext cx="612168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Strategy: Stop Glorifying the Ivies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405063"/>
            <a:ext cx="78676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5373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96</TotalTime>
  <Words>391</Words>
  <Application>Microsoft Office PowerPoint</Application>
  <PresentationFormat>On-screen Show (4:3)</PresentationFormat>
  <Paragraphs>129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PowerPointTemplate-standard</vt:lpstr>
      <vt:lpstr>Building Diverse Applicant Pools</vt:lpstr>
      <vt:lpstr>Presenters</vt:lpstr>
      <vt:lpstr>What Is Diversity?</vt:lpstr>
      <vt:lpstr>Context for Diversity</vt:lpstr>
      <vt:lpstr>Progress (Except for the Best Jobs)</vt:lpstr>
      <vt:lpstr>What Progress Can Look Like:  The Harvard Example</vt:lpstr>
      <vt:lpstr>The Supply of New Ph.D.s, 2015</vt:lpstr>
      <vt:lpstr>Strategy: Broaden Ph.D. Admissions</vt:lpstr>
      <vt:lpstr>Strategy: Stop Glorifying the Ivies</vt:lpstr>
      <vt:lpstr>Strategy: Setting Bold Goals (or Setting Realistic Goals)</vt:lpstr>
      <vt:lpstr>Strategy: Growing Your Own</vt:lpstr>
      <vt:lpstr>Strategy: Critical Mass (or Two)</vt:lpstr>
      <vt:lpstr>Strategy: Focus on Search Committees</vt:lpstr>
      <vt:lpstr>Strategy: Consider Your Board</vt:lpstr>
      <vt:lpstr>Strategy: Focus on Dual Career</vt:lpstr>
      <vt:lpstr>Strategy: Focus on ALL the Gaps</vt:lpstr>
      <vt:lpstr>Strategy: Focus Beyond Institutional Prestige</vt:lpstr>
      <vt:lpstr>Strategy: Be Ready for Backlash</vt:lpstr>
      <vt:lpstr>Resources</vt:lpstr>
      <vt:lpstr>Your Questions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scott jaschik</cp:lastModifiedBy>
  <cp:revision>14</cp:revision>
  <dcterms:created xsi:type="dcterms:W3CDTF">2017-05-09T13:33:13Z</dcterms:created>
  <dcterms:modified xsi:type="dcterms:W3CDTF">2017-05-15T20:30:10Z</dcterms:modified>
</cp:coreProperties>
</file>