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www.infraware.co.kr/2012/infrawarePen" Target="docProps/infrawarePe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105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0BF3-A352-46BB-BCFF-0155C74BA182}" type="datetimeFigureOut">
              <a:rPr lang="en-US" smtClean="0"/>
              <a:t>10/11/2016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5109E-B4EF-4CB4-B8BE-79A7EA68B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2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56868-76BF-4B6A-A236-480B375B5669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1BD1-695C-4469-A8C4-EBE2D2F5AAD5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9097D-6C99-4C79-A44E-9A8103521B96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FDA1-494A-43A2-A475-CEB6D84D65B1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A44-0392-4692-AC7A-FBE2F25B1A89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8F33B-A7A0-4687-8616-647E5217AEF4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EB4E-5D1C-41CE-A14F-68F1AF4E9361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9D8DB-49D4-4AEA-87CB-B51F4DF6784A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3C6BD-900C-4FA1-B1D2-E6ED1E84007A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E218-B9B6-4873-B7E1-311838FE6CDC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A69AC-1AC2-482E-B013-329DD98B61C1}" type="datetime2">
              <a:rPr lang="en-US" smtClean="0"/>
              <a:t>Tuesday, October 11,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E8A0A7-4F69-42EE-8A77-2FCA4D47E749}" type="datetime2">
              <a:rPr lang="en-US" smtClean="0"/>
              <a:t>Tuesday, October 11,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9234" cy="1927860"/>
          </a:xfrm>
        </p:spPr>
        <p:txBody>
          <a:bodyPr/>
          <a:lstStyle/>
          <a:p>
            <a:r>
              <a:rPr lang="en-US" sz="3200" dirty="0" smtClean="0"/>
              <a:t>The Future of Educational materials and the Role of the College Bookstore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1435" cy="1753235"/>
          </a:xfrm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C4C4C"/>
                </a:solidFill>
                <a:latin typeface="Franklin Gothic Medium" charset="0"/>
              </a:rPr>
              <a:t>An </a:t>
            </a:r>
            <a:r>
              <a:rPr lang="en-US" altLang="ko-KR" sz="2000" i="1" dirty="0" smtClean="0">
                <a:solidFill>
                  <a:srgbClr val="4C4C4C"/>
                </a:solidFill>
                <a:latin typeface="Franklin Gothic Medium" charset="0"/>
              </a:rPr>
              <a:t>Inside Higher Ed </a:t>
            </a:r>
            <a:r>
              <a:rPr lang="en-US" altLang="ko-KR" sz="2000" dirty="0" smtClean="0">
                <a:solidFill>
                  <a:srgbClr val="4C4C4C"/>
                </a:solidFill>
                <a:latin typeface="Franklin Gothic Medium" charset="0"/>
              </a:rPr>
              <a:t>webinar</a:t>
            </a:r>
            <a:endParaRPr lang="ko-KR" altLang="en-US" sz="2000" dirty="0" smtClean="0">
              <a:latin typeface="Franklin Gothic Medium" charset="0"/>
            </a:endParaRPr>
          </a:p>
          <a:p>
            <a:pPr marL="0" indent="0" algn="l" defTabSz="914400" latinLnBrk="0">
              <a:lnSpc>
                <a:spcPct val="102000"/>
              </a:lnSpc>
              <a:spcBef>
                <a:spcPts val="4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4C4C4C"/>
                </a:solidFill>
                <a:latin typeface="Franklin Gothic Medium" charset="0"/>
              </a:rPr>
              <a:t>Thursday, October 13, 2 p.m. Eastern</a:t>
            </a:r>
            <a:endParaRPr lang="ko-KR" altLang="en-US" sz="2000" dirty="0" smtClean="0">
              <a:latin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415"/>
            <a:ext cx="1067435" cy="32956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Moment of OER?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35" y="1868556"/>
            <a:ext cx="2633870" cy="263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7" y="2017644"/>
            <a:ext cx="3967199" cy="13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306" y="422288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7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30235" cy="991235"/>
          </a:xfrm>
        </p:spPr>
        <p:txBody>
          <a:bodyPr wrap="square" lIns="91440" tIns="45720" rIns="91440" bIns="45720" anchor="ctr">
            <a:normAutofit/>
          </a:bodyPr>
          <a:lstStyle/>
          <a:p>
            <a:pPr marL="0" indent="0" algn="ctr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u="sng" dirty="0" smtClean="0">
                <a:solidFill>
                  <a:srgbClr val="4C4C4C"/>
                </a:solidFill>
                <a:latin typeface="Franklin Gothic Medium" charset="0"/>
              </a:rPr>
              <a:t>Persuading Professors</a:t>
            </a:r>
            <a:endParaRPr lang="ko-KR" altLang="en-US" sz="4000" u="sng" dirty="0" smtClean="0">
              <a:latin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415"/>
            <a:ext cx="1067435" cy="32956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657350"/>
            <a:ext cx="52673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34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Bypassing Professors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</a:t>
            </a:r>
            <a:r>
              <a:rPr lang="en-US" sz="1000" dirty="0" smtClean="0"/>
              <a:t>--Getty Images</a:t>
            </a:r>
            <a:endParaRPr 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49" y="2057952"/>
            <a:ext cx="5657850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10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Challenge of the $400 Textbook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Upper-level and specialized vs. introductory and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09" y="2924206"/>
            <a:ext cx="4293222" cy="32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04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Q&amp;A.</a:t>
            </a:r>
          </a:p>
          <a:p>
            <a:r>
              <a:rPr lang="en-US" dirty="0" smtClean="0"/>
              <a:t>Suggestions for future coverage.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05449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With Thanks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Melanie.Hardcastle\Downloads\AKALogoNoTag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55" y="2576223"/>
            <a:ext cx="4975090" cy="13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6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5514974"/>
            <a:ext cx="20002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 Sliver, but an Important Sliver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</a:t>
            </a:r>
            <a:r>
              <a:rPr lang="en-US" sz="1000" dirty="0" smtClean="0"/>
              <a:t>--College Board data</a:t>
            </a:r>
            <a:endParaRPr lang="en-US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1773928"/>
            <a:ext cx="82296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150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30235" cy="991235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Why Students Read and Don’t Read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35" y="1600200"/>
            <a:ext cx="8230235" cy="4877435"/>
          </a:xfrm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It’s not quality writing, as most assume, but these factors (according to research from American Psychological Association):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Gender (female students more likely to read)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Quality of visuals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Quality of photographs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Whether faculty members are explicit about how textbook relates to material discussed in class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Franklin Gothic Medium" charset="0"/>
            </a:endParaRPr>
          </a:p>
          <a:p>
            <a:pPr marL="0" indent="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415"/>
            <a:ext cx="1067435" cy="32956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172200" y="4607615"/>
            <a:ext cx="2431774" cy="16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1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30235" cy="991235"/>
          </a:xfrm>
        </p:spPr>
        <p:txBody>
          <a:bodyPr/>
          <a:lstStyle/>
          <a:p>
            <a:pPr algn="ctr"/>
            <a:r>
              <a:rPr lang="en-US" u="sng" dirty="0" smtClean="0"/>
              <a:t>The PIRG Report and Its Critics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877435"/>
          </a:xfrm>
        </p:spPr>
        <p:txBody>
          <a:bodyPr wrap="square" lIns="91440" tIns="45720" rIns="91440" bIns="45720" anchor="t">
            <a:normAutofit/>
          </a:bodyPr>
          <a:lstStyle/>
          <a:p>
            <a:pPr marL="182880" indent="-18288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65% of students reported not buying a book because of cost.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94% of those students reported believing their grades would suffer as a result.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48% said price of textbooks influenced decisions about courses.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Clr>
                <a:srgbClr val="93A299"/>
              </a:buClr>
              <a:buFont typeface="Franklin Gothic Medium"/>
              <a:buChar char="•"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82% said that free online textbooks would help them do better academically.</a:t>
            </a:r>
            <a:endParaRPr lang="ko-KR" altLang="en-US" sz="2400" dirty="0" smtClean="0">
              <a:latin typeface="Franklin Gothic Medium" charset="0"/>
            </a:endParaRPr>
          </a:p>
          <a:p>
            <a:pPr marL="182880" indent="-18288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Franklin Gothic Medium" charset="0"/>
            </a:endParaRPr>
          </a:p>
          <a:p>
            <a:pPr marL="0" indent="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How publishers responded to the data …</a:t>
            </a:r>
            <a:endParaRPr lang="ko-KR" altLang="en-US" sz="2400" dirty="0" smtClean="0">
              <a:latin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415"/>
            <a:ext cx="1067435" cy="32956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30235" cy="991235"/>
          </a:xfrm>
        </p:spPr>
        <p:txBody>
          <a:bodyPr/>
          <a:lstStyle/>
          <a:p>
            <a:pPr algn="ctr"/>
            <a:r>
              <a:rPr lang="en-US" u="sng" dirty="0" smtClean="0"/>
              <a:t>The Fullerton Controversy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35" cy="4877435"/>
          </a:xfrm>
        </p:spPr>
        <p:txBody>
          <a:bodyPr wrap="square" lIns="91440" tIns="45720" rIns="91440" bIns="45720" anchor="t">
            <a:normAutofit/>
          </a:bodyPr>
          <a:lstStyle/>
          <a:p>
            <a:pPr marL="0" indent="0" algn="l" defTabSz="914400" latinLnBrk="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4C4C4C"/>
                </a:solidFill>
                <a:latin typeface="Franklin Gothic Medium" charset="0"/>
              </a:rPr>
              <a:t>Debate at one campus illustrated issues of cost, quality, students' needs and faculty rights.</a:t>
            </a:r>
            <a:endParaRPr lang="ko-KR" altLang="en-US" sz="2400" dirty="0" smtClean="0">
              <a:latin typeface="Franklin Gothic Medium" charset="0"/>
            </a:endParaRPr>
          </a:p>
          <a:p>
            <a:pPr marL="0" indent="0" algn="l" defTabSz="914400" latinLnBrk="0">
              <a:lnSpc>
                <a:spcPct val="102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Franklin Gothic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415"/>
            <a:ext cx="1067435" cy="32956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49" y="2947366"/>
            <a:ext cx="2335496" cy="308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Faculty Members’ Views - I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974"/>
            <a:ext cx="8757240" cy="43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789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Faculty Members’ Views -- II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52650"/>
            <a:ext cx="5429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17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Shift to Digital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the first time in 2015, publishers (or companies that previously were called publishers) reported more revenue from digital than print.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14" y="2753139"/>
            <a:ext cx="2450824" cy="36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73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15</Pages>
  <Words>295</Words>
  <Characters>0</Characters>
  <Application>Microsoft Office PowerPoint</Application>
  <DocSecurity>0</DocSecurity>
  <PresentationFormat>On-screen Show (4:3)</PresentationFormat>
  <Lines>0</Lines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IHE_pptTemplate</vt:lpstr>
      <vt:lpstr>The Future of Educational materials and the Role of the College Bookstore</vt:lpstr>
      <vt:lpstr>Presenters</vt:lpstr>
      <vt:lpstr>A Sliver, but an Important Sliver</vt:lpstr>
      <vt:lpstr>Why Students Read and Don’t Read</vt:lpstr>
      <vt:lpstr>The PIRG Report and Its Critics</vt:lpstr>
      <vt:lpstr>The Fullerton Controversy</vt:lpstr>
      <vt:lpstr>Faculty Members’ Views - I</vt:lpstr>
      <vt:lpstr>Faculty Members’ Views -- II</vt:lpstr>
      <vt:lpstr>The Shift to Digital</vt:lpstr>
      <vt:lpstr>The Moment of OER?</vt:lpstr>
      <vt:lpstr>Persuading Professors</vt:lpstr>
      <vt:lpstr>Bypassing Professors</vt:lpstr>
      <vt:lpstr>The Challenge of the $400 Textbook</vt:lpstr>
      <vt:lpstr>Your Questions</vt:lpstr>
      <vt:lpstr>With Thanks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5</cp:revision>
  <dcterms:modified xsi:type="dcterms:W3CDTF">2016-10-11T13:28:43Z</dcterms:modified>
</cp:coreProperties>
</file>

<file path=docProps/infrawarePen.xml><?xml version="1.0" encoding="utf-8"?>
<InfrawarePenDraw xmlns="http://www.infraware.co.kr/2012/penmode"/>
</file>