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28.xml" ContentType="application/vnd.openxmlformats-officedocument.presentationml.slide+xml"/>
  <Override PartName="/ppt/charts/chart11.xml" ContentType="application/vnd.openxmlformats-officedocument.drawingml.chart+xml"/>
  <Override PartName="/ppt/slides/slide37.xml" ContentType="application/vnd.openxmlformats-officedocument.presentationml.slide+xml"/>
  <Override PartName="/ppt/slides/slide9.xml" ContentType="application/vnd.openxmlformats-officedocument.presentationml.slide+xml"/>
  <Override PartName="/ppt/diagrams/colors2.xml" ContentType="application/vnd.openxmlformats-officedocument.drawingml.diagramColors+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Override PartName="/ppt/charts/colors4.xml" ContentType="application/vnd.ms-office.chartcolorstyle+xml"/>
  <Override PartName="/ppt/drawings/drawing1.xml" ContentType="application/vnd.openxmlformats-officedocument.drawingml.chartshapes+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charts/chart6.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diagrams/colors3.xml" ContentType="application/vnd.openxmlformats-officedocument.drawingml.diagramColors+xml"/>
  <Override PartName="/ppt/slideLayouts/slideLayout16.xml" ContentType="application/vnd.openxmlformats-officedocument.presentationml.slideLayout+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Override PartName="/ppt/charts/colors5.xml" ContentType="application/vnd.ms-office.chartcolorstyle+xml"/>
  <Override PartName="/ppt/charts/chart1.xml" ContentType="application/vnd.openxmlformats-officedocument.drawingml.chart+xml"/>
  <Override PartName="/ppt/charts/style5.xml" ContentType="application/vnd.ms-office.chartstyl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charts/chart7.xml" ContentType="application/vnd.openxmlformats-officedocument.drawingml.chart+xml"/>
  <Default Extension="bin" ContentType="application/vnd.openxmlformats-officedocument.presentationml.printerSettings"/>
  <Override PartName="/ppt/slides/slide24.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diagrams/quickStyle2.xml" ContentType="application/vnd.openxmlformats-officedocument.drawingml.diagramStyl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charts/style1.xml" ContentType="application/vnd.ms-office.chartstyle+xml"/>
  <Override PartName="/docProps/core.xml" ContentType="application/vnd.openxmlformats-package.core-properties+xml"/>
  <Override PartName="/ppt/slideLayouts/slideLayout17.xml" ContentType="application/vnd.openxmlformats-officedocument.presentationml.slideLayout+xml"/>
  <Override PartName="/ppt/diagrams/drawing3.xml" ContentType="application/vnd.ms-office.drawingml.diagramDrawing+xml"/>
  <Override PartName="/ppt/diagrams/data2.xml" ContentType="application/vnd.openxmlformats-officedocument.drawingml.diagramData+xml"/>
  <Override PartName="/ppt/theme/themeOverride1.xml" ContentType="application/vnd.openxmlformats-officedocument.themeOverride+xml"/>
  <Override PartName="/ppt/notesSlides/notesSlide4.xml" ContentType="application/vnd.openxmlformats-officedocument.presentationml.notesSlide+xml"/>
  <Override PartName="/ppt/theme/theme3.xml" ContentType="application/vnd.openxmlformats-officedocument.theme+xml"/>
  <Override PartName="/ppt/charts/colors6.xml" ContentType="application/vnd.ms-office.chartcolorstyle+xml"/>
  <Override PartName="/ppt/charts/chart2.xml" ContentType="application/vnd.openxmlformats-officedocument.drawingml.chart+xml"/>
  <Override PartName="/ppt/charts/style6.xml" ContentType="application/vnd.ms-office.chartstyle+xml"/>
  <Default Extension="xlsx" ContentType="application/vnd.openxmlformats-officedocument.spreadsheetml.sheet"/>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charts/chart8.xml" ContentType="application/vnd.openxmlformats-officedocument.drawingml.chart+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charts/colors1.xml" ContentType="application/vnd.ms-office.chartcolorstyle+xml"/>
  <Override PartName="/ppt/charts/style2.xml" ContentType="application/vnd.ms-office.chartstyle+xml"/>
  <Override PartName="/ppt/slideLayouts/slideLayout18.xml" ContentType="application/vnd.openxmlformats-officedocument.presentationml.slideLayout+xml"/>
  <Override PartName="/ppt/diagrams/data3.xml" ContentType="application/vnd.openxmlformats-officedocument.drawingml.diagramData+xml"/>
  <Override PartName="/ppt/notesSlides/notesSlide5.xml" ContentType="application/vnd.openxmlformats-officedocument.presentationml.notesSlide+xml"/>
  <Override PartName="/ppt/charts/colors7.xml" ContentType="application/vnd.ms-office.chartcolorstyle+xml"/>
  <Override PartName="/ppt/slides/slide10.xml" ContentType="application/vnd.openxmlformats-officedocument.presentationml.slide+xml"/>
  <Override PartName="/ppt/commentAuthors.xml" ContentType="application/vnd.openxmlformats-officedocument.presentationml.commentAuthors+xml"/>
  <Override PartName="/ppt/slides/slide20.xml" ContentType="application/vnd.openxmlformats-officedocument.presentationml.slide+xml"/>
  <Override PartName="/ppt/charts/style7.xml" ContentType="application/vnd.ms-office.chartstyle+xml"/>
  <Override PartName="/ppt/charts/chart3.xml" ContentType="application/vnd.openxmlformats-officedocument.drawingml.chart+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charts/chart9.xml" ContentType="application/vnd.openxmlformats-officedocument.drawingml.chart+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presProps.xml" ContentType="application/vnd.openxmlformats-officedocument.presentationml.presProps+xml"/>
  <Override PartName="/ppt/notesSlides/notesSlide39.xml" ContentType="application/vnd.openxmlformats-officedocument.presentationml.notesSlide+xml"/>
  <Override PartName="/ppt/slideLayouts/slideLayout22.xml" ContentType="application/vnd.openxmlformats-officedocument.presentationml.slideLayout+xml"/>
  <Override PartName="/ppt/charts/colors2.xml" ContentType="application/vnd.ms-office.chartcolorstyle+xml"/>
  <Override PartName="/ppt/presentation.xml" ContentType="application/vnd.openxmlformats-officedocument.presentationml.presentation.main+xml"/>
  <Override PartName="/ppt/charts/style3.xml" ContentType="application/vnd.ms-office.chartstyle+xml"/>
  <Override PartName="/ppt/slideLayouts/slideLayout19.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charts/chart4.xml" ContentType="application/vnd.openxmlformats-officedocument.drawingml.chart+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charts/chart10.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diagrams/colors1.xml" ContentType="application/vnd.openxmlformats-officedocument.drawingml.diagramColors+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charts/colors3.xml" ContentType="application/vnd.ms-office.chartcolorstyle+xml"/>
  <Override PartName="/ppt/charts/style4.xml" ContentType="application/vnd.ms-office.chartstyle+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charts/chart5.xml" ContentType="application/vnd.openxmlformats-officedocument.drawingml.chart+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64" r:id="rId1"/>
    <p:sldMasterId id="2147483888" r:id="rId2"/>
  </p:sldMasterIdLst>
  <p:notesMasterIdLst>
    <p:notesMasterId r:id="rId44"/>
  </p:notesMasterIdLst>
  <p:sldIdLst>
    <p:sldId id="335" r:id="rId3"/>
    <p:sldId id="341" r:id="rId4"/>
    <p:sldId id="294" r:id="rId5"/>
    <p:sldId id="327" r:id="rId6"/>
    <p:sldId id="326" r:id="rId7"/>
    <p:sldId id="261" r:id="rId8"/>
    <p:sldId id="329" r:id="rId9"/>
    <p:sldId id="343" r:id="rId10"/>
    <p:sldId id="264" r:id="rId11"/>
    <p:sldId id="265" r:id="rId12"/>
    <p:sldId id="266" r:id="rId13"/>
    <p:sldId id="296" r:id="rId14"/>
    <p:sldId id="323" r:id="rId15"/>
    <p:sldId id="324" r:id="rId16"/>
    <p:sldId id="322" r:id="rId17"/>
    <p:sldId id="336" r:id="rId18"/>
    <p:sldId id="312" r:id="rId19"/>
    <p:sldId id="338" r:id="rId20"/>
    <p:sldId id="305" r:id="rId21"/>
    <p:sldId id="344" r:id="rId22"/>
    <p:sldId id="271" r:id="rId23"/>
    <p:sldId id="274" r:id="rId24"/>
    <p:sldId id="316" r:id="rId25"/>
    <p:sldId id="330" r:id="rId26"/>
    <p:sldId id="333" r:id="rId27"/>
    <p:sldId id="340" r:id="rId28"/>
    <p:sldId id="346" r:id="rId29"/>
    <p:sldId id="347" r:id="rId30"/>
    <p:sldId id="345" r:id="rId31"/>
    <p:sldId id="275" r:id="rId32"/>
    <p:sldId id="277" r:id="rId33"/>
    <p:sldId id="279" r:id="rId34"/>
    <p:sldId id="280" r:id="rId35"/>
    <p:sldId id="319" r:id="rId36"/>
    <p:sldId id="281" r:id="rId37"/>
    <p:sldId id="325" r:id="rId38"/>
    <p:sldId id="349" r:id="rId39"/>
    <p:sldId id="290" r:id="rId40"/>
    <p:sldId id="291" r:id="rId41"/>
    <p:sldId id="292" r:id="rId42"/>
    <p:sldId id="34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Kate McConnell" initials="KM" lastIdx="4" clrIdx="0">
    <p:extLst/>
  </p:cmAuth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2797C5"/>
    <a:srgbClr val="6E558D"/>
    <a:srgbClr val="5AB2CA"/>
    <a:srgbClr val="B5D59D"/>
    <a:srgbClr val="90C66C"/>
    <a:srgbClr val="6FAB47"/>
    <a:srgbClr val="3795AF"/>
    <a:srgbClr val="947CB0"/>
    <a:srgbClr val="8D74AC"/>
    <a:srgbClr val="D4E4BE"/>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1826" autoAdjust="0"/>
    <p:restoredTop sz="78631" autoAdjust="0"/>
  </p:normalViewPr>
  <p:slideViewPr>
    <p:cSldViewPr>
      <p:cViewPr varScale="1">
        <p:scale>
          <a:sx n="99" d="100"/>
          <a:sy n="99" d="100"/>
        </p:scale>
        <p:origin x="-856"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commentAuthors" Target="commentAuthors.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1.xml"/><Relationship Id="rId3" Type="http://schemas.microsoft.com/office/2011/relationships/chartColorStyle" Target="colors1.xml"/></Relationships>
</file>

<file path=ppt/charts/_rels/chart10.xml.rels><?xml version="1.0" encoding="UTF-8" standalone="yes"?>
<Relationships xmlns="http://schemas.openxmlformats.org/package/2006/relationships"><Relationship Id="rId1" Type="http://schemas.openxmlformats.org/officeDocument/2006/relationships/oleObject" Target="file:///\\localhost\Users\emando16\Desktop\msc%20slde.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teph\Dropbox\A-Design\VALUE%20&amp;%20MSC%20PR%20&amp;%20DataViz%20Work%20Dec%202016-Feb%202017\Resources%20for%20Data%20Viz%20Work\Copy%20of%20Demonstration%20Yr%20score%20results%20for%20Stephanie%20viz%20work%2012-5-16.xlsx" TargetMode="External"/><Relationship Id="rId2" Type="http://schemas.microsoft.com/office/2011/relationships/chartStyle" Target="style2.xml"/><Relationship Id="rId3" Type="http://schemas.microsoft.com/office/2011/relationships/chartColorStyle" Target="colors2.xml"/></Relationships>
</file>

<file path=ppt/charts/_rels/chart4.xml.rels><?xml version="1.0" encoding="UTF-8" standalone="yes"?>
<Relationships xmlns="http://schemas.openxmlformats.org/package/2006/relationships"><Relationship Id="rId1" Type="http://schemas.openxmlformats.org/officeDocument/2006/relationships/oleObject" Target="file:///C:\Users\steph\Dropbox\A-Design\VALUE%20&amp;%20MSC%20PR%20&amp;%20DataViz%20Work%20Dec%202016-Feb%202017\Resources%20for%20Data%20Viz%20Work\Copy%20of%20Demonstration%20Yr%20score%20results%20for%20Stephanie%20viz%20work%2012-5-16.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4" Type="http://schemas.microsoft.com/office/2011/relationships/chartColorStyle" Target="colors3.xml"/><Relationship Id="rId1" Type="http://schemas.openxmlformats.org/officeDocument/2006/relationships/oleObject" Target="file:///C:\Users\steph\Dropbox\a-design\value%20&amp;%20msc%20pr%20&amp;%20dataviz%20work%20dec%202016-feb%202017\Resources%20for%20Data%20Viz%20Work\Copy%20of%20SHEEO%20MSC%20Data%20ready%20for%20graphics%20Sunday%2012-4-16.xlsx" TargetMode="External"/><Relationship Id="rId2"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steph\Dropbox\a-design\value%20&amp;%20msc%20pr%20&amp;%20dataviz%20work%20dec%202016-feb%202017\Resources%20for%20Data%20Viz%20Work\Copy%20of%20SHEEO%20MSC%20Data%20ready%20for%20graphics%20Sunday%2012-4-16.xlsx" TargetMode="External"/><Relationship Id="rId2" Type="http://schemas.microsoft.com/office/2011/relationships/chartStyle" Target="style4.xml"/><Relationship Id="rId3" Type="http://schemas.microsoft.com/office/2011/relationships/chartColorStyle" Target="colors4.xml"/></Relationships>
</file>

<file path=ppt/charts/_rels/chart7.xml.rels><?xml version="1.0" encoding="UTF-8" standalone="yes"?>
<Relationships xmlns="http://schemas.openxmlformats.org/package/2006/relationships"><Relationship Id="rId1" Type="http://schemas.openxmlformats.org/officeDocument/2006/relationships/oleObject" Target="file:///C:\Users\steph\Dropbox\a-design\value%20&amp;%20msc%20pr%20&amp;%20dataviz%20work%20dec%202016-feb%202017\Resources%20for%20Data%20Viz%20Work\Copy%20of%20SHEEO%20MSC%20Data%20ready%20for%20graphics%20Sunday%2012-4-16.xlsx" TargetMode="External"/><Relationship Id="rId2" Type="http://schemas.microsoft.com/office/2011/relationships/chartStyle" Target="style5.xml"/><Relationship Id="rId3" Type="http://schemas.microsoft.com/office/2011/relationships/chartColorStyle" Target="colors5.xml"/></Relationships>
</file>

<file path=ppt/charts/_rels/chart8.xml.rels><?xml version="1.0" encoding="UTF-8" standalone="yes"?>
<Relationships xmlns="http://schemas.openxmlformats.org/package/2006/relationships"><Relationship Id="rId1" Type="http://schemas.openxmlformats.org/officeDocument/2006/relationships/oleObject" Target="file:///C:\Users\steph\Dropbox\a-design\value%20&amp;%20msc%20pr%20&amp;%20dataviz%20work%20dec%202016-feb%202017\Resources%20for%20Data%20Viz%20Work\Copy%20of%20SHEEO%20MSC%20Data%20ready%20for%20graphics%20Sunday%2012-4-16.xlsx" TargetMode="External"/><Relationship Id="rId2" Type="http://schemas.microsoft.com/office/2011/relationships/chartStyle" Target="style6.xml"/><Relationship Id="rId3" Type="http://schemas.microsoft.com/office/2011/relationships/chartColorStyle" Target="colors6.xml"/></Relationships>
</file>

<file path=ppt/charts/_rels/chart9.xml.rels><?xml version="1.0" encoding="UTF-8" standalone="yes"?>
<Relationships xmlns="http://schemas.openxmlformats.org/package/2006/relationships"><Relationship Id="rId1" Type="http://schemas.openxmlformats.org/officeDocument/2006/relationships/oleObject" Target="Workbook1" TargetMode="External"/><Relationship Id="rId2" Type="http://schemas.microsoft.com/office/2011/relationships/chartStyle" Target="style7.xml"/><Relationship Id="rId3" Type="http://schemas.microsoft.com/office/2011/relationships/chartColorStyle" Target="colors7.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336160582199952"/>
          <c:y val="0.0509259259259259"/>
          <c:w val="0.607950489143403"/>
          <c:h val="0.842252843394576"/>
        </c:manualLayout>
      </c:layout>
      <c:barChart>
        <c:barDir val="bar"/>
        <c:grouping val="stacked"/>
        <c:ser>
          <c:idx val="0"/>
          <c:order val="0"/>
          <c:tx>
            <c:strRef>
              <c:f>Sheet1!$B$1</c:f>
              <c:strCache>
                <c:ptCount val="1"/>
                <c:pt idx="0">
                  <c:v>MSC 2-Year</c:v>
                </c:pt>
              </c:strCache>
            </c:strRef>
          </c:tx>
          <c:spPr>
            <a:solidFill>
              <a:schemeClr val="accent4"/>
            </a:solidFill>
            <a:ln>
              <a:noFill/>
            </a:ln>
            <a:effectLst/>
          </c:spPr>
          <c:dPt>
            <c:idx val="2"/>
            <c:spPr>
              <a:solidFill>
                <a:schemeClr val="accent1"/>
              </a:solidFill>
              <a:ln>
                <a:noFill/>
              </a:ln>
              <a:effectLst/>
            </c:spPr>
            <c:extLst xmlns:c16r2="http://schemas.microsoft.com/office/drawing/2015/06/chart">
              <c:ext xmlns:c16="http://schemas.microsoft.com/office/drawing/2014/chart" uri="{C3380CC4-5D6E-409C-BE32-E72D297353CC}">
                <c16:uniqueId val="{00000009-7970-41E2-A96A-962B35A2A037}"/>
              </c:ext>
            </c:extLst>
          </c:dPt>
          <c:dPt>
            <c:idx val="3"/>
            <c:spPr>
              <a:solidFill>
                <a:schemeClr val="accent2"/>
              </a:solidFill>
              <a:ln>
                <a:noFill/>
              </a:ln>
              <a:effectLst/>
            </c:spPr>
            <c:extLst xmlns:c16r2="http://schemas.microsoft.com/office/drawing/2015/06/chart">
              <c:ext xmlns:c16="http://schemas.microsoft.com/office/drawing/2014/chart" uri="{C3380CC4-5D6E-409C-BE32-E72D297353CC}">
                <c16:uniqueId val="{00000007-7970-41E2-A96A-962B35A2A037}"/>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970-41E2-A96A-962B35A2A037}"/>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Civic Engagement</c:v>
                </c:pt>
                <c:pt idx="1">
                  <c:v>Critical Thinking</c:v>
                </c:pt>
                <c:pt idx="2">
                  <c:v>Quantitative Literacy </c:v>
                </c:pt>
                <c:pt idx="3">
                  <c:v>Written Communication</c:v>
                </c:pt>
              </c:strCache>
            </c:strRef>
          </c:cat>
          <c:val>
            <c:numRef>
              <c:f>Sheet1!$B$2:$B$5</c:f>
              <c:numCache>
                <c:formatCode>_(* #,##0_);_(* \(#,##0\);_(* "-"??_);_(@_)</c:formatCode>
                <c:ptCount val="4"/>
                <c:pt idx="0">
                  <c:v>0.0</c:v>
                </c:pt>
                <c:pt idx="1">
                  <c:v>940.0</c:v>
                </c:pt>
                <c:pt idx="2">
                  <c:v>632.0</c:v>
                </c:pt>
                <c:pt idx="3">
                  <c:v>978.0</c:v>
                </c:pt>
              </c:numCache>
            </c:numRef>
          </c:val>
          <c:extLst xmlns:c16r2="http://schemas.microsoft.com/office/drawing/2015/06/chart">
            <c:ext xmlns:c16="http://schemas.microsoft.com/office/drawing/2014/chart" uri="{C3380CC4-5D6E-409C-BE32-E72D297353CC}">
              <c16:uniqueId val="{00000001-7970-41E2-A96A-962B35A2A037}"/>
            </c:ext>
          </c:extLst>
        </c:ser>
        <c:ser>
          <c:idx val="1"/>
          <c:order val="1"/>
          <c:tx>
            <c:strRef>
              <c:f>Sheet1!$C$1</c:f>
              <c:strCache>
                <c:ptCount val="1"/>
                <c:pt idx="0">
                  <c:v>MSC 4-Year</c:v>
                </c:pt>
              </c:strCache>
            </c:strRef>
          </c:tx>
          <c:spPr>
            <a:solidFill>
              <a:schemeClr val="accent4">
                <a:lumMod val="50000"/>
              </a:schemeClr>
            </a:solidFill>
            <a:ln>
              <a:noFill/>
            </a:ln>
            <a:effectLst/>
          </c:spPr>
          <c:dPt>
            <c:idx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02-7970-41E2-A96A-962B35A2A037}"/>
              </c:ext>
            </c:extLst>
          </c:dPt>
          <c:dPt>
            <c:idx val="2"/>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6-7970-41E2-A96A-962B35A2A037}"/>
              </c:ext>
            </c:extLst>
          </c:dPt>
          <c:dPt>
            <c:idx val="3"/>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8-7970-41E2-A96A-962B35A2A037}"/>
              </c:ext>
            </c:extLst>
          </c:dPt>
          <c:dLbls>
            <c:dLbl>
              <c:idx val="0"/>
              <c:layout>
                <c:manualLayout>
                  <c:x val="0.0271714785651793"/>
                  <c:y val="4.24377813600667E-17"/>
                </c:manualLayout>
              </c:layout>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970-41E2-A96A-962B35A2A037}"/>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Civic Engagement</c:v>
                </c:pt>
                <c:pt idx="1">
                  <c:v>Critical Thinking</c:v>
                </c:pt>
                <c:pt idx="2">
                  <c:v>Quantitative Literacy </c:v>
                </c:pt>
                <c:pt idx="3">
                  <c:v>Written Communication</c:v>
                </c:pt>
              </c:strCache>
            </c:strRef>
          </c:cat>
          <c:val>
            <c:numRef>
              <c:f>Sheet1!$C$2:$C$5</c:f>
              <c:numCache>
                <c:formatCode>_(* #,##0_);_(* \(#,##0\);_(* "-"??_);_(@_)</c:formatCode>
                <c:ptCount val="4"/>
                <c:pt idx="0">
                  <c:v>60.0</c:v>
                </c:pt>
                <c:pt idx="1">
                  <c:v>2419.0</c:v>
                </c:pt>
                <c:pt idx="2">
                  <c:v>1008.0</c:v>
                </c:pt>
                <c:pt idx="3">
                  <c:v>2271.0</c:v>
                </c:pt>
              </c:numCache>
            </c:numRef>
          </c:val>
          <c:extLst xmlns:c16r2="http://schemas.microsoft.com/office/drawing/2015/06/chart">
            <c:ext xmlns:c16="http://schemas.microsoft.com/office/drawing/2014/chart" uri="{C3380CC4-5D6E-409C-BE32-E72D297353CC}">
              <c16:uniqueId val="{00000003-7970-41E2-A96A-962B35A2A037}"/>
            </c:ext>
          </c:extLst>
        </c:ser>
        <c:dLbls/>
        <c:gapWidth val="60"/>
        <c:overlap val="100"/>
        <c:axId val="292947160"/>
        <c:axId val="350502520"/>
      </c:barChart>
      <c:catAx>
        <c:axId val="292947160"/>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50502520"/>
        <c:crosses val="autoZero"/>
        <c:auto val="1"/>
        <c:lblAlgn val="ctr"/>
        <c:lblOffset val="100"/>
      </c:catAx>
      <c:valAx>
        <c:axId val="350502520"/>
        <c:scaling>
          <c:orientation val="minMax"/>
        </c:scaling>
        <c:axPos val="b"/>
        <c:majorGridlines>
          <c:spPr>
            <a:ln w="9525" cap="flat" cmpd="sng" algn="ctr">
              <a:solidFill>
                <a:schemeClr val="tx1">
                  <a:lumMod val="15000"/>
                  <a:lumOff val="85000"/>
                </a:schemeClr>
              </a:solidFill>
              <a:round/>
            </a:ln>
            <a:effectLst/>
          </c:spPr>
        </c:majorGridlines>
        <c:minorGridlines>
          <c:spPr>
            <a:ln w="9525" cap="flat" cmpd="sng" algn="ctr">
              <a:solidFill>
                <a:schemeClr val="bg1">
                  <a:lumMod val="85000"/>
                </a:schemeClr>
              </a:solidFill>
              <a:round/>
            </a:ln>
            <a:effectLst/>
          </c:spPr>
        </c:minorGridlines>
        <c:numFmt formatCode="_(* #,##0_);_(* \(#,##0\);_(* &quot;-&quot;??_);_(@_)" sourceLinked="1"/>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92947160"/>
        <c:crosses val="max"/>
        <c:crossBetween val="between"/>
        <c:minorUnit val="500.0"/>
      </c:valAx>
      <c:spPr>
        <a:noFill/>
        <a:ln>
          <a:noFill/>
        </a:ln>
        <a:effectLst/>
      </c:spPr>
    </c:plotArea>
    <c:legend>
      <c:legendPos val="b"/>
      <c:layout>
        <c:manualLayout>
          <c:xMode val="edge"/>
          <c:yMode val="edge"/>
          <c:x val="0.332626527744638"/>
          <c:y val="0.222800379119277"/>
          <c:w val="0.514544791749516"/>
          <c:h val="0.0682650408990138"/>
        </c:manualLayout>
      </c:layout>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noFill/>
      <a:round/>
    </a:ln>
    <a:effectLst/>
  </c:spPr>
  <c:txPr>
    <a:bodyPr/>
    <a:lstStyle/>
    <a:p>
      <a:pPr>
        <a:defRPr sz="20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3"/>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Preview of MSC Demonstration Year (2016) Results</a:t>
            </a:r>
            <a:br>
              <a:rPr lang="en-US" sz="1800" b="0" i="0" baseline="0" dirty="0">
                <a:effectLst/>
              </a:rPr>
            </a:br>
            <a:r>
              <a:rPr lang="en-US" sz="2800" b="1" i="0" baseline="0" dirty="0">
                <a:solidFill>
                  <a:schemeClr val="accent1"/>
                </a:solidFill>
                <a:effectLst/>
              </a:rPr>
              <a:t>Quantitative Literacy (Context/Assumptions)</a:t>
            </a:r>
            <a:r>
              <a:rPr lang="en-US" sz="1800" b="0" i="0" baseline="0" dirty="0">
                <a:effectLst/>
              </a:rPr>
              <a:t/>
            </a:r>
            <a:br>
              <a:rPr lang="en-US" sz="1800" b="0" i="0" baseline="0" dirty="0">
                <a:effectLst/>
              </a:rPr>
            </a:br>
            <a:r>
              <a:rPr lang="en-US" sz="1800" b="1" i="0" baseline="0" dirty="0">
                <a:effectLst/>
              </a:rPr>
              <a:t>2-Year State vs. Project Score Distribution </a:t>
            </a:r>
          </a:p>
          <a:p>
            <a:pPr algn="l">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 of student work products scored 4-0 by faculty scorers</a:t>
            </a:r>
            <a:endParaRPr lang="en-US" b="0" dirty="0">
              <a:effectLst/>
            </a:endParaRPr>
          </a:p>
        </c:rich>
      </c:tx>
      <c:layout>
        <c:manualLayout>
          <c:xMode val="edge"/>
          <c:yMode val="edge"/>
          <c:x val="0.00958304337740663"/>
          <c:y val="0.0"/>
        </c:manualLayout>
      </c:layout>
      <c:spPr>
        <a:noFill/>
        <a:ln>
          <a:noFill/>
        </a:ln>
        <a:effectLst/>
      </c:spPr>
    </c:title>
    <c:plotArea>
      <c:layout/>
      <c:barChart>
        <c:barDir val="col"/>
        <c:grouping val="clustered"/>
        <c:ser>
          <c:idx val="0"/>
          <c:order val="0"/>
          <c:tx>
            <c:v>4</c:v>
          </c:tx>
          <c:spPr>
            <a:solidFill>
              <a:schemeClr val="accent1">
                <a:shade val="53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Base"/>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Sheet1!$M$14:$N$14</c:f>
              <c:strCache>
                <c:ptCount val="2"/>
                <c:pt idx="0">
                  <c:v>Project - Context/Assumptions</c:v>
                </c:pt>
                <c:pt idx="1">
                  <c:v>State - Context/Assumptions</c:v>
                </c:pt>
              </c:strCache>
            </c:strRef>
          </c:cat>
          <c:val>
            <c:numRef>
              <c:f>Sheet1!$M$15:$N$15</c:f>
              <c:numCache>
                <c:formatCode>General</c:formatCode>
                <c:ptCount val="2"/>
                <c:pt idx="0">
                  <c:v>5.6</c:v>
                </c:pt>
                <c:pt idx="1">
                  <c:v>8.0</c:v>
                </c:pt>
              </c:numCache>
            </c:numRef>
          </c:val>
          <c:extLst xmlns:c16r2="http://schemas.microsoft.com/office/drawing/2015/06/chart">
            <c:ext xmlns:c16="http://schemas.microsoft.com/office/drawing/2014/chart" uri="{C3380CC4-5D6E-409C-BE32-E72D297353CC}">
              <c16:uniqueId val="{00000001-D836-44FD-93DF-F3DCCC8FC4CA}"/>
            </c:ext>
          </c:extLst>
        </c:ser>
        <c:ser>
          <c:idx val="1"/>
          <c:order val="1"/>
          <c:tx>
            <c:v>3</c:v>
          </c:tx>
          <c:spPr>
            <a:solidFill>
              <a:schemeClr val="accent1">
                <a:shade val="76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Base"/>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Sheet1!$M$14:$N$14</c:f>
              <c:strCache>
                <c:ptCount val="2"/>
                <c:pt idx="0">
                  <c:v>Project - Context/Assumptions</c:v>
                </c:pt>
                <c:pt idx="1">
                  <c:v>State - Context/Assumptions</c:v>
                </c:pt>
              </c:strCache>
            </c:strRef>
          </c:cat>
          <c:val>
            <c:numRef>
              <c:f>Sheet1!$M$16:$N$16</c:f>
              <c:numCache>
                <c:formatCode>General</c:formatCode>
                <c:ptCount val="2"/>
                <c:pt idx="0">
                  <c:v>19.4</c:v>
                </c:pt>
                <c:pt idx="1">
                  <c:v>18.7</c:v>
                </c:pt>
              </c:numCache>
            </c:numRef>
          </c:val>
          <c:extLst xmlns:c16r2="http://schemas.microsoft.com/office/drawing/2015/06/chart">
            <c:ext xmlns:c16="http://schemas.microsoft.com/office/drawing/2014/chart" uri="{C3380CC4-5D6E-409C-BE32-E72D297353CC}">
              <c16:uniqueId val="{00000003-D836-44FD-93DF-F3DCCC8FC4CA}"/>
            </c:ext>
          </c:extLst>
        </c:ser>
        <c:ser>
          <c:idx val="2"/>
          <c:order val="2"/>
          <c:tx>
            <c:v>2</c:v>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Base"/>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Sheet1!$M$14:$N$14</c:f>
              <c:strCache>
                <c:ptCount val="2"/>
                <c:pt idx="0">
                  <c:v>Project - Context/Assumptions</c:v>
                </c:pt>
                <c:pt idx="1">
                  <c:v>State - Context/Assumptions</c:v>
                </c:pt>
              </c:strCache>
            </c:strRef>
          </c:cat>
          <c:val>
            <c:numRef>
              <c:f>Sheet1!$M$17:$N$17</c:f>
              <c:numCache>
                <c:formatCode>General</c:formatCode>
                <c:ptCount val="2"/>
                <c:pt idx="0">
                  <c:v>36.3</c:v>
                </c:pt>
                <c:pt idx="1">
                  <c:v>37.5</c:v>
                </c:pt>
              </c:numCache>
            </c:numRef>
          </c:val>
          <c:extLst xmlns:c16r2="http://schemas.microsoft.com/office/drawing/2015/06/chart">
            <c:ext xmlns:c16="http://schemas.microsoft.com/office/drawing/2014/chart" uri="{C3380CC4-5D6E-409C-BE32-E72D297353CC}">
              <c16:uniqueId val="{00000005-D836-44FD-93DF-F3DCCC8FC4CA}"/>
            </c:ext>
          </c:extLst>
        </c:ser>
        <c:ser>
          <c:idx val="3"/>
          <c:order val="3"/>
          <c:tx>
            <c:v>1</c:v>
          </c:tx>
          <c:spPr>
            <a:solidFill>
              <a:schemeClr val="accent1">
                <a:tint val="77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65000"/>
                        <a:lumOff val="35000"/>
                      </a:schemeClr>
                    </a:solidFill>
                    <a:latin typeface="+mn-lt"/>
                    <a:ea typeface="+mn-ea"/>
                    <a:cs typeface="+mn-cs"/>
                  </a:defRPr>
                </a:pPr>
                <a:endParaRPr lang="en-US"/>
              </a:p>
            </c:txPr>
            <c:dLblPos val="inBase"/>
            <c:showSerName val="1"/>
            <c:extLst xmlns:c16r2="http://schemas.microsoft.com/office/drawing/2015/06/char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Sheet1!$M$14:$N$14</c:f>
              <c:strCache>
                <c:ptCount val="2"/>
                <c:pt idx="0">
                  <c:v>Project - Context/Assumptions</c:v>
                </c:pt>
                <c:pt idx="1">
                  <c:v>State - Context/Assumptions</c:v>
                </c:pt>
              </c:strCache>
            </c:strRef>
          </c:cat>
          <c:val>
            <c:numRef>
              <c:f>Sheet1!$M$18:$N$18</c:f>
              <c:numCache>
                <c:formatCode>General</c:formatCode>
                <c:ptCount val="2"/>
                <c:pt idx="0">
                  <c:v>30.0</c:v>
                </c:pt>
                <c:pt idx="1">
                  <c:v>26.9</c:v>
                </c:pt>
              </c:numCache>
            </c:numRef>
          </c:val>
          <c:extLst xmlns:c16r2="http://schemas.microsoft.com/office/drawing/2015/06/chart">
            <c:ext xmlns:c16="http://schemas.microsoft.com/office/drawing/2014/chart" uri="{C3380CC4-5D6E-409C-BE32-E72D297353CC}">
              <c16:uniqueId val="{00000000-82F3-416C-B321-B9A982D82630}"/>
            </c:ext>
          </c:extLst>
        </c:ser>
        <c:ser>
          <c:idx val="4"/>
          <c:order val="4"/>
          <c:tx>
            <c:v>0</c:v>
          </c:tx>
          <c:spPr>
            <a:solidFill>
              <a:schemeClr val="accent1">
                <a:tint val="54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65000"/>
                        <a:lumOff val="35000"/>
                      </a:schemeClr>
                    </a:solidFill>
                    <a:latin typeface="+mn-lt"/>
                    <a:ea typeface="+mn-ea"/>
                    <a:cs typeface="+mn-cs"/>
                  </a:defRPr>
                </a:pPr>
                <a:endParaRPr lang="en-US"/>
              </a:p>
            </c:txPr>
            <c:dLblPos val="inBase"/>
            <c:showSerName val="1"/>
            <c:extLst xmlns:c16r2="http://schemas.microsoft.com/office/drawing/2015/06/char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Sheet1!$M$14:$N$14</c:f>
              <c:strCache>
                <c:ptCount val="2"/>
                <c:pt idx="0">
                  <c:v>Project - Context/Assumptions</c:v>
                </c:pt>
                <c:pt idx="1">
                  <c:v>State - Context/Assumptions</c:v>
                </c:pt>
              </c:strCache>
            </c:strRef>
          </c:cat>
          <c:val>
            <c:numRef>
              <c:f>Sheet1!$M$19:$N$19</c:f>
              <c:numCache>
                <c:formatCode>General</c:formatCode>
                <c:ptCount val="2"/>
                <c:pt idx="0">
                  <c:v>8.700000000000001</c:v>
                </c:pt>
                <c:pt idx="1">
                  <c:v>8.9</c:v>
                </c:pt>
              </c:numCache>
            </c:numRef>
          </c:val>
          <c:extLst xmlns:c16r2="http://schemas.microsoft.com/office/drawing/2015/06/chart">
            <c:ext xmlns:c16="http://schemas.microsoft.com/office/drawing/2014/chart" uri="{C3380CC4-5D6E-409C-BE32-E72D297353CC}">
              <c16:uniqueId val="{00000001-82F3-416C-B321-B9A982D82630}"/>
            </c:ext>
          </c:extLst>
        </c:ser>
        <c:dLbls/>
        <c:gapWidth val="189"/>
        <c:overlap val="-5"/>
        <c:axId val="306720280"/>
        <c:axId val="306724104"/>
      </c:barChart>
      <c:catAx>
        <c:axId val="306720280"/>
        <c:scaling>
          <c:orientation val="minMax"/>
        </c:scaling>
        <c:axPos val="b"/>
        <c:numFmt formatCode="General" sourceLinked="1"/>
        <c:maj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6724104"/>
        <c:crosses val="autoZero"/>
        <c:auto val="1"/>
        <c:lblAlgn val="ctr"/>
        <c:lblOffset val="100"/>
      </c:catAx>
      <c:valAx>
        <c:axId val="306724104"/>
        <c:scaling>
          <c:orientation val="minMax"/>
        </c:scaling>
        <c:axPos val="l"/>
        <c:majorGridlines>
          <c:spPr>
            <a:ln w="9525" cap="flat" cmpd="sng" algn="ctr">
              <a:solidFill>
                <a:schemeClr val="tx1">
                  <a:lumMod val="15000"/>
                  <a:lumOff val="85000"/>
                </a:schemeClr>
              </a:solidFill>
              <a:prstDash val="solid"/>
              <a:round/>
            </a:ln>
            <a:effectLst/>
          </c:spPr>
        </c:majorGridlines>
        <c:numFmt formatCode="#,##0" sourceLinked="0"/>
        <c:majorTickMark val="none"/>
        <c:tickLblPos val="nextTo"/>
        <c:spPr>
          <a:noFill/>
          <a:ln w="6350"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6720280"/>
        <c:crosses val="autoZero"/>
        <c:crossBetween val="between"/>
      </c:valAx>
      <c:spPr>
        <a:noFill/>
        <a:ln>
          <a:noFill/>
        </a:ln>
        <a:effectLst/>
      </c:spPr>
    </c:plotArea>
    <c:plotVisOnly val="1"/>
    <c:dispBlanksAs val="gap"/>
  </c:chart>
  <c:spPr>
    <a:solidFill>
      <a:schemeClr val="bg1"/>
    </a:solidFill>
    <a:ln w="9525" cap="flat" cmpd="sng" algn="ctr">
      <a:noFill/>
      <a:prstDash val="solid"/>
      <a:round/>
    </a:ln>
    <a:effectLst/>
  </c:spPr>
  <c:txPr>
    <a:bodyPr/>
    <a:lstStyle/>
    <a:p>
      <a:pPr>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2"/>
  <c:clrMapOvr bg1="lt1" tx1="dk1" bg2="lt2" tx2="dk2" accent1="accent1" accent2="accent2" accent3="accent3" accent4="accent4" accent5="accent5" accent6="accent6" hlink="hlink" folHlink="folHlink"/>
  <c:chart>
    <c:autoTitleDeleted val="1"/>
    <c:plotArea>
      <c:layout/>
      <c:barChart>
        <c:barDir val="bar"/>
        <c:grouping val="stacked"/>
        <c:ser>
          <c:idx val="0"/>
          <c:order val="0"/>
          <c:tx>
            <c:strRef>
              <c:f>Sheet1!$B$1</c:f>
              <c:strCache>
                <c:ptCount val="1"/>
                <c:pt idx="0">
                  <c:v>Percentage of Scorers</c:v>
                </c:pt>
              </c:strCache>
            </c:strRef>
          </c:tx>
          <c:spPr>
            <a:solidFill>
              <a:srgbClr val="96AACE"/>
            </a:solidFill>
          </c:spPr>
          <c:dLbls>
            <c:spPr>
              <a:noFill/>
              <a:ln>
                <a:noFill/>
              </a:ln>
              <a:effectLst/>
            </c:spPr>
            <c:txPr>
              <a:bodyPr wrap="square" lIns="38100" tIns="19050" rIns="38100" bIns="19050" anchor="ctr">
                <a:spAutoFit/>
              </a:bodyPr>
              <a:lstStyle/>
              <a:p>
                <a:pPr>
                  <a:defRPr sz="1800" b="1">
                    <a:solidFill>
                      <a:schemeClr val="bg1"/>
                    </a:solidFill>
                  </a:defRPr>
                </a:pPr>
                <a:endParaRPr lang="en-US"/>
              </a:p>
            </c:txPr>
            <c:dLblPos val="inEnd"/>
            <c:showVal val="1"/>
            <c:extLst xmlns:c16r2="http://schemas.microsoft.com/office/drawing/2015/06/chart">
              <c:ext xmlns:c15="http://schemas.microsoft.com/office/drawing/2012/chart" uri="{CE6537A1-D6FC-4f65-9D91-7224C49458BB}">
                <c15:showLeaderLines val="1"/>
              </c:ext>
            </c:extLst>
          </c:dLbls>
          <c:cat>
            <c:strRef>
              <c:f>Sheet1!$A$2:$A$6</c:f>
              <c:strCache>
                <c:ptCount val="5"/>
                <c:pt idx="0">
                  <c:v>Encompassed meaning of outcome </c:v>
                </c:pt>
                <c:pt idx="1">
                  <c:v>Descriptors were relevant</c:v>
                </c:pt>
                <c:pt idx="2">
                  <c:v>Descriptors were understandable</c:v>
                </c:pt>
                <c:pt idx="3">
                  <c:v>Scoring levels provided sufficient range</c:v>
                </c:pt>
                <c:pt idx="4">
                  <c:v>Useful for evaluating student work</c:v>
                </c:pt>
              </c:strCache>
            </c:strRef>
          </c:cat>
          <c:val>
            <c:numRef>
              <c:f>Sheet1!$B$2:$B$6</c:f>
              <c:numCache>
                <c:formatCode>0%</c:formatCode>
                <c:ptCount val="5"/>
                <c:pt idx="0">
                  <c:v>0.75</c:v>
                </c:pt>
                <c:pt idx="1">
                  <c:v>0.8</c:v>
                </c:pt>
                <c:pt idx="2">
                  <c:v>0.83</c:v>
                </c:pt>
                <c:pt idx="3">
                  <c:v>0.86</c:v>
                </c:pt>
                <c:pt idx="4">
                  <c:v>0.89</c:v>
                </c:pt>
              </c:numCache>
            </c:numRef>
          </c:val>
          <c:extLst xmlns:c16r2="http://schemas.microsoft.com/office/drawing/2015/06/chart">
            <c:ext xmlns:c16="http://schemas.microsoft.com/office/drawing/2014/chart" uri="{C3380CC4-5D6E-409C-BE32-E72D297353CC}">
              <c16:uniqueId val="{00000000-E79F-4DF4-9BCE-793BFBF741C6}"/>
            </c:ext>
          </c:extLst>
        </c:ser>
        <c:dLbls/>
        <c:gapWidth val="54"/>
        <c:overlap val="100"/>
        <c:axId val="404446728"/>
        <c:axId val="404436024"/>
      </c:barChart>
      <c:catAx>
        <c:axId val="404446728"/>
        <c:scaling>
          <c:orientation val="minMax"/>
        </c:scaling>
        <c:axPos val="l"/>
        <c:numFmt formatCode="General" sourceLinked="0"/>
        <c:tickLblPos val="nextTo"/>
        <c:spPr>
          <a:ln>
            <a:noFill/>
          </a:ln>
        </c:spPr>
        <c:txPr>
          <a:bodyPr/>
          <a:lstStyle/>
          <a:p>
            <a:pPr>
              <a:defRPr sz="2000">
                <a:solidFill>
                  <a:schemeClr val="tx1">
                    <a:lumMod val="50000"/>
                    <a:lumOff val="50000"/>
                  </a:schemeClr>
                </a:solidFill>
              </a:defRPr>
            </a:pPr>
            <a:endParaRPr lang="en-US"/>
          </a:p>
        </c:txPr>
        <c:crossAx val="404436024"/>
        <c:crosses val="autoZero"/>
        <c:auto val="1"/>
        <c:lblAlgn val="ctr"/>
        <c:lblOffset val="100"/>
      </c:catAx>
      <c:valAx>
        <c:axId val="404436024"/>
        <c:scaling>
          <c:orientation val="minMax"/>
          <c:max val="1.0"/>
          <c:min val="0.0"/>
        </c:scaling>
        <c:delete val="1"/>
        <c:axPos val="b"/>
        <c:numFmt formatCode="0%" sourceLinked="1"/>
        <c:tickLblPos val="nextTo"/>
        <c:crossAx val="404446728"/>
        <c:crosses val="autoZero"/>
        <c:crossBetween val="between"/>
        <c:majorUnit val="0.1"/>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barChart>
        <c:barDir val="bar"/>
        <c:grouping val="clustered"/>
        <c:ser>
          <c:idx val="0"/>
          <c:order val="0"/>
          <c:spPr>
            <a:solidFill>
              <a:schemeClr val="accent1"/>
            </a:solidFill>
            <a:ln>
              <a:noFill/>
            </a:ln>
            <a:effectLst/>
          </c:spPr>
          <c:dLbls>
            <c:spPr>
              <a:noFill/>
              <a:ln>
                <a:noFill/>
              </a:ln>
              <a:effectLst/>
            </c:spPr>
            <c:txPr>
              <a:bodyPr rot="0" vert="horz"/>
              <a:lstStyle/>
              <a:p>
                <a:pPr>
                  <a:defRPr b="1">
                    <a:solidFill>
                      <a:schemeClr val="bg1"/>
                    </a:solidFill>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Sheet4!$A$2:$A$6</c:f>
              <c:strCache>
                <c:ptCount val="5"/>
                <c:pt idx="0">
                  <c:v>Arts and Humanities</c:v>
                </c:pt>
                <c:pt idx="1">
                  <c:v>Natural and Applied/Formal Sciences</c:v>
                </c:pt>
                <c:pt idx="2">
                  <c:v>Professions</c:v>
                </c:pt>
                <c:pt idx="3">
                  <c:v>Social Sciences</c:v>
                </c:pt>
                <c:pt idx="4">
                  <c:v>Administrative</c:v>
                </c:pt>
              </c:strCache>
            </c:strRef>
          </c:cat>
          <c:val>
            <c:numRef>
              <c:f>Sheet4!$B$2:$B$6</c:f>
              <c:numCache>
                <c:formatCode>General</c:formatCode>
                <c:ptCount val="5"/>
                <c:pt idx="0">
                  <c:v>68.0</c:v>
                </c:pt>
                <c:pt idx="1">
                  <c:v>41.0</c:v>
                </c:pt>
                <c:pt idx="2">
                  <c:v>32.0</c:v>
                </c:pt>
                <c:pt idx="3">
                  <c:v>23.0</c:v>
                </c:pt>
                <c:pt idx="4">
                  <c:v>10.0</c:v>
                </c:pt>
              </c:numCache>
            </c:numRef>
          </c:val>
          <c:extLst xmlns:c16r2="http://schemas.microsoft.com/office/drawing/2015/06/chart">
            <c:ext xmlns:c16="http://schemas.microsoft.com/office/drawing/2014/chart" uri="{C3380CC4-5D6E-409C-BE32-E72D297353CC}">
              <c16:uniqueId val="{00000000-2565-4C18-8426-E1854F2704A9}"/>
            </c:ext>
          </c:extLst>
        </c:ser>
        <c:dLbls/>
        <c:gapWidth val="68"/>
        <c:axId val="306548328"/>
        <c:axId val="293473432"/>
      </c:barChart>
      <c:catAx>
        <c:axId val="306548328"/>
        <c:scaling>
          <c:orientation val="maxMin"/>
        </c:scaling>
        <c:axPos val="l"/>
        <c:numFmt formatCode="General" sourceLinked="1"/>
        <c:majorTickMark val="none"/>
        <c:tickLblPos val="nextTo"/>
        <c:spPr>
          <a:noFill/>
          <a:ln w="9525" cap="flat" cmpd="sng" algn="ctr">
            <a:noFill/>
            <a:round/>
          </a:ln>
          <a:effectLst/>
        </c:spPr>
        <c:txPr>
          <a:bodyPr rot="-60000000" vert="horz"/>
          <a:lstStyle/>
          <a:p>
            <a:pPr>
              <a:defRPr b="1">
                <a:solidFill>
                  <a:schemeClr val="tx1">
                    <a:lumMod val="65000"/>
                    <a:lumOff val="35000"/>
                  </a:schemeClr>
                </a:solidFill>
              </a:defRPr>
            </a:pPr>
            <a:endParaRPr lang="en-US"/>
          </a:p>
        </c:txPr>
        <c:crossAx val="293473432"/>
        <c:crosses val="autoZero"/>
        <c:auto val="1"/>
        <c:lblAlgn val="ctr"/>
        <c:lblOffset val="100"/>
      </c:catAx>
      <c:valAx>
        <c:axId val="293473432"/>
        <c:scaling>
          <c:orientation val="minMax"/>
        </c:scaling>
        <c:delete val="1"/>
        <c:axPos val="b"/>
        <c:numFmt formatCode="General" sourceLinked="1"/>
        <c:majorTickMark val="none"/>
        <c:tickLblPos val="nextTo"/>
        <c:crossAx val="306548328"/>
        <c:crosses val="max"/>
        <c:crossBetween val="between"/>
      </c:valAx>
    </c:plotArea>
    <c:plotVisOnly val="1"/>
    <c:dispBlanksAs val="gap"/>
  </c:chart>
  <c:spPr>
    <a:solidFill>
      <a:schemeClr val="bg1"/>
    </a:solidFill>
    <a:ln w="9525" cap="flat" cmpd="sng" algn="ctr">
      <a:noFill/>
      <a:round/>
    </a:ln>
    <a:effectLst/>
  </c:spPr>
  <c:txPr>
    <a:bodyPr/>
    <a:lstStyle/>
    <a:p>
      <a:pPr>
        <a:defRPr sz="20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800" b="0" i="0" baseline="0">
                <a:effectLst/>
              </a:rPr>
              <a:t>Preview of MSC Demonstration Year (2016) Results</a:t>
            </a:r>
            <a:r>
              <a:rPr lang="en-US" sz="1800" b="1" i="0" baseline="0">
                <a:effectLst/>
              </a:rPr>
              <a:t/>
            </a:r>
            <a:br>
              <a:rPr lang="en-US" sz="1800" b="1" i="0" baseline="0">
                <a:effectLst/>
              </a:rPr>
            </a:br>
            <a:r>
              <a:rPr lang="en-US" sz="3200" b="1" i="0" baseline="0">
                <a:solidFill>
                  <a:schemeClr val="accent4"/>
                </a:solidFill>
                <a:effectLst/>
              </a:rPr>
              <a:t>Critical Thinking Dimension </a:t>
            </a:r>
            <a:r>
              <a:rPr lang="en-US" sz="1800" b="1" i="0" baseline="0">
                <a:effectLst/>
              </a:rPr>
              <a:t/>
            </a:r>
            <a:br>
              <a:rPr lang="en-US" sz="1800" b="1" i="0" baseline="0">
                <a:effectLst/>
              </a:rPr>
            </a:br>
            <a:r>
              <a:rPr lang="en-US" sz="1800" b="1" i="0" baseline="0">
                <a:effectLst/>
              </a:rPr>
              <a:t>2-Year Institutional Score Distribution </a:t>
            </a:r>
            <a:endParaRPr lang="en-US" b="1">
              <a:effectLst/>
            </a:endParaRPr>
          </a:p>
          <a:p>
            <a:pPr algn="l">
              <a:defRPr sz="1400" b="0" i="0" u="none" strike="noStrike" kern="1200" spc="0" baseline="0">
                <a:solidFill>
                  <a:schemeClr val="tx1">
                    <a:lumMod val="65000"/>
                    <a:lumOff val="35000"/>
                  </a:schemeClr>
                </a:solidFill>
                <a:latin typeface="+mn-lt"/>
                <a:ea typeface="+mn-ea"/>
                <a:cs typeface="+mn-cs"/>
              </a:defRPr>
            </a:pPr>
            <a:r>
              <a:rPr lang="en-US" sz="1800" b="0" i="0" baseline="0">
                <a:effectLst/>
              </a:rPr>
              <a:t>% of student work products scored 4-0 by faculty scorers</a:t>
            </a:r>
            <a:endParaRPr lang="en-US" b="0">
              <a:effectLst/>
            </a:endParaRPr>
          </a:p>
        </c:rich>
      </c:tx>
      <c:layout>
        <c:manualLayout>
          <c:xMode val="edge"/>
          <c:yMode val="edge"/>
          <c:x val="0.00958304337740665"/>
          <c:y val="0.006265664160401"/>
        </c:manualLayout>
      </c:layout>
      <c:spPr>
        <a:noFill/>
        <a:ln>
          <a:noFill/>
        </a:ln>
        <a:effectLst/>
      </c:spPr>
    </c:title>
    <c:plotArea>
      <c:layout/>
      <c:barChart>
        <c:barDir val="col"/>
        <c:grouping val="clustered"/>
        <c:ser>
          <c:idx val="0"/>
          <c:order val="0"/>
          <c:tx>
            <c:strRef>
              <c:f>'CT output for results'!$K$3</c:f>
              <c:strCache>
                <c:ptCount val="1"/>
                <c:pt idx="0">
                  <c:v>4</c:v>
                </c:pt>
              </c:strCache>
            </c:strRef>
          </c:tx>
          <c:spPr>
            <a:solidFill>
              <a:schemeClr val="accent4">
                <a:lumMod val="50000"/>
              </a:schemeClr>
            </a:solidFill>
            <a:ln>
              <a:noFill/>
            </a:ln>
            <a:effectLst/>
          </c:spPr>
          <c:dLbls>
            <c:dLbl>
              <c:idx val="0"/>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Ser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DE6-4957-AB0D-91F3D833ACE3}"/>
                </c:ext>
              </c:extLst>
            </c:dLbl>
            <c:delet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output for results'!$J$4:$J$8</c:f>
              <c:strCache>
                <c:ptCount val="5"/>
                <c:pt idx="0">
                  <c:v>Explanation of issues</c:v>
                </c:pt>
                <c:pt idx="1">
                  <c:v>Evidence</c:v>
                </c:pt>
                <c:pt idx="2">
                  <c:v>Context / Assumptions </c:v>
                </c:pt>
                <c:pt idx="3">
                  <c:v>Student's Position</c:v>
                </c:pt>
                <c:pt idx="4">
                  <c:v>Conclusions / Outcomes</c:v>
                </c:pt>
              </c:strCache>
            </c:strRef>
          </c:cat>
          <c:val>
            <c:numRef>
              <c:f>'CT output for results'!$K$4:$K$8</c:f>
              <c:numCache>
                <c:formatCode>###0.0</c:formatCode>
                <c:ptCount val="5"/>
                <c:pt idx="0">
                  <c:v>3.452380952380953</c:v>
                </c:pt>
                <c:pt idx="1">
                  <c:v>1.547619047619047</c:v>
                </c:pt>
                <c:pt idx="2">
                  <c:v>1.785714285714286</c:v>
                </c:pt>
                <c:pt idx="3">
                  <c:v>1.666666666666667</c:v>
                </c:pt>
                <c:pt idx="4">
                  <c:v>2.261904761904762</c:v>
                </c:pt>
              </c:numCache>
            </c:numRef>
          </c:val>
          <c:extLst xmlns:c16r2="http://schemas.microsoft.com/office/drawing/2015/06/chart">
            <c:ext xmlns:c16="http://schemas.microsoft.com/office/drawing/2014/chart" uri="{C3380CC4-5D6E-409C-BE32-E72D297353CC}">
              <c16:uniqueId val="{00000001-2DE6-4957-AB0D-91F3D833ACE3}"/>
            </c:ext>
          </c:extLst>
        </c:ser>
        <c:ser>
          <c:idx val="1"/>
          <c:order val="1"/>
          <c:tx>
            <c:strRef>
              <c:f>'CT output for results'!$L$3</c:f>
              <c:strCache>
                <c:ptCount val="1"/>
                <c:pt idx="0">
                  <c:v>3</c:v>
                </c:pt>
              </c:strCache>
            </c:strRef>
          </c:tx>
          <c:spPr>
            <a:solidFill>
              <a:schemeClr val="accent4">
                <a:lumMod val="75000"/>
              </a:schemeClr>
            </a:solidFill>
            <a:ln>
              <a:noFill/>
            </a:ln>
            <a:effectLst/>
          </c:spPr>
          <c:dLbls>
            <c:dLbl>
              <c:idx val="0"/>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Ser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DE6-4957-AB0D-91F3D833ACE3}"/>
                </c:ext>
              </c:extLst>
            </c:dLbl>
            <c:delet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output for results'!$J$4:$J$8</c:f>
              <c:strCache>
                <c:ptCount val="5"/>
                <c:pt idx="0">
                  <c:v>Explanation of issues</c:v>
                </c:pt>
                <c:pt idx="1">
                  <c:v>Evidence</c:v>
                </c:pt>
                <c:pt idx="2">
                  <c:v>Context / Assumptions </c:v>
                </c:pt>
                <c:pt idx="3">
                  <c:v>Student's Position</c:v>
                </c:pt>
                <c:pt idx="4">
                  <c:v>Conclusions / Outcomes</c:v>
                </c:pt>
              </c:strCache>
            </c:strRef>
          </c:cat>
          <c:val>
            <c:numRef>
              <c:f>'CT output for results'!$L$4:$L$8</c:f>
              <c:numCache>
                <c:formatCode>###0.0</c:formatCode>
                <c:ptCount val="5"/>
                <c:pt idx="0">
                  <c:v>21.78571428571427</c:v>
                </c:pt>
                <c:pt idx="1">
                  <c:v>17.85714285714285</c:v>
                </c:pt>
                <c:pt idx="2">
                  <c:v>12.14285714285714</c:v>
                </c:pt>
                <c:pt idx="3">
                  <c:v>13.45238095238096</c:v>
                </c:pt>
                <c:pt idx="4">
                  <c:v>9.404761904761905</c:v>
                </c:pt>
              </c:numCache>
            </c:numRef>
          </c:val>
          <c:extLst xmlns:c16r2="http://schemas.microsoft.com/office/drawing/2015/06/chart">
            <c:ext xmlns:c16="http://schemas.microsoft.com/office/drawing/2014/chart" uri="{C3380CC4-5D6E-409C-BE32-E72D297353CC}">
              <c16:uniqueId val="{00000003-2DE6-4957-AB0D-91F3D833ACE3}"/>
            </c:ext>
          </c:extLst>
        </c:ser>
        <c:ser>
          <c:idx val="2"/>
          <c:order val="2"/>
          <c:tx>
            <c:strRef>
              <c:f>'CT output for results'!$M$3</c:f>
              <c:strCache>
                <c:ptCount val="1"/>
                <c:pt idx="0">
                  <c:v>2</c:v>
                </c:pt>
              </c:strCache>
            </c:strRef>
          </c:tx>
          <c:spPr>
            <a:solidFill>
              <a:schemeClr val="accent4"/>
            </a:solidFill>
            <a:ln>
              <a:noFill/>
            </a:ln>
            <a:effectLst/>
          </c:spPr>
          <c:dLbls>
            <c:dLbl>
              <c:idx val="0"/>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Ser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DE6-4957-AB0D-91F3D833ACE3}"/>
                </c:ext>
              </c:extLst>
            </c:dLbl>
            <c:delet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output for results'!$J$4:$J$8</c:f>
              <c:strCache>
                <c:ptCount val="5"/>
                <c:pt idx="0">
                  <c:v>Explanation of issues</c:v>
                </c:pt>
                <c:pt idx="1">
                  <c:v>Evidence</c:v>
                </c:pt>
                <c:pt idx="2">
                  <c:v>Context / Assumptions </c:v>
                </c:pt>
                <c:pt idx="3">
                  <c:v>Student's Position</c:v>
                </c:pt>
                <c:pt idx="4">
                  <c:v>Conclusions / Outcomes</c:v>
                </c:pt>
              </c:strCache>
            </c:strRef>
          </c:cat>
          <c:val>
            <c:numRef>
              <c:f>'CT output for results'!$M$4:$M$8</c:f>
              <c:numCache>
                <c:formatCode>###0.0</c:formatCode>
                <c:ptCount val="5"/>
                <c:pt idx="0">
                  <c:v>38.80952380952381</c:v>
                </c:pt>
                <c:pt idx="1">
                  <c:v>43.45238095238096</c:v>
                </c:pt>
                <c:pt idx="2">
                  <c:v>34.40476190476191</c:v>
                </c:pt>
                <c:pt idx="3">
                  <c:v>32.14285714285715</c:v>
                </c:pt>
                <c:pt idx="4">
                  <c:v>42.26190476190476</c:v>
                </c:pt>
              </c:numCache>
            </c:numRef>
          </c:val>
          <c:extLst xmlns:c16r2="http://schemas.microsoft.com/office/drawing/2015/06/chart">
            <c:ext xmlns:c16="http://schemas.microsoft.com/office/drawing/2014/chart" uri="{C3380CC4-5D6E-409C-BE32-E72D297353CC}">
              <c16:uniqueId val="{00000005-2DE6-4957-AB0D-91F3D833ACE3}"/>
            </c:ext>
          </c:extLst>
        </c:ser>
        <c:ser>
          <c:idx val="3"/>
          <c:order val="3"/>
          <c:tx>
            <c:strRef>
              <c:f>'CT output for results'!$N$3</c:f>
              <c:strCache>
                <c:ptCount val="1"/>
                <c:pt idx="0">
                  <c:v>1</c:v>
                </c:pt>
              </c:strCache>
            </c:strRef>
          </c:tx>
          <c:spPr>
            <a:solidFill>
              <a:schemeClr val="accent4">
                <a:lumMod val="60000"/>
                <a:lumOff val="40000"/>
              </a:schemeClr>
            </a:solidFill>
            <a:ln>
              <a:noFill/>
            </a:ln>
            <a:effectLst/>
          </c:spPr>
          <c:dLbls>
            <c:dLbl>
              <c:idx val="0"/>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Ser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DE6-4957-AB0D-91F3D833ACE3}"/>
                </c:ext>
              </c:extLst>
            </c:dLbl>
            <c:delet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output for results'!$J$4:$J$8</c:f>
              <c:strCache>
                <c:ptCount val="5"/>
                <c:pt idx="0">
                  <c:v>Explanation of issues</c:v>
                </c:pt>
                <c:pt idx="1">
                  <c:v>Evidence</c:v>
                </c:pt>
                <c:pt idx="2">
                  <c:v>Context / Assumptions </c:v>
                </c:pt>
                <c:pt idx="3">
                  <c:v>Student's Position</c:v>
                </c:pt>
                <c:pt idx="4">
                  <c:v>Conclusions / Outcomes</c:v>
                </c:pt>
              </c:strCache>
            </c:strRef>
          </c:cat>
          <c:val>
            <c:numRef>
              <c:f>'CT output for results'!$N$4:$N$8</c:f>
              <c:numCache>
                <c:formatCode>###0.0</c:formatCode>
                <c:ptCount val="5"/>
                <c:pt idx="0">
                  <c:v>26.30952380952379</c:v>
                </c:pt>
                <c:pt idx="1">
                  <c:v>28.80952380952379</c:v>
                </c:pt>
                <c:pt idx="2">
                  <c:v>39.40476190476191</c:v>
                </c:pt>
                <c:pt idx="3">
                  <c:v>44.5238095238095</c:v>
                </c:pt>
                <c:pt idx="4">
                  <c:v>35.71428571428572</c:v>
                </c:pt>
              </c:numCache>
            </c:numRef>
          </c:val>
          <c:extLst xmlns:c16r2="http://schemas.microsoft.com/office/drawing/2015/06/chart">
            <c:ext xmlns:c16="http://schemas.microsoft.com/office/drawing/2014/chart" uri="{C3380CC4-5D6E-409C-BE32-E72D297353CC}">
              <c16:uniqueId val="{00000007-2DE6-4957-AB0D-91F3D833ACE3}"/>
            </c:ext>
          </c:extLst>
        </c:ser>
        <c:ser>
          <c:idx val="4"/>
          <c:order val="4"/>
          <c:tx>
            <c:strRef>
              <c:f>'CT output for results'!$O$3</c:f>
              <c:strCache>
                <c:ptCount val="1"/>
                <c:pt idx="0">
                  <c:v>0</c:v>
                </c:pt>
              </c:strCache>
            </c:strRef>
          </c:tx>
          <c:spPr>
            <a:solidFill>
              <a:schemeClr val="accent4">
                <a:lumMod val="40000"/>
                <a:lumOff val="60000"/>
              </a:schemeClr>
            </a:solidFill>
            <a:ln>
              <a:noFill/>
            </a:ln>
            <a:effectLst/>
          </c:spPr>
          <c:dLbls>
            <c:dLbl>
              <c:idx val="0"/>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Ser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DE6-4957-AB0D-91F3D833ACE3}"/>
                </c:ext>
              </c:extLst>
            </c:dLbl>
            <c:delet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 output for results'!$J$4:$J$8</c:f>
              <c:strCache>
                <c:ptCount val="5"/>
                <c:pt idx="0">
                  <c:v>Explanation of issues</c:v>
                </c:pt>
                <c:pt idx="1">
                  <c:v>Evidence</c:v>
                </c:pt>
                <c:pt idx="2">
                  <c:v>Context / Assumptions </c:v>
                </c:pt>
                <c:pt idx="3">
                  <c:v>Student's Position</c:v>
                </c:pt>
                <c:pt idx="4">
                  <c:v>Conclusions / Outcomes</c:v>
                </c:pt>
              </c:strCache>
            </c:strRef>
          </c:cat>
          <c:val>
            <c:numRef>
              <c:f>'CT output for results'!$O$4:$O$8</c:f>
              <c:numCache>
                <c:formatCode>###0.0</c:formatCode>
                <c:ptCount val="5"/>
                <c:pt idx="0">
                  <c:v>9.64285714285714</c:v>
                </c:pt>
                <c:pt idx="1">
                  <c:v>8.333333333333332</c:v>
                </c:pt>
                <c:pt idx="2">
                  <c:v>12.26190476190476</c:v>
                </c:pt>
                <c:pt idx="3">
                  <c:v>8.214285714285713</c:v>
                </c:pt>
                <c:pt idx="4">
                  <c:v>10.35714285714286</c:v>
                </c:pt>
              </c:numCache>
            </c:numRef>
          </c:val>
          <c:extLst xmlns:c16r2="http://schemas.microsoft.com/office/drawing/2015/06/chart">
            <c:ext xmlns:c16="http://schemas.microsoft.com/office/drawing/2014/chart" uri="{C3380CC4-5D6E-409C-BE32-E72D297353CC}">
              <c16:uniqueId val="{00000009-2DE6-4957-AB0D-91F3D833ACE3}"/>
            </c:ext>
          </c:extLst>
        </c:ser>
        <c:dLbls/>
        <c:gapWidth val="189"/>
        <c:overlap val="-5"/>
        <c:axId val="369613640"/>
        <c:axId val="369562312"/>
      </c:barChart>
      <c:catAx>
        <c:axId val="3696136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69562312"/>
        <c:crosses val="autoZero"/>
        <c:auto val="1"/>
        <c:lblAlgn val="ctr"/>
        <c:lblOffset val="100"/>
      </c:catAx>
      <c:valAx>
        <c:axId val="369562312"/>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9613640"/>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800" b="0" i="0" baseline="0">
                <a:effectLst/>
              </a:rPr>
              <a:t>Preview of MSC Demonstration Year (2016) Results</a:t>
            </a:r>
            <a:br>
              <a:rPr lang="en-US" sz="1800" b="0" i="0" baseline="0">
                <a:effectLst/>
              </a:rPr>
            </a:br>
            <a:r>
              <a:rPr lang="en-US" sz="3200" b="1" i="0" baseline="0">
                <a:solidFill>
                  <a:schemeClr val="accent1"/>
                </a:solidFill>
                <a:effectLst/>
              </a:rPr>
              <a:t>Quantitative Literacy Dimension </a:t>
            </a:r>
            <a:br>
              <a:rPr lang="en-US" sz="3200" b="1" i="0" baseline="0">
                <a:solidFill>
                  <a:schemeClr val="accent1"/>
                </a:solidFill>
                <a:effectLst/>
              </a:rPr>
            </a:br>
            <a:r>
              <a:rPr lang="en-US" sz="1800" b="1" i="0" baseline="0">
                <a:effectLst/>
              </a:rPr>
              <a:t>4-Year Institutional Score Distribution </a:t>
            </a:r>
          </a:p>
          <a:p>
            <a:pPr algn="l">
              <a:defRPr sz="1400" b="0" i="0" u="none" strike="noStrike" kern="1200" spc="0" baseline="0">
                <a:solidFill>
                  <a:schemeClr val="tx1">
                    <a:lumMod val="65000"/>
                    <a:lumOff val="35000"/>
                  </a:schemeClr>
                </a:solidFill>
                <a:latin typeface="+mn-lt"/>
                <a:ea typeface="+mn-ea"/>
                <a:cs typeface="+mn-cs"/>
              </a:defRPr>
            </a:pPr>
            <a:r>
              <a:rPr lang="en-US" sz="1800" b="0" i="0" baseline="0">
                <a:effectLst/>
              </a:rPr>
              <a:t>% of student work products scored 4-0 by faculty scorers</a:t>
            </a:r>
            <a:endParaRPr lang="en-US" b="0">
              <a:effectLst/>
            </a:endParaRPr>
          </a:p>
        </c:rich>
      </c:tx>
      <c:layout>
        <c:manualLayout>
          <c:xMode val="edge"/>
          <c:yMode val="edge"/>
          <c:x val="0.00958304337740665"/>
          <c:y val="0.006265664160401"/>
        </c:manualLayout>
      </c:layout>
      <c:spPr>
        <a:noFill/>
        <a:ln>
          <a:noFill/>
        </a:ln>
        <a:effectLst/>
      </c:spPr>
    </c:title>
    <c:plotArea>
      <c:layout/>
      <c:barChart>
        <c:barDir val="col"/>
        <c:grouping val="clustered"/>
        <c:ser>
          <c:idx val="0"/>
          <c:order val="0"/>
          <c:tx>
            <c:strRef>
              <c:f>'Quant Output for results'!$J$2</c:f>
              <c:strCache>
                <c:ptCount val="1"/>
                <c:pt idx="0">
                  <c:v>4</c:v>
                </c:pt>
              </c:strCache>
            </c:strRef>
          </c:tx>
          <c:spPr>
            <a:solidFill>
              <a:schemeClr val="accent1">
                <a:lumMod val="50000"/>
              </a:schemeClr>
            </a:solidFill>
            <a:ln>
              <a:noFill/>
            </a:ln>
            <a:effectLst/>
          </c:spPr>
          <c:dLbls>
            <c:dLbl>
              <c:idx val="0"/>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Ser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6B4-4025-AA1C-41A872B735EE}"/>
                </c:ext>
              </c:extLst>
            </c:dLbl>
            <c:delet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'Quant Output for results'!$I$3:$I$8</c:f>
              <c:strCache>
                <c:ptCount val="6"/>
                <c:pt idx="0">
                  <c:v>Interpretation</c:v>
                </c:pt>
                <c:pt idx="1">
                  <c:v>Representation</c:v>
                </c:pt>
                <c:pt idx="2">
                  <c:v>Calculation</c:v>
                </c:pt>
                <c:pt idx="3">
                  <c:v>Application / Analysis</c:v>
                </c:pt>
                <c:pt idx="4">
                  <c:v>Assumptions</c:v>
                </c:pt>
                <c:pt idx="5">
                  <c:v>Communication</c:v>
                </c:pt>
              </c:strCache>
            </c:strRef>
          </c:cat>
          <c:val>
            <c:numRef>
              <c:f>'Quant Output for results'!$Q$3:$Q$8</c:f>
              <c:numCache>
                <c:formatCode>###0.0</c:formatCode>
                <c:ptCount val="6"/>
                <c:pt idx="0">
                  <c:v>20.33036848792884</c:v>
                </c:pt>
                <c:pt idx="1">
                  <c:v>19.3138500635324</c:v>
                </c:pt>
                <c:pt idx="2">
                  <c:v>18.93265565438373</c:v>
                </c:pt>
                <c:pt idx="3">
                  <c:v>16.01016518424397</c:v>
                </c:pt>
                <c:pt idx="4">
                  <c:v>11.18170266836086</c:v>
                </c:pt>
                <c:pt idx="5">
                  <c:v>20.20330368487928</c:v>
                </c:pt>
              </c:numCache>
            </c:numRef>
          </c:val>
          <c:extLst xmlns:c16r2="http://schemas.microsoft.com/office/drawing/2015/06/chart">
            <c:ext xmlns:c16="http://schemas.microsoft.com/office/drawing/2014/chart" uri="{C3380CC4-5D6E-409C-BE32-E72D297353CC}">
              <c16:uniqueId val="{00000001-F6B4-4025-AA1C-41A872B735EE}"/>
            </c:ext>
          </c:extLst>
        </c:ser>
        <c:ser>
          <c:idx val="1"/>
          <c:order val="1"/>
          <c:tx>
            <c:strRef>
              <c:f>'Quant Output for results'!$K$2</c:f>
              <c:strCache>
                <c:ptCount val="1"/>
                <c:pt idx="0">
                  <c:v>3</c:v>
                </c:pt>
              </c:strCache>
            </c:strRef>
          </c:tx>
          <c:spPr>
            <a:solidFill>
              <a:schemeClr val="accent1">
                <a:lumMod val="75000"/>
              </a:schemeClr>
            </a:solidFill>
            <a:ln>
              <a:noFill/>
            </a:ln>
            <a:effectLst/>
          </c:spPr>
          <c:dLbls>
            <c:dLbl>
              <c:idx val="0"/>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Ser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6B4-4025-AA1C-41A872B735EE}"/>
                </c:ext>
              </c:extLst>
            </c:dLbl>
            <c:delet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'Quant Output for results'!$I$3:$I$8</c:f>
              <c:strCache>
                <c:ptCount val="6"/>
                <c:pt idx="0">
                  <c:v>Interpretation</c:v>
                </c:pt>
                <c:pt idx="1">
                  <c:v>Representation</c:v>
                </c:pt>
                <c:pt idx="2">
                  <c:v>Calculation</c:v>
                </c:pt>
                <c:pt idx="3">
                  <c:v>Application / Analysis</c:v>
                </c:pt>
                <c:pt idx="4">
                  <c:v>Assumptions</c:v>
                </c:pt>
                <c:pt idx="5">
                  <c:v>Communication</c:v>
                </c:pt>
              </c:strCache>
            </c:strRef>
          </c:cat>
          <c:val>
            <c:numRef>
              <c:f>'Quant Output for results'!$R$3:$R$8</c:f>
              <c:numCache>
                <c:formatCode>###0.0</c:formatCode>
                <c:ptCount val="6"/>
                <c:pt idx="0">
                  <c:v>36.59466327827192</c:v>
                </c:pt>
                <c:pt idx="1">
                  <c:v>35.06988564167725</c:v>
                </c:pt>
                <c:pt idx="2">
                  <c:v>39.7712833545108</c:v>
                </c:pt>
                <c:pt idx="3">
                  <c:v>25.92121982210926</c:v>
                </c:pt>
                <c:pt idx="4">
                  <c:v>14.73951715374841</c:v>
                </c:pt>
                <c:pt idx="5">
                  <c:v>32.14739517153748</c:v>
                </c:pt>
              </c:numCache>
            </c:numRef>
          </c:val>
          <c:extLst xmlns:c16r2="http://schemas.microsoft.com/office/drawing/2015/06/chart">
            <c:ext xmlns:c16="http://schemas.microsoft.com/office/drawing/2014/chart" uri="{C3380CC4-5D6E-409C-BE32-E72D297353CC}">
              <c16:uniqueId val="{00000003-F6B4-4025-AA1C-41A872B735EE}"/>
            </c:ext>
          </c:extLst>
        </c:ser>
        <c:ser>
          <c:idx val="2"/>
          <c:order val="2"/>
          <c:tx>
            <c:strRef>
              <c:f>'Quant Output for results'!$L$2</c:f>
              <c:strCache>
                <c:ptCount val="1"/>
                <c:pt idx="0">
                  <c:v>2</c:v>
                </c:pt>
              </c:strCache>
            </c:strRef>
          </c:tx>
          <c:spPr>
            <a:solidFill>
              <a:schemeClr val="accent1"/>
            </a:solidFill>
            <a:ln>
              <a:noFill/>
            </a:ln>
            <a:effectLst/>
          </c:spPr>
          <c:dLbls>
            <c:dLbl>
              <c:idx val="0"/>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Ser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6B4-4025-AA1C-41A872B735EE}"/>
                </c:ext>
              </c:extLst>
            </c:dLbl>
            <c:delet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'Quant Output for results'!$I$3:$I$8</c:f>
              <c:strCache>
                <c:ptCount val="6"/>
                <c:pt idx="0">
                  <c:v>Interpretation</c:v>
                </c:pt>
                <c:pt idx="1">
                  <c:v>Representation</c:v>
                </c:pt>
                <c:pt idx="2">
                  <c:v>Calculation</c:v>
                </c:pt>
                <c:pt idx="3">
                  <c:v>Application / Analysis</c:v>
                </c:pt>
                <c:pt idx="4">
                  <c:v>Assumptions</c:v>
                </c:pt>
                <c:pt idx="5">
                  <c:v>Communication</c:v>
                </c:pt>
              </c:strCache>
            </c:strRef>
          </c:cat>
          <c:val>
            <c:numRef>
              <c:f>'Quant Output for results'!$S$3:$S$8</c:f>
              <c:numCache>
                <c:formatCode>###0.0</c:formatCode>
                <c:ptCount val="6"/>
                <c:pt idx="0">
                  <c:v>18.93265565438373</c:v>
                </c:pt>
                <c:pt idx="1">
                  <c:v>21.34688691232528</c:v>
                </c:pt>
                <c:pt idx="2">
                  <c:v>16.13722998729352</c:v>
                </c:pt>
                <c:pt idx="3">
                  <c:v>32.65565438373571</c:v>
                </c:pt>
                <c:pt idx="4">
                  <c:v>21.47395171537485</c:v>
                </c:pt>
                <c:pt idx="5">
                  <c:v>18.29733163913594</c:v>
                </c:pt>
              </c:numCache>
            </c:numRef>
          </c:val>
          <c:extLst xmlns:c16r2="http://schemas.microsoft.com/office/drawing/2015/06/chart">
            <c:ext xmlns:c16="http://schemas.microsoft.com/office/drawing/2014/chart" uri="{C3380CC4-5D6E-409C-BE32-E72D297353CC}">
              <c16:uniqueId val="{00000005-F6B4-4025-AA1C-41A872B735EE}"/>
            </c:ext>
          </c:extLst>
        </c:ser>
        <c:ser>
          <c:idx val="3"/>
          <c:order val="3"/>
          <c:tx>
            <c:strRef>
              <c:f>'Quant Output for results'!$M$2</c:f>
              <c:strCache>
                <c:ptCount val="1"/>
                <c:pt idx="0">
                  <c:v>1</c:v>
                </c:pt>
              </c:strCache>
            </c:strRef>
          </c:tx>
          <c:spPr>
            <a:solidFill>
              <a:schemeClr val="accent1">
                <a:lumMod val="60000"/>
                <a:lumOff val="40000"/>
              </a:schemeClr>
            </a:solidFill>
            <a:ln>
              <a:noFill/>
            </a:ln>
            <a:effectLst/>
          </c:spPr>
          <c:dLbls>
            <c:dLbl>
              <c:idx val="0"/>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Ser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6B4-4025-AA1C-41A872B735EE}"/>
                </c:ext>
              </c:extLst>
            </c:dLbl>
            <c:delet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'Quant Output for results'!$I$3:$I$8</c:f>
              <c:strCache>
                <c:ptCount val="6"/>
                <c:pt idx="0">
                  <c:v>Interpretation</c:v>
                </c:pt>
                <c:pt idx="1">
                  <c:v>Representation</c:v>
                </c:pt>
                <c:pt idx="2">
                  <c:v>Calculation</c:v>
                </c:pt>
                <c:pt idx="3">
                  <c:v>Application / Analysis</c:v>
                </c:pt>
                <c:pt idx="4">
                  <c:v>Assumptions</c:v>
                </c:pt>
                <c:pt idx="5">
                  <c:v>Communication</c:v>
                </c:pt>
              </c:strCache>
            </c:strRef>
          </c:cat>
          <c:val>
            <c:numRef>
              <c:f>'Quant Output for results'!$T$3:$T$8</c:f>
              <c:numCache>
                <c:formatCode>###0.0</c:formatCode>
                <c:ptCount val="6"/>
                <c:pt idx="0">
                  <c:v>7.878017789072427</c:v>
                </c:pt>
                <c:pt idx="1">
                  <c:v>6.988564167725539</c:v>
                </c:pt>
                <c:pt idx="2">
                  <c:v>5.463786531130877</c:v>
                </c:pt>
                <c:pt idx="3">
                  <c:v>12.96060991105464</c:v>
                </c:pt>
                <c:pt idx="4">
                  <c:v>16.64548919949174</c:v>
                </c:pt>
                <c:pt idx="5">
                  <c:v>17.0266836086404</c:v>
                </c:pt>
              </c:numCache>
            </c:numRef>
          </c:val>
          <c:extLst xmlns:c16r2="http://schemas.microsoft.com/office/drawing/2015/06/chart">
            <c:ext xmlns:c16="http://schemas.microsoft.com/office/drawing/2014/chart" uri="{C3380CC4-5D6E-409C-BE32-E72D297353CC}">
              <c16:uniqueId val="{00000007-F6B4-4025-AA1C-41A872B735EE}"/>
            </c:ext>
          </c:extLst>
        </c:ser>
        <c:ser>
          <c:idx val="4"/>
          <c:order val="4"/>
          <c:tx>
            <c:strRef>
              <c:f>'Quant Output for results'!$N$2</c:f>
              <c:strCache>
                <c:ptCount val="1"/>
                <c:pt idx="0">
                  <c:v>0</c:v>
                </c:pt>
              </c:strCache>
            </c:strRef>
          </c:tx>
          <c:spPr>
            <a:solidFill>
              <a:schemeClr val="accent1">
                <a:lumMod val="40000"/>
                <a:lumOff val="60000"/>
              </a:schemeClr>
            </a:solidFill>
            <a:ln>
              <a:noFill/>
            </a:ln>
            <a:effectLst/>
          </c:spPr>
          <c:dLbls>
            <c:dLbl>
              <c:idx val="0"/>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Ser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F6B4-4025-AA1C-41A872B735EE}"/>
                </c:ext>
              </c:extLst>
            </c:dLbl>
            <c:delet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'Quant Output for results'!$I$3:$I$8</c:f>
              <c:strCache>
                <c:ptCount val="6"/>
                <c:pt idx="0">
                  <c:v>Interpretation</c:v>
                </c:pt>
                <c:pt idx="1">
                  <c:v>Representation</c:v>
                </c:pt>
                <c:pt idx="2">
                  <c:v>Calculation</c:v>
                </c:pt>
                <c:pt idx="3">
                  <c:v>Application / Analysis</c:v>
                </c:pt>
                <c:pt idx="4">
                  <c:v>Assumptions</c:v>
                </c:pt>
                <c:pt idx="5">
                  <c:v>Communication</c:v>
                </c:pt>
              </c:strCache>
            </c:strRef>
          </c:cat>
          <c:val>
            <c:numRef>
              <c:f>'Quant Output for results'!$U$3:$U$8</c:f>
              <c:numCache>
                <c:formatCode>###0.0</c:formatCode>
                <c:ptCount val="6"/>
                <c:pt idx="0">
                  <c:v>16.26429479034308</c:v>
                </c:pt>
                <c:pt idx="1">
                  <c:v>17.28081321473951</c:v>
                </c:pt>
                <c:pt idx="2">
                  <c:v>19.69504447268107</c:v>
                </c:pt>
                <c:pt idx="3">
                  <c:v>12.45235069885642</c:v>
                </c:pt>
                <c:pt idx="4">
                  <c:v>35.95933926302414</c:v>
                </c:pt>
                <c:pt idx="5">
                  <c:v>12.32528589580687</c:v>
                </c:pt>
              </c:numCache>
            </c:numRef>
          </c:val>
          <c:extLst xmlns:c16r2="http://schemas.microsoft.com/office/drawing/2015/06/chart">
            <c:ext xmlns:c16="http://schemas.microsoft.com/office/drawing/2014/chart" uri="{C3380CC4-5D6E-409C-BE32-E72D297353CC}">
              <c16:uniqueId val="{00000009-F6B4-4025-AA1C-41A872B735EE}"/>
            </c:ext>
          </c:extLst>
        </c:ser>
        <c:dLbls/>
        <c:gapWidth val="189"/>
        <c:overlap val="-5"/>
        <c:axId val="306784088"/>
        <c:axId val="306787752"/>
      </c:barChart>
      <c:catAx>
        <c:axId val="3067840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06787752"/>
        <c:crosses val="autoZero"/>
        <c:auto val="1"/>
        <c:lblAlgn val="ctr"/>
        <c:lblOffset val="100"/>
      </c:catAx>
      <c:valAx>
        <c:axId val="306787752"/>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6784088"/>
        <c:crosses val="autoZero"/>
        <c:crossBetween val="between"/>
      </c:valAx>
    </c:plotArea>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barChart>
        <c:barDir val="col"/>
        <c:grouping val="clustered"/>
        <c:ser>
          <c:idx val="0"/>
          <c:order val="0"/>
          <c:spPr>
            <a:solidFill>
              <a:schemeClr val="accent4"/>
            </a:solidFill>
            <a:ln>
              <a:noFill/>
            </a:ln>
            <a:effectLst/>
          </c:spPr>
          <c:dPt>
            <c:idx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1-4FF4-4404-B3B2-90E19DD8235B}"/>
              </c:ext>
            </c:extLst>
          </c:dPt>
          <c:dPt>
            <c:idx val="1"/>
            <c:spPr>
              <a:solidFill>
                <a:schemeClr val="accent4">
                  <a:lumMod val="75000"/>
                </a:schemeClr>
              </a:solidFill>
              <a:ln>
                <a:noFill/>
              </a:ln>
              <a:effectLst/>
            </c:spPr>
            <c:extLst xmlns:c16r2="http://schemas.microsoft.com/office/drawing/2015/06/chart">
              <c:ext xmlns:c16="http://schemas.microsoft.com/office/drawing/2014/chart" uri="{C3380CC4-5D6E-409C-BE32-E72D297353CC}">
                <c16:uniqueId val="{00000003-4FF4-4404-B3B2-90E19DD8235B}"/>
              </c:ext>
            </c:extLst>
          </c:dPt>
          <c:dPt>
            <c:idx val="3"/>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5-4FF4-4404-B3B2-90E19DD8235B}"/>
              </c:ext>
            </c:extLst>
          </c:dPt>
          <c:cat>
            <c:strRef>
              <c:f>'Ave Scores by Race Ethnicity'!$A$6:$A$9</c:f>
              <c:strCache>
                <c:ptCount val="4"/>
                <c:pt idx="0">
                  <c:v>Asian-Hawaiian &amp; Pacific Islander</c:v>
                </c:pt>
                <c:pt idx="1">
                  <c:v>Black or African American</c:v>
                </c:pt>
                <c:pt idx="2">
                  <c:v>Hispanic Latino</c:v>
                </c:pt>
                <c:pt idx="3">
                  <c:v>White</c:v>
                </c:pt>
              </c:strCache>
            </c:strRef>
          </c:cat>
          <c:val>
            <c:numRef>
              <c:f>'Ave Scores by Race Ethnicity'!$B$6:$B$9</c:f>
              <c:numCache>
                <c:formatCode>0.0</c:formatCode>
                <c:ptCount val="4"/>
                <c:pt idx="0">
                  <c:v>1.525714285714284</c:v>
                </c:pt>
                <c:pt idx="1">
                  <c:v>1.51923076923077</c:v>
                </c:pt>
                <c:pt idx="2">
                  <c:v>1.51186440677966</c:v>
                </c:pt>
                <c:pt idx="3">
                  <c:v>1.714434782608695</c:v>
                </c:pt>
              </c:numCache>
            </c:numRef>
          </c:val>
          <c:extLst xmlns:c16r2="http://schemas.microsoft.com/office/drawing/2015/06/chart">
            <c:ext xmlns:c16="http://schemas.microsoft.com/office/drawing/2014/chart" uri="{C3380CC4-5D6E-409C-BE32-E72D297353CC}">
              <c16:uniqueId val="{00000000-28EC-4A2F-BE91-94871D317AC6}"/>
            </c:ext>
          </c:extLst>
        </c:ser>
        <c:dLbls/>
        <c:gapWidth val="15"/>
        <c:axId val="369575512"/>
        <c:axId val="369553464"/>
      </c:barChart>
      <c:catAx>
        <c:axId val="369575512"/>
        <c:scaling>
          <c:orientation val="minMax"/>
        </c:scaling>
        <c:delete val="1"/>
        <c:axPos val="b"/>
        <c:numFmt formatCode="General" sourceLinked="1"/>
        <c:majorTickMark val="none"/>
        <c:tickLblPos val="nextTo"/>
        <c:crossAx val="369553464"/>
        <c:crosses val="autoZero"/>
        <c:lblAlgn val="ctr"/>
        <c:lblOffset val="100"/>
      </c:catAx>
      <c:valAx>
        <c:axId val="369553464"/>
        <c:scaling>
          <c:orientation val="minMax"/>
          <c:max val="2.5"/>
          <c:min val="1.0"/>
        </c:scaling>
        <c:axPos val="l"/>
        <c:majorGridlines>
          <c:spPr>
            <a:ln w="9525" cap="flat" cmpd="sng" algn="ctr">
              <a:solidFill>
                <a:schemeClr val="tx1">
                  <a:lumMod val="15000"/>
                  <a:lumOff val="85000"/>
                </a:schemeClr>
              </a:solidFill>
              <a:round/>
            </a:ln>
            <a:effectLst/>
          </c:spPr>
        </c:majorGridlines>
        <c:numFmt formatCode="0.0" sourceLinked="0"/>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50000"/>
                    <a:lumOff val="50000"/>
                  </a:schemeClr>
                </a:solidFill>
                <a:latin typeface="+mn-lt"/>
                <a:ea typeface="+mn-ea"/>
                <a:cs typeface="+mn-cs"/>
              </a:defRPr>
            </a:pPr>
            <a:endParaRPr lang="en-US"/>
          </a:p>
        </c:txPr>
        <c:crossAx val="369575512"/>
        <c:crosses val="autoZero"/>
        <c:crossBetween val="between"/>
        <c:majorUnit val="0.5"/>
      </c:valAx>
      <c:spPr>
        <a:noFill/>
        <a:ln>
          <a:noFill/>
        </a:ln>
        <a:effectLst/>
      </c:spPr>
    </c:plotArea>
    <c:plotVisOnly val="1"/>
    <c:dispBlanksAs val="gap"/>
  </c:chart>
  <c:spPr>
    <a:solidFill>
      <a:schemeClr val="bg1"/>
    </a:solidFill>
    <a:ln w="9525" cap="flat" cmpd="sng" algn="ctr">
      <a:noFill/>
      <a:round/>
    </a:ln>
    <a:effectLst/>
  </c:spPr>
  <c:txPr>
    <a:bodyPr/>
    <a:lstStyle/>
    <a:p>
      <a:pPr>
        <a:defRPr sz="2000"/>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barChart>
        <c:barDir val="col"/>
        <c:grouping val="clustered"/>
        <c:ser>
          <c:idx val="0"/>
          <c:order val="0"/>
          <c:tx>
            <c:strRef>
              <c:f>'Ave Scores by Race Ethnicity'!$D$4</c:f>
              <c:strCache>
                <c:ptCount val="1"/>
                <c:pt idx="0">
                  <c:v>4 Year</c:v>
                </c:pt>
              </c:strCache>
            </c:strRef>
          </c:tx>
          <c:spPr>
            <a:solidFill>
              <a:schemeClr val="accent4"/>
            </a:solidFill>
            <a:ln>
              <a:noFill/>
            </a:ln>
            <a:effectLst/>
          </c:spPr>
          <c:dPt>
            <c:idx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1-20C7-4721-B9A3-C8E24133CA45}"/>
              </c:ext>
            </c:extLst>
          </c:dPt>
          <c:dPt>
            <c:idx val="1"/>
            <c:spPr>
              <a:solidFill>
                <a:schemeClr val="accent4">
                  <a:lumMod val="75000"/>
                </a:schemeClr>
              </a:solidFill>
              <a:ln>
                <a:noFill/>
              </a:ln>
              <a:effectLst/>
            </c:spPr>
            <c:extLst xmlns:c16r2="http://schemas.microsoft.com/office/drawing/2015/06/chart">
              <c:ext xmlns:c16="http://schemas.microsoft.com/office/drawing/2014/chart" uri="{C3380CC4-5D6E-409C-BE32-E72D297353CC}">
                <c16:uniqueId val="{00000003-20C7-4721-B9A3-C8E24133CA45}"/>
              </c:ext>
            </c:extLst>
          </c:dPt>
          <c:dPt>
            <c:idx val="3"/>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5-20C7-4721-B9A3-C8E24133CA45}"/>
              </c:ext>
            </c:extLst>
          </c:dPt>
          <c:cat>
            <c:strRef>
              <c:f>'Ave Scores by Race Ethnicity'!$A$6:$A$9</c:f>
              <c:strCache>
                <c:ptCount val="4"/>
                <c:pt idx="0">
                  <c:v>Asian-Hawaiian &amp; Pacific Islander</c:v>
                </c:pt>
                <c:pt idx="1">
                  <c:v>Black or African American</c:v>
                </c:pt>
                <c:pt idx="2">
                  <c:v>Hispanic Latino</c:v>
                </c:pt>
                <c:pt idx="3">
                  <c:v>White</c:v>
                </c:pt>
              </c:strCache>
            </c:strRef>
          </c:cat>
          <c:val>
            <c:numRef>
              <c:f>'Ave Scores by Race Ethnicity'!$D$6:$D$9</c:f>
              <c:numCache>
                <c:formatCode>0.0</c:formatCode>
                <c:ptCount val="4"/>
                <c:pt idx="0">
                  <c:v>1.976470588235294</c:v>
                </c:pt>
                <c:pt idx="1">
                  <c:v>1.867605633802816</c:v>
                </c:pt>
                <c:pt idx="2">
                  <c:v>1.908108108108107</c:v>
                </c:pt>
                <c:pt idx="3">
                  <c:v>1.991142191142185</c:v>
                </c:pt>
              </c:numCache>
            </c:numRef>
          </c:val>
          <c:extLst xmlns:c16r2="http://schemas.microsoft.com/office/drawing/2015/06/chart">
            <c:ext xmlns:c16="http://schemas.microsoft.com/office/drawing/2014/chart" uri="{C3380CC4-5D6E-409C-BE32-E72D297353CC}">
              <c16:uniqueId val="{00000000-557F-4AB8-9D1C-C2E9FF90DF86}"/>
            </c:ext>
          </c:extLst>
        </c:ser>
        <c:dLbls/>
        <c:gapWidth val="15"/>
        <c:axId val="369293208"/>
        <c:axId val="369284024"/>
      </c:barChart>
      <c:catAx>
        <c:axId val="369293208"/>
        <c:scaling>
          <c:orientation val="minMax"/>
        </c:scaling>
        <c:delete val="1"/>
        <c:axPos val="b"/>
        <c:numFmt formatCode="General" sourceLinked="1"/>
        <c:tickLblPos val="nextTo"/>
        <c:crossAx val="369284024"/>
        <c:crosses val="autoZero"/>
        <c:auto val="1"/>
        <c:lblAlgn val="ctr"/>
        <c:lblOffset val="100"/>
      </c:catAx>
      <c:valAx>
        <c:axId val="369284024"/>
        <c:scaling>
          <c:orientation val="minMax"/>
          <c:min val="1.0"/>
        </c:scaling>
        <c:delete val="1"/>
        <c:axPos val="l"/>
        <c:majorGridlines>
          <c:spPr>
            <a:ln w="9525" cap="flat" cmpd="sng" algn="ctr">
              <a:solidFill>
                <a:schemeClr val="tx1">
                  <a:lumMod val="15000"/>
                  <a:lumOff val="85000"/>
                </a:schemeClr>
              </a:solidFill>
              <a:round/>
            </a:ln>
            <a:effectLst/>
          </c:spPr>
        </c:majorGridlines>
        <c:numFmt formatCode="0.0" sourceLinked="0"/>
        <c:majorTickMark val="none"/>
        <c:tickLblPos val="nextTo"/>
        <c:crossAx val="369293208"/>
        <c:crosses val="autoZero"/>
        <c:crossBetween val="between"/>
        <c:majorUnit val="0.5"/>
      </c:valAx>
      <c:spPr>
        <a:noFill/>
        <a:ln>
          <a:noFill/>
        </a:ln>
        <a:effectLst/>
      </c:spPr>
    </c:plotArea>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barChart>
        <c:barDir val="col"/>
        <c:grouping val="clustered"/>
        <c:ser>
          <c:idx val="0"/>
          <c:order val="0"/>
          <c:spPr>
            <a:solidFill>
              <a:schemeClr val="accent4"/>
            </a:solidFill>
            <a:ln>
              <a:noFill/>
            </a:ln>
            <a:effectLst/>
          </c:spPr>
          <c:dPt>
            <c:idx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1-B3EF-47AC-8E1B-6DC323807599}"/>
              </c:ext>
            </c:extLst>
          </c:dPt>
          <c:dPt>
            <c:idx val="1"/>
            <c:spPr>
              <a:solidFill>
                <a:schemeClr val="accent4">
                  <a:lumMod val="75000"/>
                </a:schemeClr>
              </a:solidFill>
              <a:ln>
                <a:noFill/>
              </a:ln>
              <a:effectLst/>
            </c:spPr>
            <c:extLst xmlns:c16r2="http://schemas.microsoft.com/office/drawing/2015/06/chart">
              <c:ext xmlns:c16="http://schemas.microsoft.com/office/drawing/2014/chart" uri="{C3380CC4-5D6E-409C-BE32-E72D297353CC}">
                <c16:uniqueId val="{00000003-B3EF-47AC-8E1B-6DC323807599}"/>
              </c:ext>
            </c:extLst>
          </c:dPt>
          <c:cat>
            <c:strRef>
              <c:f>'Ave Scores by Pell Eligibility'!$A$7:$A$8</c:f>
              <c:strCache>
                <c:ptCount val="2"/>
                <c:pt idx="0">
                  <c:v>Not Eligible</c:v>
                </c:pt>
                <c:pt idx="1">
                  <c:v>Pell Eligible</c:v>
                </c:pt>
              </c:strCache>
            </c:strRef>
          </c:cat>
          <c:val>
            <c:numRef>
              <c:f>'Ave Scores by Pell Eligibility'!$B$7:$B$8</c:f>
              <c:numCache>
                <c:formatCode>0.0</c:formatCode>
                <c:ptCount val="2"/>
                <c:pt idx="0">
                  <c:v>1.635530085959886</c:v>
                </c:pt>
                <c:pt idx="1">
                  <c:v>1.653937947494034</c:v>
                </c:pt>
              </c:numCache>
            </c:numRef>
          </c:val>
          <c:extLst xmlns:c16r2="http://schemas.microsoft.com/office/drawing/2015/06/chart">
            <c:ext xmlns:c16="http://schemas.microsoft.com/office/drawing/2014/chart" uri="{C3380CC4-5D6E-409C-BE32-E72D297353CC}">
              <c16:uniqueId val="{00000000-1447-4573-943E-262531768394}"/>
            </c:ext>
          </c:extLst>
        </c:ser>
        <c:dLbls/>
        <c:gapWidth val="25"/>
        <c:axId val="279715240"/>
        <c:axId val="279565672"/>
      </c:barChart>
      <c:catAx>
        <c:axId val="279715240"/>
        <c:scaling>
          <c:orientation val="minMax"/>
        </c:scaling>
        <c:delete val="1"/>
        <c:axPos val="b"/>
        <c:numFmt formatCode="General" sourceLinked="1"/>
        <c:tickLblPos val="nextTo"/>
        <c:crossAx val="279565672"/>
        <c:crosses val="autoZero"/>
        <c:auto val="1"/>
        <c:lblAlgn val="ctr"/>
        <c:lblOffset val="100"/>
      </c:catAx>
      <c:valAx>
        <c:axId val="279565672"/>
        <c:scaling>
          <c:orientation val="minMax"/>
          <c:max val="2.5"/>
          <c:min val="1.0"/>
        </c:scaling>
        <c:axPos val="l"/>
        <c:majorGridlines>
          <c:spPr>
            <a:ln w="9525" cap="flat" cmpd="sng" algn="ctr">
              <a:solidFill>
                <a:schemeClr val="tx1">
                  <a:lumMod val="15000"/>
                  <a:lumOff val="85000"/>
                </a:schemeClr>
              </a:solidFill>
              <a:round/>
            </a:ln>
            <a:effectLst/>
          </c:spPr>
        </c:majorGridlines>
        <c:numFmt formatCode="0.0" sourceLinked="0"/>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50000"/>
                    <a:lumOff val="50000"/>
                  </a:schemeClr>
                </a:solidFill>
                <a:latin typeface="+mn-lt"/>
                <a:ea typeface="+mn-ea"/>
                <a:cs typeface="+mn-cs"/>
              </a:defRPr>
            </a:pPr>
            <a:endParaRPr lang="en-US"/>
          </a:p>
        </c:txPr>
        <c:crossAx val="279715240"/>
        <c:crosses val="autoZero"/>
        <c:crossBetween val="between"/>
        <c:majorUnit val="0.5"/>
      </c:valAx>
      <c:spPr>
        <a:noFill/>
        <a:ln>
          <a:noFill/>
        </a:ln>
        <a:effectLst/>
      </c:spPr>
    </c:plotArea>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039046526857554"/>
          <c:y val="0.0363636363636364"/>
          <c:w val="0.921906946284892"/>
          <c:h val="0.921212121212121"/>
        </c:manualLayout>
      </c:layout>
      <c:barChart>
        <c:barDir val="col"/>
        <c:grouping val="clustered"/>
        <c:ser>
          <c:idx val="0"/>
          <c:order val="0"/>
          <c:tx>
            <c:strRef>
              <c:f>'Ave Scores by Pell Eligibility'!$D$5</c:f>
              <c:strCache>
                <c:ptCount val="1"/>
                <c:pt idx="0">
                  <c:v>4 Year</c:v>
                </c:pt>
              </c:strCache>
            </c:strRef>
          </c:tx>
          <c:spPr>
            <a:solidFill>
              <a:schemeClr val="accent4">
                <a:lumMod val="50000"/>
              </a:schemeClr>
            </a:solidFill>
            <a:ln>
              <a:noFill/>
            </a:ln>
            <a:effectLst/>
          </c:spPr>
          <c:dPt>
            <c:idx val="1"/>
            <c:spPr>
              <a:solidFill>
                <a:schemeClr val="accent4">
                  <a:lumMod val="75000"/>
                </a:schemeClr>
              </a:solidFill>
              <a:ln>
                <a:noFill/>
              </a:ln>
              <a:effectLst/>
            </c:spPr>
            <c:extLst xmlns:c16r2="http://schemas.microsoft.com/office/drawing/2015/06/chart">
              <c:ext xmlns:c16="http://schemas.microsoft.com/office/drawing/2014/chart" uri="{C3380CC4-5D6E-409C-BE32-E72D297353CC}">
                <c16:uniqueId val="{00000001-10DD-440B-A402-972870DD1C3D}"/>
              </c:ext>
            </c:extLst>
          </c:dPt>
          <c:cat>
            <c:strRef>
              <c:f>'Ave Scores by Race Ethnicity'!$A$6:$A$9</c:f>
              <c:strCache>
                <c:ptCount val="4"/>
                <c:pt idx="0">
                  <c:v>Asian-Hawaiian &amp; Pacific Islander</c:v>
                </c:pt>
                <c:pt idx="1">
                  <c:v>Black or African American</c:v>
                </c:pt>
                <c:pt idx="2">
                  <c:v>Hispanic Latino</c:v>
                </c:pt>
                <c:pt idx="3">
                  <c:v>White</c:v>
                </c:pt>
              </c:strCache>
            </c:strRef>
          </c:cat>
          <c:val>
            <c:numRef>
              <c:f>'Ave Scores by Pell Eligibility'!$D$7:$D$8</c:f>
              <c:numCache>
                <c:formatCode>0.0</c:formatCode>
                <c:ptCount val="2"/>
                <c:pt idx="0">
                  <c:v>1.977803738317757</c:v>
                </c:pt>
                <c:pt idx="1">
                  <c:v>1.948417721518988</c:v>
                </c:pt>
              </c:numCache>
            </c:numRef>
          </c:val>
          <c:extLst xmlns:c16r2="http://schemas.microsoft.com/office/drawing/2015/06/chart">
            <c:ext xmlns:c16="http://schemas.microsoft.com/office/drawing/2014/chart" uri="{C3380CC4-5D6E-409C-BE32-E72D297353CC}">
              <c16:uniqueId val="{00000000-847E-456E-9E6C-D6551BC749F3}"/>
            </c:ext>
          </c:extLst>
        </c:ser>
        <c:dLbls/>
        <c:gapWidth val="25"/>
        <c:axId val="279927656"/>
        <c:axId val="279929080"/>
      </c:barChart>
      <c:catAx>
        <c:axId val="279927656"/>
        <c:scaling>
          <c:orientation val="minMax"/>
        </c:scaling>
        <c:delete val="1"/>
        <c:axPos val="b"/>
        <c:numFmt formatCode="General" sourceLinked="1"/>
        <c:majorTickMark val="none"/>
        <c:tickLblPos val="nextTo"/>
        <c:crossAx val="279929080"/>
        <c:crosses val="autoZero"/>
        <c:auto val="1"/>
        <c:lblAlgn val="ctr"/>
        <c:lblOffset val="100"/>
      </c:catAx>
      <c:valAx>
        <c:axId val="279929080"/>
        <c:scaling>
          <c:orientation val="minMax"/>
          <c:min val="1.0"/>
        </c:scaling>
        <c:delete val="1"/>
        <c:axPos val="l"/>
        <c:majorGridlines>
          <c:spPr>
            <a:ln w="9525" cap="flat" cmpd="sng" algn="ctr">
              <a:solidFill>
                <a:schemeClr val="tx1">
                  <a:lumMod val="15000"/>
                  <a:lumOff val="85000"/>
                </a:schemeClr>
              </a:solidFill>
              <a:round/>
            </a:ln>
            <a:effectLst/>
          </c:spPr>
        </c:majorGridlines>
        <c:numFmt formatCode="0.0" sourceLinked="0"/>
        <c:majorTickMark val="none"/>
        <c:tickLblPos val="nextTo"/>
        <c:crossAx val="279927656"/>
        <c:crosses val="autoZero"/>
        <c:crossBetween val="between"/>
        <c:majorUnit val="0.5"/>
      </c:valAx>
      <c:spPr>
        <a:noFill/>
        <a:ln>
          <a:noFill/>
        </a:ln>
        <a:effectLst/>
      </c:spPr>
    </c:plotArea>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3"/>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3200" b="1" i="0" baseline="0" dirty="0">
                <a:solidFill>
                  <a:schemeClr val="accent1"/>
                </a:solidFill>
                <a:effectLst/>
              </a:rPr>
              <a:t>Quantitative Literacy Dimension (State) </a:t>
            </a:r>
            <a:br>
              <a:rPr lang="en-US" sz="3200" b="1" i="0" baseline="0" dirty="0">
                <a:solidFill>
                  <a:schemeClr val="accent1"/>
                </a:solidFill>
                <a:effectLst/>
              </a:rPr>
            </a:br>
            <a:r>
              <a:rPr lang="en-US" sz="1800" b="1" i="0" baseline="0" dirty="0">
                <a:solidFill>
                  <a:sysClr val="windowText" lastClr="000000">
                    <a:lumMod val="65000"/>
                    <a:lumOff val="35000"/>
                  </a:sysClr>
                </a:solidFill>
                <a:effectLst/>
              </a:rPr>
              <a:t>2</a:t>
            </a:r>
            <a:r>
              <a:rPr lang="en-US" sz="1800" b="1" i="0" baseline="0" dirty="0">
                <a:effectLst/>
              </a:rPr>
              <a:t>-Year Institutional Score Distribution </a:t>
            </a:r>
          </a:p>
          <a:p>
            <a:pPr algn="l">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 of student work products scored 4-0 by faculty scorers</a:t>
            </a:r>
            <a:endParaRPr lang="en-US" b="0" dirty="0">
              <a:effectLst/>
            </a:endParaRPr>
          </a:p>
        </c:rich>
      </c:tx>
      <c:layout>
        <c:manualLayout>
          <c:xMode val="edge"/>
          <c:yMode val="edge"/>
          <c:x val="0.00532698032255672"/>
          <c:y val="0.0"/>
        </c:manualLayout>
      </c:layout>
      <c:spPr>
        <a:noFill/>
        <a:ln>
          <a:noFill/>
        </a:ln>
        <a:effectLst/>
      </c:spPr>
    </c:title>
    <c:plotArea>
      <c:layout/>
      <c:barChart>
        <c:barDir val="col"/>
        <c:grouping val="clustered"/>
        <c:ser>
          <c:idx val="0"/>
          <c:order val="0"/>
          <c:tx>
            <c:strRef>
              <c:f>Sheet1!$A$34</c:f>
              <c:strCache>
                <c:ptCount val="1"/>
                <c:pt idx="0">
                  <c:v>4</c:v>
                </c:pt>
              </c:strCache>
            </c:strRef>
          </c:tx>
          <c:spPr>
            <a:solidFill>
              <a:schemeClr val="accent1">
                <a:lumMod val="5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Base"/>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Sheet1!$B$33:$G$33</c:f>
              <c:strCache>
                <c:ptCount val="6"/>
                <c:pt idx="0">
                  <c:v>Interpretation</c:v>
                </c:pt>
                <c:pt idx="1">
                  <c:v>Representation</c:v>
                </c:pt>
                <c:pt idx="2">
                  <c:v>Calculation</c:v>
                </c:pt>
                <c:pt idx="3">
                  <c:v>Application/Analysis</c:v>
                </c:pt>
                <c:pt idx="4">
                  <c:v>Assumptions</c:v>
                </c:pt>
                <c:pt idx="5">
                  <c:v>Communication</c:v>
                </c:pt>
              </c:strCache>
            </c:strRef>
          </c:cat>
          <c:val>
            <c:numRef>
              <c:f>Sheet1!$B$34:$G$34</c:f>
              <c:numCache>
                <c:formatCode>General</c:formatCode>
                <c:ptCount val="6"/>
                <c:pt idx="0">
                  <c:v>9.200000000000001</c:v>
                </c:pt>
                <c:pt idx="1">
                  <c:v>8.3</c:v>
                </c:pt>
                <c:pt idx="2">
                  <c:v>12.8</c:v>
                </c:pt>
                <c:pt idx="3">
                  <c:v>4.6</c:v>
                </c:pt>
                <c:pt idx="4">
                  <c:v>2.8</c:v>
                </c:pt>
                <c:pt idx="5">
                  <c:v>3.7</c:v>
                </c:pt>
              </c:numCache>
            </c:numRef>
          </c:val>
          <c:extLst xmlns:c16r2="http://schemas.microsoft.com/office/drawing/2015/06/chart">
            <c:ext xmlns:c16="http://schemas.microsoft.com/office/drawing/2014/chart" uri="{C3380CC4-5D6E-409C-BE32-E72D297353CC}">
              <c16:uniqueId val="{00000001-F6B4-4025-AA1C-41A872B735EE}"/>
            </c:ext>
          </c:extLst>
        </c:ser>
        <c:ser>
          <c:idx val="1"/>
          <c:order val="1"/>
          <c:tx>
            <c:strRef>
              <c:f>Sheet1!$A$35</c:f>
              <c:strCache>
                <c:ptCount val="1"/>
                <c:pt idx="0">
                  <c:v>3</c:v>
                </c:pt>
              </c:strCache>
            </c:strRef>
          </c:tx>
          <c:spPr>
            <a:solidFill>
              <a:schemeClr val="accent1">
                <a:lumMod val="75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Base"/>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Sheet1!$B$33:$G$33</c:f>
              <c:strCache>
                <c:ptCount val="6"/>
                <c:pt idx="0">
                  <c:v>Interpretation</c:v>
                </c:pt>
                <c:pt idx="1">
                  <c:v>Representation</c:v>
                </c:pt>
                <c:pt idx="2">
                  <c:v>Calculation</c:v>
                </c:pt>
                <c:pt idx="3">
                  <c:v>Application/Analysis</c:v>
                </c:pt>
                <c:pt idx="4">
                  <c:v>Assumptions</c:v>
                </c:pt>
                <c:pt idx="5">
                  <c:v>Communication</c:v>
                </c:pt>
              </c:strCache>
            </c:strRef>
          </c:cat>
          <c:val>
            <c:numRef>
              <c:f>Sheet1!$B$35:$G$35</c:f>
              <c:numCache>
                <c:formatCode>General</c:formatCode>
                <c:ptCount val="6"/>
                <c:pt idx="0">
                  <c:v>30.3</c:v>
                </c:pt>
                <c:pt idx="1">
                  <c:v>39.4</c:v>
                </c:pt>
                <c:pt idx="2">
                  <c:v>52.3</c:v>
                </c:pt>
                <c:pt idx="3">
                  <c:v>19.3</c:v>
                </c:pt>
                <c:pt idx="4">
                  <c:v>8.3</c:v>
                </c:pt>
                <c:pt idx="5">
                  <c:v>34.9</c:v>
                </c:pt>
              </c:numCache>
            </c:numRef>
          </c:val>
          <c:extLst xmlns:c16r2="http://schemas.microsoft.com/office/drawing/2015/06/chart">
            <c:ext xmlns:c16="http://schemas.microsoft.com/office/drawing/2014/chart" uri="{C3380CC4-5D6E-409C-BE32-E72D297353CC}">
              <c16:uniqueId val="{00000003-F6B4-4025-AA1C-41A872B735EE}"/>
            </c:ext>
          </c:extLst>
        </c:ser>
        <c:ser>
          <c:idx val="2"/>
          <c:order val="2"/>
          <c:tx>
            <c:strRef>
              <c:f>Sheet1!$A$36</c:f>
              <c:strCache>
                <c:ptCount val="1"/>
                <c:pt idx="0">
                  <c:v>2</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Base"/>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Sheet1!$B$33:$G$33</c:f>
              <c:strCache>
                <c:ptCount val="6"/>
                <c:pt idx="0">
                  <c:v>Interpretation</c:v>
                </c:pt>
                <c:pt idx="1">
                  <c:v>Representation</c:v>
                </c:pt>
                <c:pt idx="2">
                  <c:v>Calculation</c:v>
                </c:pt>
                <c:pt idx="3">
                  <c:v>Application/Analysis</c:v>
                </c:pt>
                <c:pt idx="4">
                  <c:v>Assumptions</c:v>
                </c:pt>
                <c:pt idx="5">
                  <c:v>Communication</c:v>
                </c:pt>
              </c:strCache>
            </c:strRef>
          </c:cat>
          <c:val>
            <c:numRef>
              <c:f>Sheet1!$B$36:$G$36</c:f>
              <c:numCache>
                <c:formatCode>General</c:formatCode>
                <c:ptCount val="6"/>
                <c:pt idx="0">
                  <c:v>22.9</c:v>
                </c:pt>
                <c:pt idx="1">
                  <c:v>31.2</c:v>
                </c:pt>
                <c:pt idx="2">
                  <c:v>23.9</c:v>
                </c:pt>
                <c:pt idx="3">
                  <c:v>38.5</c:v>
                </c:pt>
                <c:pt idx="4">
                  <c:v>15.6</c:v>
                </c:pt>
                <c:pt idx="5">
                  <c:v>5.7</c:v>
                </c:pt>
              </c:numCache>
            </c:numRef>
          </c:val>
          <c:extLst xmlns:c16r2="http://schemas.microsoft.com/office/drawing/2015/06/chart">
            <c:ext xmlns:c16="http://schemas.microsoft.com/office/drawing/2014/chart" uri="{C3380CC4-5D6E-409C-BE32-E72D297353CC}">
              <c16:uniqueId val="{00000005-F6B4-4025-AA1C-41A872B735EE}"/>
            </c:ext>
          </c:extLst>
        </c:ser>
        <c:ser>
          <c:idx val="3"/>
          <c:order val="3"/>
          <c:tx>
            <c:strRef>
              <c:f>Sheet1!$A$37</c:f>
              <c:strCache>
                <c:ptCount val="1"/>
                <c:pt idx="0">
                  <c:v>1</c:v>
                </c:pt>
              </c:strCache>
            </c:strRef>
          </c:tx>
          <c:spPr>
            <a:solidFill>
              <a:schemeClr val="accent1">
                <a:tint val="77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85000"/>
                        <a:lumOff val="15000"/>
                      </a:schemeClr>
                    </a:solidFill>
                    <a:latin typeface="+mn-lt"/>
                    <a:ea typeface="+mn-ea"/>
                    <a:cs typeface="+mn-cs"/>
                  </a:defRPr>
                </a:pPr>
                <a:endParaRPr lang="en-US"/>
              </a:p>
            </c:txPr>
            <c:dLblPos val="inBase"/>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Sheet1!$B$33:$G$33</c:f>
              <c:strCache>
                <c:ptCount val="6"/>
                <c:pt idx="0">
                  <c:v>Interpretation</c:v>
                </c:pt>
                <c:pt idx="1">
                  <c:v>Representation</c:v>
                </c:pt>
                <c:pt idx="2">
                  <c:v>Calculation</c:v>
                </c:pt>
                <c:pt idx="3">
                  <c:v>Application/Analysis</c:v>
                </c:pt>
                <c:pt idx="4">
                  <c:v>Assumptions</c:v>
                </c:pt>
                <c:pt idx="5">
                  <c:v>Communication</c:v>
                </c:pt>
              </c:strCache>
            </c:strRef>
          </c:cat>
          <c:val>
            <c:numRef>
              <c:f>Sheet1!$B$37:$G$37</c:f>
              <c:numCache>
                <c:formatCode>General</c:formatCode>
                <c:ptCount val="6"/>
                <c:pt idx="0">
                  <c:v>7.3</c:v>
                </c:pt>
                <c:pt idx="1">
                  <c:v>1.8</c:v>
                </c:pt>
                <c:pt idx="2">
                  <c:v>4.6</c:v>
                </c:pt>
                <c:pt idx="3">
                  <c:v>14.7</c:v>
                </c:pt>
                <c:pt idx="4">
                  <c:v>12.8</c:v>
                </c:pt>
                <c:pt idx="5">
                  <c:v>10.1</c:v>
                </c:pt>
              </c:numCache>
            </c:numRef>
          </c:val>
          <c:extLst xmlns:c16r2="http://schemas.microsoft.com/office/drawing/2015/06/chart">
            <c:ext xmlns:c16="http://schemas.microsoft.com/office/drawing/2014/chart" uri="{C3380CC4-5D6E-409C-BE32-E72D297353CC}">
              <c16:uniqueId val="{00000007-F6B4-4025-AA1C-41A872B735EE}"/>
            </c:ext>
          </c:extLst>
        </c:ser>
        <c:ser>
          <c:idx val="4"/>
          <c:order val="4"/>
          <c:tx>
            <c:strRef>
              <c:f>Sheet1!$A$38</c:f>
              <c:strCache>
                <c:ptCount val="1"/>
                <c:pt idx="0">
                  <c:v>0</c:v>
                </c:pt>
              </c:strCache>
            </c:strRef>
          </c:tx>
          <c:spPr>
            <a:solidFill>
              <a:schemeClr val="accent1">
                <a:tint val="54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85000"/>
                        <a:lumOff val="15000"/>
                      </a:schemeClr>
                    </a:solidFill>
                    <a:latin typeface="+mn-lt"/>
                    <a:ea typeface="+mn-ea"/>
                    <a:cs typeface="+mn-cs"/>
                  </a:defRPr>
                </a:pPr>
                <a:endParaRPr lang="en-US"/>
              </a:p>
            </c:txPr>
            <c:dLblPos val="inBase"/>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Sheet1!$B$33:$G$33</c:f>
              <c:strCache>
                <c:ptCount val="6"/>
                <c:pt idx="0">
                  <c:v>Interpretation</c:v>
                </c:pt>
                <c:pt idx="1">
                  <c:v>Representation</c:v>
                </c:pt>
                <c:pt idx="2">
                  <c:v>Calculation</c:v>
                </c:pt>
                <c:pt idx="3">
                  <c:v>Application/Analysis</c:v>
                </c:pt>
                <c:pt idx="4">
                  <c:v>Assumptions</c:v>
                </c:pt>
                <c:pt idx="5">
                  <c:v>Communication</c:v>
                </c:pt>
              </c:strCache>
            </c:strRef>
          </c:cat>
          <c:val>
            <c:numRef>
              <c:f>Sheet1!$B$38:$G$38</c:f>
              <c:numCache>
                <c:formatCode>General</c:formatCode>
                <c:ptCount val="6"/>
                <c:pt idx="0">
                  <c:v>30.3</c:v>
                </c:pt>
                <c:pt idx="1">
                  <c:v>19.3</c:v>
                </c:pt>
                <c:pt idx="2">
                  <c:v>6.4</c:v>
                </c:pt>
                <c:pt idx="3">
                  <c:v>22.9</c:v>
                </c:pt>
                <c:pt idx="4">
                  <c:v>60.6</c:v>
                </c:pt>
                <c:pt idx="5">
                  <c:v>25.7</c:v>
                </c:pt>
              </c:numCache>
            </c:numRef>
          </c:val>
          <c:extLst xmlns:c16r2="http://schemas.microsoft.com/office/drawing/2015/06/chart">
            <c:ext xmlns:c16="http://schemas.microsoft.com/office/drawing/2014/chart" uri="{C3380CC4-5D6E-409C-BE32-E72D297353CC}">
              <c16:uniqueId val="{00000009-F6B4-4025-AA1C-41A872B735EE}"/>
            </c:ext>
          </c:extLst>
        </c:ser>
        <c:dLbls/>
        <c:gapWidth val="189"/>
        <c:overlap val="-5"/>
        <c:axId val="306860984"/>
        <c:axId val="306864808"/>
      </c:barChart>
      <c:catAx>
        <c:axId val="306860984"/>
        <c:scaling>
          <c:orientation val="minMax"/>
        </c:scaling>
        <c:axPos val="b"/>
        <c:numFmt formatCode="General" sourceLinked="1"/>
        <c:maj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06864808"/>
        <c:crosses val="autoZero"/>
        <c:auto val="1"/>
        <c:lblAlgn val="ctr"/>
        <c:lblOffset val="100"/>
      </c:catAx>
      <c:valAx>
        <c:axId val="306864808"/>
        <c:scaling>
          <c:orientation val="minMax"/>
        </c:scaling>
        <c:axPos val="l"/>
        <c:majorGridlines>
          <c:spPr>
            <a:ln w="9525" cap="flat" cmpd="sng" algn="ctr">
              <a:solidFill>
                <a:schemeClr val="tx1">
                  <a:lumMod val="15000"/>
                  <a:lumOff val="85000"/>
                </a:schemeClr>
              </a:solidFill>
              <a:prstDash val="solid"/>
              <a:round/>
            </a:ln>
            <a:effectLst/>
          </c:spPr>
        </c:majorGridlines>
        <c:numFmt formatCode="#,##0" sourceLinked="0"/>
        <c:maj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6860984"/>
        <c:crosses val="autoZero"/>
        <c:crossBetween val="between"/>
      </c:valAx>
      <c:spPr>
        <a:noFill/>
        <a:ln>
          <a:noFill/>
        </a:ln>
        <a:effectLst/>
      </c:spPr>
    </c:plotArea>
    <c:plotVisOnly val="1"/>
    <c:dispBlanksAs val="gap"/>
  </c:chart>
  <c:spPr>
    <a:solidFill>
      <a:schemeClr val="bg1"/>
    </a:solidFill>
    <a:ln w="9525" cap="flat" cmpd="sng" algn="ctr">
      <a:noFill/>
      <a:prstDash val="solid"/>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A9810-345B-2044-A7EE-341A612271E4}" type="doc">
      <dgm:prSet loTypeId="urn:microsoft.com/office/officeart/2005/8/layout/cycle8" loCatId="" qsTypeId="urn:microsoft.com/office/officeart/2005/8/quickstyle/simple4" qsCatId="simple" csTypeId="urn:microsoft.com/office/officeart/2005/8/colors/accent3_2" csCatId="accent3" phldr="1"/>
      <dgm:spPr/>
    </dgm:pt>
    <dgm:pt modelId="{227A06C5-911F-A641-BE12-C2F7C46823B7}">
      <dgm:prSet phldrT="[Text]"/>
      <dgm:spPr>
        <a:solidFill>
          <a:schemeClr val="accent3"/>
        </a:solidFill>
      </dgm:spPr>
      <dgm:t>
        <a:bodyPr/>
        <a:lstStyle/>
        <a:p>
          <a:r>
            <a:rPr lang="en-US" dirty="0"/>
            <a:t>Minnesota</a:t>
          </a:r>
          <a:r>
            <a:rPr lang="en-US" baseline="0" dirty="0"/>
            <a:t> Collaborative</a:t>
          </a:r>
          <a:endParaRPr lang="en-US" dirty="0"/>
        </a:p>
      </dgm:t>
    </dgm:pt>
    <dgm:pt modelId="{471BCAFD-C466-BC4F-8BAB-AC774DA090C0}" type="parTrans" cxnId="{FA92F400-FE8D-0B40-A6EC-AFD199DF834C}">
      <dgm:prSet/>
      <dgm:spPr/>
      <dgm:t>
        <a:bodyPr/>
        <a:lstStyle/>
        <a:p>
          <a:endParaRPr lang="en-US"/>
        </a:p>
      </dgm:t>
    </dgm:pt>
    <dgm:pt modelId="{3F727BCF-3BD1-B142-AC97-39EC9973DE8D}" type="sibTrans" cxnId="{FA92F400-FE8D-0B40-A6EC-AFD199DF834C}">
      <dgm:prSet/>
      <dgm:spPr/>
      <dgm:t>
        <a:bodyPr/>
        <a:lstStyle/>
        <a:p>
          <a:endParaRPr lang="en-US"/>
        </a:p>
      </dgm:t>
    </dgm:pt>
    <dgm:pt modelId="{D13774B7-8B58-1C41-8E23-1EADAE589F11}">
      <dgm:prSet phldrT="[Text]"/>
      <dgm:spPr/>
      <dgm:t>
        <a:bodyPr/>
        <a:lstStyle/>
        <a:p>
          <a:r>
            <a:rPr lang="en-US" dirty="0"/>
            <a:t>Great Lakes Colleges Association</a:t>
          </a:r>
        </a:p>
      </dgm:t>
    </dgm:pt>
    <dgm:pt modelId="{5B1BC397-B5C9-6D4D-8324-C9F05E2A2F3D}" type="parTrans" cxnId="{0C66AF5D-C2E5-104F-A985-129BD202AB46}">
      <dgm:prSet/>
      <dgm:spPr/>
      <dgm:t>
        <a:bodyPr/>
        <a:lstStyle/>
        <a:p>
          <a:endParaRPr lang="en-US"/>
        </a:p>
      </dgm:t>
    </dgm:pt>
    <dgm:pt modelId="{8304D0B9-AA6C-1544-A871-4E0EEC1DC5C2}" type="sibTrans" cxnId="{0C66AF5D-C2E5-104F-A985-129BD202AB46}">
      <dgm:prSet/>
      <dgm:spPr/>
      <dgm:t>
        <a:bodyPr/>
        <a:lstStyle/>
        <a:p>
          <a:endParaRPr lang="en-US"/>
        </a:p>
      </dgm:t>
    </dgm:pt>
    <dgm:pt modelId="{C6D7D928-AF72-3945-B733-0A067F493F01}">
      <dgm:prSet phldrT="[Text]"/>
      <dgm:spPr>
        <a:solidFill>
          <a:schemeClr val="accent2"/>
        </a:solidFill>
      </dgm:spPr>
      <dgm:t>
        <a:bodyPr/>
        <a:lstStyle/>
        <a:p>
          <a:r>
            <a:rPr lang="en-US" dirty="0"/>
            <a:t>Multi-State Collaborative</a:t>
          </a:r>
        </a:p>
      </dgm:t>
    </dgm:pt>
    <dgm:pt modelId="{3137273E-C8DF-2F49-84F6-0CE74FFAB8A6}" type="parTrans" cxnId="{66E8BE48-6F5B-2A43-AFD1-24FAB3F0D51D}">
      <dgm:prSet/>
      <dgm:spPr/>
      <dgm:t>
        <a:bodyPr/>
        <a:lstStyle/>
        <a:p>
          <a:endParaRPr lang="en-US"/>
        </a:p>
      </dgm:t>
    </dgm:pt>
    <dgm:pt modelId="{422E12AA-0931-3E47-86A0-59D5ADED98D9}" type="sibTrans" cxnId="{66E8BE48-6F5B-2A43-AFD1-24FAB3F0D51D}">
      <dgm:prSet/>
      <dgm:spPr/>
      <dgm:t>
        <a:bodyPr/>
        <a:lstStyle/>
        <a:p>
          <a:endParaRPr lang="en-US"/>
        </a:p>
      </dgm:t>
    </dgm:pt>
    <dgm:pt modelId="{FED99BE3-B6D7-DD41-9B59-AFEBEEC28D73}" type="pres">
      <dgm:prSet presAssocID="{5A9A9810-345B-2044-A7EE-341A612271E4}" presName="compositeShape" presStyleCnt="0">
        <dgm:presLayoutVars>
          <dgm:chMax val="7"/>
          <dgm:dir/>
          <dgm:resizeHandles val="exact"/>
        </dgm:presLayoutVars>
      </dgm:prSet>
      <dgm:spPr/>
    </dgm:pt>
    <dgm:pt modelId="{105614D9-38A0-E54F-843B-2D69438EAB1E}" type="pres">
      <dgm:prSet presAssocID="{5A9A9810-345B-2044-A7EE-341A612271E4}" presName="wedge1" presStyleLbl="node1" presStyleIdx="0" presStyleCnt="3"/>
      <dgm:spPr/>
      <dgm:t>
        <a:bodyPr/>
        <a:lstStyle/>
        <a:p>
          <a:endParaRPr lang="en-US"/>
        </a:p>
      </dgm:t>
    </dgm:pt>
    <dgm:pt modelId="{1E64D2C3-57C3-3A41-95BE-9239A139A573}" type="pres">
      <dgm:prSet presAssocID="{5A9A9810-345B-2044-A7EE-341A612271E4}" presName="dummy1a" presStyleCnt="0"/>
      <dgm:spPr/>
    </dgm:pt>
    <dgm:pt modelId="{0D352DF4-5291-CA40-8559-9C22D619EDEE}" type="pres">
      <dgm:prSet presAssocID="{5A9A9810-345B-2044-A7EE-341A612271E4}" presName="dummy1b" presStyleCnt="0"/>
      <dgm:spPr/>
    </dgm:pt>
    <dgm:pt modelId="{77F222D0-754C-3848-85D0-51476D58201E}" type="pres">
      <dgm:prSet presAssocID="{5A9A9810-345B-2044-A7EE-341A612271E4}" presName="wedge1Tx" presStyleLbl="node1" presStyleIdx="0" presStyleCnt="3">
        <dgm:presLayoutVars>
          <dgm:chMax val="0"/>
          <dgm:chPref val="0"/>
          <dgm:bulletEnabled val="1"/>
        </dgm:presLayoutVars>
      </dgm:prSet>
      <dgm:spPr/>
      <dgm:t>
        <a:bodyPr/>
        <a:lstStyle/>
        <a:p>
          <a:endParaRPr lang="en-US"/>
        </a:p>
      </dgm:t>
    </dgm:pt>
    <dgm:pt modelId="{5173656A-801C-D740-B287-22C76135B08A}" type="pres">
      <dgm:prSet presAssocID="{5A9A9810-345B-2044-A7EE-341A612271E4}" presName="wedge2" presStyleLbl="node1" presStyleIdx="1" presStyleCnt="3"/>
      <dgm:spPr/>
      <dgm:t>
        <a:bodyPr/>
        <a:lstStyle/>
        <a:p>
          <a:endParaRPr lang="en-US"/>
        </a:p>
      </dgm:t>
    </dgm:pt>
    <dgm:pt modelId="{6F574933-7B8B-A14A-B776-296505ED6BE1}" type="pres">
      <dgm:prSet presAssocID="{5A9A9810-345B-2044-A7EE-341A612271E4}" presName="dummy2a" presStyleCnt="0"/>
      <dgm:spPr/>
    </dgm:pt>
    <dgm:pt modelId="{5552F143-1A68-604A-85ED-5A42E02B430F}" type="pres">
      <dgm:prSet presAssocID="{5A9A9810-345B-2044-A7EE-341A612271E4}" presName="dummy2b" presStyleCnt="0"/>
      <dgm:spPr/>
    </dgm:pt>
    <dgm:pt modelId="{E8343C66-B9BA-6047-8C34-AB07069218FF}" type="pres">
      <dgm:prSet presAssocID="{5A9A9810-345B-2044-A7EE-341A612271E4}" presName="wedge2Tx" presStyleLbl="node1" presStyleIdx="1" presStyleCnt="3">
        <dgm:presLayoutVars>
          <dgm:chMax val="0"/>
          <dgm:chPref val="0"/>
          <dgm:bulletEnabled val="1"/>
        </dgm:presLayoutVars>
      </dgm:prSet>
      <dgm:spPr/>
      <dgm:t>
        <a:bodyPr/>
        <a:lstStyle/>
        <a:p>
          <a:endParaRPr lang="en-US"/>
        </a:p>
      </dgm:t>
    </dgm:pt>
    <dgm:pt modelId="{156E6C0D-4D26-3445-9FB1-2A3878C3428B}" type="pres">
      <dgm:prSet presAssocID="{5A9A9810-345B-2044-A7EE-341A612271E4}" presName="wedge3" presStyleLbl="node1" presStyleIdx="2" presStyleCnt="3"/>
      <dgm:spPr/>
      <dgm:t>
        <a:bodyPr/>
        <a:lstStyle/>
        <a:p>
          <a:endParaRPr lang="en-US"/>
        </a:p>
      </dgm:t>
    </dgm:pt>
    <dgm:pt modelId="{E25C5D93-DE40-E04B-A597-5D7BD2E016D2}" type="pres">
      <dgm:prSet presAssocID="{5A9A9810-345B-2044-A7EE-341A612271E4}" presName="dummy3a" presStyleCnt="0"/>
      <dgm:spPr/>
    </dgm:pt>
    <dgm:pt modelId="{FAE532B1-1CBA-DB46-BF3F-71FB4805AAC6}" type="pres">
      <dgm:prSet presAssocID="{5A9A9810-345B-2044-A7EE-341A612271E4}" presName="dummy3b" presStyleCnt="0"/>
      <dgm:spPr/>
    </dgm:pt>
    <dgm:pt modelId="{2F9E3D64-1788-AB45-8908-FF499FC19DC5}" type="pres">
      <dgm:prSet presAssocID="{5A9A9810-345B-2044-A7EE-341A612271E4}" presName="wedge3Tx" presStyleLbl="node1" presStyleIdx="2" presStyleCnt="3">
        <dgm:presLayoutVars>
          <dgm:chMax val="0"/>
          <dgm:chPref val="0"/>
          <dgm:bulletEnabled val="1"/>
        </dgm:presLayoutVars>
      </dgm:prSet>
      <dgm:spPr/>
      <dgm:t>
        <a:bodyPr/>
        <a:lstStyle/>
        <a:p>
          <a:endParaRPr lang="en-US"/>
        </a:p>
      </dgm:t>
    </dgm:pt>
    <dgm:pt modelId="{7F90488C-4ECF-6F49-AFC4-2DFE7045C594}" type="pres">
      <dgm:prSet presAssocID="{3F727BCF-3BD1-B142-AC97-39EC9973DE8D}" presName="arrowWedge1" presStyleLbl="fgSibTrans2D1" presStyleIdx="0" presStyleCnt="3"/>
      <dgm:spPr/>
    </dgm:pt>
    <dgm:pt modelId="{604DFA3A-1C4A-BE41-A289-754442E25AA5}" type="pres">
      <dgm:prSet presAssocID="{8304D0B9-AA6C-1544-A871-4E0EEC1DC5C2}" presName="arrowWedge2" presStyleLbl="fgSibTrans2D1" presStyleIdx="1" presStyleCnt="3"/>
      <dgm:spPr/>
    </dgm:pt>
    <dgm:pt modelId="{3FBE9250-1A8A-7644-8C3E-74420D03AB2B}" type="pres">
      <dgm:prSet presAssocID="{422E12AA-0931-3E47-86A0-59D5ADED98D9}" presName="arrowWedge3" presStyleLbl="fgSibTrans2D1" presStyleIdx="2" presStyleCnt="3"/>
      <dgm:spPr/>
    </dgm:pt>
  </dgm:ptLst>
  <dgm:cxnLst>
    <dgm:cxn modelId="{5AA23576-2BF5-394B-A1CB-A09EF8333F91}" type="presOf" srcId="{C6D7D928-AF72-3945-B733-0A067F493F01}" destId="{2F9E3D64-1788-AB45-8908-FF499FC19DC5}" srcOrd="1" destOrd="0" presId="urn:microsoft.com/office/officeart/2005/8/layout/cycle8"/>
    <dgm:cxn modelId="{4C6888BB-D8CF-0947-B036-235C01EFC6CC}" type="presOf" srcId="{D13774B7-8B58-1C41-8E23-1EADAE589F11}" destId="{5173656A-801C-D740-B287-22C76135B08A}" srcOrd="0" destOrd="0" presId="urn:microsoft.com/office/officeart/2005/8/layout/cycle8"/>
    <dgm:cxn modelId="{6D1B7BC3-9FAC-CF4C-A992-DDF1400553F4}" type="presOf" srcId="{C6D7D928-AF72-3945-B733-0A067F493F01}" destId="{156E6C0D-4D26-3445-9FB1-2A3878C3428B}" srcOrd="0" destOrd="0" presId="urn:microsoft.com/office/officeart/2005/8/layout/cycle8"/>
    <dgm:cxn modelId="{FA92F400-FE8D-0B40-A6EC-AFD199DF834C}" srcId="{5A9A9810-345B-2044-A7EE-341A612271E4}" destId="{227A06C5-911F-A641-BE12-C2F7C46823B7}" srcOrd="0" destOrd="0" parTransId="{471BCAFD-C466-BC4F-8BAB-AC774DA090C0}" sibTransId="{3F727BCF-3BD1-B142-AC97-39EC9973DE8D}"/>
    <dgm:cxn modelId="{D2AC49A6-E9DC-2243-BEA1-15B200901483}" type="presOf" srcId="{227A06C5-911F-A641-BE12-C2F7C46823B7}" destId="{77F222D0-754C-3848-85D0-51476D58201E}" srcOrd="1" destOrd="0" presId="urn:microsoft.com/office/officeart/2005/8/layout/cycle8"/>
    <dgm:cxn modelId="{E0EA7C29-E806-824C-B893-F49BAA726208}" type="presOf" srcId="{D13774B7-8B58-1C41-8E23-1EADAE589F11}" destId="{E8343C66-B9BA-6047-8C34-AB07069218FF}" srcOrd="1" destOrd="0" presId="urn:microsoft.com/office/officeart/2005/8/layout/cycle8"/>
    <dgm:cxn modelId="{0C66AF5D-C2E5-104F-A985-129BD202AB46}" srcId="{5A9A9810-345B-2044-A7EE-341A612271E4}" destId="{D13774B7-8B58-1C41-8E23-1EADAE589F11}" srcOrd="1" destOrd="0" parTransId="{5B1BC397-B5C9-6D4D-8324-C9F05E2A2F3D}" sibTransId="{8304D0B9-AA6C-1544-A871-4E0EEC1DC5C2}"/>
    <dgm:cxn modelId="{66E8BE48-6F5B-2A43-AFD1-24FAB3F0D51D}" srcId="{5A9A9810-345B-2044-A7EE-341A612271E4}" destId="{C6D7D928-AF72-3945-B733-0A067F493F01}" srcOrd="2" destOrd="0" parTransId="{3137273E-C8DF-2F49-84F6-0CE74FFAB8A6}" sibTransId="{422E12AA-0931-3E47-86A0-59D5ADED98D9}"/>
    <dgm:cxn modelId="{E2094F8C-5395-D24F-8297-FE8D589AA817}" type="presOf" srcId="{5A9A9810-345B-2044-A7EE-341A612271E4}" destId="{FED99BE3-B6D7-DD41-9B59-AFEBEEC28D73}" srcOrd="0" destOrd="0" presId="urn:microsoft.com/office/officeart/2005/8/layout/cycle8"/>
    <dgm:cxn modelId="{6AD22E7F-83C0-F94C-A34B-1585E81F3A4C}" type="presOf" srcId="{227A06C5-911F-A641-BE12-C2F7C46823B7}" destId="{105614D9-38A0-E54F-843B-2D69438EAB1E}" srcOrd="0" destOrd="0" presId="urn:microsoft.com/office/officeart/2005/8/layout/cycle8"/>
    <dgm:cxn modelId="{9630DB5F-CC52-6840-AA47-065D23EBBD41}" type="presParOf" srcId="{FED99BE3-B6D7-DD41-9B59-AFEBEEC28D73}" destId="{105614D9-38A0-E54F-843B-2D69438EAB1E}" srcOrd="0" destOrd="0" presId="urn:microsoft.com/office/officeart/2005/8/layout/cycle8"/>
    <dgm:cxn modelId="{4264B638-C107-4142-9F0F-422BCBDA32CC}" type="presParOf" srcId="{FED99BE3-B6D7-DD41-9B59-AFEBEEC28D73}" destId="{1E64D2C3-57C3-3A41-95BE-9239A139A573}" srcOrd="1" destOrd="0" presId="urn:microsoft.com/office/officeart/2005/8/layout/cycle8"/>
    <dgm:cxn modelId="{D7045189-EDE8-294E-91A1-5E5BB6F80D23}" type="presParOf" srcId="{FED99BE3-B6D7-DD41-9B59-AFEBEEC28D73}" destId="{0D352DF4-5291-CA40-8559-9C22D619EDEE}" srcOrd="2" destOrd="0" presId="urn:microsoft.com/office/officeart/2005/8/layout/cycle8"/>
    <dgm:cxn modelId="{21EAFD9D-AA9B-764A-BD42-948947544B55}" type="presParOf" srcId="{FED99BE3-B6D7-DD41-9B59-AFEBEEC28D73}" destId="{77F222D0-754C-3848-85D0-51476D58201E}" srcOrd="3" destOrd="0" presId="urn:microsoft.com/office/officeart/2005/8/layout/cycle8"/>
    <dgm:cxn modelId="{194E50F4-29D1-1C4B-A3A5-ADCA78CAE1C4}" type="presParOf" srcId="{FED99BE3-B6D7-DD41-9B59-AFEBEEC28D73}" destId="{5173656A-801C-D740-B287-22C76135B08A}" srcOrd="4" destOrd="0" presId="urn:microsoft.com/office/officeart/2005/8/layout/cycle8"/>
    <dgm:cxn modelId="{237B83FB-094A-A145-971D-F16B9087A138}" type="presParOf" srcId="{FED99BE3-B6D7-DD41-9B59-AFEBEEC28D73}" destId="{6F574933-7B8B-A14A-B776-296505ED6BE1}" srcOrd="5" destOrd="0" presId="urn:microsoft.com/office/officeart/2005/8/layout/cycle8"/>
    <dgm:cxn modelId="{49E69E70-7F76-A942-8998-4D60E89BDC72}" type="presParOf" srcId="{FED99BE3-B6D7-DD41-9B59-AFEBEEC28D73}" destId="{5552F143-1A68-604A-85ED-5A42E02B430F}" srcOrd="6" destOrd="0" presId="urn:microsoft.com/office/officeart/2005/8/layout/cycle8"/>
    <dgm:cxn modelId="{503BBFCC-82FC-6048-9596-68B973D29AA5}" type="presParOf" srcId="{FED99BE3-B6D7-DD41-9B59-AFEBEEC28D73}" destId="{E8343C66-B9BA-6047-8C34-AB07069218FF}" srcOrd="7" destOrd="0" presId="urn:microsoft.com/office/officeart/2005/8/layout/cycle8"/>
    <dgm:cxn modelId="{B1AD0928-B58C-8343-8EB4-5F9565979FC7}" type="presParOf" srcId="{FED99BE3-B6D7-DD41-9B59-AFEBEEC28D73}" destId="{156E6C0D-4D26-3445-9FB1-2A3878C3428B}" srcOrd="8" destOrd="0" presId="urn:microsoft.com/office/officeart/2005/8/layout/cycle8"/>
    <dgm:cxn modelId="{DB110D39-ABD1-C24C-B158-C16E2FB5EB87}" type="presParOf" srcId="{FED99BE3-B6D7-DD41-9B59-AFEBEEC28D73}" destId="{E25C5D93-DE40-E04B-A597-5D7BD2E016D2}" srcOrd="9" destOrd="0" presId="urn:microsoft.com/office/officeart/2005/8/layout/cycle8"/>
    <dgm:cxn modelId="{E45AC389-6A03-EE46-BC51-8AF7C92993B4}" type="presParOf" srcId="{FED99BE3-B6D7-DD41-9B59-AFEBEEC28D73}" destId="{FAE532B1-1CBA-DB46-BF3F-71FB4805AAC6}" srcOrd="10" destOrd="0" presId="urn:microsoft.com/office/officeart/2005/8/layout/cycle8"/>
    <dgm:cxn modelId="{F1B20350-3A36-E34A-98DC-515E9E6652CA}" type="presParOf" srcId="{FED99BE3-B6D7-DD41-9B59-AFEBEEC28D73}" destId="{2F9E3D64-1788-AB45-8908-FF499FC19DC5}" srcOrd="11" destOrd="0" presId="urn:microsoft.com/office/officeart/2005/8/layout/cycle8"/>
    <dgm:cxn modelId="{B5AF212F-DC5F-AF4B-A115-F1F9887CA355}" type="presParOf" srcId="{FED99BE3-B6D7-DD41-9B59-AFEBEEC28D73}" destId="{7F90488C-4ECF-6F49-AFC4-2DFE7045C594}" srcOrd="12" destOrd="0" presId="urn:microsoft.com/office/officeart/2005/8/layout/cycle8"/>
    <dgm:cxn modelId="{2B3156BF-778B-4743-8D01-FEF0F4F63C1B}" type="presParOf" srcId="{FED99BE3-B6D7-DD41-9B59-AFEBEEC28D73}" destId="{604DFA3A-1C4A-BE41-A289-754442E25AA5}" srcOrd="13" destOrd="0" presId="urn:microsoft.com/office/officeart/2005/8/layout/cycle8"/>
    <dgm:cxn modelId="{EED8F8BB-F5D2-A149-8B7C-344F593881FE}" type="presParOf" srcId="{FED99BE3-B6D7-DD41-9B59-AFEBEEC28D73}" destId="{3FBE9250-1A8A-7644-8C3E-74420D03AB2B}"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D33167-6799-084F-A612-CC6EA954EF7E}" type="doc">
      <dgm:prSet loTypeId="urn:microsoft.com/office/officeart/2005/8/layout/venn1" loCatId="relationship" qsTypeId="urn:microsoft.com/office/officeart/2005/8/quickstyle/simple4" qsCatId="simple" csTypeId="urn:microsoft.com/office/officeart/2005/8/colors/accent3_2" csCatId="accent3" phldr="1"/>
      <dgm:spPr/>
      <dgm:t>
        <a:bodyPr/>
        <a:lstStyle/>
        <a:p>
          <a:endParaRPr lang="en-US"/>
        </a:p>
      </dgm:t>
    </dgm:pt>
    <dgm:pt modelId="{D1DD776E-B5B4-EF49-B72B-13D43C097942}">
      <dgm:prSet phldrT="[Text]" custT="1"/>
      <dgm:spPr/>
      <dgm:t>
        <a:bodyPr/>
        <a:lstStyle/>
        <a:p>
          <a:r>
            <a:rPr lang="en-US" sz="2400" baseline="0" dirty="0">
              <a:solidFill>
                <a:schemeClr val="tx1">
                  <a:lumMod val="75000"/>
                  <a:lumOff val="25000"/>
                </a:schemeClr>
              </a:solidFill>
              <a:latin typeface="Abadi MT Condensed Light" charset="0"/>
              <a:ea typeface="Abadi MT Condensed Light" charset="0"/>
              <a:cs typeface="Abadi MT Condensed Light" charset="0"/>
            </a:rPr>
            <a:t>Scores (rubrics)</a:t>
          </a:r>
        </a:p>
      </dgm:t>
    </dgm:pt>
    <dgm:pt modelId="{8A2E3FD7-0BF9-2740-9E49-B02349DD5A99}" type="parTrans" cxnId="{71679F0B-E8A2-F44C-BFC6-FDA916CD7DCA}">
      <dgm:prSet/>
      <dgm:spPr/>
      <dgm:t>
        <a:bodyPr/>
        <a:lstStyle/>
        <a:p>
          <a:endParaRPr lang="en-US"/>
        </a:p>
      </dgm:t>
    </dgm:pt>
    <dgm:pt modelId="{7E528FCA-BA83-C642-9EBD-DF9081E5A585}" type="sibTrans" cxnId="{71679F0B-E8A2-F44C-BFC6-FDA916CD7DCA}">
      <dgm:prSet/>
      <dgm:spPr/>
      <dgm:t>
        <a:bodyPr/>
        <a:lstStyle/>
        <a:p>
          <a:endParaRPr lang="en-US"/>
        </a:p>
      </dgm:t>
    </dgm:pt>
    <dgm:pt modelId="{15E48332-B4A0-5944-B96E-44C7031EBD44}">
      <dgm:prSet phldrT="[Text]" custT="1"/>
      <dgm:spPr/>
      <dgm:t>
        <a:bodyPr/>
        <a:lstStyle/>
        <a:p>
          <a:r>
            <a:rPr lang="en-US" sz="2400" dirty="0">
              <a:solidFill>
                <a:schemeClr val="tx1">
                  <a:lumMod val="75000"/>
                  <a:lumOff val="25000"/>
                </a:schemeClr>
              </a:solidFill>
              <a:latin typeface="Abadi MT Condensed Light" charset="0"/>
              <a:ea typeface="Abadi MT Condensed Light" charset="0"/>
              <a:cs typeface="Abadi MT Condensed Light" charset="0"/>
            </a:rPr>
            <a:t>Assignments</a:t>
          </a:r>
        </a:p>
      </dgm:t>
    </dgm:pt>
    <dgm:pt modelId="{C40BFCAB-15FD-5E4C-96D8-6CDF9DBA0EBC}" type="parTrans" cxnId="{859C552B-2F9C-0A49-876C-202518BC3AF4}">
      <dgm:prSet/>
      <dgm:spPr/>
      <dgm:t>
        <a:bodyPr/>
        <a:lstStyle/>
        <a:p>
          <a:endParaRPr lang="en-US"/>
        </a:p>
      </dgm:t>
    </dgm:pt>
    <dgm:pt modelId="{13E9055E-16DD-BE4F-85D9-889C92D1BC67}" type="sibTrans" cxnId="{859C552B-2F9C-0A49-876C-202518BC3AF4}">
      <dgm:prSet/>
      <dgm:spPr/>
      <dgm:t>
        <a:bodyPr/>
        <a:lstStyle/>
        <a:p>
          <a:endParaRPr lang="en-US"/>
        </a:p>
      </dgm:t>
    </dgm:pt>
    <dgm:pt modelId="{B935F04E-12FE-3A4B-8F42-7142D9289181}">
      <dgm:prSet phldrT="[Text]" custT="1"/>
      <dgm:spPr/>
      <dgm:t>
        <a:bodyPr/>
        <a:lstStyle/>
        <a:p>
          <a:r>
            <a:rPr lang="en-US" sz="2400" dirty="0">
              <a:solidFill>
                <a:schemeClr val="tx1">
                  <a:lumMod val="75000"/>
                  <a:lumOff val="25000"/>
                </a:schemeClr>
              </a:solidFill>
              <a:latin typeface="Abadi MT Condensed Light" charset="0"/>
              <a:ea typeface="Abadi MT Condensed Light" charset="0"/>
              <a:cs typeface="Abadi MT Condensed Light" charset="0"/>
            </a:rPr>
            <a:t>Scorers</a:t>
          </a:r>
          <a:endParaRPr lang="en-US" sz="3200" dirty="0">
            <a:solidFill>
              <a:schemeClr val="tx1">
                <a:lumMod val="75000"/>
                <a:lumOff val="25000"/>
              </a:schemeClr>
            </a:solidFill>
            <a:latin typeface="Abadi MT Condensed Light" charset="0"/>
            <a:ea typeface="Abadi MT Condensed Light" charset="0"/>
            <a:cs typeface="Abadi MT Condensed Light" charset="0"/>
          </a:endParaRPr>
        </a:p>
      </dgm:t>
    </dgm:pt>
    <dgm:pt modelId="{297DD20E-F9E2-404A-AE85-CEFB7576C3E6}" type="parTrans" cxnId="{DD96FB4C-FAB4-5143-BAD5-BCAF7DA9A5E1}">
      <dgm:prSet/>
      <dgm:spPr/>
      <dgm:t>
        <a:bodyPr/>
        <a:lstStyle/>
        <a:p>
          <a:endParaRPr lang="en-US"/>
        </a:p>
      </dgm:t>
    </dgm:pt>
    <dgm:pt modelId="{F73643F9-2097-7D4A-9E39-3EF55BDA3AC7}" type="sibTrans" cxnId="{DD96FB4C-FAB4-5143-BAD5-BCAF7DA9A5E1}">
      <dgm:prSet/>
      <dgm:spPr/>
      <dgm:t>
        <a:bodyPr/>
        <a:lstStyle/>
        <a:p>
          <a:endParaRPr lang="en-US"/>
        </a:p>
      </dgm:t>
    </dgm:pt>
    <dgm:pt modelId="{A10D0110-B0A5-C647-A853-09EEBFA7648D}" type="pres">
      <dgm:prSet presAssocID="{89D33167-6799-084F-A612-CC6EA954EF7E}" presName="compositeShape" presStyleCnt="0">
        <dgm:presLayoutVars>
          <dgm:chMax val="7"/>
          <dgm:dir/>
          <dgm:resizeHandles val="exact"/>
        </dgm:presLayoutVars>
      </dgm:prSet>
      <dgm:spPr/>
      <dgm:t>
        <a:bodyPr/>
        <a:lstStyle/>
        <a:p>
          <a:endParaRPr lang="en-US"/>
        </a:p>
      </dgm:t>
    </dgm:pt>
    <dgm:pt modelId="{26CA140B-D56A-C44F-836F-7BB30304B5C7}" type="pres">
      <dgm:prSet presAssocID="{D1DD776E-B5B4-EF49-B72B-13D43C097942}" presName="circ1" presStyleLbl="vennNode1" presStyleIdx="0" presStyleCnt="3"/>
      <dgm:spPr/>
      <dgm:t>
        <a:bodyPr/>
        <a:lstStyle/>
        <a:p>
          <a:endParaRPr lang="en-US"/>
        </a:p>
      </dgm:t>
    </dgm:pt>
    <dgm:pt modelId="{33C803AD-2FB9-F345-9A36-A661B177DB08}" type="pres">
      <dgm:prSet presAssocID="{D1DD776E-B5B4-EF49-B72B-13D43C097942}" presName="circ1Tx" presStyleLbl="revTx" presStyleIdx="0" presStyleCnt="0">
        <dgm:presLayoutVars>
          <dgm:chMax val="0"/>
          <dgm:chPref val="0"/>
          <dgm:bulletEnabled val="1"/>
        </dgm:presLayoutVars>
      </dgm:prSet>
      <dgm:spPr/>
      <dgm:t>
        <a:bodyPr/>
        <a:lstStyle/>
        <a:p>
          <a:endParaRPr lang="en-US"/>
        </a:p>
      </dgm:t>
    </dgm:pt>
    <dgm:pt modelId="{7B6FBDB9-0150-824D-8A82-D3FFD83185CC}" type="pres">
      <dgm:prSet presAssocID="{15E48332-B4A0-5944-B96E-44C7031EBD44}" presName="circ2" presStyleLbl="vennNode1" presStyleIdx="1" presStyleCnt="3"/>
      <dgm:spPr/>
      <dgm:t>
        <a:bodyPr/>
        <a:lstStyle/>
        <a:p>
          <a:endParaRPr lang="en-US"/>
        </a:p>
      </dgm:t>
    </dgm:pt>
    <dgm:pt modelId="{DEECDE61-2599-124C-88B2-C35B1F740A66}" type="pres">
      <dgm:prSet presAssocID="{15E48332-B4A0-5944-B96E-44C7031EBD44}" presName="circ2Tx" presStyleLbl="revTx" presStyleIdx="0" presStyleCnt="0">
        <dgm:presLayoutVars>
          <dgm:chMax val="0"/>
          <dgm:chPref val="0"/>
          <dgm:bulletEnabled val="1"/>
        </dgm:presLayoutVars>
      </dgm:prSet>
      <dgm:spPr/>
      <dgm:t>
        <a:bodyPr/>
        <a:lstStyle/>
        <a:p>
          <a:endParaRPr lang="en-US"/>
        </a:p>
      </dgm:t>
    </dgm:pt>
    <dgm:pt modelId="{DBF8942F-8D79-2A47-882E-8607E3210127}" type="pres">
      <dgm:prSet presAssocID="{B935F04E-12FE-3A4B-8F42-7142D9289181}" presName="circ3" presStyleLbl="vennNode1" presStyleIdx="2" presStyleCnt="3"/>
      <dgm:spPr/>
      <dgm:t>
        <a:bodyPr/>
        <a:lstStyle/>
        <a:p>
          <a:endParaRPr lang="en-US"/>
        </a:p>
      </dgm:t>
    </dgm:pt>
    <dgm:pt modelId="{1ED32825-DCC3-B748-A844-83DAF5442026}" type="pres">
      <dgm:prSet presAssocID="{B935F04E-12FE-3A4B-8F42-7142D9289181}" presName="circ3Tx" presStyleLbl="revTx" presStyleIdx="0" presStyleCnt="0">
        <dgm:presLayoutVars>
          <dgm:chMax val="0"/>
          <dgm:chPref val="0"/>
          <dgm:bulletEnabled val="1"/>
        </dgm:presLayoutVars>
      </dgm:prSet>
      <dgm:spPr/>
      <dgm:t>
        <a:bodyPr/>
        <a:lstStyle/>
        <a:p>
          <a:endParaRPr lang="en-US"/>
        </a:p>
      </dgm:t>
    </dgm:pt>
  </dgm:ptLst>
  <dgm:cxnLst>
    <dgm:cxn modelId="{D759BEFD-0C1D-904B-9A04-2A6DA0DDA0FF}" type="presOf" srcId="{B935F04E-12FE-3A4B-8F42-7142D9289181}" destId="{1ED32825-DCC3-B748-A844-83DAF5442026}" srcOrd="1" destOrd="0" presId="urn:microsoft.com/office/officeart/2005/8/layout/venn1"/>
    <dgm:cxn modelId="{D09AA560-32D2-D247-9729-815320CD8891}" type="presOf" srcId="{B935F04E-12FE-3A4B-8F42-7142D9289181}" destId="{DBF8942F-8D79-2A47-882E-8607E3210127}" srcOrd="0" destOrd="0" presId="urn:microsoft.com/office/officeart/2005/8/layout/venn1"/>
    <dgm:cxn modelId="{859C552B-2F9C-0A49-876C-202518BC3AF4}" srcId="{89D33167-6799-084F-A612-CC6EA954EF7E}" destId="{15E48332-B4A0-5944-B96E-44C7031EBD44}" srcOrd="1" destOrd="0" parTransId="{C40BFCAB-15FD-5E4C-96D8-6CDF9DBA0EBC}" sibTransId="{13E9055E-16DD-BE4F-85D9-889C92D1BC67}"/>
    <dgm:cxn modelId="{71679F0B-E8A2-F44C-BFC6-FDA916CD7DCA}" srcId="{89D33167-6799-084F-A612-CC6EA954EF7E}" destId="{D1DD776E-B5B4-EF49-B72B-13D43C097942}" srcOrd="0" destOrd="0" parTransId="{8A2E3FD7-0BF9-2740-9E49-B02349DD5A99}" sibTransId="{7E528FCA-BA83-C642-9EBD-DF9081E5A585}"/>
    <dgm:cxn modelId="{DD96FB4C-FAB4-5143-BAD5-BCAF7DA9A5E1}" srcId="{89D33167-6799-084F-A612-CC6EA954EF7E}" destId="{B935F04E-12FE-3A4B-8F42-7142D9289181}" srcOrd="2" destOrd="0" parTransId="{297DD20E-F9E2-404A-AE85-CEFB7576C3E6}" sibTransId="{F73643F9-2097-7D4A-9E39-3EF55BDA3AC7}"/>
    <dgm:cxn modelId="{FEE90773-A19B-1740-A623-CD1EEA9A1748}" type="presOf" srcId="{15E48332-B4A0-5944-B96E-44C7031EBD44}" destId="{DEECDE61-2599-124C-88B2-C35B1F740A66}" srcOrd="1" destOrd="0" presId="urn:microsoft.com/office/officeart/2005/8/layout/venn1"/>
    <dgm:cxn modelId="{C09B8A63-10AB-9E4B-9C51-6DB6A82A7424}" type="presOf" srcId="{15E48332-B4A0-5944-B96E-44C7031EBD44}" destId="{7B6FBDB9-0150-824D-8A82-D3FFD83185CC}" srcOrd="0" destOrd="0" presId="urn:microsoft.com/office/officeart/2005/8/layout/venn1"/>
    <dgm:cxn modelId="{35F11E5E-CD69-7D45-9AB1-D129163621C9}" type="presOf" srcId="{D1DD776E-B5B4-EF49-B72B-13D43C097942}" destId="{26CA140B-D56A-C44F-836F-7BB30304B5C7}" srcOrd="0" destOrd="0" presId="urn:microsoft.com/office/officeart/2005/8/layout/venn1"/>
    <dgm:cxn modelId="{4D980404-980A-CF4E-B766-BF89E76F8E00}" type="presOf" srcId="{89D33167-6799-084F-A612-CC6EA954EF7E}" destId="{A10D0110-B0A5-C647-A853-09EEBFA7648D}" srcOrd="0" destOrd="0" presId="urn:microsoft.com/office/officeart/2005/8/layout/venn1"/>
    <dgm:cxn modelId="{BF89E992-65AC-594D-8ADC-899DD0A14574}" type="presOf" srcId="{D1DD776E-B5B4-EF49-B72B-13D43C097942}" destId="{33C803AD-2FB9-F345-9A36-A661B177DB08}" srcOrd="1" destOrd="0" presId="urn:microsoft.com/office/officeart/2005/8/layout/venn1"/>
    <dgm:cxn modelId="{FB78AB48-C90A-134A-8335-34D9122BB35E}" type="presParOf" srcId="{A10D0110-B0A5-C647-A853-09EEBFA7648D}" destId="{26CA140B-D56A-C44F-836F-7BB30304B5C7}" srcOrd="0" destOrd="0" presId="urn:microsoft.com/office/officeart/2005/8/layout/venn1"/>
    <dgm:cxn modelId="{BC96EF48-C434-A14E-8959-6584CD911623}" type="presParOf" srcId="{A10D0110-B0A5-C647-A853-09EEBFA7648D}" destId="{33C803AD-2FB9-F345-9A36-A661B177DB08}" srcOrd="1" destOrd="0" presId="urn:microsoft.com/office/officeart/2005/8/layout/venn1"/>
    <dgm:cxn modelId="{612DF0FD-8045-9C49-A2D5-1E5BE5863182}" type="presParOf" srcId="{A10D0110-B0A5-C647-A853-09EEBFA7648D}" destId="{7B6FBDB9-0150-824D-8A82-D3FFD83185CC}" srcOrd="2" destOrd="0" presId="urn:microsoft.com/office/officeart/2005/8/layout/venn1"/>
    <dgm:cxn modelId="{E5A2F1ED-E28A-4047-9429-3BE8AEDA2A3F}" type="presParOf" srcId="{A10D0110-B0A5-C647-A853-09EEBFA7648D}" destId="{DEECDE61-2599-124C-88B2-C35B1F740A66}" srcOrd="3" destOrd="0" presId="urn:microsoft.com/office/officeart/2005/8/layout/venn1"/>
    <dgm:cxn modelId="{6D06FD64-7FB6-F847-BF0B-91528135D08B}" type="presParOf" srcId="{A10D0110-B0A5-C647-A853-09EEBFA7648D}" destId="{DBF8942F-8D79-2A47-882E-8607E3210127}" srcOrd="4" destOrd="0" presId="urn:microsoft.com/office/officeart/2005/8/layout/venn1"/>
    <dgm:cxn modelId="{7F6A69D5-A1E5-6F4F-9900-9DA0EBF3BB4D}" type="presParOf" srcId="{A10D0110-B0A5-C647-A853-09EEBFA7648D}" destId="{1ED32825-DCC3-B748-A844-83DAF5442026}"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843261-3A4D-004F-8AC0-45CEF5FE39EC}" type="doc">
      <dgm:prSet loTypeId="urn:microsoft.com/office/officeart/2005/8/layout/balance1" loCatId="" qsTypeId="urn:microsoft.com/office/officeart/2005/8/quickstyle/simple4" qsCatId="simple" csTypeId="urn:microsoft.com/office/officeart/2005/8/colors/colorful3" csCatId="colorful" phldr="1"/>
      <dgm:spPr/>
      <dgm:t>
        <a:bodyPr/>
        <a:lstStyle/>
        <a:p>
          <a:endParaRPr lang="en-US"/>
        </a:p>
      </dgm:t>
    </dgm:pt>
    <dgm:pt modelId="{F013574C-A395-9649-BCD3-1E7BA58331BF}">
      <dgm:prSet phldrT="[Text]" custT="1"/>
      <dgm:spPr>
        <a:solidFill>
          <a:schemeClr val="accent4"/>
        </a:solidFill>
      </dgm:spPr>
      <dgm:t>
        <a:bodyPr/>
        <a:lstStyle/>
        <a:p>
          <a:r>
            <a:rPr lang="en-US" sz="1800" baseline="0" dirty="0"/>
            <a:t>Required common prompts</a:t>
          </a:r>
          <a:endParaRPr lang="en-US" sz="1800" dirty="0"/>
        </a:p>
      </dgm:t>
    </dgm:pt>
    <dgm:pt modelId="{B569A691-7F96-A341-BFDF-3301011B1902}" type="parTrans" cxnId="{D0CE4548-F8C4-994A-A15D-A2690CBF5A7B}">
      <dgm:prSet/>
      <dgm:spPr/>
      <dgm:t>
        <a:bodyPr/>
        <a:lstStyle/>
        <a:p>
          <a:endParaRPr lang="en-US"/>
        </a:p>
      </dgm:t>
    </dgm:pt>
    <dgm:pt modelId="{7597050C-C290-C945-9E4E-65692A0B4ACA}" type="sibTrans" cxnId="{D0CE4548-F8C4-994A-A15D-A2690CBF5A7B}">
      <dgm:prSet/>
      <dgm:spPr/>
      <dgm:t>
        <a:bodyPr/>
        <a:lstStyle/>
        <a:p>
          <a:endParaRPr lang="en-US"/>
        </a:p>
      </dgm:t>
    </dgm:pt>
    <dgm:pt modelId="{B0976170-A36D-0A40-AE28-241D594DC251}">
      <dgm:prSet phldrT="[Text]" custT="1"/>
      <dgm:spPr>
        <a:solidFill>
          <a:schemeClr val="accent3"/>
        </a:solidFill>
      </dgm:spPr>
      <dgm:t>
        <a:bodyPr/>
        <a:lstStyle/>
        <a:p>
          <a:r>
            <a:rPr lang="en-US" sz="1800" dirty="0"/>
            <a:t>Faculty development opportunities</a:t>
          </a:r>
        </a:p>
      </dgm:t>
    </dgm:pt>
    <dgm:pt modelId="{94F3AD38-8121-7C46-8334-A17287FC2DFE}" type="parTrans" cxnId="{C2E32EB4-B442-334C-9E90-EB2FEEC39349}">
      <dgm:prSet/>
      <dgm:spPr/>
      <dgm:t>
        <a:bodyPr/>
        <a:lstStyle/>
        <a:p>
          <a:endParaRPr lang="en-US"/>
        </a:p>
      </dgm:t>
    </dgm:pt>
    <dgm:pt modelId="{FACFCB7D-B8F0-AF4C-825D-A0E66AA845E6}" type="sibTrans" cxnId="{C2E32EB4-B442-334C-9E90-EB2FEEC39349}">
      <dgm:prSet/>
      <dgm:spPr/>
      <dgm:t>
        <a:bodyPr/>
        <a:lstStyle/>
        <a:p>
          <a:endParaRPr lang="en-US"/>
        </a:p>
      </dgm:t>
    </dgm:pt>
    <dgm:pt modelId="{1256AE92-283E-4242-B172-AE88781CDD24}">
      <dgm:prSet phldrT="[Text]" custT="1"/>
      <dgm:spPr>
        <a:solidFill>
          <a:schemeClr val="accent3"/>
        </a:solidFill>
      </dgm:spPr>
      <dgm:t>
        <a:bodyPr/>
        <a:lstStyle/>
        <a:p>
          <a:r>
            <a:rPr lang="en-US" sz="1800" dirty="0"/>
            <a:t>Curricular</a:t>
          </a:r>
          <a:r>
            <a:rPr lang="en-US" sz="1800" baseline="0" dirty="0"/>
            <a:t> alignment</a:t>
          </a:r>
          <a:endParaRPr lang="en-US" sz="1800" dirty="0"/>
        </a:p>
      </dgm:t>
    </dgm:pt>
    <dgm:pt modelId="{A6C1D056-807E-3E4F-AE44-9591E97366A7}" type="parTrans" cxnId="{1EF5BCBC-775A-C041-985F-401F326BB3EB}">
      <dgm:prSet/>
      <dgm:spPr/>
      <dgm:t>
        <a:bodyPr/>
        <a:lstStyle/>
        <a:p>
          <a:endParaRPr lang="en-US"/>
        </a:p>
      </dgm:t>
    </dgm:pt>
    <dgm:pt modelId="{EBC87C04-0916-AA41-B967-33D67673A63F}" type="sibTrans" cxnId="{1EF5BCBC-775A-C041-985F-401F326BB3EB}">
      <dgm:prSet/>
      <dgm:spPr/>
      <dgm:t>
        <a:bodyPr/>
        <a:lstStyle/>
        <a:p>
          <a:endParaRPr lang="en-US"/>
        </a:p>
      </dgm:t>
    </dgm:pt>
    <dgm:pt modelId="{92F755C2-BF36-7348-896A-429FBE88656E}">
      <dgm:prSet phldrT="[Text]" custT="1"/>
      <dgm:spPr>
        <a:solidFill>
          <a:schemeClr val="accent3"/>
        </a:solidFill>
      </dgm:spPr>
      <dgm:t>
        <a:bodyPr/>
        <a:lstStyle/>
        <a:p>
          <a:r>
            <a:rPr lang="en-US" sz="1800" dirty="0"/>
            <a:t>Faculty autonomy/ academic freedom</a:t>
          </a:r>
        </a:p>
      </dgm:t>
    </dgm:pt>
    <dgm:pt modelId="{A5F46A32-78AD-7C4E-8CC9-EF2ECB165837}" type="parTrans" cxnId="{796C2348-006F-1B42-B850-72DC2C11CCF5}">
      <dgm:prSet/>
      <dgm:spPr/>
      <dgm:t>
        <a:bodyPr/>
        <a:lstStyle/>
        <a:p>
          <a:endParaRPr lang="en-US"/>
        </a:p>
      </dgm:t>
    </dgm:pt>
    <dgm:pt modelId="{0B76CB15-2293-9A49-B4DC-DBC6E9565CD3}" type="sibTrans" cxnId="{796C2348-006F-1B42-B850-72DC2C11CCF5}">
      <dgm:prSet/>
      <dgm:spPr/>
      <dgm:t>
        <a:bodyPr/>
        <a:lstStyle/>
        <a:p>
          <a:endParaRPr lang="en-US"/>
        </a:p>
      </dgm:t>
    </dgm:pt>
    <dgm:pt modelId="{4F3038B6-5AFD-3044-ACC6-99046CB96F72}">
      <dgm:prSet phldrT="[Text]" custT="1"/>
      <dgm:spPr>
        <a:solidFill>
          <a:schemeClr val="accent4"/>
        </a:solidFill>
      </dgm:spPr>
      <dgm:t>
        <a:bodyPr/>
        <a:lstStyle/>
        <a:p>
          <a:r>
            <a:rPr lang="en-US" sz="1800" dirty="0"/>
            <a:t>Strict</a:t>
          </a:r>
          <a:r>
            <a:rPr lang="en-US" sz="1800" baseline="0" dirty="0"/>
            <a:t> parameters to be included as a scorer</a:t>
          </a:r>
          <a:endParaRPr lang="en-US" sz="1800" dirty="0"/>
        </a:p>
      </dgm:t>
    </dgm:pt>
    <dgm:pt modelId="{DB4C4F2A-91C5-0943-BCCC-D4DC1A561904}" type="sibTrans" cxnId="{888058AB-02E5-9648-8091-80FD11A02FB1}">
      <dgm:prSet/>
      <dgm:spPr/>
      <dgm:t>
        <a:bodyPr/>
        <a:lstStyle/>
        <a:p>
          <a:endParaRPr lang="en-US"/>
        </a:p>
      </dgm:t>
    </dgm:pt>
    <dgm:pt modelId="{A0A415D4-D953-1B42-8B6C-A35582ACA007}" type="parTrans" cxnId="{888058AB-02E5-9648-8091-80FD11A02FB1}">
      <dgm:prSet/>
      <dgm:spPr/>
      <dgm:t>
        <a:bodyPr/>
        <a:lstStyle/>
        <a:p>
          <a:endParaRPr lang="en-US"/>
        </a:p>
      </dgm:t>
    </dgm:pt>
    <dgm:pt modelId="{51D21960-0600-1D4B-AEC3-9900F5B36A61}">
      <dgm:prSet phldrT="[Text]"/>
      <dgm:spPr>
        <a:solidFill>
          <a:schemeClr val="accent4">
            <a:alpha val="90000"/>
          </a:schemeClr>
        </a:solidFill>
      </dgm:spPr>
      <dgm:t>
        <a:bodyPr/>
        <a:lstStyle/>
        <a:p>
          <a:r>
            <a:rPr lang="en-US" dirty="0">
              <a:solidFill>
                <a:schemeClr val="bg1"/>
              </a:solidFill>
              <a:latin typeface="Abadi MT Condensed Light" charset="0"/>
              <a:ea typeface="Abadi MT Condensed Light" charset="0"/>
              <a:cs typeface="Abadi MT Condensed Light" charset="0"/>
            </a:rPr>
            <a:t>Methodological </a:t>
          </a:r>
        </a:p>
      </dgm:t>
    </dgm:pt>
    <dgm:pt modelId="{8A61DE34-BAFA-7C41-B8B3-8BCAC93FA7FA}" type="sibTrans" cxnId="{F0D096D0-386C-224C-863E-8F77704424F1}">
      <dgm:prSet/>
      <dgm:spPr/>
      <dgm:t>
        <a:bodyPr/>
        <a:lstStyle/>
        <a:p>
          <a:endParaRPr lang="en-US"/>
        </a:p>
      </dgm:t>
    </dgm:pt>
    <dgm:pt modelId="{97B8D477-A6A3-0F40-B21C-B1C132DCE169}" type="parTrans" cxnId="{F0D096D0-386C-224C-863E-8F77704424F1}">
      <dgm:prSet/>
      <dgm:spPr/>
      <dgm:t>
        <a:bodyPr/>
        <a:lstStyle/>
        <a:p>
          <a:endParaRPr lang="en-US"/>
        </a:p>
      </dgm:t>
    </dgm:pt>
    <dgm:pt modelId="{8BD5B52D-490B-DE46-97A0-5061855A38E1}">
      <dgm:prSet phldrT="[Text]"/>
      <dgm:spPr>
        <a:solidFill>
          <a:schemeClr val="accent3">
            <a:alpha val="90000"/>
          </a:schemeClr>
        </a:solidFill>
      </dgm:spPr>
      <dgm:t>
        <a:bodyPr/>
        <a:lstStyle/>
        <a:p>
          <a:r>
            <a:rPr lang="en-US" dirty="0">
              <a:solidFill>
                <a:schemeClr val="bg1"/>
              </a:solidFill>
              <a:latin typeface="Abadi MT Condensed Light" charset="0"/>
              <a:ea typeface="Abadi MT Condensed Light" charset="0"/>
              <a:cs typeface="Abadi MT Condensed Light" charset="0"/>
            </a:rPr>
            <a:t>Philosophical/</a:t>
          </a:r>
        </a:p>
        <a:p>
          <a:r>
            <a:rPr lang="en-US" dirty="0">
              <a:solidFill>
                <a:schemeClr val="bg1"/>
              </a:solidFill>
              <a:latin typeface="Abadi MT Condensed Light" charset="0"/>
              <a:ea typeface="Abadi MT Condensed Light" charset="0"/>
              <a:cs typeface="Abadi MT Condensed Light" charset="0"/>
            </a:rPr>
            <a:t>Pedagogical</a:t>
          </a:r>
        </a:p>
      </dgm:t>
    </dgm:pt>
    <dgm:pt modelId="{CE66D9B0-8B1D-A048-9D7B-B288D22E6C6E}" type="sibTrans" cxnId="{FE94E5A2-CF1E-ED43-AAC1-B77DDB877E85}">
      <dgm:prSet/>
      <dgm:spPr/>
      <dgm:t>
        <a:bodyPr/>
        <a:lstStyle/>
        <a:p>
          <a:endParaRPr lang="en-US"/>
        </a:p>
      </dgm:t>
    </dgm:pt>
    <dgm:pt modelId="{2B72A498-17AA-9A4A-92B6-154D8D21FB42}" type="parTrans" cxnId="{FE94E5A2-CF1E-ED43-AAC1-B77DDB877E85}">
      <dgm:prSet/>
      <dgm:spPr/>
      <dgm:t>
        <a:bodyPr/>
        <a:lstStyle/>
        <a:p>
          <a:endParaRPr lang="en-US"/>
        </a:p>
      </dgm:t>
    </dgm:pt>
    <dgm:pt modelId="{2A3CA2F7-C5C2-3542-82AB-1623FCB7A560}">
      <dgm:prSet custT="1"/>
      <dgm:spPr>
        <a:solidFill>
          <a:schemeClr val="accent3"/>
        </a:solidFill>
      </dgm:spPr>
      <dgm:t>
        <a:bodyPr/>
        <a:lstStyle/>
        <a:p>
          <a:r>
            <a:rPr lang="en-US" sz="1800" dirty="0"/>
            <a:t>Institutional autonomy</a:t>
          </a:r>
        </a:p>
      </dgm:t>
    </dgm:pt>
    <dgm:pt modelId="{3B24E5B3-6B98-8D40-9474-C87457C40985}" type="parTrans" cxnId="{47FB4C69-B2EB-244F-93D1-D66490423A4D}">
      <dgm:prSet/>
      <dgm:spPr/>
      <dgm:t>
        <a:bodyPr/>
        <a:lstStyle/>
        <a:p>
          <a:endParaRPr lang="en-US"/>
        </a:p>
      </dgm:t>
    </dgm:pt>
    <dgm:pt modelId="{00E46561-1866-C145-8B7C-F8F7E0DBD487}" type="sibTrans" cxnId="{47FB4C69-B2EB-244F-93D1-D66490423A4D}">
      <dgm:prSet/>
      <dgm:spPr/>
      <dgm:t>
        <a:bodyPr/>
        <a:lstStyle/>
        <a:p>
          <a:endParaRPr lang="en-US"/>
        </a:p>
      </dgm:t>
    </dgm:pt>
    <dgm:pt modelId="{7B4DB144-C87D-524C-ABC9-B8AA313AAFDF}">
      <dgm:prSet custT="1"/>
      <dgm:spPr>
        <a:solidFill>
          <a:schemeClr val="accent4"/>
        </a:solidFill>
      </dgm:spPr>
      <dgm:t>
        <a:bodyPr/>
        <a:lstStyle/>
        <a:p>
          <a:r>
            <a:rPr lang="en-US" sz="1800" dirty="0"/>
            <a:t>Stringent assignment design requirements</a:t>
          </a:r>
        </a:p>
      </dgm:t>
    </dgm:pt>
    <dgm:pt modelId="{4FC36DBD-9F86-2F41-B374-505493A65B8D}" type="parTrans" cxnId="{3CB8AD11-5383-484B-BBB4-0B859ABF39D2}">
      <dgm:prSet/>
      <dgm:spPr/>
      <dgm:t>
        <a:bodyPr/>
        <a:lstStyle/>
        <a:p>
          <a:endParaRPr lang="en-US"/>
        </a:p>
      </dgm:t>
    </dgm:pt>
    <dgm:pt modelId="{4715F40A-5E6B-6E43-9872-D959F35AC45F}" type="sibTrans" cxnId="{3CB8AD11-5383-484B-BBB4-0B859ABF39D2}">
      <dgm:prSet/>
      <dgm:spPr/>
      <dgm:t>
        <a:bodyPr/>
        <a:lstStyle/>
        <a:p>
          <a:endParaRPr lang="en-US"/>
        </a:p>
      </dgm:t>
    </dgm:pt>
    <dgm:pt modelId="{C4A37F0A-41C4-8543-AADE-752D029580A0}" type="pres">
      <dgm:prSet presAssocID="{01843261-3A4D-004F-8AC0-45CEF5FE39EC}" presName="outerComposite" presStyleCnt="0">
        <dgm:presLayoutVars>
          <dgm:chMax val="2"/>
          <dgm:animLvl val="lvl"/>
          <dgm:resizeHandles val="exact"/>
        </dgm:presLayoutVars>
      </dgm:prSet>
      <dgm:spPr/>
      <dgm:t>
        <a:bodyPr/>
        <a:lstStyle/>
        <a:p>
          <a:endParaRPr lang="en-US"/>
        </a:p>
      </dgm:t>
    </dgm:pt>
    <dgm:pt modelId="{A48AD561-17DB-B24F-9B09-BF5F9025BC26}" type="pres">
      <dgm:prSet presAssocID="{01843261-3A4D-004F-8AC0-45CEF5FE39EC}" presName="dummyMaxCanvas" presStyleCnt="0"/>
      <dgm:spPr/>
    </dgm:pt>
    <dgm:pt modelId="{59FAD62C-914E-724F-83CE-7AAE3E2E4CE2}" type="pres">
      <dgm:prSet presAssocID="{01843261-3A4D-004F-8AC0-45CEF5FE39EC}" presName="parentComposite" presStyleCnt="0"/>
      <dgm:spPr/>
    </dgm:pt>
    <dgm:pt modelId="{552ACF90-B2A8-9345-AF79-AFD81E68DE51}" type="pres">
      <dgm:prSet presAssocID="{01843261-3A4D-004F-8AC0-45CEF5FE39EC}" presName="parent1" presStyleLbl="alignAccFollowNode1" presStyleIdx="0" presStyleCnt="4" custScaleX="129546">
        <dgm:presLayoutVars>
          <dgm:chMax val="4"/>
        </dgm:presLayoutVars>
      </dgm:prSet>
      <dgm:spPr>
        <a:prstGeom prst="rect">
          <a:avLst/>
        </a:prstGeom>
      </dgm:spPr>
      <dgm:t>
        <a:bodyPr/>
        <a:lstStyle/>
        <a:p>
          <a:endParaRPr lang="en-US"/>
        </a:p>
      </dgm:t>
    </dgm:pt>
    <dgm:pt modelId="{1AC79ED0-EFF6-DC45-A3B4-8A3CF152AC53}" type="pres">
      <dgm:prSet presAssocID="{01843261-3A4D-004F-8AC0-45CEF5FE39EC}" presName="parent2" presStyleLbl="alignAccFollowNode1" presStyleIdx="1" presStyleCnt="4" custScaleX="129546">
        <dgm:presLayoutVars>
          <dgm:chMax val="4"/>
        </dgm:presLayoutVars>
      </dgm:prSet>
      <dgm:spPr>
        <a:prstGeom prst="rect">
          <a:avLst/>
        </a:prstGeom>
      </dgm:spPr>
      <dgm:t>
        <a:bodyPr/>
        <a:lstStyle/>
        <a:p>
          <a:endParaRPr lang="en-US"/>
        </a:p>
      </dgm:t>
    </dgm:pt>
    <dgm:pt modelId="{509F6342-4AD3-4D41-B060-D92F7FAD5376}" type="pres">
      <dgm:prSet presAssocID="{01843261-3A4D-004F-8AC0-45CEF5FE39EC}" presName="childrenComposite" presStyleCnt="0"/>
      <dgm:spPr/>
    </dgm:pt>
    <dgm:pt modelId="{DDEE4E4A-AA05-5045-AE6D-77213DC204CB}" type="pres">
      <dgm:prSet presAssocID="{01843261-3A4D-004F-8AC0-45CEF5FE39EC}" presName="dummyMaxCanvas_ChildArea" presStyleCnt="0"/>
      <dgm:spPr/>
    </dgm:pt>
    <dgm:pt modelId="{8D4B0022-C5E3-E240-9EFA-6A7DBF326C3C}" type="pres">
      <dgm:prSet presAssocID="{01843261-3A4D-004F-8AC0-45CEF5FE39EC}" presName="fulcrum" presStyleLbl="alignAccFollowNode1" presStyleIdx="2" presStyleCnt="4"/>
      <dgm:spPr/>
    </dgm:pt>
    <dgm:pt modelId="{B16C6231-E70A-F34C-B706-59BB2EBD94B6}" type="pres">
      <dgm:prSet presAssocID="{01843261-3A4D-004F-8AC0-45CEF5FE39EC}" presName="balance_34" presStyleLbl="alignAccFollowNode1" presStyleIdx="3" presStyleCnt="4">
        <dgm:presLayoutVars>
          <dgm:bulletEnabled val="1"/>
        </dgm:presLayoutVars>
      </dgm:prSet>
      <dgm:spPr/>
    </dgm:pt>
    <dgm:pt modelId="{1C92EEAF-E533-EE42-BC6F-BF23787962DF}" type="pres">
      <dgm:prSet presAssocID="{01843261-3A4D-004F-8AC0-45CEF5FE39EC}" presName="right_34_1" presStyleLbl="node1" presStyleIdx="0" presStyleCnt="7" custScaleX="129546">
        <dgm:presLayoutVars>
          <dgm:bulletEnabled val="1"/>
        </dgm:presLayoutVars>
      </dgm:prSet>
      <dgm:spPr>
        <a:prstGeom prst="rect">
          <a:avLst/>
        </a:prstGeom>
      </dgm:spPr>
      <dgm:t>
        <a:bodyPr/>
        <a:lstStyle/>
        <a:p>
          <a:endParaRPr lang="en-US"/>
        </a:p>
      </dgm:t>
    </dgm:pt>
    <dgm:pt modelId="{8CB87E3B-D1CC-7E40-9772-0FB61CBA742B}" type="pres">
      <dgm:prSet presAssocID="{01843261-3A4D-004F-8AC0-45CEF5FE39EC}" presName="right_34_2" presStyleLbl="node1" presStyleIdx="1" presStyleCnt="7" custScaleX="129546">
        <dgm:presLayoutVars>
          <dgm:bulletEnabled val="1"/>
        </dgm:presLayoutVars>
      </dgm:prSet>
      <dgm:spPr>
        <a:prstGeom prst="rect">
          <a:avLst/>
        </a:prstGeom>
      </dgm:spPr>
      <dgm:t>
        <a:bodyPr/>
        <a:lstStyle/>
        <a:p>
          <a:endParaRPr lang="en-US"/>
        </a:p>
      </dgm:t>
    </dgm:pt>
    <dgm:pt modelId="{3CF6EAC5-4E21-AF4C-B55B-26365DBA7E5C}" type="pres">
      <dgm:prSet presAssocID="{01843261-3A4D-004F-8AC0-45CEF5FE39EC}" presName="right_34_3" presStyleLbl="node1" presStyleIdx="2" presStyleCnt="7" custScaleX="129546">
        <dgm:presLayoutVars>
          <dgm:bulletEnabled val="1"/>
        </dgm:presLayoutVars>
      </dgm:prSet>
      <dgm:spPr>
        <a:prstGeom prst="rect">
          <a:avLst/>
        </a:prstGeom>
      </dgm:spPr>
      <dgm:t>
        <a:bodyPr/>
        <a:lstStyle/>
        <a:p>
          <a:endParaRPr lang="en-US"/>
        </a:p>
      </dgm:t>
    </dgm:pt>
    <dgm:pt modelId="{13165D01-B78E-3E4C-990E-B2721C07A5F4}" type="pres">
      <dgm:prSet presAssocID="{01843261-3A4D-004F-8AC0-45CEF5FE39EC}" presName="right_34_4" presStyleLbl="node1" presStyleIdx="3" presStyleCnt="7" custScaleX="129546">
        <dgm:presLayoutVars>
          <dgm:bulletEnabled val="1"/>
        </dgm:presLayoutVars>
      </dgm:prSet>
      <dgm:spPr>
        <a:prstGeom prst="rect">
          <a:avLst/>
        </a:prstGeom>
      </dgm:spPr>
      <dgm:t>
        <a:bodyPr/>
        <a:lstStyle/>
        <a:p>
          <a:endParaRPr lang="en-US"/>
        </a:p>
      </dgm:t>
    </dgm:pt>
    <dgm:pt modelId="{38E72815-FF03-DD4D-830A-F627E3A4BDEE}" type="pres">
      <dgm:prSet presAssocID="{01843261-3A4D-004F-8AC0-45CEF5FE39EC}" presName="left_34_1" presStyleLbl="node1" presStyleIdx="4" presStyleCnt="7" custScaleX="129546">
        <dgm:presLayoutVars>
          <dgm:bulletEnabled val="1"/>
        </dgm:presLayoutVars>
      </dgm:prSet>
      <dgm:spPr>
        <a:prstGeom prst="rect">
          <a:avLst/>
        </a:prstGeom>
      </dgm:spPr>
      <dgm:t>
        <a:bodyPr/>
        <a:lstStyle/>
        <a:p>
          <a:endParaRPr lang="en-US"/>
        </a:p>
      </dgm:t>
    </dgm:pt>
    <dgm:pt modelId="{E10373F4-3991-2140-8FB3-F168963C30AF}" type="pres">
      <dgm:prSet presAssocID="{01843261-3A4D-004F-8AC0-45CEF5FE39EC}" presName="left_34_2" presStyleLbl="node1" presStyleIdx="5" presStyleCnt="7" custScaleX="129546">
        <dgm:presLayoutVars>
          <dgm:bulletEnabled val="1"/>
        </dgm:presLayoutVars>
      </dgm:prSet>
      <dgm:spPr>
        <a:prstGeom prst="rect">
          <a:avLst/>
        </a:prstGeom>
      </dgm:spPr>
      <dgm:t>
        <a:bodyPr/>
        <a:lstStyle/>
        <a:p>
          <a:endParaRPr lang="en-US"/>
        </a:p>
      </dgm:t>
    </dgm:pt>
    <dgm:pt modelId="{88E5B717-452D-4149-90B5-C4AFFC3AF8B0}" type="pres">
      <dgm:prSet presAssocID="{01843261-3A4D-004F-8AC0-45CEF5FE39EC}" presName="left_34_3" presStyleLbl="node1" presStyleIdx="6" presStyleCnt="7" custScaleX="129546">
        <dgm:presLayoutVars>
          <dgm:bulletEnabled val="1"/>
        </dgm:presLayoutVars>
      </dgm:prSet>
      <dgm:spPr>
        <a:prstGeom prst="rect">
          <a:avLst/>
        </a:prstGeom>
      </dgm:spPr>
      <dgm:t>
        <a:bodyPr/>
        <a:lstStyle/>
        <a:p>
          <a:endParaRPr lang="en-US"/>
        </a:p>
      </dgm:t>
    </dgm:pt>
  </dgm:ptLst>
  <dgm:cxnLst>
    <dgm:cxn modelId="{47FB4C69-B2EB-244F-93D1-D66490423A4D}" srcId="{8BD5B52D-490B-DE46-97A0-5061855A38E1}" destId="{2A3CA2F7-C5C2-3542-82AB-1623FCB7A560}" srcOrd="3" destOrd="0" parTransId="{3B24E5B3-6B98-8D40-9474-C87457C40985}" sibTransId="{00E46561-1866-C145-8B7C-F8F7E0DBD487}"/>
    <dgm:cxn modelId="{9ACD3D2A-E740-754C-9E3B-E60BD7150BCF}" type="presOf" srcId="{F013574C-A395-9649-BCD3-1E7BA58331BF}" destId="{E10373F4-3991-2140-8FB3-F168963C30AF}" srcOrd="0" destOrd="0" presId="urn:microsoft.com/office/officeart/2005/8/layout/balance1"/>
    <dgm:cxn modelId="{46409A09-BE3B-E642-B76C-142F05B029BF}" type="presOf" srcId="{01843261-3A4D-004F-8AC0-45CEF5FE39EC}" destId="{C4A37F0A-41C4-8543-AADE-752D029580A0}" srcOrd="0" destOrd="0" presId="urn:microsoft.com/office/officeart/2005/8/layout/balance1"/>
    <dgm:cxn modelId="{D0CE4548-F8C4-994A-A15D-A2690CBF5A7B}" srcId="{51D21960-0600-1D4B-AEC3-9900F5B36A61}" destId="{F013574C-A395-9649-BCD3-1E7BA58331BF}" srcOrd="1" destOrd="0" parTransId="{B569A691-7F96-A341-BFDF-3301011B1902}" sibTransId="{7597050C-C290-C945-9E4E-65692A0B4ACA}"/>
    <dgm:cxn modelId="{4B663CB9-77A7-B447-AA3A-52C07147DF8D}" type="presOf" srcId="{8BD5B52D-490B-DE46-97A0-5061855A38E1}" destId="{1AC79ED0-EFF6-DC45-A3B4-8A3CF152AC53}" srcOrd="0" destOrd="0" presId="urn:microsoft.com/office/officeart/2005/8/layout/balance1"/>
    <dgm:cxn modelId="{F80E9A73-FBD2-7B44-8502-78EC307A2767}" type="presOf" srcId="{7B4DB144-C87D-524C-ABC9-B8AA313AAFDF}" destId="{88E5B717-452D-4149-90B5-C4AFFC3AF8B0}" srcOrd="0" destOrd="0" presId="urn:microsoft.com/office/officeart/2005/8/layout/balance1"/>
    <dgm:cxn modelId="{75A91322-B9C6-354C-9BDB-6840EB7D7840}" type="presOf" srcId="{1256AE92-283E-4242-B172-AE88781CDD24}" destId="{8CB87E3B-D1CC-7E40-9772-0FB61CBA742B}" srcOrd="0" destOrd="0" presId="urn:microsoft.com/office/officeart/2005/8/layout/balance1"/>
    <dgm:cxn modelId="{02C19BF9-989D-F844-9D00-61D7FDB6B312}" type="presOf" srcId="{92F755C2-BF36-7348-896A-429FBE88656E}" destId="{3CF6EAC5-4E21-AF4C-B55B-26365DBA7E5C}" srcOrd="0" destOrd="0" presId="urn:microsoft.com/office/officeart/2005/8/layout/balance1"/>
    <dgm:cxn modelId="{5AAFFA3F-0736-C34E-ACF0-C0BDE7BA7F38}" type="presOf" srcId="{4F3038B6-5AFD-3044-ACC6-99046CB96F72}" destId="{38E72815-FF03-DD4D-830A-F627E3A4BDEE}" srcOrd="0" destOrd="0" presId="urn:microsoft.com/office/officeart/2005/8/layout/balance1"/>
    <dgm:cxn modelId="{03B0BBB8-A126-F84B-9D15-BEAEFB8EB712}" type="presOf" srcId="{2A3CA2F7-C5C2-3542-82AB-1623FCB7A560}" destId="{13165D01-B78E-3E4C-990E-B2721C07A5F4}" srcOrd="0" destOrd="0" presId="urn:microsoft.com/office/officeart/2005/8/layout/balance1"/>
    <dgm:cxn modelId="{F0D096D0-386C-224C-863E-8F77704424F1}" srcId="{01843261-3A4D-004F-8AC0-45CEF5FE39EC}" destId="{51D21960-0600-1D4B-AEC3-9900F5B36A61}" srcOrd="0" destOrd="0" parTransId="{97B8D477-A6A3-0F40-B21C-B1C132DCE169}" sibTransId="{8A61DE34-BAFA-7C41-B8B3-8BCAC93FA7FA}"/>
    <dgm:cxn modelId="{F1E1AD6E-6311-104C-B43C-80567BEB213A}" type="presOf" srcId="{51D21960-0600-1D4B-AEC3-9900F5B36A61}" destId="{552ACF90-B2A8-9345-AF79-AFD81E68DE51}" srcOrd="0" destOrd="0" presId="urn:microsoft.com/office/officeart/2005/8/layout/balance1"/>
    <dgm:cxn modelId="{1EF5BCBC-775A-C041-985F-401F326BB3EB}" srcId="{8BD5B52D-490B-DE46-97A0-5061855A38E1}" destId="{1256AE92-283E-4242-B172-AE88781CDD24}" srcOrd="1" destOrd="0" parTransId="{A6C1D056-807E-3E4F-AE44-9591E97366A7}" sibTransId="{EBC87C04-0916-AA41-B967-33D67673A63F}"/>
    <dgm:cxn modelId="{3CB8AD11-5383-484B-BBB4-0B859ABF39D2}" srcId="{51D21960-0600-1D4B-AEC3-9900F5B36A61}" destId="{7B4DB144-C87D-524C-ABC9-B8AA313AAFDF}" srcOrd="2" destOrd="0" parTransId="{4FC36DBD-9F86-2F41-B374-505493A65B8D}" sibTransId="{4715F40A-5E6B-6E43-9872-D959F35AC45F}"/>
    <dgm:cxn modelId="{FE94E5A2-CF1E-ED43-AAC1-B77DDB877E85}" srcId="{01843261-3A4D-004F-8AC0-45CEF5FE39EC}" destId="{8BD5B52D-490B-DE46-97A0-5061855A38E1}" srcOrd="1" destOrd="0" parTransId="{2B72A498-17AA-9A4A-92B6-154D8D21FB42}" sibTransId="{CE66D9B0-8B1D-A048-9D7B-B288D22E6C6E}"/>
    <dgm:cxn modelId="{888058AB-02E5-9648-8091-80FD11A02FB1}" srcId="{51D21960-0600-1D4B-AEC3-9900F5B36A61}" destId="{4F3038B6-5AFD-3044-ACC6-99046CB96F72}" srcOrd="0" destOrd="0" parTransId="{A0A415D4-D953-1B42-8B6C-A35582ACA007}" sibTransId="{DB4C4F2A-91C5-0943-BCCC-D4DC1A561904}"/>
    <dgm:cxn modelId="{796C2348-006F-1B42-B850-72DC2C11CCF5}" srcId="{8BD5B52D-490B-DE46-97A0-5061855A38E1}" destId="{92F755C2-BF36-7348-896A-429FBE88656E}" srcOrd="2" destOrd="0" parTransId="{A5F46A32-78AD-7C4E-8CC9-EF2ECB165837}" sibTransId="{0B76CB15-2293-9A49-B4DC-DBC6E9565CD3}"/>
    <dgm:cxn modelId="{4F2C1AB7-3052-864C-B00B-BE41CC9AD2E9}" type="presOf" srcId="{B0976170-A36D-0A40-AE28-241D594DC251}" destId="{1C92EEAF-E533-EE42-BC6F-BF23787962DF}" srcOrd="0" destOrd="0" presId="urn:microsoft.com/office/officeart/2005/8/layout/balance1"/>
    <dgm:cxn modelId="{C2E32EB4-B442-334C-9E90-EB2FEEC39349}" srcId="{8BD5B52D-490B-DE46-97A0-5061855A38E1}" destId="{B0976170-A36D-0A40-AE28-241D594DC251}" srcOrd="0" destOrd="0" parTransId="{94F3AD38-8121-7C46-8334-A17287FC2DFE}" sibTransId="{FACFCB7D-B8F0-AF4C-825D-A0E66AA845E6}"/>
    <dgm:cxn modelId="{F6FC56A4-5041-A44E-8550-AF9691DA010E}" type="presParOf" srcId="{C4A37F0A-41C4-8543-AADE-752D029580A0}" destId="{A48AD561-17DB-B24F-9B09-BF5F9025BC26}" srcOrd="0" destOrd="0" presId="urn:microsoft.com/office/officeart/2005/8/layout/balance1"/>
    <dgm:cxn modelId="{0E1B15A4-DBBA-BC45-928D-836DCF01F50F}" type="presParOf" srcId="{C4A37F0A-41C4-8543-AADE-752D029580A0}" destId="{59FAD62C-914E-724F-83CE-7AAE3E2E4CE2}" srcOrd="1" destOrd="0" presId="urn:microsoft.com/office/officeart/2005/8/layout/balance1"/>
    <dgm:cxn modelId="{4DDAA6F8-5709-1E4A-B73F-6CAB648F9BC6}" type="presParOf" srcId="{59FAD62C-914E-724F-83CE-7AAE3E2E4CE2}" destId="{552ACF90-B2A8-9345-AF79-AFD81E68DE51}" srcOrd="0" destOrd="0" presId="urn:microsoft.com/office/officeart/2005/8/layout/balance1"/>
    <dgm:cxn modelId="{3C2C9BF6-6C7E-2442-BFF0-E2386E23F651}" type="presParOf" srcId="{59FAD62C-914E-724F-83CE-7AAE3E2E4CE2}" destId="{1AC79ED0-EFF6-DC45-A3B4-8A3CF152AC53}" srcOrd="1" destOrd="0" presId="urn:microsoft.com/office/officeart/2005/8/layout/balance1"/>
    <dgm:cxn modelId="{8229C04C-F189-9F4B-839E-7B59ED18B662}" type="presParOf" srcId="{C4A37F0A-41C4-8543-AADE-752D029580A0}" destId="{509F6342-4AD3-4D41-B060-D92F7FAD5376}" srcOrd="2" destOrd="0" presId="urn:microsoft.com/office/officeart/2005/8/layout/balance1"/>
    <dgm:cxn modelId="{AB3D1CE5-20AE-DB47-8817-08EADDB72215}" type="presParOf" srcId="{509F6342-4AD3-4D41-B060-D92F7FAD5376}" destId="{DDEE4E4A-AA05-5045-AE6D-77213DC204CB}" srcOrd="0" destOrd="0" presId="urn:microsoft.com/office/officeart/2005/8/layout/balance1"/>
    <dgm:cxn modelId="{FB745E9D-45E3-164B-AD66-5DCC63FB9E8F}" type="presParOf" srcId="{509F6342-4AD3-4D41-B060-D92F7FAD5376}" destId="{8D4B0022-C5E3-E240-9EFA-6A7DBF326C3C}" srcOrd="1" destOrd="0" presId="urn:microsoft.com/office/officeart/2005/8/layout/balance1"/>
    <dgm:cxn modelId="{434DCACE-3621-AA4D-8B31-D0C97099E405}" type="presParOf" srcId="{509F6342-4AD3-4D41-B060-D92F7FAD5376}" destId="{B16C6231-E70A-F34C-B706-59BB2EBD94B6}" srcOrd="2" destOrd="0" presId="urn:microsoft.com/office/officeart/2005/8/layout/balance1"/>
    <dgm:cxn modelId="{663D0873-2492-CC46-95ED-5754943A279F}" type="presParOf" srcId="{509F6342-4AD3-4D41-B060-D92F7FAD5376}" destId="{1C92EEAF-E533-EE42-BC6F-BF23787962DF}" srcOrd="3" destOrd="0" presId="urn:microsoft.com/office/officeart/2005/8/layout/balance1"/>
    <dgm:cxn modelId="{22190925-1FE5-5540-972F-9FE2824BD7D7}" type="presParOf" srcId="{509F6342-4AD3-4D41-B060-D92F7FAD5376}" destId="{8CB87E3B-D1CC-7E40-9772-0FB61CBA742B}" srcOrd="4" destOrd="0" presId="urn:microsoft.com/office/officeart/2005/8/layout/balance1"/>
    <dgm:cxn modelId="{83D84668-C5C5-4E4B-9B00-814489586894}" type="presParOf" srcId="{509F6342-4AD3-4D41-B060-D92F7FAD5376}" destId="{3CF6EAC5-4E21-AF4C-B55B-26365DBA7E5C}" srcOrd="5" destOrd="0" presId="urn:microsoft.com/office/officeart/2005/8/layout/balance1"/>
    <dgm:cxn modelId="{4D5E7B3C-7881-5F4D-A48D-933604177BFC}" type="presParOf" srcId="{509F6342-4AD3-4D41-B060-D92F7FAD5376}" destId="{13165D01-B78E-3E4C-990E-B2721C07A5F4}" srcOrd="6" destOrd="0" presId="urn:microsoft.com/office/officeart/2005/8/layout/balance1"/>
    <dgm:cxn modelId="{AE4F6F58-D46F-CD4C-A2B3-02DCE5D2BEE0}" type="presParOf" srcId="{509F6342-4AD3-4D41-B060-D92F7FAD5376}" destId="{38E72815-FF03-DD4D-830A-F627E3A4BDEE}" srcOrd="7" destOrd="0" presId="urn:microsoft.com/office/officeart/2005/8/layout/balance1"/>
    <dgm:cxn modelId="{4F1F98A1-F79B-F148-8C68-2B7ECBDDFA29}" type="presParOf" srcId="{509F6342-4AD3-4D41-B060-D92F7FAD5376}" destId="{E10373F4-3991-2140-8FB3-F168963C30AF}" srcOrd="8" destOrd="0" presId="urn:microsoft.com/office/officeart/2005/8/layout/balance1"/>
    <dgm:cxn modelId="{78023830-A4B0-B24E-9E80-9E111BF5CE40}" type="presParOf" srcId="{509F6342-4AD3-4D41-B060-D92F7FAD5376}" destId="{88E5B717-452D-4149-90B5-C4AFFC3AF8B0}" srcOrd="9" destOrd="0" presId="urn:microsoft.com/office/officeart/2005/8/layout/balance1"/>
  </dgm:cxnLst>
  <dgm:bg/>
  <dgm:whole/>
  <dgm:extLst>
    <a:ext uri="{C62137D5-CB1D-491B-B009-E17868A290BF}">
      <dgm14:recolorImg xmlns:dgm14="http://schemas.microsoft.com/office/drawing/2010/diagram" xmlns:a="http://schemas.openxmlformats.org/drawingml/2006/main" xmlns:dgm="http://schemas.openxmlformats.org/drawingml/2006/diagram" xmlns="" val="1"/>
    </a:ex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5614D9-38A0-E54F-843B-2D69438EAB1E}">
      <dsp:nvSpPr>
        <dsp:cNvPr id="0" name=""/>
        <dsp:cNvSpPr/>
      </dsp:nvSpPr>
      <dsp:spPr>
        <a:xfrm>
          <a:off x="2815467" y="306584"/>
          <a:ext cx="3962012" cy="3962012"/>
        </a:xfrm>
        <a:prstGeom prst="pie">
          <a:avLst>
            <a:gd name="adj1" fmla="val 16200000"/>
            <a:gd name="adj2" fmla="val 1800000"/>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Minnesota</a:t>
          </a:r>
          <a:r>
            <a:rPr lang="en-US" sz="2000" kern="1200" baseline="0" dirty="0"/>
            <a:t> Collaborative</a:t>
          </a:r>
          <a:endParaRPr lang="en-US" sz="2000" kern="1200" dirty="0"/>
        </a:p>
      </dsp:txBody>
      <dsp:txXfrm>
        <a:off x="4903542" y="1146153"/>
        <a:ext cx="1415004" cy="1179170"/>
      </dsp:txXfrm>
    </dsp:sp>
    <dsp:sp modelId="{5173656A-801C-D740-B287-22C76135B08A}">
      <dsp:nvSpPr>
        <dsp:cNvPr id="0" name=""/>
        <dsp:cNvSpPr/>
      </dsp:nvSpPr>
      <dsp:spPr>
        <a:xfrm>
          <a:off x="2733868" y="448084"/>
          <a:ext cx="3962012" cy="3962012"/>
        </a:xfrm>
        <a:prstGeom prst="pie">
          <a:avLst>
            <a:gd name="adj1" fmla="val 1800000"/>
            <a:gd name="adj2" fmla="val 90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Great Lakes Colleges Association</a:t>
          </a:r>
        </a:p>
      </dsp:txBody>
      <dsp:txXfrm>
        <a:off x="3677204" y="3018676"/>
        <a:ext cx="2122506" cy="1037670"/>
      </dsp:txXfrm>
    </dsp:sp>
    <dsp:sp modelId="{156E6C0D-4D26-3445-9FB1-2A3878C3428B}">
      <dsp:nvSpPr>
        <dsp:cNvPr id="0" name=""/>
        <dsp:cNvSpPr/>
      </dsp:nvSpPr>
      <dsp:spPr>
        <a:xfrm>
          <a:off x="2652269" y="306584"/>
          <a:ext cx="3962012" cy="3962012"/>
        </a:xfrm>
        <a:prstGeom prst="pie">
          <a:avLst>
            <a:gd name="adj1" fmla="val 9000000"/>
            <a:gd name="adj2" fmla="val 16200000"/>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Multi-State Collaborative</a:t>
          </a:r>
        </a:p>
      </dsp:txBody>
      <dsp:txXfrm>
        <a:off x="3111203" y="1146153"/>
        <a:ext cx="1415004" cy="1179170"/>
      </dsp:txXfrm>
    </dsp:sp>
    <dsp:sp modelId="{7F90488C-4ECF-6F49-AFC4-2DFE7045C594}">
      <dsp:nvSpPr>
        <dsp:cNvPr id="0" name=""/>
        <dsp:cNvSpPr/>
      </dsp:nvSpPr>
      <dsp:spPr>
        <a:xfrm>
          <a:off x="2570526" y="61316"/>
          <a:ext cx="4452547" cy="4452547"/>
        </a:xfrm>
        <a:prstGeom prst="circularArrow">
          <a:avLst>
            <a:gd name="adj1" fmla="val 5085"/>
            <a:gd name="adj2" fmla="val 327528"/>
            <a:gd name="adj3" fmla="val 1472472"/>
            <a:gd name="adj4" fmla="val 16199432"/>
            <a:gd name="adj5" fmla="val 5932"/>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4DFA3A-1C4A-BE41-A289-754442E25AA5}">
      <dsp:nvSpPr>
        <dsp:cNvPr id="0" name=""/>
        <dsp:cNvSpPr/>
      </dsp:nvSpPr>
      <dsp:spPr>
        <a:xfrm>
          <a:off x="2488601" y="202566"/>
          <a:ext cx="4452547" cy="4452547"/>
        </a:xfrm>
        <a:prstGeom prst="circularArrow">
          <a:avLst>
            <a:gd name="adj1" fmla="val 5085"/>
            <a:gd name="adj2" fmla="val 327528"/>
            <a:gd name="adj3" fmla="val 8671970"/>
            <a:gd name="adj4" fmla="val 1800502"/>
            <a:gd name="adj5" fmla="val 5932"/>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FBE9250-1A8A-7644-8C3E-74420D03AB2B}">
      <dsp:nvSpPr>
        <dsp:cNvPr id="0" name=""/>
        <dsp:cNvSpPr/>
      </dsp:nvSpPr>
      <dsp:spPr>
        <a:xfrm>
          <a:off x="2406675" y="61316"/>
          <a:ext cx="4452547" cy="4452547"/>
        </a:xfrm>
        <a:prstGeom prst="circularArrow">
          <a:avLst>
            <a:gd name="adj1" fmla="val 5085"/>
            <a:gd name="adj2" fmla="val 327528"/>
            <a:gd name="adj3" fmla="val 15873039"/>
            <a:gd name="adj4" fmla="val 9000000"/>
            <a:gd name="adj5" fmla="val 5932"/>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CA140B-D56A-C44F-836F-7BB30304B5C7}">
      <dsp:nvSpPr>
        <dsp:cNvPr id="0" name=""/>
        <dsp:cNvSpPr/>
      </dsp:nvSpPr>
      <dsp:spPr>
        <a:xfrm>
          <a:off x="2239761" y="60885"/>
          <a:ext cx="2922508" cy="2922508"/>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baseline="0" dirty="0">
              <a:solidFill>
                <a:schemeClr val="tx1">
                  <a:lumMod val="75000"/>
                  <a:lumOff val="25000"/>
                </a:schemeClr>
              </a:solidFill>
              <a:latin typeface="Abadi MT Condensed Light" charset="0"/>
              <a:ea typeface="Abadi MT Condensed Light" charset="0"/>
              <a:cs typeface="Abadi MT Condensed Light" charset="0"/>
            </a:rPr>
            <a:t>Scores (rubrics)</a:t>
          </a:r>
        </a:p>
      </dsp:txBody>
      <dsp:txXfrm>
        <a:off x="2629429" y="572324"/>
        <a:ext cx="2143172" cy="1315128"/>
      </dsp:txXfrm>
    </dsp:sp>
    <dsp:sp modelId="{7B6FBDB9-0150-824D-8A82-D3FFD83185CC}">
      <dsp:nvSpPr>
        <dsp:cNvPr id="0" name=""/>
        <dsp:cNvSpPr/>
      </dsp:nvSpPr>
      <dsp:spPr>
        <a:xfrm>
          <a:off x="3294300" y="1887453"/>
          <a:ext cx="2922508" cy="2922508"/>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a:solidFill>
                <a:schemeClr val="tx1">
                  <a:lumMod val="75000"/>
                  <a:lumOff val="25000"/>
                </a:schemeClr>
              </a:solidFill>
              <a:latin typeface="Abadi MT Condensed Light" charset="0"/>
              <a:ea typeface="Abadi MT Condensed Light" charset="0"/>
              <a:cs typeface="Abadi MT Condensed Light" charset="0"/>
            </a:rPr>
            <a:t>Assignments</a:t>
          </a:r>
        </a:p>
      </dsp:txBody>
      <dsp:txXfrm>
        <a:off x="4188100" y="2642434"/>
        <a:ext cx="1753504" cy="1607379"/>
      </dsp:txXfrm>
    </dsp:sp>
    <dsp:sp modelId="{DBF8942F-8D79-2A47-882E-8607E3210127}">
      <dsp:nvSpPr>
        <dsp:cNvPr id="0" name=""/>
        <dsp:cNvSpPr/>
      </dsp:nvSpPr>
      <dsp:spPr>
        <a:xfrm>
          <a:off x="1185223" y="1887453"/>
          <a:ext cx="2922508" cy="2922508"/>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a:solidFill>
                <a:schemeClr val="tx1">
                  <a:lumMod val="75000"/>
                  <a:lumOff val="25000"/>
                </a:schemeClr>
              </a:solidFill>
              <a:latin typeface="Abadi MT Condensed Light" charset="0"/>
              <a:ea typeface="Abadi MT Condensed Light" charset="0"/>
              <a:cs typeface="Abadi MT Condensed Light" charset="0"/>
            </a:rPr>
            <a:t>Scorers</a:t>
          </a:r>
          <a:endParaRPr lang="en-US" sz="3200" kern="1200" dirty="0">
            <a:solidFill>
              <a:schemeClr val="tx1">
                <a:lumMod val="75000"/>
                <a:lumOff val="25000"/>
              </a:schemeClr>
            </a:solidFill>
            <a:latin typeface="Abadi MT Condensed Light" charset="0"/>
            <a:ea typeface="Abadi MT Condensed Light" charset="0"/>
            <a:cs typeface="Abadi MT Condensed Light" charset="0"/>
          </a:endParaRPr>
        </a:p>
      </dsp:txBody>
      <dsp:txXfrm>
        <a:off x="1460426" y="2642434"/>
        <a:ext cx="1753504" cy="160737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2ACF90-B2A8-9345-AF79-AFD81E68DE51}">
      <dsp:nvSpPr>
        <dsp:cNvPr id="0" name=""/>
        <dsp:cNvSpPr/>
      </dsp:nvSpPr>
      <dsp:spPr>
        <a:xfrm>
          <a:off x="1851718" y="44595"/>
          <a:ext cx="2284137" cy="979548"/>
        </a:xfrm>
        <a:prstGeom prst="rect">
          <a:avLst/>
        </a:prstGeom>
        <a:solidFill>
          <a:schemeClr val="accent4">
            <a:alpha val="9000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latin typeface="Abadi MT Condensed Light" charset="0"/>
              <a:ea typeface="Abadi MT Condensed Light" charset="0"/>
              <a:cs typeface="Abadi MT Condensed Light" charset="0"/>
            </a:rPr>
            <a:t>Methodological </a:t>
          </a:r>
        </a:p>
      </dsp:txBody>
      <dsp:txXfrm>
        <a:off x="1851718" y="44595"/>
        <a:ext cx="2284137" cy="979548"/>
      </dsp:txXfrm>
    </dsp:sp>
    <dsp:sp modelId="{1AC79ED0-EFF6-DC45-A3B4-8A3CF152AC53}">
      <dsp:nvSpPr>
        <dsp:cNvPr id="0" name=""/>
        <dsp:cNvSpPr/>
      </dsp:nvSpPr>
      <dsp:spPr>
        <a:xfrm>
          <a:off x="4398543" y="44595"/>
          <a:ext cx="2284137" cy="979548"/>
        </a:xfrm>
        <a:prstGeom prst="rect">
          <a:avLst/>
        </a:prstGeom>
        <a:solidFill>
          <a:schemeClr val="accent3">
            <a:alpha val="90000"/>
          </a:schemeClr>
        </a:solidFill>
        <a:ln w="9525" cap="flat" cmpd="sng" algn="ctr">
          <a:solidFill>
            <a:schemeClr val="accent3">
              <a:tint val="40000"/>
              <a:alpha val="90000"/>
              <a:hueOff val="-2196574"/>
              <a:satOff val="13379"/>
              <a:lumOff val="-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latin typeface="Abadi MT Condensed Light" charset="0"/>
              <a:ea typeface="Abadi MT Condensed Light" charset="0"/>
              <a:cs typeface="Abadi MT Condensed Light" charset="0"/>
            </a:rPr>
            <a:t>Philosophical/</a:t>
          </a:r>
        </a:p>
        <a:p>
          <a:pPr lvl="0" algn="ctr" defTabSz="1066800">
            <a:lnSpc>
              <a:spcPct val="90000"/>
            </a:lnSpc>
            <a:spcBef>
              <a:spcPct val="0"/>
            </a:spcBef>
            <a:spcAft>
              <a:spcPct val="35000"/>
            </a:spcAft>
          </a:pPr>
          <a:r>
            <a:rPr lang="en-US" sz="2400" kern="1200" dirty="0">
              <a:solidFill>
                <a:schemeClr val="bg1"/>
              </a:solidFill>
              <a:latin typeface="Abadi MT Condensed Light" charset="0"/>
              <a:ea typeface="Abadi MT Condensed Light" charset="0"/>
              <a:cs typeface="Abadi MT Condensed Light" charset="0"/>
            </a:rPr>
            <a:t>Pedagogical</a:t>
          </a:r>
        </a:p>
      </dsp:txBody>
      <dsp:txXfrm>
        <a:off x="4398543" y="44595"/>
        <a:ext cx="2284137" cy="979548"/>
      </dsp:txXfrm>
    </dsp:sp>
    <dsp:sp modelId="{8D4B0022-C5E3-E240-9EFA-6A7DBF326C3C}">
      <dsp:nvSpPr>
        <dsp:cNvPr id="0" name=""/>
        <dsp:cNvSpPr/>
      </dsp:nvSpPr>
      <dsp:spPr>
        <a:xfrm>
          <a:off x="3810678" y="4207675"/>
          <a:ext cx="734661" cy="734661"/>
        </a:xfrm>
        <a:prstGeom prst="triangle">
          <a:avLst/>
        </a:prstGeom>
        <a:solidFill>
          <a:schemeClr val="accent3">
            <a:tint val="40000"/>
            <a:alpha val="90000"/>
            <a:hueOff val="-4393148"/>
            <a:satOff val="26758"/>
            <a:lumOff val="-89"/>
            <a:alphaOff val="0"/>
          </a:schemeClr>
        </a:solidFill>
        <a:ln w="9525" cap="flat" cmpd="sng" algn="ctr">
          <a:solidFill>
            <a:schemeClr val="accent3">
              <a:tint val="40000"/>
              <a:alpha val="90000"/>
              <a:hueOff val="-4393148"/>
              <a:satOff val="26758"/>
              <a:lumOff val="-89"/>
              <a:alphaOff val="0"/>
            </a:schemeClr>
          </a:solidFill>
          <a:prstDash val="solid"/>
        </a:ln>
        <a:effectLst/>
      </dsp:spPr>
      <dsp:style>
        <a:lnRef idx="1">
          <a:scrgbClr r="0" g="0" b="0"/>
        </a:lnRef>
        <a:fillRef idx="1">
          <a:scrgbClr r="0" g="0" b="0"/>
        </a:fillRef>
        <a:effectRef idx="0">
          <a:scrgbClr r="0" g="0" b="0"/>
        </a:effectRef>
        <a:fontRef idx="minor"/>
      </dsp:style>
    </dsp:sp>
    <dsp:sp modelId="{B16C6231-E70A-F34C-B706-59BB2EBD94B6}">
      <dsp:nvSpPr>
        <dsp:cNvPr id="0" name=""/>
        <dsp:cNvSpPr/>
      </dsp:nvSpPr>
      <dsp:spPr>
        <a:xfrm rot="240000">
          <a:off x="1973352" y="3892864"/>
          <a:ext cx="4409312" cy="308329"/>
        </a:xfrm>
        <a:prstGeom prst="rect">
          <a:avLst/>
        </a:prstGeom>
        <a:solidFill>
          <a:schemeClr val="accent3">
            <a:tint val="40000"/>
            <a:alpha val="90000"/>
            <a:hueOff val="-6589722"/>
            <a:satOff val="40137"/>
            <a:lumOff val="-134"/>
            <a:alphaOff val="0"/>
          </a:schemeClr>
        </a:solidFill>
        <a:ln w="9525" cap="flat" cmpd="sng" algn="ctr">
          <a:solidFill>
            <a:schemeClr val="accent3">
              <a:tint val="40000"/>
              <a:alpha val="90000"/>
              <a:hueOff val="-6589722"/>
              <a:satOff val="40137"/>
              <a:lumOff val="-134"/>
              <a:alphaOff val="0"/>
            </a:schemeClr>
          </a:solidFill>
          <a:prstDash val="solid"/>
        </a:ln>
        <a:effectLst/>
      </dsp:spPr>
      <dsp:style>
        <a:lnRef idx="1">
          <a:scrgbClr r="0" g="0" b="0"/>
        </a:lnRef>
        <a:fillRef idx="1">
          <a:scrgbClr r="0" g="0" b="0"/>
        </a:fillRef>
        <a:effectRef idx="0">
          <a:scrgbClr r="0" g="0" b="0"/>
        </a:effectRef>
        <a:fontRef idx="minor"/>
      </dsp:style>
    </dsp:sp>
    <dsp:sp modelId="{1C92EEAF-E533-EE42-BC6F-BF23787962DF}">
      <dsp:nvSpPr>
        <dsp:cNvPr id="0" name=""/>
        <dsp:cNvSpPr/>
      </dsp:nvSpPr>
      <dsp:spPr>
        <a:xfrm rot="240000">
          <a:off x="4359466" y="3356001"/>
          <a:ext cx="2281863" cy="567072"/>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Faculty development opportunities</a:t>
          </a:r>
        </a:p>
      </dsp:txBody>
      <dsp:txXfrm rot="240000">
        <a:off x="4359466" y="3356001"/>
        <a:ext cx="2281863" cy="567072"/>
      </dsp:txXfrm>
    </dsp:sp>
    <dsp:sp modelId="{8CB87E3B-D1CC-7E40-9772-0FB61CBA742B}">
      <dsp:nvSpPr>
        <dsp:cNvPr id="0" name=""/>
        <dsp:cNvSpPr/>
      </dsp:nvSpPr>
      <dsp:spPr>
        <a:xfrm rot="240000">
          <a:off x="4408444" y="2709499"/>
          <a:ext cx="2281863" cy="567072"/>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Curricular</a:t>
          </a:r>
          <a:r>
            <a:rPr lang="en-US" sz="1800" kern="1200" baseline="0" dirty="0"/>
            <a:t> alignment</a:t>
          </a:r>
          <a:endParaRPr lang="en-US" sz="1800" kern="1200" dirty="0"/>
        </a:p>
      </dsp:txBody>
      <dsp:txXfrm rot="240000">
        <a:off x="4408444" y="2709499"/>
        <a:ext cx="2281863" cy="567072"/>
      </dsp:txXfrm>
    </dsp:sp>
    <dsp:sp modelId="{3CF6EAC5-4E21-AF4C-B55B-26365DBA7E5C}">
      <dsp:nvSpPr>
        <dsp:cNvPr id="0" name=""/>
        <dsp:cNvSpPr/>
      </dsp:nvSpPr>
      <dsp:spPr>
        <a:xfrm rot="240000">
          <a:off x="4457421" y="2062997"/>
          <a:ext cx="2281863" cy="567072"/>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Faculty autonomy/ academic freedom</a:t>
          </a:r>
        </a:p>
      </dsp:txBody>
      <dsp:txXfrm rot="240000">
        <a:off x="4457421" y="2062997"/>
        <a:ext cx="2281863" cy="567072"/>
      </dsp:txXfrm>
    </dsp:sp>
    <dsp:sp modelId="{13165D01-B78E-3E4C-990E-B2721C07A5F4}">
      <dsp:nvSpPr>
        <dsp:cNvPr id="0" name=""/>
        <dsp:cNvSpPr/>
      </dsp:nvSpPr>
      <dsp:spPr>
        <a:xfrm rot="240000">
          <a:off x="4506399" y="1416495"/>
          <a:ext cx="2281863" cy="567072"/>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Institutional autonomy</a:t>
          </a:r>
        </a:p>
      </dsp:txBody>
      <dsp:txXfrm rot="240000">
        <a:off x="4506399" y="1416495"/>
        <a:ext cx="2281863" cy="567072"/>
      </dsp:txXfrm>
    </dsp:sp>
    <dsp:sp modelId="{38E72815-FF03-DD4D-830A-F627E3A4BDEE}">
      <dsp:nvSpPr>
        <dsp:cNvPr id="0" name=""/>
        <dsp:cNvSpPr/>
      </dsp:nvSpPr>
      <dsp:spPr>
        <a:xfrm rot="240000">
          <a:off x="1812641" y="3179682"/>
          <a:ext cx="2281863" cy="567072"/>
        </a:xfrm>
        <a:prstGeom prst="rect">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Strict</a:t>
          </a:r>
          <a:r>
            <a:rPr lang="en-US" sz="1800" kern="1200" baseline="0" dirty="0"/>
            <a:t> parameters to be included as a scorer</a:t>
          </a:r>
          <a:endParaRPr lang="en-US" sz="1800" kern="1200" dirty="0"/>
        </a:p>
      </dsp:txBody>
      <dsp:txXfrm rot="240000">
        <a:off x="1812641" y="3179682"/>
        <a:ext cx="2281863" cy="567072"/>
      </dsp:txXfrm>
    </dsp:sp>
    <dsp:sp modelId="{E10373F4-3991-2140-8FB3-F168963C30AF}">
      <dsp:nvSpPr>
        <dsp:cNvPr id="0" name=""/>
        <dsp:cNvSpPr/>
      </dsp:nvSpPr>
      <dsp:spPr>
        <a:xfrm rot="240000">
          <a:off x="1861619" y="2533180"/>
          <a:ext cx="2281863" cy="567072"/>
        </a:xfrm>
        <a:prstGeom prst="rect">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baseline="0" dirty="0"/>
            <a:t>Required common prompts</a:t>
          </a:r>
          <a:endParaRPr lang="en-US" sz="1800" kern="1200" dirty="0"/>
        </a:p>
      </dsp:txBody>
      <dsp:txXfrm rot="240000">
        <a:off x="1861619" y="2533180"/>
        <a:ext cx="2281863" cy="567072"/>
      </dsp:txXfrm>
    </dsp:sp>
    <dsp:sp modelId="{88E5B717-452D-4149-90B5-C4AFFC3AF8B0}">
      <dsp:nvSpPr>
        <dsp:cNvPr id="0" name=""/>
        <dsp:cNvSpPr/>
      </dsp:nvSpPr>
      <dsp:spPr>
        <a:xfrm rot="240000">
          <a:off x="1910596" y="1886679"/>
          <a:ext cx="2281863" cy="567072"/>
        </a:xfrm>
        <a:prstGeom prst="rect">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Stringent assignment design requirements</a:t>
          </a:r>
        </a:p>
      </dsp:txBody>
      <dsp:txXfrm rot="240000">
        <a:off x="1910596" y="1886679"/>
        <a:ext cx="2281863" cy="56707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0.13559</cdr:x>
      <cdr:y>0.92807</cdr:y>
    </cdr:from>
    <cdr:to>
      <cdr:x>1</cdr:x>
      <cdr:y>1</cdr:y>
    </cdr:to>
    <cdr:sp macro="" textlink="">
      <cdr:nvSpPr>
        <cdr:cNvPr id="2" name="TextBox 1"/>
        <cdr:cNvSpPr txBox="1"/>
      </cdr:nvSpPr>
      <cdr:spPr>
        <a:xfrm xmlns:a="http://schemas.openxmlformats.org/drawingml/2006/main">
          <a:off x="595310" y="3751634"/>
          <a:ext cx="3795107" cy="2907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tx1">
                  <a:lumMod val="75000"/>
                  <a:lumOff val="25000"/>
                </a:schemeClr>
              </a:solidFill>
            </a:rPr>
            <a:t>    Asian          Black         Hispanic       White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26754-E064-4182-9484-516BCE89451E}" type="datetimeFigureOut">
              <a:rPr lang="en-US" smtClean="0"/>
              <a:pPr/>
              <a:t>12/7/16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6D9992-6EF6-4036-9B15-FE54B4332C8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0094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D9992-6EF6-4036-9B15-FE54B4332C87}"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3622000"/>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29DB7E-778A-47DC-A6E4-6FB22FB2FE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5826055"/>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29DB7E-778A-47DC-A6E4-6FB22FB2FE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7692457"/>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1377-72E9-4658-BE80-5E0445FD92EB}"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2245031"/>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1377-72E9-4658-BE80-5E0445FD92EB}"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6326447"/>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D9992-6EF6-4036-9B15-FE54B4332C87}"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6044689"/>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9DB7E-778A-47DC-A6E4-6FB22FB2FE20}"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1344958"/>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D9992-6EF6-4036-9B15-FE54B4332C87}"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800773"/>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9DB7E-778A-47DC-A6E4-6FB22FB2FE2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0989186"/>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7EC482-12D0-4E05-9721-4E74BB0F811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9092576"/>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D9992-6EF6-4036-9B15-FE54B4332C87}"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279350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D9992-6EF6-4036-9B15-FE54B4332C87}"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177792"/>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D9992-6EF6-4036-9B15-FE54B4332C87}"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965697"/>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D9992-6EF6-4036-9B15-FE54B4332C87}"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8628960"/>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D9992-6EF6-4036-9B15-FE54B4332C87}"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7950055"/>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D9992-6EF6-4036-9B15-FE54B4332C87}"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767652"/>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D9992-6EF6-4036-9B15-FE54B4332C87}"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0812798"/>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D9992-6EF6-4036-9B15-FE54B4332C87}"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9826953"/>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D9992-6EF6-4036-9B15-FE54B4332C87}"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4104437"/>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7EC482-12D0-4E05-9721-4E74BB0F811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6924629"/>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1377-72E9-4658-BE80-5E0445FD92EB}" type="slidenum">
              <a:rPr lang="en-US" smtClean="0"/>
              <a:pPr/>
              <a:t>30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5056349"/>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D9992-6EF6-4036-9B15-FE54B4332C87}" type="slidenum">
              <a:rPr lang="en-US" smtClean="0"/>
              <a:pPr/>
              <a:t>31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13193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D9992-6EF6-4036-9B15-FE54B4332C87}"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8775167"/>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BC01F-2BDB-F94E-ABE4-2A71CFCFC1F9}" type="slidenum">
              <a:rPr lang="en-US" smtClean="0"/>
              <a:pPr/>
              <a:t>32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7890806"/>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D9992-6EF6-4036-9B15-FE54B4332C87}" type="slidenum">
              <a:rPr lang="en-US" smtClean="0"/>
              <a:pPr/>
              <a:t>33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5217372"/>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D9992-6EF6-4036-9B15-FE54B4332C87}" type="slidenum">
              <a:rPr lang="en-US" smtClean="0"/>
              <a:pPr/>
              <a:t>34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5208385"/>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1377-72E9-4658-BE80-5E0445FD92EB}" type="slidenum">
              <a:rPr lang="en-US" smtClean="0"/>
              <a:pPr/>
              <a:t>35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9203793"/>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290513" y="698500"/>
            <a:ext cx="7604126" cy="5703888"/>
          </a:xfrm>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xfrm>
            <a:off x="3977532" y="8841738"/>
            <a:ext cx="3043979" cy="46577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58202" indent="-291616">
              <a:defRPr sz="1200">
                <a:solidFill>
                  <a:schemeClr val="tx1"/>
                </a:solidFill>
                <a:latin typeface="Calibri" pitchFamily="34" charset="0"/>
              </a:defRPr>
            </a:lvl2pPr>
            <a:lvl3pPr marL="1166464" indent="-233292">
              <a:defRPr sz="1200">
                <a:solidFill>
                  <a:schemeClr val="tx1"/>
                </a:solidFill>
                <a:latin typeface="Calibri" pitchFamily="34" charset="0"/>
              </a:defRPr>
            </a:lvl3pPr>
            <a:lvl4pPr marL="1633050" indent="-233292">
              <a:defRPr sz="1200">
                <a:solidFill>
                  <a:schemeClr val="tx1"/>
                </a:solidFill>
                <a:latin typeface="Calibri" pitchFamily="34" charset="0"/>
              </a:defRPr>
            </a:lvl4pPr>
            <a:lvl5pPr marL="2099636" indent="-233292">
              <a:defRPr sz="1200">
                <a:solidFill>
                  <a:schemeClr val="tx1"/>
                </a:solidFill>
                <a:latin typeface="Calibri" pitchFamily="34" charset="0"/>
              </a:defRPr>
            </a:lvl5pPr>
            <a:lvl6pPr marL="2566221" indent="-233292" eaLnBrk="0" fontAlgn="base" hangingPunct="0">
              <a:spcBef>
                <a:spcPct val="30000"/>
              </a:spcBef>
              <a:spcAft>
                <a:spcPct val="0"/>
              </a:spcAft>
              <a:defRPr sz="1200">
                <a:solidFill>
                  <a:schemeClr val="tx1"/>
                </a:solidFill>
                <a:latin typeface="Calibri" pitchFamily="34" charset="0"/>
              </a:defRPr>
            </a:lvl6pPr>
            <a:lvl7pPr marL="3032806" indent="-233292" eaLnBrk="0" fontAlgn="base" hangingPunct="0">
              <a:spcBef>
                <a:spcPct val="30000"/>
              </a:spcBef>
              <a:spcAft>
                <a:spcPct val="0"/>
              </a:spcAft>
              <a:defRPr sz="1200">
                <a:solidFill>
                  <a:schemeClr val="tx1"/>
                </a:solidFill>
                <a:latin typeface="Calibri" pitchFamily="34" charset="0"/>
              </a:defRPr>
            </a:lvl7pPr>
            <a:lvl8pPr marL="3499392" indent="-233292" eaLnBrk="0" fontAlgn="base" hangingPunct="0">
              <a:spcBef>
                <a:spcPct val="30000"/>
              </a:spcBef>
              <a:spcAft>
                <a:spcPct val="0"/>
              </a:spcAft>
              <a:defRPr sz="1200">
                <a:solidFill>
                  <a:schemeClr val="tx1"/>
                </a:solidFill>
                <a:latin typeface="Calibri" pitchFamily="34" charset="0"/>
              </a:defRPr>
            </a:lvl8pPr>
            <a:lvl9pPr marL="3965978" indent="-233292" eaLnBrk="0" fontAlgn="base" hangingPunct="0">
              <a:spcBef>
                <a:spcPct val="30000"/>
              </a:spcBef>
              <a:spcAft>
                <a:spcPct val="0"/>
              </a:spcAft>
              <a:defRPr sz="1200">
                <a:solidFill>
                  <a:schemeClr val="tx1"/>
                </a:solidFill>
                <a:latin typeface="Calibri" pitchFamily="34" charset="0"/>
              </a:defRPr>
            </a:lvl9pPr>
          </a:lstStyle>
          <a:p>
            <a:pPr marL="0" marR="0" lvl="0" indent="0" algn="ctr" defTabSz="933172" rtl="0" eaLnBrk="1" fontAlgn="base" latinLnBrk="0" hangingPunct="1">
              <a:lnSpc>
                <a:spcPct val="100000"/>
              </a:lnSpc>
              <a:spcBef>
                <a:spcPct val="0"/>
              </a:spcBef>
              <a:spcAft>
                <a:spcPct val="0"/>
              </a:spcAft>
              <a:buClrTx/>
              <a:buSzTx/>
              <a:buFontTx/>
              <a:buNone/>
              <a:tabLst/>
              <a:defRPr/>
            </a:pPr>
            <a:fld id="{5083A740-2A79-4C00-A74A-5A6E5EDAF301}" type="slidenum">
              <a:rPr kumimoji="0" lang="en-US" altLang="en-US" sz="1200" b="0" i="0" u="none" strike="noStrike" kern="1200" cap="none" spc="0" normalizeH="0" baseline="0" noProof="0" smtClean="0">
                <a:ln>
                  <a:noFill/>
                </a:ln>
                <a:solidFill>
                  <a:srgbClr val="000000"/>
                </a:solidFill>
                <a:effectLst/>
                <a:uLnTx/>
                <a:uFillTx/>
                <a:latin typeface="GillSans" pitchFamily="-68" charset="0"/>
                <a:ea typeface="ヒラギノ角ゴ ProN W3" pitchFamily="1" charset="-128"/>
                <a:cs typeface="+mn-cs"/>
                <a:sym typeface="GillSans" pitchFamily="-68" charset="0"/>
              </a:rPr>
              <a:pPr marL="0" marR="0" lvl="0" indent="0" algn="ctr" defTabSz="933172"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GillSans" pitchFamily="-68" charset="0"/>
              <a:ea typeface="ヒラギノ角ゴ ProN W3" pitchFamily="1" charset="-128"/>
              <a:cs typeface="+mn-cs"/>
              <a:sym typeface="GillSans" pitchFamily="-6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7726279"/>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7EC482-12D0-4E05-9721-4E74BB0F811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4298042"/>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7EC482-12D0-4E05-9721-4E74BB0F811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1723349"/>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EC482-12D0-4E05-9721-4E74BB0F811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5651964"/>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7EC482-12D0-4E05-9721-4E74BB0F811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9965555"/>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EC482-12D0-4E05-9721-4E74BB0F811A}" type="slidenum">
              <a:rPr lang="en-US" smtClean="0"/>
              <a:pPr/>
              <a:t>41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524417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D9992-6EF6-4036-9B15-FE54B4332C87}"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3234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D9992-6EF6-4036-9B15-FE54B4332C87}"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25299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663575"/>
            <a:ext cx="4429125" cy="3321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753543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EC482-12D0-4E05-9721-4E74BB0F811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7670200"/>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EC482-12D0-4E05-9721-4E74BB0F811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6715841"/>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1377-72E9-4658-BE80-5E0445FD92EB}"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9056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C2324A-55CA-4B36-82BF-CA1D559EE386}" type="datetime1">
              <a:rPr lang="en-US" smtClean="0"/>
              <a:pPr/>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58A85-E718-452D-B500-A7DAD880B66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057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C6D6C8-14C5-4D0A-8860-E762EA938017}" type="datetime1">
              <a:rPr lang="en-US" smtClean="0"/>
              <a:pPr/>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58A85-E718-452D-B500-A7DAD880B66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3633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F5111-B8EA-4395-8982-BE4FBBC018C0}" type="datetime1">
              <a:rPr lang="en-US" smtClean="0"/>
              <a:pPr/>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58A85-E718-452D-B500-A7DAD880B66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03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F01CAD-6F90-4168-B599-49FBCFC6C92C}" type="datetime1">
              <a:rPr lang="en-US" smtClean="0"/>
              <a:pPr/>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3FCA5-B39A-4436-98BA-61383C5497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6688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6A25B4-CAAA-4A47-9A62-E789E60AF183}" type="datetime1">
              <a:rPr lang="en-US" smtClean="0"/>
              <a:pPr/>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3FCA5-B39A-4436-98BA-61383C5497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0467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C22D56-7DEC-4D24-B544-879F1708344F}" type="datetime1">
              <a:rPr lang="en-US" smtClean="0"/>
              <a:pPr/>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3FCA5-B39A-4436-98BA-61383C5497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6390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2F85B2-3396-4BCD-AC95-7A59B5333D48}" type="datetime1">
              <a:rPr lang="en-US" smtClean="0"/>
              <a:pPr/>
              <a:t>12/7/16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3FCA5-B39A-4436-98BA-61383C5497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8743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B371D5-D86B-4420-8F85-9E4709B54F7C}" type="datetime1">
              <a:rPr lang="en-US" smtClean="0"/>
              <a:pPr/>
              <a:t>12/7/16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E3FCA5-B39A-4436-98BA-61383C5497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6889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4663B-7968-47EC-93F8-87C11B2DE25D}" type="datetime1">
              <a:rPr lang="en-US" smtClean="0"/>
              <a:pPr/>
              <a:t>12/7/16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E3FCA5-B39A-4436-98BA-61383C5497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9278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E3464-21F6-4968-AD52-C3046C73451C}" type="datetime1">
              <a:rPr lang="en-US" smtClean="0"/>
              <a:pPr/>
              <a:t>12/7/16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E3FCA5-B39A-4436-98BA-61383C5497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722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ACF37D-C480-4F23-A820-D343F68282A7}" type="datetime1">
              <a:rPr lang="en-US" smtClean="0"/>
              <a:pPr/>
              <a:t>12/7/16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3FCA5-B39A-4436-98BA-61383C5497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519362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5B918C-9611-4F6E-B78E-CA23FEB39A7F}" type="datetime1">
              <a:rPr lang="en-US" smtClean="0"/>
              <a:pPr/>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58A85-E718-452D-B500-A7DAD880B66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3116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B61770-E707-4055-AB24-A6DB1285A07E}" type="datetime1">
              <a:rPr lang="en-US" smtClean="0"/>
              <a:pPr/>
              <a:t>12/7/16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3FCA5-B39A-4436-98BA-61383C5497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8232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5D91DE-3484-4643-B8A2-2EDFA91BD190}" type="datetime1">
              <a:rPr lang="en-US" smtClean="0"/>
              <a:pPr/>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3FCA5-B39A-4436-98BA-61383C5497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215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69434C-481E-4DBF-B06F-A45430FBB1C2}" type="datetime1">
              <a:rPr lang="en-US" smtClean="0"/>
              <a:pPr/>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3FCA5-B39A-4436-98BA-61383C5497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676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8C9285-1C7F-4F7A-9179-C5C637D10A17}" type="datetime1">
              <a:rPr lang="en-US" smtClean="0"/>
              <a:pPr/>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58A85-E718-452D-B500-A7DAD880B66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756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4B30BF-DDEB-4F17-974F-FB5FD461FA2D}" type="datetime1">
              <a:rPr lang="en-US" smtClean="0"/>
              <a:pPr/>
              <a:t>12/7/16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58A85-E718-452D-B500-A7DAD880B66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695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F935DF-FBBC-40D8-AC8A-47F3D4B4A380}" type="datetime1">
              <a:rPr lang="en-US" smtClean="0"/>
              <a:pPr/>
              <a:t>12/7/16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D58A85-E718-452D-B500-A7DAD880B66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615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CF0637-1987-4791-845D-6F0CAB6B5B4A}" type="datetime1">
              <a:rPr lang="en-US" smtClean="0"/>
              <a:pPr/>
              <a:t>12/7/16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D58A85-E718-452D-B500-A7DAD880B66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643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904EF-7163-4749-97B8-3927F2F7E937}" type="datetime1">
              <a:rPr lang="en-US" smtClean="0"/>
              <a:pPr/>
              <a:t>12/7/16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58A85-E718-452D-B500-A7DAD880B66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935644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77C128-A4CF-4132-9561-C21ECFA1AD37}" type="datetime1">
              <a:rPr lang="en-US" smtClean="0"/>
              <a:pPr/>
              <a:t>12/7/16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58A85-E718-452D-B500-A7DAD880B66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751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3F186-09F4-496A-ACD9-780691C02185}" type="datetime1">
              <a:rPr lang="en-US" smtClean="0"/>
              <a:pPr/>
              <a:t>12/7/16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58A85-E718-452D-B500-A7DAD880B66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65511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3AC2B-9C58-4BE2-B9DA-3117F75E7AD3}" type="datetime1">
              <a:rPr lang="en-US" smtClean="0"/>
              <a:pPr/>
              <a:t>12/7/16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58A85-E718-452D-B500-A7DAD880B66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242021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B0D6B-C4E0-4548-8B8F-F85780964440}" type="datetime1">
              <a:rPr lang="en-US" smtClean="0"/>
              <a:pPr/>
              <a:t>12/7/16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3FCA5-B39A-4436-98BA-61383C5497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60358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aacu.org/value/rubrics/critical-think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hyperlink" Target="VALUE-MSC-Aggregate%20Tables_MasterDraft_092215jc_ga.ppt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4.png"/><Relationship Id="rId7" Type="http://schemas.openxmlformats.org/officeDocument/2006/relationships/image" Target="../media/image9.jpe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chart" Target="../charts/char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hyperlink" Target="mailto:JCarnahan@sheeo.org" TargetMode="External"/><Relationship Id="rId4" Type="http://schemas.openxmlformats.org/officeDocument/2006/relationships/hyperlink" Target="mailto:rhodes@aacu.org" TargetMode="External"/><Relationship Id="rId5" Type="http://schemas.openxmlformats.org/officeDocument/2006/relationships/hyperlink" Target="mailto:events@taskstream.com" TargetMode="External"/><Relationship Id="rId6" Type="http://schemas.openxmlformats.org/officeDocument/2006/relationships/image" Target="../media/image16.png"/><Relationship Id="rId7" Type="http://schemas.openxmlformats.org/officeDocument/2006/relationships/image" Target="../media/image17.jpe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p:spPr>
      </p:pic>
      <p:sp>
        <p:nvSpPr>
          <p:cNvPr id="6" name="TextBox 5"/>
          <p:cNvSpPr txBox="1"/>
          <p:nvPr/>
        </p:nvSpPr>
        <p:spPr>
          <a:xfrm>
            <a:off x="2514600" y="304800"/>
            <a:ext cx="6477000" cy="4708981"/>
          </a:xfrm>
          <a:prstGeom prst="rect">
            <a:avLst/>
          </a:prstGeom>
          <a:noFill/>
        </p:spPr>
        <p:txBody>
          <a:bodyPr wrap="square" rtlCol="0">
            <a:spAutoFit/>
          </a:bodyPr>
          <a:lstStyle/>
          <a:p>
            <a:r>
              <a:rPr lang="en-US" sz="6000" b="1" dirty="0">
                <a:solidFill>
                  <a:schemeClr val="tx1">
                    <a:lumMod val="65000"/>
                    <a:lumOff val="35000"/>
                  </a:schemeClr>
                </a:solidFill>
              </a:rPr>
              <a:t>Multi-State Collaborative To Advance Quality Student Learning </a:t>
            </a:r>
          </a:p>
          <a:p>
            <a:endParaRPr lang="en-US" sz="6000" dirty="0">
              <a:solidFill>
                <a:schemeClr val="tx1">
                  <a:lumMod val="65000"/>
                  <a:lumOff val="35000"/>
                </a:schemeClr>
              </a:solidFill>
              <a:latin typeface="Calibri Light" panose="020F0302020204030204" pitchFamily="34"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81343" y="4724400"/>
            <a:ext cx="1648420" cy="97227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03385" y="4848071"/>
            <a:ext cx="3116122" cy="72493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606821" y="6400800"/>
            <a:ext cx="1993904" cy="329200"/>
          </a:xfrm>
          <a:prstGeom prst="rect">
            <a:avLst/>
          </a:prstGeom>
        </p:spPr>
      </p:pic>
      <p:sp>
        <p:nvSpPr>
          <p:cNvPr id="11" name="Rectangle 10"/>
          <p:cNvSpPr/>
          <p:nvPr/>
        </p:nvSpPr>
        <p:spPr>
          <a:xfrm>
            <a:off x="4089173" y="6149815"/>
            <a:ext cx="5029200" cy="276999"/>
          </a:xfrm>
          <a:prstGeom prst="rect">
            <a:avLst/>
          </a:prstGeom>
        </p:spPr>
        <p:txBody>
          <a:bodyPr wrap="square">
            <a:spAutoFit/>
          </a:bodyPr>
          <a:lstStyle/>
          <a:p>
            <a:pPr algn="ctr">
              <a:spcBef>
                <a:spcPts val="0"/>
              </a:spcBef>
              <a:defRPr/>
            </a:pPr>
            <a:r>
              <a:rPr lang="en-US" altLang="en-US" sz="1200" dirty="0">
                <a:solidFill>
                  <a:schemeClr val="tx1">
                    <a:lumMod val="65000"/>
                    <a:lumOff val="35000"/>
                  </a:schemeClr>
                </a:solidFill>
              </a:rPr>
              <a:t>In partnership with:</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6492824"/>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003698" y="5863065"/>
            <a:ext cx="6057900" cy="300082"/>
          </a:xfrm>
          <a:prstGeom prst="rect">
            <a:avLst/>
          </a:prstGeom>
          <a:noFill/>
        </p:spPr>
        <p:txBody>
          <a:bodyPr wrap="square" rtlCol="0">
            <a:spAutoFit/>
          </a:bodyPr>
          <a:lstStyle/>
          <a:p>
            <a:pPr defTabSz="342900"/>
            <a:endParaRPr lang="en-US" sz="1350" dirty="0">
              <a:solidFill>
                <a:prstClr val="black"/>
              </a:solidFill>
            </a:endParaRPr>
          </a:p>
        </p:txBody>
      </p:sp>
      <p:sp>
        <p:nvSpPr>
          <p:cNvPr id="238" name="Content Placeholder 2"/>
          <p:cNvSpPr>
            <a:spLocks noGrp="1"/>
          </p:cNvSpPr>
          <p:nvPr>
            <p:ph idx="1"/>
          </p:nvPr>
        </p:nvSpPr>
        <p:spPr>
          <a:xfrm>
            <a:off x="243257" y="1897805"/>
            <a:ext cx="3168203" cy="4085955"/>
          </a:xfrm>
        </p:spPr>
        <p:txBody>
          <a:bodyPr>
            <a:noAutofit/>
          </a:bodyPr>
          <a:lstStyle/>
          <a:p>
            <a:pPr marL="0" indent="0">
              <a:buNone/>
            </a:pPr>
            <a:r>
              <a:rPr lang="en-US" altLang="en-US" sz="2400" b="1" dirty="0">
                <a:solidFill>
                  <a:schemeClr val="accent4"/>
                </a:solidFill>
              </a:rPr>
              <a:t>Goals</a:t>
            </a:r>
          </a:p>
          <a:p>
            <a:pPr marL="0" lvl="1" indent="0">
              <a:lnSpc>
                <a:spcPct val="110000"/>
              </a:lnSpc>
              <a:buClr>
                <a:srgbClr val="00BCE4"/>
              </a:buClr>
              <a:buNone/>
            </a:pPr>
            <a:r>
              <a:rPr lang="en-US" sz="2000" dirty="0">
                <a:solidFill>
                  <a:schemeClr val="tx1">
                    <a:lumMod val="50000"/>
                    <a:lumOff val="50000"/>
                  </a:schemeClr>
                </a:solidFill>
              </a:rPr>
              <a:t>Root assessment of learning in authentic work &amp; the expertise of faculty</a:t>
            </a:r>
          </a:p>
          <a:p>
            <a:pPr marL="0" lvl="1" indent="0">
              <a:lnSpc>
                <a:spcPct val="110000"/>
              </a:lnSpc>
              <a:buClr>
                <a:srgbClr val="00BCE4"/>
              </a:buClr>
              <a:buNone/>
            </a:pPr>
            <a:endParaRPr lang="en-US" sz="2000" dirty="0">
              <a:solidFill>
                <a:schemeClr val="tx1">
                  <a:lumMod val="50000"/>
                  <a:lumOff val="50000"/>
                </a:schemeClr>
              </a:solidFill>
            </a:endParaRPr>
          </a:p>
          <a:p>
            <a:pPr marL="0" lvl="1" indent="0">
              <a:lnSpc>
                <a:spcPct val="110000"/>
              </a:lnSpc>
              <a:buClr>
                <a:srgbClr val="00BCE4"/>
              </a:buClr>
              <a:buNone/>
            </a:pPr>
            <a:r>
              <a:rPr lang="en-US" sz="2000" dirty="0">
                <a:solidFill>
                  <a:schemeClr val="tx1">
                    <a:lumMod val="50000"/>
                    <a:lumOff val="50000"/>
                  </a:schemeClr>
                </a:solidFill>
              </a:rPr>
              <a:t>Establish benchmarks for essential learning outcomes</a:t>
            </a:r>
          </a:p>
          <a:p>
            <a:pPr marL="0" lvl="1" indent="0">
              <a:lnSpc>
                <a:spcPct val="110000"/>
              </a:lnSpc>
              <a:buClr>
                <a:srgbClr val="00BCE4"/>
              </a:buClr>
              <a:buNone/>
            </a:pPr>
            <a:endParaRPr lang="en-US" sz="2000" dirty="0">
              <a:solidFill>
                <a:schemeClr val="tx1">
                  <a:lumMod val="50000"/>
                  <a:lumOff val="50000"/>
                </a:schemeClr>
              </a:solidFill>
            </a:endParaRPr>
          </a:p>
          <a:p>
            <a:pPr marL="0" lvl="1" indent="0">
              <a:lnSpc>
                <a:spcPct val="110000"/>
              </a:lnSpc>
              <a:buClr>
                <a:srgbClr val="00BCE4"/>
              </a:buClr>
              <a:buNone/>
            </a:pPr>
            <a:r>
              <a:rPr lang="en-US" sz="2000" dirty="0">
                <a:solidFill>
                  <a:schemeClr val="tx1">
                    <a:lumMod val="50000"/>
                    <a:lumOff val="50000"/>
                  </a:schemeClr>
                </a:solidFill>
              </a:rPr>
              <a:t>Develop transparency of shared standards of learning to assist with transfer</a:t>
            </a:r>
          </a:p>
          <a:p>
            <a:pPr marL="0" indent="0">
              <a:buNone/>
            </a:pPr>
            <a:endParaRPr lang="en-US" sz="1400" dirty="0"/>
          </a:p>
        </p:txBody>
      </p:sp>
      <p:sp>
        <p:nvSpPr>
          <p:cNvPr id="240" name="Freeform 3053"/>
          <p:cNvSpPr>
            <a:spLocks/>
          </p:cNvSpPr>
          <p:nvPr/>
        </p:nvSpPr>
        <p:spPr bwMode="auto">
          <a:xfrm>
            <a:off x="7818256" y="3075746"/>
            <a:ext cx="96419" cy="368323"/>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41" name="Freeform 3055"/>
          <p:cNvSpPr>
            <a:spLocks/>
          </p:cNvSpPr>
          <p:nvPr/>
        </p:nvSpPr>
        <p:spPr bwMode="auto">
          <a:xfrm>
            <a:off x="8061233" y="3176022"/>
            <a:ext cx="38568" cy="26997"/>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42" name="Freeform 2853"/>
          <p:cNvSpPr>
            <a:spLocks/>
          </p:cNvSpPr>
          <p:nvPr/>
        </p:nvSpPr>
        <p:spPr bwMode="auto">
          <a:xfrm>
            <a:off x="8069276" y="3480196"/>
            <a:ext cx="1928" cy="1928"/>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43" name="Freeform 2874"/>
          <p:cNvSpPr>
            <a:spLocks/>
          </p:cNvSpPr>
          <p:nvPr/>
        </p:nvSpPr>
        <p:spPr bwMode="auto">
          <a:xfrm>
            <a:off x="5570272" y="4064452"/>
            <a:ext cx="11570" cy="343227"/>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44" name="Freeform 2875"/>
          <p:cNvSpPr>
            <a:spLocks/>
          </p:cNvSpPr>
          <p:nvPr/>
        </p:nvSpPr>
        <p:spPr bwMode="auto">
          <a:xfrm>
            <a:off x="6125607" y="3991181"/>
            <a:ext cx="1928" cy="1928"/>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45" name="Freeform 2876"/>
          <p:cNvSpPr>
            <a:spLocks/>
          </p:cNvSpPr>
          <p:nvPr/>
        </p:nvSpPr>
        <p:spPr bwMode="auto">
          <a:xfrm>
            <a:off x="6133320" y="3981538"/>
            <a:ext cx="333586" cy="11570"/>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46" name="Rectangle 2877"/>
          <p:cNvSpPr>
            <a:spLocks noChangeArrowheads="1"/>
          </p:cNvSpPr>
          <p:nvPr/>
        </p:nvSpPr>
        <p:spPr bwMode="auto">
          <a:xfrm>
            <a:off x="6916186" y="5090277"/>
            <a:ext cx="1928" cy="3857"/>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247" name="Freeform 2878"/>
          <p:cNvSpPr>
            <a:spLocks/>
          </p:cNvSpPr>
          <p:nvPr/>
        </p:nvSpPr>
        <p:spPr bwMode="auto">
          <a:xfrm>
            <a:off x="6866052" y="4552298"/>
            <a:ext cx="52063" cy="537980"/>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48" name="Freeform 2879"/>
          <p:cNvSpPr>
            <a:spLocks/>
          </p:cNvSpPr>
          <p:nvPr/>
        </p:nvSpPr>
        <p:spPr bwMode="auto">
          <a:xfrm>
            <a:off x="7203495" y="4251493"/>
            <a:ext cx="204394" cy="239102"/>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49" name="Freeform 2880"/>
          <p:cNvSpPr>
            <a:spLocks/>
          </p:cNvSpPr>
          <p:nvPr/>
        </p:nvSpPr>
        <p:spPr bwMode="auto">
          <a:xfrm>
            <a:off x="7353898" y="4112660"/>
            <a:ext cx="1928" cy="1928"/>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50" name="Freeform 2881"/>
          <p:cNvSpPr>
            <a:spLocks/>
          </p:cNvSpPr>
          <p:nvPr/>
        </p:nvSpPr>
        <p:spPr bwMode="auto">
          <a:xfrm>
            <a:off x="7242059" y="4114588"/>
            <a:ext cx="113766" cy="165829"/>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51" name="Freeform 2882"/>
          <p:cNvSpPr>
            <a:spLocks/>
          </p:cNvSpPr>
          <p:nvPr/>
        </p:nvSpPr>
        <p:spPr bwMode="auto">
          <a:xfrm>
            <a:off x="7928515" y="3779074"/>
            <a:ext cx="1928" cy="5785"/>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52" name="Freeform 2883"/>
          <p:cNvSpPr>
            <a:spLocks/>
          </p:cNvSpPr>
          <p:nvPr/>
        </p:nvSpPr>
        <p:spPr bwMode="auto">
          <a:xfrm>
            <a:off x="7835957" y="3707727"/>
            <a:ext cx="92556" cy="7713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53" name="Freeform 2884"/>
          <p:cNvSpPr>
            <a:spLocks/>
          </p:cNvSpPr>
          <p:nvPr/>
        </p:nvSpPr>
        <p:spPr bwMode="auto">
          <a:xfrm>
            <a:off x="7959367" y="3557326"/>
            <a:ext cx="1928" cy="1928"/>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54" name="Freeform 2885"/>
          <p:cNvSpPr>
            <a:spLocks/>
          </p:cNvSpPr>
          <p:nvPr/>
        </p:nvSpPr>
        <p:spPr bwMode="auto">
          <a:xfrm>
            <a:off x="8067348" y="3482124"/>
            <a:ext cx="5785" cy="1928"/>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55" name="Rectangle 2887"/>
          <p:cNvSpPr>
            <a:spLocks noChangeArrowheads="1"/>
          </p:cNvSpPr>
          <p:nvPr/>
        </p:nvSpPr>
        <p:spPr bwMode="auto">
          <a:xfrm>
            <a:off x="3888844" y="3067552"/>
            <a:ext cx="5785" cy="578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256" name="Freeform 2888"/>
          <p:cNvSpPr>
            <a:spLocks/>
          </p:cNvSpPr>
          <p:nvPr/>
        </p:nvSpPr>
        <p:spPr bwMode="auto">
          <a:xfrm>
            <a:off x="3894628" y="2868943"/>
            <a:ext cx="1532954" cy="939055"/>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57" name="Rectangle 2889"/>
          <p:cNvSpPr>
            <a:spLocks noChangeArrowheads="1"/>
          </p:cNvSpPr>
          <p:nvPr/>
        </p:nvSpPr>
        <p:spPr bwMode="auto">
          <a:xfrm>
            <a:off x="3777005" y="3565037"/>
            <a:ext cx="965"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258" name="Freeform 2890"/>
          <p:cNvSpPr>
            <a:spLocks/>
          </p:cNvSpPr>
          <p:nvPr/>
        </p:nvSpPr>
        <p:spPr bwMode="auto">
          <a:xfrm>
            <a:off x="4359336" y="4874314"/>
            <a:ext cx="1928" cy="965"/>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59" name="Freeform 2891"/>
          <p:cNvSpPr>
            <a:spLocks/>
          </p:cNvSpPr>
          <p:nvPr/>
        </p:nvSpPr>
        <p:spPr bwMode="auto">
          <a:xfrm>
            <a:off x="4480814" y="3754005"/>
            <a:ext cx="77130" cy="568832"/>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60" name="Freeform 2892"/>
          <p:cNvSpPr>
            <a:spLocks/>
          </p:cNvSpPr>
          <p:nvPr/>
        </p:nvSpPr>
        <p:spPr bwMode="auto">
          <a:xfrm>
            <a:off x="3777005" y="3565039"/>
            <a:ext cx="707666" cy="1309277"/>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61" name="Freeform 2893"/>
          <p:cNvSpPr>
            <a:spLocks/>
          </p:cNvSpPr>
          <p:nvPr/>
        </p:nvSpPr>
        <p:spPr bwMode="auto">
          <a:xfrm>
            <a:off x="4320769" y="3700014"/>
            <a:ext cx="3857" cy="3857"/>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62" name="Freeform 2894"/>
          <p:cNvSpPr>
            <a:spLocks/>
          </p:cNvSpPr>
          <p:nvPr/>
        </p:nvSpPr>
        <p:spPr bwMode="auto">
          <a:xfrm>
            <a:off x="4550231" y="3750150"/>
            <a:ext cx="7713" cy="5785"/>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63" name="Freeform 2895"/>
          <p:cNvSpPr>
            <a:spLocks/>
          </p:cNvSpPr>
          <p:nvPr/>
        </p:nvSpPr>
        <p:spPr bwMode="auto">
          <a:xfrm>
            <a:off x="6389775" y="5225255"/>
            <a:ext cx="3857" cy="965"/>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64" name="Freeform 2896"/>
          <p:cNvSpPr>
            <a:spLocks/>
          </p:cNvSpPr>
          <p:nvPr/>
        </p:nvSpPr>
        <p:spPr bwMode="auto">
          <a:xfrm>
            <a:off x="5134490" y="5057498"/>
            <a:ext cx="1928" cy="3857"/>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65" name="Freeform 2897"/>
          <p:cNvSpPr>
            <a:spLocks/>
          </p:cNvSpPr>
          <p:nvPr/>
        </p:nvSpPr>
        <p:spPr bwMode="auto">
          <a:xfrm>
            <a:off x="4879961" y="5082566"/>
            <a:ext cx="7713" cy="1928"/>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66" name="Freeform 2898"/>
          <p:cNvSpPr>
            <a:spLocks/>
          </p:cNvSpPr>
          <p:nvPr/>
        </p:nvSpPr>
        <p:spPr bwMode="auto">
          <a:xfrm>
            <a:off x="6326143" y="4843463"/>
            <a:ext cx="88700" cy="381792"/>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67" name="Rectangle 2899"/>
          <p:cNvSpPr>
            <a:spLocks noChangeArrowheads="1"/>
          </p:cNvSpPr>
          <p:nvPr/>
        </p:nvSpPr>
        <p:spPr bwMode="auto">
          <a:xfrm>
            <a:off x="4480814" y="4322837"/>
            <a:ext cx="965"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268" name="Freeform 2901"/>
          <p:cNvSpPr>
            <a:spLocks/>
          </p:cNvSpPr>
          <p:nvPr/>
        </p:nvSpPr>
        <p:spPr bwMode="auto">
          <a:xfrm>
            <a:off x="6031123" y="3611316"/>
            <a:ext cx="102197" cy="379864"/>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69" name="Freeform 2902"/>
          <p:cNvSpPr>
            <a:spLocks/>
          </p:cNvSpPr>
          <p:nvPr/>
        </p:nvSpPr>
        <p:spPr bwMode="auto">
          <a:xfrm>
            <a:off x="5944352" y="3000062"/>
            <a:ext cx="94484" cy="611253"/>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0" name="Rectangle 2903"/>
          <p:cNvSpPr>
            <a:spLocks noChangeArrowheads="1"/>
          </p:cNvSpPr>
          <p:nvPr/>
        </p:nvSpPr>
        <p:spPr bwMode="auto">
          <a:xfrm>
            <a:off x="5572200" y="4064453"/>
            <a:ext cx="965" cy="1928"/>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271" name="Rectangle 2904"/>
          <p:cNvSpPr>
            <a:spLocks noChangeArrowheads="1"/>
          </p:cNvSpPr>
          <p:nvPr/>
        </p:nvSpPr>
        <p:spPr bwMode="auto">
          <a:xfrm>
            <a:off x="5577985" y="4407681"/>
            <a:ext cx="3857" cy="1928"/>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272" name="Freeform 2905"/>
          <p:cNvSpPr>
            <a:spLocks/>
          </p:cNvSpPr>
          <p:nvPr/>
        </p:nvSpPr>
        <p:spPr bwMode="auto">
          <a:xfrm>
            <a:off x="6125606" y="3991181"/>
            <a:ext cx="7713" cy="1928"/>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3" name="Freeform 2906"/>
          <p:cNvSpPr>
            <a:spLocks/>
          </p:cNvSpPr>
          <p:nvPr/>
        </p:nvSpPr>
        <p:spPr bwMode="auto">
          <a:xfrm>
            <a:off x="4808616" y="3804140"/>
            <a:ext cx="5785" cy="5785"/>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4" name="Rectangle 2907"/>
          <p:cNvSpPr>
            <a:spLocks noChangeArrowheads="1"/>
          </p:cNvSpPr>
          <p:nvPr/>
        </p:nvSpPr>
        <p:spPr bwMode="auto">
          <a:xfrm>
            <a:off x="5421798" y="3470553"/>
            <a:ext cx="1928"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327" name="Freeform 2908"/>
          <p:cNvSpPr>
            <a:spLocks/>
          </p:cNvSpPr>
          <p:nvPr/>
        </p:nvSpPr>
        <p:spPr bwMode="auto">
          <a:xfrm>
            <a:off x="4480814" y="4322837"/>
            <a:ext cx="3857" cy="3857"/>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28" name="Freeform 2909"/>
          <p:cNvSpPr>
            <a:spLocks/>
          </p:cNvSpPr>
          <p:nvPr/>
        </p:nvSpPr>
        <p:spPr bwMode="auto">
          <a:xfrm>
            <a:off x="5421798" y="3707728"/>
            <a:ext cx="620894" cy="59776"/>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29" name="Rectangle 2910"/>
          <p:cNvSpPr>
            <a:spLocks noChangeArrowheads="1"/>
          </p:cNvSpPr>
          <p:nvPr/>
        </p:nvSpPr>
        <p:spPr bwMode="auto">
          <a:xfrm>
            <a:off x="5421796" y="3709655"/>
            <a:ext cx="965" cy="3857"/>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330" name="Freeform 2911"/>
          <p:cNvSpPr>
            <a:spLocks/>
          </p:cNvSpPr>
          <p:nvPr/>
        </p:nvSpPr>
        <p:spPr bwMode="auto">
          <a:xfrm>
            <a:off x="6794706" y="3748222"/>
            <a:ext cx="3857" cy="5785"/>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31" name="Freeform 2912"/>
          <p:cNvSpPr>
            <a:spLocks/>
          </p:cNvSpPr>
          <p:nvPr/>
        </p:nvSpPr>
        <p:spPr bwMode="auto">
          <a:xfrm>
            <a:off x="6355068" y="3189031"/>
            <a:ext cx="5785" cy="5785"/>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32" name="Freeform 2913"/>
          <p:cNvSpPr>
            <a:spLocks/>
          </p:cNvSpPr>
          <p:nvPr/>
        </p:nvSpPr>
        <p:spPr bwMode="auto">
          <a:xfrm>
            <a:off x="6279866" y="3194815"/>
            <a:ext cx="555334" cy="1137664"/>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33" name="Rectangle 2914"/>
          <p:cNvSpPr>
            <a:spLocks noChangeArrowheads="1"/>
          </p:cNvSpPr>
          <p:nvPr/>
        </p:nvSpPr>
        <p:spPr bwMode="auto">
          <a:xfrm>
            <a:off x="6466906" y="3981538"/>
            <a:ext cx="1928" cy="3857"/>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334" name="Freeform 2915"/>
          <p:cNvSpPr>
            <a:spLocks/>
          </p:cNvSpPr>
          <p:nvPr/>
        </p:nvSpPr>
        <p:spPr bwMode="auto">
          <a:xfrm>
            <a:off x="6038835" y="3588176"/>
            <a:ext cx="412644" cy="23139"/>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35" name="Freeform 2916"/>
          <p:cNvSpPr>
            <a:spLocks/>
          </p:cNvSpPr>
          <p:nvPr/>
        </p:nvSpPr>
        <p:spPr bwMode="auto">
          <a:xfrm>
            <a:off x="6031122" y="3611316"/>
            <a:ext cx="965" cy="1928"/>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36" name="Freeform 2917"/>
          <p:cNvSpPr>
            <a:spLocks/>
          </p:cNvSpPr>
          <p:nvPr/>
        </p:nvSpPr>
        <p:spPr bwMode="auto">
          <a:xfrm>
            <a:off x="6031122" y="3603603"/>
            <a:ext cx="7713" cy="9641"/>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37" name="Freeform 2918"/>
          <p:cNvSpPr>
            <a:spLocks/>
          </p:cNvSpPr>
          <p:nvPr/>
        </p:nvSpPr>
        <p:spPr bwMode="auto">
          <a:xfrm>
            <a:off x="5423726" y="3368357"/>
            <a:ext cx="590042" cy="5785"/>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38" name="Rectangle 2919"/>
          <p:cNvSpPr>
            <a:spLocks noChangeArrowheads="1"/>
          </p:cNvSpPr>
          <p:nvPr/>
        </p:nvSpPr>
        <p:spPr bwMode="auto">
          <a:xfrm>
            <a:off x="5421798" y="3370284"/>
            <a:ext cx="1928" cy="3857"/>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339" name="Freeform 2920"/>
          <p:cNvSpPr>
            <a:spLocks/>
          </p:cNvSpPr>
          <p:nvPr/>
        </p:nvSpPr>
        <p:spPr bwMode="auto">
          <a:xfrm>
            <a:off x="6709864" y="3322079"/>
            <a:ext cx="13498" cy="3857"/>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40" name="Freeform 2921"/>
          <p:cNvSpPr>
            <a:spLocks/>
          </p:cNvSpPr>
          <p:nvPr/>
        </p:nvSpPr>
        <p:spPr bwMode="auto">
          <a:xfrm>
            <a:off x="6451480" y="3208312"/>
            <a:ext cx="262241" cy="117623"/>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41" name="Freeform 2922"/>
          <p:cNvSpPr>
            <a:spLocks/>
          </p:cNvSpPr>
          <p:nvPr/>
        </p:nvSpPr>
        <p:spPr bwMode="auto">
          <a:xfrm>
            <a:off x="6154529" y="4052883"/>
            <a:ext cx="136905" cy="734661"/>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42" name="Freeform 2923"/>
          <p:cNvSpPr>
            <a:spLocks/>
          </p:cNvSpPr>
          <p:nvPr/>
        </p:nvSpPr>
        <p:spPr bwMode="auto">
          <a:xfrm>
            <a:off x="6281794" y="4783687"/>
            <a:ext cx="9641" cy="7713"/>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43" name="Freeform 2924"/>
          <p:cNvSpPr>
            <a:spLocks/>
          </p:cNvSpPr>
          <p:nvPr/>
        </p:nvSpPr>
        <p:spPr bwMode="auto">
          <a:xfrm>
            <a:off x="6247086" y="4384542"/>
            <a:ext cx="5785" cy="5785"/>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44" name="Freeform 2925"/>
          <p:cNvSpPr>
            <a:spLocks/>
          </p:cNvSpPr>
          <p:nvPr/>
        </p:nvSpPr>
        <p:spPr bwMode="auto">
          <a:xfrm>
            <a:off x="6148745" y="4052884"/>
            <a:ext cx="7713" cy="5785"/>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45" name="Freeform 2926"/>
          <p:cNvSpPr>
            <a:spLocks/>
          </p:cNvSpPr>
          <p:nvPr/>
        </p:nvSpPr>
        <p:spPr bwMode="auto">
          <a:xfrm>
            <a:off x="7932370" y="4083734"/>
            <a:ext cx="3857" cy="3857"/>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46" name="Freeform 2927"/>
          <p:cNvSpPr>
            <a:spLocks/>
          </p:cNvSpPr>
          <p:nvPr/>
        </p:nvSpPr>
        <p:spPr bwMode="auto">
          <a:xfrm>
            <a:off x="6260582" y="4083735"/>
            <a:ext cx="1673715" cy="397218"/>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47" name="Freeform 2928"/>
          <p:cNvSpPr>
            <a:spLocks/>
          </p:cNvSpPr>
          <p:nvPr/>
        </p:nvSpPr>
        <p:spPr bwMode="auto">
          <a:xfrm>
            <a:off x="7404032" y="4249563"/>
            <a:ext cx="5785" cy="3857"/>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48" name="Freeform 2929"/>
          <p:cNvSpPr>
            <a:spLocks/>
          </p:cNvSpPr>
          <p:nvPr/>
        </p:nvSpPr>
        <p:spPr bwMode="auto">
          <a:xfrm>
            <a:off x="7238203" y="4278487"/>
            <a:ext cx="9641" cy="7713"/>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49" name="Rectangle 2930"/>
          <p:cNvSpPr>
            <a:spLocks noChangeArrowheads="1"/>
          </p:cNvSpPr>
          <p:nvPr/>
        </p:nvSpPr>
        <p:spPr bwMode="auto">
          <a:xfrm>
            <a:off x="6256726" y="4438532"/>
            <a:ext cx="3857" cy="3857"/>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350" name="Freeform 2931"/>
          <p:cNvSpPr>
            <a:spLocks/>
          </p:cNvSpPr>
          <p:nvPr/>
        </p:nvSpPr>
        <p:spPr bwMode="auto">
          <a:xfrm>
            <a:off x="7743402" y="4486738"/>
            <a:ext cx="3857" cy="5785"/>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51" name="Freeform 2932"/>
          <p:cNvSpPr>
            <a:spLocks/>
          </p:cNvSpPr>
          <p:nvPr/>
        </p:nvSpPr>
        <p:spPr bwMode="auto">
          <a:xfrm>
            <a:off x="6802420" y="5115344"/>
            <a:ext cx="5785" cy="3857"/>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52" name="Freeform 2933"/>
          <p:cNvSpPr>
            <a:spLocks/>
          </p:cNvSpPr>
          <p:nvPr/>
        </p:nvSpPr>
        <p:spPr bwMode="auto">
          <a:xfrm>
            <a:off x="6333856" y="4386470"/>
            <a:ext cx="1411475" cy="728876"/>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53" name="Rectangle 2934"/>
          <p:cNvSpPr>
            <a:spLocks noChangeArrowheads="1"/>
          </p:cNvSpPr>
          <p:nvPr/>
        </p:nvSpPr>
        <p:spPr bwMode="auto">
          <a:xfrm>
            <a:off x="6326143" y="4843463"/>
            <a:ext cx="965"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354" name="Freeform 2935"/>
          <p:cNvSpPr>
            <a:spLocks/>
          </p:cNvSpPr>
          <p:nvPr/>
        </p:nvSpPr>
        <p:spPr bwMode="auto">
          <a:xfrm>
            <a:off x="7201566" y="4490594"/>
            <a:ext cx="5785" cy="3857"/>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55" name="Freeform 2936"/>
          <p:cNvSpPr>
            <a:spLocks/>
          </p:cNvSpPr>
          <p:nvPr/>
        </p:nvSpPr>
        <p:spPr bwMode="auto">
          <a:xfrm>
            <a:off x="6326143" y="4839606"/>
            <a:ext cx="7713" cy="3857"/>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56" name="Rectangle 2937"/>
          <p:cNvSpPr>
            <a:spLocks noChangeArrowheads="1"/>
          </p:cNvSpPr>
          <p:nvPr/>
        </p:nvSpPr>
        <p:spPr bwMode="auto">
          <a:xfrm>
            <a:off x="6694438" y="4473241"/>
            <a:ext cx="3857" cy="1928"/>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357" name="Freeform 2938"/>
          <p:cNvSpPr>
            <a:spLocks/>
          </p:cNvSpPr>
          <p:nvPr/>
        </p:nvSpPr>
        <p:spPr bwMode="auto">
          <a:xfrm>
            <a:off x="6997173" y="5072924"/>
            <a:ext cx="5785" cy="3857"/>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58" name="Freeform 2939"/>
          <p:cNvSpPr>
            <a:spLocks/>
          </p:cNvSpPr>
          <p:nvPr/>
        </p:nvSpPr>
        <p:spPr bwMode="auto">
          <a:xfrm>
            <a:off x="6954751" y="4513733"/>
            <a:ext cx="644033" cy="561119"/>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59" name="Freeform 2940"/>
          <p:cNvSpPr>
            <a:spLocks/>
          </p:cNvSpPr>
          <p:nvPr/>
        </p:nvSpPr>
        <p:spPr bwMode="auto">
          <a:xfrm>
            <a:off x="7085872" y="4511804"/>
            <a:ext cx="5785" cy="3857"/>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60" name="Freeform 2941"/>
          <p:cNvSpPr>
            <a:spLocks/>
          </p:cNvSpPr>
          <p:nvPr/>
        </p:nvSpPr>
        <p:spPr bwMode="auto">
          <a:xfrm>
            <a:off x="7618066" y="4756693"/>
            <a:ext cx="3857" cy="5785"/>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61" name="Freeform 2942"/>
          <p:cNvSpPr>
            <a:spLocks/>
          </p:cNvSpPr>
          <p:nvPr/>
        </p:nvSpPr>
        <p:spPr bwMode="auto">
          <a:xfrm>
            <a:off x="7315333" y="4457815"/>
            <a:ext cx="304663" cy="300806"/>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62" name="Freeform 2943"/>
          <p:cNvSpPr>
            <a:spLocks/>
          </p:cNvSpPr>
          <p:nvPr/>
        </p:nvSpPr>
        <p:spPr bwMode="auto">
          <a:xfrm>
            <a:off x="7143718" y="3678803"/>
            <a:ext cx="11570" cy="3857"/>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63" name="Freeform 2944"/>
          <p:cNvSpPr>
            <a:spLocks/>
          </p:cNvSpPr>
          <p:nvPr/>
        </p:nvSpPr>
        <p:spPr bwMode="auto">
          <a:xfrm>
            <a:off x="6821702" y="3725083"/>
            <a:ext cx="7713" cy="5785"/>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64" name="Freeform 2945"/>
          <p:cNvSpPr>
            <a:spLocks/>
          </p:cNvSpPr>
          <p:nvPr/>
        </p:nvSpPr>
        <p:spPr bwMode="auto">
          <a:xfrm>
            <a:off x="6823630" y="3680733"/>
            <a:ext cx="325874" cy="329729"/>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65" name="Freeform 2946"/>
          <p:cNvSpPr>
            <a:spLocks/>
          </p:cNvSpPr>
          <p:nvPr/>
        </p:nvSpPr>
        <p:spPr bwMode="auto">
          <a:xfrm>
            <a:off x="6812060" y="4012390"/>
            <a:ext cx="268026" cy="225605"/>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66" name="Freeform 2947"/>
          <p:cNvSpPr>
            <a:spLocks/>
          </p:cNvSpPr>
          <p:nvPr/>
        </p:nvSpPr>
        <p:spPr bwMode="auto">
          <a:xfrm>
            <a:off x="7673986" y="3817638"/>
            <a:ext cx="1928" cy="1928"/>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67" name="Freeform 2948"/>
          <p:cNvSpPr>
            <a:spLocks/>
          </p:cNvSpPr>
          <p:nvPr/>
        </p:nvSpPr>
        <p:spPr bwMode="auto">
          <a:xfrm>
            <a:off x="7072373" y="4010463"/>
            <a:ext cx="965" cy="1928"/>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68" name="Freeform 2949"/>
          <p:cNvSpPr>
            <a:spLocks/>
          </p:cNvSpPr>
          <p:nvPr/>
        </p:nvSpPr>
        <p:spPr bwMode="auto">
          <a:xfrm>
            <a:off x="7076231" y="3599747"/>
            <a:ext cx="323945" cy="514841"/>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69" name="Freeform 2950"/>
          <p:cNvSpPr>
            <a:spLocks/>
          </p:cNvSpPr>
          <p:nvPr/>
        </p:nvSpPr>
        <p:spPr bwMode="auto">
          <a:xfrm>
            <a:off x="7355824" y="3821493"/>
            <a:ext cx="318161" cy="327801"/>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70" name="Freeform 2951"/>
          <p:cNvSpPr>
            <a:spLocks/>
          </p:cNvSpPr>
          <p:nvPr/>
        </p:nvSpPr>
        <p:spPr bwMode="auto">
          <a:xfrm>
            <a:off x="7351968" y="4112658"/>
            <a:ext cx="3857" cy="3857"/>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71" name="Freeform 2952"/>
          <p:cNvSpPr>
            <a:spLocks/>
          </p:cNvSpPr>
          <p:nvPr/>
        </p:nvSpPr>
        <p:spPr bwMode="auto">
          <a:xfrm>
            <a:off x="7072373" y="4008535"/>
            <a:ext cx="3857" cy="5785"/>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72" name="Freeform 2953"/>
          <p:cNvSpPr>
            <a:spLocks/>
          </p:cNvSpPr>
          <p:nvPr/>
        </p:nvSpPr>
        <p:spPr bwMode="auto">
          <a:xfrm>
            <a:off x="7920800" y="3908266"/>
            <a:ext cx="3857" cy="5785"/>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73" name="Freeform 2954"/>
          <p:cNvSpPr>
            <a:spLocks/>
          </p:cNvSpPr>
          <p:nvPr/>
        </p:nvSpPr>
        <p:spPr bwMode="auto">
          <a:xfrm>
            <a:off x="7673985" y="3819565"/>
            <a:ext cx="248744" cy="113766"/>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solidFill>
            <a:srgbClr val="18786F"/>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74" name="Freeform 2955"/>
          <p:cNvSpPr>
            <a:spLocks/>
          </p:cNvSpPr>
          <p:nvPr/>
        </p:nvSpPr>
        <p:spPr bwMode="auto">
          <a:xfrm>
            <a:off x="7398246" y="3796427"/>
            <a:ext cx="275739" cy="69417"/>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75" name="Freeform 2956"/>
          <p:cNvSpPr>
            <a:spLocks/>
          </p:cNvSpPr>
          <p:nvPr/>
        </p:nvSpPr>
        <p:spPr bwMode="auto">
          <a:xfrm>
            <a:off x="7672057" y="3819566"/>
            <a:ext cx="3857" cy="1928"/>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76" name="Rectangle 2957"/>
          <p:cNvSpPr>
            <a:spLocks noChangeArrowheads="1"/>
          </p:cNvSpPr>
          <p:nvPr/>
        </p:nvSpPr>
        <p:spPr bwMode="auto">
          <a:xfrm>
            <a:off x="7398246" y="3800284"/>
            <a:ext cx="965" cy="1928"/>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377" name="Freeform 2958"/>
          <p:cNvSpPr>
            <a:spLocks/>
          </p:cNvSpPr>
          <p:nvPr/>
        </p:nvSpPr>
        <p:spPr bwMode="auto">
          <a:xfrm>
            <a:off x="7392462" y="3457056"/>
            <a:ext cx="472420" cy="260313"/>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78" name="Freeform 2960"/>
          <p:cNvSpPr>
            <a:spLocks/>
          </p:cNvSpPr>
          <p:nvPr/>
        </p:nvSpPr>
        <p:spPr bwMode="auto">
          <a:xfrm>
            <a:off x="7500445" y="3819566"/>
            <a:ext cx="1928" cy="1928"/>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79" name="Rectangle 2961"/>
          <p:cNvSpPr>
            <a:spLocks noChangeArrowheads="1"/>
          </p:cNvSpPr>
          <p:nvPr/>
        </p:nvSpPr>
        <p:spPr bwMode="auto">
          <a:xfrm>
            <a:off x="7928515" y="3844634"/>
            <a:ext cx="1928" cy="1928"/>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380" name="Rectangle 2962"/>
          <p:cNvSpPr>
            <a:spLocks noChangeArrowheads="1"/>
          </p:cNvSpPr>
          <p:nvPr/>
        </p:nvSpPr>
        <p:spPr bwMode="auto">
          <a:xfrm>
            <a:off x="7805105" y="3713512"/>
            <a:ext cx="965"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381" name="Freeform 2963"/>
          <p:cNvSpPr>
            <a:spLocks/>
          </p:cNvSpPr>
          <p:nvPr/>
        </p:nvSpPr>
        <p:spPr bwMode="auto">
          <a:xfrm>
            <a:off x="7807034" y="3717368"/>
            <a:ext cx="121479" cy="156188"/>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82" name="Freeform 2964"/>
          <p:cNvSpPr>
            <a:spLocks/>
          </p:cNvSpPr>
          <p:nvPr/>
        </p:nvSpPr>
        <p:spPr bwMode="auto">
          <a:xfrm>
            <a:off x="7805107" y="3713512"/>
            <a:ext cx="1928" cy="3857"/>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83" name="Freeform 2965"/>
          <p:cNvSpPr>
            <a:spLocks/>
          </p:cNvSpPr>
          <p:nvPr/>
        </p:nvSpPr>
        <p:spPr bwMode="auto">
          <a:xfrm>
            <a:off x="8129052" y="3364500"/>
            <a:ext cx="1928" cy="3857"/>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84" name="Freeform 2966"/>
          <p:cNvSpPr>
            <a:spLocks/>
          </p:cNvSpPr>
          <p:nvPr/>
        </p:nvSpPr>
        <p:spPr bwMode="auto">
          <a:xfrm>
            <a:off x="8069275" y="3476339"/>
            <a:ext cx="3857" cy="5785"/>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85" name="Freeform 2967"/>
          <p:cNvSpPr>
            <a:spLocks/>
          </p:cNvSpPr>
          <p:nvPr/>
        </p:nvSpPr>
        <p:spPr bwMode="auto">
          <a:xfrm>
            <a:off x="7911160" y="3391496"/>
            <a:ext cx="59776" cy="1311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86" name="Freeform 2968"/>
          <p:cNvSpPr>
            <a:spLocks/>
          </p:cNvSpPr>
          <p:nvPr/>
        </p:nvSpPr>
        <p:spPr bwMode="auto">
          <a:xfrm>
            <a:off x="7812819" y="3046341"/>
            <a:ext cx="98341" cy="345155"/>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87" name="Freeform 2969"/>
          <p:cNvSpPr>
            <a:spLocks/>
          </p:cNvSpPr>
          <p:nvPr/>
        </p:nvSpPr>
        <p:spPr bwMode="auto">
          <a:xfrm>
            <a:off x="8042281" y="3324007"/>
            <a:ext cx="86771" cy="156188"/>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solidFill>
            <a:schemeClr val="accent6">
              <a:lumMod val="50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88" name="Rectangle 2970"/>
          <p:cNvSpPr>
            <a:spLocks noChangeArrowheads="1"/>
          </p:cNvSpPr>
          <p:nvPr/>
        </p:nvSpPr>
        <p:spPr bwMode="auto">
          <a:xfrm>
            <a:off x="8071203" y="3482123"/>
            <a:ext cx="965"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389" name="Freeform 2971"/>
          <p:cNvSpPr>
            <a:spLocks/>
          </p:cNvSpPr>
          <p:nvPr/>
        </p:nvSpPr>
        <p:spPr bwMode="auto">
          <a:xfrm>
            <a:off x="7942011" y="2969211"/>
            <a:ext cx="160044" cy="239102"/>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90" name="Freeform 2972"/>
          <p:cNvSpPr>
            <a:spLocks/>
          </p:cNvSpPr>
          <p:nvPr/>
        </p:nvSpPr>
        <p:spPr bwMode="auto">
          <a:xfrm>
            <a:off x="4399828" y="2868943"/>
            <a:ext cx="61704" cy="329729"/>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91" name="Freeform 2975"/>
          <p:cNvSpPr>
            <a:spLocks/>
          </p:cNvSpPr>
          <p:nvPr/>
        </p:nvSpPr>
        <p:spPr bwMode="auto">
          <a:xfrm>
            <a:off x="4399828" y="3198672"/>
            <a:ext cx="7713" cy="25067"/>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92" name="Freeform 2979"/>
          <p:cNvSpPr>
            <a:spLocks/>
          </p:cNvSpPr>
          <p:nvPr/>
        </p:nvSpPr>
        <p:spPr bwMode="auto">
          <a:xfrm>
            <a:off x="4575298" y="3202529"/>
            <a:ext cx="175470" cy="285380"/>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93" name="Freeform 2980"/>
          <p:cNvSpPr>
            <a:spLocks/>
          </p:cNvSpPr>
          <p:nvPr/>
        </p:nvSpPr>
        <p:spPr bwMode="auto">
          <a:xfrm>
            <a:off x="4683280" y="3464769"/>
            <a:ext cx="125336" cy="23139"/>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94" name="Freeform 2981"/>
          <p:cNvSpPr>
            <a:spLocks/>
          </p:cNvSpPr>
          <p:nvPr/>
        </p:nvSpPr>
        <p:spPr bwMode="auto">
          <a:xfrm>
            <a:off x="4839467" y="3027057"/>
            <a:ext cx="584258" cy="458922"/>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95" name="Freeform 2982"/>
          <p:cNvSpPr>
            <a:spLocks/>
          </p:cNvSpPr>
          <p:nvPr/>
        </p:nvSpPr>
        <p:spPr bwMode="auto">
          <a:xfrm>
            <a:off x="5421796" y="3027057"/>
            <a:ext cx="591971" cy="443496"/>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96" name="Freeform 2983"/>
          <p:cNvSpPr>
            <a:spLocks/>
          </p:cNvSpPr>
          <p:nvPr/>
        </p:nvSpPr>
        <p:spPr bwMode="auto">
          <a:xfrm>
            <a:off x="4777764" y="3460913"/>
            <a:ext cx="59776" cy="40493"/>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97" name="Freeform 2984"/>
          <p:cNvSpPr>
            <a:spLocks/>
          </p:cNvSpPr>
          <p:nvPr/>
        </p:nvSpPr>
        <p:spPr bwMode="auto">
          <a:xfrm>
            <a:off x="4837540" y="3485981"/>
            <a:ext cx="1928" cy="9641"/>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98" name="Freeform 2985"/>
          <p:cNvSpPr>
            <a:spLocks/>
          </p:cNvSpPr>
          <p:nvPr/>
        </p:nvSpPr>
        <p:spPr bwMode="auto">
          <a:xfrm>
            <a:off x="4750768" y="3470554"/>
            <a:ext cx="26996" cy="5785"/>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99" name="Freeform 2987"/>
          <p:cNvSpPr>
            <a:spLocks/>
          </p:cNvSpPr>
          <p:nvPr/>
        </p:nvSpPr>
        <p:spPr bwMode="auto">
          <a:xfrm>
            <a:off x="6034979" y="3746292"/>
            <a:ext cx="113766" cy="306591"/>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00" name="Freeform 2988"/>
          <p:cNvSpPr>
            <a:spLocks/>
          </p:cNvSpPr>
          <p:nvPr/>
        </p:nvSpPr>
        <p:spPr bwMode="auto">
          <a:xfrm>
            <a:off x="6025339" y="3431988"/>
            <a:ext cx="9641" cy="314304"/>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01" name="Freeform 2989"/>
          <p:cNvSpPr>
            <a:spLocks/>
          </p:cNvSpPr>
          <p:nvPr/>
        </p:nvSpPr>
        <p:spPr bwMode="auto">
          <a:xfrm>
            <a:off x="5417941" y="3028985"/>
            <a:ext cx="624751" cy="937127"/>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02" name="Freeform 2990"/>
          <p:cNvSpPr>
            <a:spLocks/>
          </p:cNvSpPr>
          <p:nvPr/>
        </p:nvSpPr>
        <p:spPr bwMode="auto">
          <a:xfrm>
            <a:off x="5576057" y="4052883"/>
            <a:ext cx="580401" cy="7713"/>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03" name="Freeform 2991"/>
          <p:cNvSpPr>
            <a:spLocks/>
          </p:cNvSpPr>
          <p:nvPr/>
        </p:nvSpPr>
        <p:spPr bwMode="auto">
          <a:xfrm>
            <a:off x="5944352" y="3000063"/>
            <a:ext cx="71345" cy="364438"/>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04" name="Freeform 2993"/>
          <p:cNvSpPr>
            <a:spLocks/>
          </p:cNvSpPr>
          <p:nvPr/>
        </p:nvSpPr>
        <p:spPr bwMode="auto">
          <a:xfrm>
            <a:off x="5878792" y="3707727"/>
            <a:ext cx="161972" cy="53991"/>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05" name="Freeform 2999"/>
          <p:cNvSpPr>
            <a:spLocks/>
          </p:cNvSpPr>
          <p:nvPr/>
        </p:nvSpPr>
        <p:spPr bwMode="auto">
          <a:xfrm>
            <a:off x="6592242" y="4116515"/>
            <a:ext cx="79058" cy="133049"/>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06" name="Freeform 3000"/>
          <p:cNvSpPr>
            <a:spLocks/>
          </p:cNvSpPr>
          <p:nvPr/>
        </p:nvSpPr>
        <p:spPr bwMode="auto">
          <a:xfrm>
            <a:off x="6592240" y="4191716"/>
            <a:ext cx="225605" cy="140762"/>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07" name="Freeform 3001"/>
          <p:cNvSpPr>
            <a:spLocks/>
          </p:cNvSpPr>
          <p:nvPr/>
        </p:nvSpPr>
        <p:spPr bwMode="auto">
          <a:xfrm>
            <a:off x="6806275" y="4103018"/>
            <a:ext cx="26996" cy="158116"/>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08" name="Freeform 3003"/>
          <p:cNvSpPr>
            <a:spLocks/>
          </p:cNvSpPr>
          <p:nvPr/>
        </p:nvSpPr>
        <p:spPr bwMode="auto">
          <a:xfrm>
            <a:off x="6817845" y="4172434"/>
            <a:ext cx="3857" cy="19283"/>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09" name="Freeform 3004"/>
          <p:cNvSpPr>
            <a:spLocks/>
          </p:cNvSpPr>
          <p:nvPr/>
        </p:nvSpPr>
        <p:spPr bwMode="auto">
          <a:xfrm>
            <a:off x="6864123" y="4153151"/>
            <a:ext cx="100269" cy="57848"/>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10" name="Freeform 3005"/>
          <p:cNvSpPr>
            <a:spLocks/>
          </p:cNvSpPr>
          <p:nvPr/>
        </p:nvSpPr>
        <p:spPr bwMode="auto">
          <a:xfrm>
            <a:off x="6991387" y="4023960"/>
            <a:ext cx="84843" cy="142690"/>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11" name="Freeform 3006"/>
          <p:cNvSpPr>
            <a:spLocks/>
          </p:cNvSpPr>
          <p:nvPr/>
        </p:nvSpPr>
        <p:spPr bwMode="auto">
          <a:xfrm>
            <a:off x="6812061" y="4191717"/>
            <a:ext cx="75202" cy="46278"/>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12" name="Freeform 3007"/>
          <p:cNvSpPr>
            <a:spLocks/>
          </p:cNvSpPr>
          <p:nvPr/>
        </p:nvSpPr>
        <p:spPr bwMode="auto">
          <a:xfrm>
            <a:off x="6887263" y="4064453"/>
            <a:ext cx="154259" cy="146546"/>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13" name="Freeform 3008"/>
          <p:cNvSpPr>
            <a:spLocks/>
          </p:cNvSpPr>
          <p:nvPr/>
        </p:nvSpPr>
        <p:spPr bwMode="auto">
          <a:xfrm>
            <a:off x="7072373" y="4010463"/>
            <a:ext cx="3857" cy="13498"/>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14" name="Freeform 3011"/>
          <p:cNvSpPr>
            <a:spLocks/>
          </p:cNvSpPr>
          <p:nvPr/>
        </p:nvSpPr>
        <p:spPr bwMode="auto">
          <a:xfrm>
            <a:off x="6866051" y="4552299"/>
            <a:ext cx="30852" cy="337442"/>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15" name="Freeform 3013"/>
          <p:cNvSpPr>
            <a:spLocks/>
          </p:cNvSpPr>
          <p:nvPr/>
        </p:nvSpPr>
        <p:spPr bwMode="auto">
          <a:xfrm>
            <a:off x="6896903" y="4889741"/>
            <a:ext cx="19283" cy="200537"/>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16" name="Freeform 3015"/>
          <p:cNvSpPr>
            <a:spLocks/>
          </p:cNvSpPr>
          <p:nvPr/>
        </p:nvSpPr>
        <p:spPr bwMode="auto">
          <a:xfrm>
            <a:off x="7315333" y="4506021"/>
            <a:ext cx="52063" cy="36637"/>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17" name="Freeform 3016"/>
          <p:cNvSpPr>
            <a:spLocks/>
          </p:cNvSpPr>
          <p:nvPr/>
        </p:nvSpPr>
        <p:spPr bwMode="auto">
          <a:xfrm>
            <a:off x="7315333" y="4471313"/>
            <a:ext cx="52063" cy="40493"/>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18" name="Freeform 3017"/>
          <p:cNvSpPr>
            <a:spLocks/>
          </p:cNvSpPr>
          <p:nvPr/>
        </p:nvSpPr>
        <p:spPr bwMode="auto">
          <a:xfrm>
            <a:off x="7365467" y="4506021"/>
            <a:ext cx="254528" cy="250672"/>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19" name="Freeform 3018"/>
          <p:cNvSpPr>
            <a:spLocks/>
          </p:cNvSpPr>
          <p:nvPr/>
        </p:nvSpPr>
        <p:spPr bwMode="auto">
          <a:xfrm>
            <a:off x="7315332" y="4457814"/>
            <a:ext cx="26996" cy="53991"/>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20" name="Freeform 3020"/>
          <p:cNvSpPr>
            <a:spLocks/>
          </p:cNvSpPr>
          <p:nvPr/>
        </p:nvSpPr>
        <p:spPr bwMode="auto">
          <a:xfrm>
            <a:off x="7228562" y="4930233"/>
            <a:ext cx="308519" cy="80987"/>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21" name="Freeform 3021"/>
          <p:cNvSpPr>
            <a:spLocks/>
          </p:cNvSpPr>
          <p:nvPr/>
        </p:nvSpPr>
        <p:spPr bwMode="auto">
          <a:xfrm>
            <a:off x="7531296" y="4928305"/>
            <a:ext cx="67489" cy="3857"/>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22" name="Freeform 3022"/>
          <p:cNvSpPr>
            <a:spLocks/>
          </p:cNvSpPr>
          <p:nvPr/>
        </p:nvSpPr>
        <p:spPr bwMode="auto">
          <a:xfrm>
            <a:off x="7531296" y="4930233"/>
            <a:ext cx="67489" cy="53991"/>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23" name="Freeform 3023"/>
          <p:cNvSpPr>
            <a:spLocks/>
          </p:cNvSpPr>
          <p:nvPr/>
        </p:nvSpPr>
        <p:spPr bwMode="auto">
          <a:xfrm>
            <a:off x="7222776" y="4970728"/>
            <a:ext cx="23139" cy="40493"/>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24" name="Freeform 3024"/>
          <p:cNvSpPr>
            <a:spLocks/>
          </p:cNvSpPr>
          <p:nvPr/>
        </p:nvSpPr>
        <p:spPr bwMode="auto">
          <a:xfrm>
            <a:off x="6958606" y="4990010"/>
            <a:ext cx="42422" cy="82915"/>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25" name="Freeform 3027"/>
          <p:cNvSpPr>
            <a:spLocks/>
          </p:cNvSpPr>
          <p:nvPr/>
        </p:nvSpPr>
        <p:spPr bwMode="auto">
          <a:xfrm>
            <a:off x="7812819" y="3046341"/>
            <a:ext cx="98341" cy="345155"/>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26" name="Freeform 3028"/>
          <p:cNvSpPr>
            <a:spLocks/>
          </p:cNvSpPr>
          <p:nvPr/>
        </p:nvSpPr>
        <p:spPr bwMode="auto">
          <a:xfrm>
            <a:off x="7911160" y="3391496"/>
            <a:ext cx="59776" cy="1311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27" name="Freeform 3029"/>
          <p:cNvSpPr>
            <a:spLocks/>
          </p:cNvSpPr>
          <p:nvPr/>
        </p:nvSpPr>
        <p:spPr bwMode="auto">
          <a:xfrm>
            <a:off x="7326901" y="3599745"/>
            <a:ext cx="73274" cy="194753"/>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28" name="Freeform 3031"/>
          <p:cNvSpPr>
            <a:spLocks/>
          </p:cNvSpPr>
          <p:nvPr/>
        </p:nvSpPr>
        <p:spPr bwMode="auto">
          <a:xfrm>
            <a:off x="7294122" y="4056740"/>
            <a:ext cx="5785" cy="5785"/>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29" name="Freeform 3032"/>
          <p:cNvSpPr>
            <a:spLocks/>
          </p:cNvSpPr>
          <p:nvPr/>
        </p:nvSpPr>
        <p:spPr bwMode="auto">
          <a:xfrm>
            <a:off x="7388605" y="3802212"/>
            <a:ext cx="11570" cy="75202"/>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30" name="Freeform 3033"/>
          <p:cNvSpPr>
            <a:spLocks/>
          </p:cNvSpPr>
          <p:nvPr/>
        </p:nvSpPr>
        <p:spPr bwMode="auto">
          <a:xfrm>
            <a:off x="7299906" y="3877414"/>
            <a:ext cx="88700" cy="185111"/>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31" name="Freeform 3034"/>
          <p:cNvSpPr>
            <a:spLocks/>
          </p:cNvSpPr>
          <p:nvPr/>
        </p:nvSpPr>
        <p:spPr bwMode="auto">
          <a:xfrm>
            <a:off x="7398247" y="3794500"/>
            <a:ext cx="1928" cy="5785"/>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32" name="Freeform 3036"/>
          <p:cNvSpPr>
            <a:spLocks/>
          </p:cNvSpPr>
          <p:nvPr/>
        </p:nvSpPr>
        <p:spPr bwMode="auto">
          <a:xfrm>
            <a:off x="7812819" y="3046341"/>
            <a:ext cx="98341" cy="345155"/>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33" name="Freeform 3037"/>
          <p:cNvSpPr>
            <a:spLocks/>
          </p:cNvSpPr>
          <p:nvPr/>
        </p:nvSpPr>
        <p:spPr bwMode="auto">
          <a:xfrm>
            <a:off x="7911160" y="3391496"/>
            <a:ext cx="59776" cy="1311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34" name="Freeform 3038"/>
          <p:cNvSpPr>
            <a:spLocks/>
          </p:cNvSpPr>
          <p:nvPr/>
        </p:nvSpPr>
        <p:spPr bwMode="auto">
          <a:xfrm>
            <a:off x="7409815" y="3457057"/>
            <a:ext cx="455066" cy="250672"/>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35" name="Freeform 3039"/>
          <p:cNvSpPr>
            <a:spLocks/>
          </p:cNvSpPr>
          <p:nvPr/>
        </p:nvSpPr>
        <p:spPr bwMode="auto">
          <a:xfrm>
            <a:off x="7392463" y="3460913"/>
            <a:ext cx="368294" cy="115694"/>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36" name="Freeform 3042"/>
          <p:cNvSpPr>
            <a:spLocks/>
          </p:cNvSpPr>
          <p:nvPr/>
        </p:nvSpPr>
        <p:spPr bwMode="auto">
          <a:xfrm>
            <a:off x="7812819" y="3046341"/>
            <a:ext cx="98341" cy="345155"/>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37" name="Freeform 3043"/>
          <p:cNvSpPr>
            <a:spLocks/>
          </p:cNvSpPr>
          <p:nvPr/>
        </p:nvSpPr>
        <p:spPr bwMode="auto">
          <a:xfrm>
            <a:off x="7841743" y="3522617"/>
            <a:ext cx="71345" cy="17354"/>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38" name="Freeform 3044"/>
          <p:cNvSpPr>
            <a:spLocks/>
          </p:cNvSpPr>
          <p:nvPr/>
        </p:nvSpPr>
        <p:spPr bwMode="auto">
          <a:xfrm>
            <a:off x="7911160" y="3391496"/>
            <a:ext cx="59776" cy="1311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39" name="Freeform 3045"/>
          <p:cNvSpPr>
            <a:spLocks/>
          </p:cNvSpPr>
          <p:nvPr/>
        </p:nvSpPr>
        <p:spPr bwMode="auto">
          <a:xfrm>
            <a:off x="7913089" y="3539971"/>
            <a:ext cx="48206" cy="13498"/>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40" name="Freeform 3047"/>
          <p:cNvSpPr>
            <a:spLocks/>
          </p:cNvSpPr>
          <p:nvPr/>
        </p:nvSpPr>
        <p:spPr bwMode="auto">
          <a:xfrm>
            <a:off x="7911159" y="3391496"/>
            <a:ext cx="11570" cy="79058"/>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41" name="Freeform 3048"/>
          <p:cNvSpPr>
            <a:spLocks/>
          </p:cNvSpPr>
          <p:nvPr/>
        </p:nvSpPr>
        <p:spPr bwMode="auto">
          <a:xfrm>
            <a:off x="7812819" y="3046341"/>
            <a:ext cx="98341" cy="345155"/>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solidFill>
            <a:schemeClr val="bg1">
              <a:lumMod val="50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42" name="Freeform 3049"/>
          <p:cNvSpPr>
            <a:spLocks/>
          </p:cNvSpPr>
          <p:nvPr/>
        </p:nvSpPr>
        <p:spPr bwMode="auto">
          <a:xfrm>
            <a:off x="7812818" y="3046341"/>
            <a:ext cx="7713" cy="32780"/>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43" name="Freeform 3050"/>
          <p:cNvSpPr>
            <a:spLocks/>
          </p:cNvSpPr>
          <p:nvPr/>
        </p:nvSpPr>
        <p:spPr bwMode="auto">
          <a:xfrm>
            <a:off x="7922730" y="3470554"/>
            <a:ext cx="48206" cy="52063"/>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44" name="Freeform 3051"/>
          <p:cNvSpPr>
            <a:spLocks/>
          </p:cNvSpPr>
          <p:nvPr/>
        </p:nvSpPr>
        <p:spPr bwMode="auto">
          <a:xfrm>
            <a:off x="7916944" y="3447416"/>
            <a:ext cx="50135" cy="71345"/>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45" name="Line 3080"/>
          <p:cNvSpPr>
            <a:spLocks noChangeShapeType="1"/>
          </p:cNvSpPr>
          <p:nvPr/>
        </p:nvSpPr>
        <p:spPr bwMode="auto">
          <a:xfrm>
            <a:off x="5592064" y="5804951"/>
            <a:ext cx="965" cy="965"/>
          </a:xfrm>
          <a:prstGeom prst="line">
            <a:avLst/>
          </a:pr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46" name="Line 3117"/>
          <p:cNvSpPr>
            <a:spLocks noChangeShapeType="1"/>
          </p:cNvSpPr>
          <p:nvPr/>
        </p:nvSpPr>
        <p:spPr bwMode="auto">
          <a:xfrm>
            <a:off x="7908889" y="3029464"/>
            <a:ext cx="965" cy="965"/>
          </a:xfrm>
          <a:prstGeom prst="line">
            <a:avLst/>
          </a:pr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47" name="Line 3118"/>
          <p:cNvSpPr>
            <a:spLocks noChangeShapeType="1"/>
          </p:cNvSpPr>
          <p:nvPr/>
        </p:nvSpPr>
        <p:spPr bwMode="auto">
          <a:xfrm>
            <a:off x="7908889" y="3029464"/>
            <a:ext cx="965" cy="965"/>
          </a:xfrm>
          <a:prstGeom prst="line">
            <a:avLst/>
          </a:pr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48" name="Line 3119"/>
          <p:cNvSpPr>
            <a:spLocks noChangeShapeType="1"/>
          </p:cNvSpPr>
          <p:nvPr/>
        </p:nvSpPr>
        <p:spPr bwMode="auto">
          <a:xfrm>
            <a:off x="7862608" y="3588698"/>
            <a:ext cx="965" cy="965"/>
          </a:xfrm>
          <a:prstGeom prst="line">
            <a:avLst/>
          </a:pr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49" name="Line 3120"/>
          <p:cNvSpPr>
            <a:spLocks noChangeShapeType="1"/>
          </p:cNvSpPr>
          <p:nvPr/>
        </p:nvSpPr>
        <p:spPr bwMode="auto">
          <a:xfrm>
            <a:off x="8097871" y="3451781"/>
            <a:ext cx="965" cy="965"/>
          </a:xfrm>
          <a:prstGeom prst="line">
            <a:avLst/>
          </a:pr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450" name="Group 449"/>
          <p:cNvGrpSpPr>
            <a:grpSpLocks noChangeAspect="1"/>
          </p:cNvGrpSpPr>
          <p:nvPr/>
        </p:nvGrpSpPr>
        <p:grpSpPr>
          <a:xfrm>
            <a:off x="3337127" y="2366332"/>
            <a:ext cx="5224708" cy="3565924"/>
            <a:chOff x="3077262" y="1315574"/>
            <a:chExt cx="6118544" cy="4175977"/>
          </a:xfrm>
        </p:grpSpPr>
        <p:sp>
          <p:nvSpPr>
            <p:cNvPr id="451" name="Freeform 2871"/>
            <p:cNvSpPr>
              <a:spLocks/>
            </p:cNvSpPr>
            <p:nvPr/>
          </p:nvSpPr>
          <p:spPr bwMode="auto">
            <a:xfrm>
              <a:off x="8856851" y="2255961"/>
              <a:ext cx="110553" cy="200537"/>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solidFill>
              <a:srgbClr val="33B3E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52" name="Freeform 2873"/>
            <p:cNvSpPr>
              <a:spLocks/>
            </p:cNvSpPr>
            <p:nvPr/>
          </p:nvSpPr>
          <p:spPr bwMode="auto">
            <a:xfrm>
              <a:off x="8131832" y="2777871"/>
              <a:ext cx="568189" cy="285380"/>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453" name="Group 452"/>
            <p:cNvGrpSpPr/>
            <p:nvPr/>
          </p:nvGrpSpPr>
          <p:grpSpPr>
            <a:xfrm>
              <a:off x="3077262" y="1315574"/>
              <a:ext cx="6118544" cy="4175977"/>
              <a:chOff x="3077262" y="1315574"/>
              <a:chExt cx="6118544" cy="4175977"/>
            </a:xfrm>
          </p:grpSpPr>
          <p:sp>
            <p:nvSpPr>
              <p:cNvPr id="454" name="Freeform 2861"/>
              <p:cNvSpPr>
                <a:spLocks/>
              </p:cNvSpPr>
              <p:nvPr/>
            </p:nvSpPr>
            <p:spPr bwMode="auto">
              <a:xfrm>
                <a:off x="6738354" y="1926874"/>
                <a:ext cx="683884" cy="323945"/>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455" name="Group 454"/>
              <p:cNvGrpSpPr/>
              <p:nvPr/>
            </p:nvGrpSpPr>
            <p:grpSpPr>
              <a:xfrm>
                <a:off x="3077262" y="1315574"/>
                <a:ext cx="6118544" cy="4175977"/>
                <a:chOff x="3077262" y="1315574"/>
                <a:chExt cx="6118544" cy="4175977"/>
              </a:xfrm>
            </p:grpSpPr>
            <p:sp>
              <p:nvSpPr>
                <p:cNvPr id="456" name="Freeform 3057"/>
                <p:cNvSpPr>
                  <a:spLocks/>
                </p:cNvSpPr>
                <p:nvPr/>
              </p:nvSpPr>
              <p:spPr bwMode="auto">
                <a:xfrm>
                  <a:off x="8545296" y="1824669"/>
                  <a:ext cx="151701" cy="434531"/>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57" name="Freeform 3059"/>
                <p:cNvSpPr>
                  <a:spLocks/>
                </p:cNvSpPr>
                <p:nvPr/>
              </p:nvSpPr>
              <p:spPr bwMode="auto">
                <a:xfrm>
                  <a:off x="8673855" y="2279769"/>
                  <a:ext cx="213409" cy="233978"/>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solidFill>
                  <a:srgbClr val="33B3E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458" name="Group 457"/>
                <p:cNvGrpSpPr/>
                <p:nvPr/>
              </p:nvGrpSpPr>
              <p:grpSpPr>
                <a:xfrm>
                  <a:off x="3077262" y="1315574"/>
                  <a:ext cx="6118544" cy="4175977"/>
                  <a:chOff x="3077262" y="1315574"/>
                  <a:chExt cx="6118544" cy="4175977"/>
                </a:xfrm>
              </p:grpSpPr>
              <p:sp>
                <p:nvSpPr>
                  <p:cNvPr id="459" name="Freeform 2959"/>
                  <p:cNvSpPr>
                    <a:spLocks/>
                  </p:cNvSpPr>
                  <p:nvPr/>
                </p:nvSpPr>
                <p:spPr bwMode="auto">
                  <a:xfrm>
                    <a:off x="8126690" y="2772730"/>
                    <a:ext cx="411359" cy="143975"/>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60" name="Freeform 3040"/>
                  <p:cNvSpPr>
                    <a:spLocks/>
                  </p:cNvSpPr>
                  <p:nvPr/>
                </p:nvSpPr>
                <p:spPr bwMode="auto">
                  <a:xfrm>
                    <a:off x="8538047" y="2765017"/>
                    <a:ext cx="161972" cy="215963"/>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461" name="Group 460"/>
                  <p:cNvGrpSpPr/>
                  <p:nvPr/>
                </p:nvGrpSpPr>
                <p:grpSpPr>
                  <a:xfrm>
                    <a:off x="3077262" y="1315574"/>
                    <a:ext cx="6118544" cy="4175977"/>
                    <a:chOff x="3077262" y="1315574"/>
                    <a:chExt cx="6118544" cy="4175977"/>
                  </a:xfrm>
                </p:grpSpPr>
                <p:sp>
                  <p:nvSpPr>
                    <p:cNvPr id="462" name="Freeform 3046"/>
                    <p:cNvSpPr>
                      <a:spLocks/>
                    </p:cNvSpPr>
                    <p:nvPr/>
                  </p:nvSpPr>
                  <p:spPr bwMode="auto">
                    <a:xfrm>
                      <a:off x="8566328" y="2515631"/>
                      <a:ext cx="177398" cy="344513"/>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463" name="Group 462"/>
                    <p:cNvGrpSpPr/>
                    <p:nvPr/>
                  </p:nvGrpSpPr>
                  <p:grpSpPr>
                    <a:xfrm>
                      <a:off x="3077262" y="1315574"/>
                      <a:ext cx="6118544" cy="4175977"/>
                      <a:chOff x="3077262" y="1315574"/>
                      <a:chExt cx="6118544" cy="4175977"/>
                    </a:xfrm>
                  </p:grpSpPr>
                  <p:sp>
                    <p:nvSpPr>
                      <p:cNvPr id="464" name="Freeform 3054"/>
                      <p:cNvSpPr>
                        <a:spLocks/>
                      </p:cNvSpPr>
                      <p:nvPr/>
                    </p:nvSpPr>
                    <p:spPr bwMode="auto">
                      <a:xfrm>
                        <a:off x="7984777" y="1878664"/>
                        <a:ext cx="771357" cy="701935"/>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65" name="Freeform 3056"/>
                      <p:cNvSpPr>
                        <a:spLocks/>
                      </p:cNvSpPr>
                      <p:nvPr/>
                    </p:nvSpPr>
                    <p:spPr bwMode="auto">
                      <a:xfrm>
                        <a:off x="8714994" y="1315574"/>
                        <a:ext cx="480812" cy="771357"/>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solidFill>
                        <a:srgbClr val="00BCE4"/>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466" name="Freeform 3058"/>
                      <p:cNvSpPr>
                        <a:spLocks/>
                      </p:cNvSpPr>
                      <p:nvPr/>
                    </p:nvSpPr>
                    <p:spPr bwMode="auto">
                      <a:xfrm>
                        <a:off x="8678997" y="1770675"/>
                        <a:ext cx="251976" cy="478241"/>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67" name="Freeform 3060"/>
                      <p:cNvSpPr>
                        <a:spLocks/>
                      </p:cNvSpPr>
                      <p:nvPr/>
                    </p:nvSpPr>
                    <p:spPr bwMode="auto">
                      <a:xfrm>
                        <a:off x="8653286" y="2143496"/>
                        <a:ext cx="429388" cy="195410"/>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solidFill>
                        <a:srgbClr val="33B3E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68" name="Freeform 2886"/>
                      <p:cNvSpPr>
                        <a:spLocks/>
                      </p:cNvSpPr>
                      <p:nvPr/>
                    </p:nvSpPr>
                    <p:spPr bwMode="auto">
                      <a:xfrm>
                        <a:off x="8584326" y="2464210"/>
                        <a:ext cx="303377" cy="10284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469" name="Group 468"/>
                      <p:cNvGrpSpPr/>
                      <p:nvPr/>
                    </p:nvGrpSpPr>
                    <p:grpSpPr>
                      <a:xfrm>
                        <a:off x="3077262" y="1494947"/>
                        <a:ext cx="5674179" cy="3996604"/>
                        <a:chOff x="3077262" y="1494947"/>
                        <a:chExt cx="5674179" cy="3996604"/>
                      </a:xfrm>
                    </p:grpSpPr>
                    <p:sp>
                      <p:nvSpPr>
                        <p:cNvPr id="470" name="Freeform 6"/>
                        <p:cNvSpPr>
                          <a:spLocks/>
                        </p:cNvSpPr>
                        <p:nvPr/>
                      </p:nvSpPr>
                      <p:spPr bwMode="auto">
                        <a:xfrm>
                          <a:off x="7046729" y="3176446"/>
                          <a:ext cx="876663" cy="485892"/>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solidFill>
                          <a:srgbClr val="33B3E1"/>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471" name="Freeform 7"/>
                        <p:cNvSpPr>
                          <a:spLocks/>
                        </p:cNvSpPr>
                        <p:nvPr/>
                      </p:nvSpPr>
                      <p:spPr bwMode="auto">
                        <a:xfrm>
                          <a:off x="6307985" y="3128508"/>
                          <a:ext cx="755833" cy="655569"/>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solidFill>
                          <a:srgbClr val="00BCE4"/>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472" name="Freeform 61"/>
                        <p:cNvSpPr>
                          <a:spLocks/>
                        </p:cNvSpPr>
                        <p:nvPr/>
                      </p:nvSpPr>
                      <p:spPr bwMode="auto">
                        <a:xfrm>
                          <a:off x="6496717" y="2037571"/>
                          <a:ext cx="646996" cy="751772"/>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73" name="Freeform 62"/>
                        <p:cNvSpPr>
                          <a:spLocks/>
                        </p:cNvSpPr>
                        <p:nvPr/>
                      </p:nvSpPr>
                      <p:spPr bwMode="auto">
                        <a:xfrm>
                          <a:off x="6750800" y="2706821"/>
                          <a:ext cx="492450" cy="861788"/>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74" name="Freeform 2854"/>
                        <p:cNvSpPr>
                          <a:spLocks/>
                        </p:cNvSpPr>
                        <p:nvPr/>
                      </p:nvSpPr>
                      <p:spPr bwMode="auto">
                        <a:xfrm>
                          <a:off x="3943687" y="3590304"/>
                          <a:ext cx="745587" cy="1007828"/>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75" name="Freeform 2855"/>
                        <p:cNvSpPr>
                          <a:spLocks/>
                        </p:cNvSpPr>
                        <p:nvPr/>
                      </p:nvSpPr>
                      <p:spPr bwMode="auto">
                        <a:xfrm>
                          <a:off x="6573810" y="4253620"/>
                          <a:ext cx="719878" cy="601612"/>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76" name="Freeform 2858"/>
                        <p:cNvSpPr>
                          <a:spLocks/>
                        </p:cNvSpPr>
                        <p:nvPr/>
                      </p:nvSpPr>
                      <p:spPr bwMode="auto">
                        <a:xfrm>
                          <a:off x="6476113" y="3734280"/>
                          <a:ext cx="578473" cy="539908"/>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77" name="Freeform 2859"/>
                        <p:cNvSpPr>
                          <a:spLocks/>
                        </p:cNvSpPr>
                        <p:nvPr/>
                      </p:nvSpPr>
                      <p:spPr bwMode="auto">
                        <a:xfrm>
                          <a:off x="5465713" y="3675147"/>
                          <a:ext cx="1038680" cy="524482"/>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78" name="Freeform 2860"/>
                        <p:cNvSpPr>
                          <a:spLocks/>
                        </p:cNvSpPr>
                        <p:nvPr/>
                      </p:nvSpPr>
                      <p:spPr bwMode="auto">
                        <a:xfrm>
                          <a:off x="4108230" y="2829292"/>
                          <a:ext cx="642748" cy="858711"/>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solidFill>
                          <a:srgbClr val="00BCE4"/>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479" name="Freeform 2862"/>
                        <p:cNvSpPr>
                          <a:spLocks/>
                        </p:cNvSpPr>
                        <p:nvPr/>
                      </p:nvSpPr>
                      <p:spPr bwMode="auto">
                        <a:xfrm>
                          <a:off x="4696988" y="3088961"/>
                          <a:ext cx="868995" cy="61189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80" name="Freeform 2863"/>
                        <p:cNvSpPr>
                          <a:spLocks/>
                        </p:cNvSpPr>
                        <p:nvPr/>
                      </p:nvSpPr>
                      <p:spPr bwMode="auto">
                        <a:xfrm>
                          <a:off x="3077262" y="2574764"/>
                          <a:ext cx="953838" cy="1745703"/>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81" name="Freeform 2864"/>
                        <p:cNvSpPr>
                          <a:spLocks/>
                        </p:cNvSpPr>
                        <p:nvPr/>
                      </p:nvSpPr>
                      <p:spPr bwMode="auto">
                        <a:xfrm>
                          <a:off x="4514447" y="2397365"/>
                          <a:ext cx="843285" cy="707023"/>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82" name="Freeform 2865"/>
                        <p:cNvSpPr>
                          <a:spLocks/>
                        </p:cNvSpPr>
                        <p:nvPr/>
                      </p:nvSpPr>
                      <p:spPr bwMode="auto">
                        <a:xfrm>
                          <a:off x="7021163" y="3492607"/>
                          <a:ext cx="979548" cy="416501"/>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83" name="Freeform 2866"/>
                        <p:cNvSpPr>
                          <a:spLocks/>
                        </p:cNvSpPr>
                        <p:nvPr/>
                      </p:nvSpPr>
                      <p:spPr bwMode="auto">
                        <a:xfrm>
                          <a:off x="7738470" y="3271502"/>
                          <a:ext cx="1012971" cy="537337"/>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84" name="Freeform 2868"/>
                        <p:cNvSpPr>
                          <a:spLocks/>
                        </p:cNvSpPr>
                        <p:nvPr/>
                      </p:nvSpPr>
                      <p:spPr bwMode="auto">
                        <a:xfrm>
                          <a:off x="5558270" y="3232937"/>
                          <a:ext cx="899847" cy="465349"/>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85" name="Freeform 2869"/>
                        <p:cNvSpPr>
                          <a:spLocks/>
                        </p:cNvSpPr>
                        <p:nvPr/>
                      </p:nvSpPr>
                      <p:spPr bwMode="auto">
                        <a:xfrm>
                          <a:off x="7203704" y="2132553"/>
                          <a:ext cx="501343" cy="655603"/>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86" name="Freeform 2870"/>
                        <p:cNvSpPr>
                          <a:spLocks/>
                        </p:cNvSpPr>
                        <p:nvPr/>
                      </p:nvSpPr>
                      <p:spPr bwMode="auto">
                        <a:xfrm>
                          <a:off x="3501476" y="2700742"/>
                          <a:ext cx="694168" cy="1210937"/>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87" name="Freeform 2872"/>
                        <p:cNvSpPr>
                          <a:spLocks/>
                        </p:cNvSpPr>
                        <p:nvPr/>
                      </p:nvSpPr>
                      <p:spPr bwMode="auto">
                        <a:xfrm>
                          <a:off x="7792460" y="2916705"/>
                          <a:ext cx="912702" cy="609325"/>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88" name="Freeform 2973"/>
                        <p:cNvSpPr>
                          <a:spLocks/>
                        </p:cNvSpPr>
                        <p:nvPr/>
                      </p:nvSpPr>
                      <p:spPr bwMode="auto">
                        <a:xfrm>
                          <a:off x="3156963" y="1919160"/>
                          <a:ext cx="876708" cy="835572"/>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solidFill>
                          <a:srgbClr val="00BCE4"/>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489" name="Freeform 2974"/>
                        <p:cNvSpPr>
                          <a:spLocks/>
                        </p:cNvSpPr>
                        <p:nvPr/>
                      </p:nvSpPr>
                      <p:spPr bwMode="auto">
                        <a:xfrm>
                          <a:off x="3321507" y="1494947"/>
                          <a:ext cx="755871" cy="624751"/>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90" name="Freeform 2986"/>
                        <p:cNvSpPr>
                          <a:spLocks/>
                        </p:cNvSpPr>
                        <p:nvPr/>
                      </p:nvSpPr>
                      <p:spPr bwMode="auto">
                        <a:xfrm>
                          <a:off x="3902550" y="1644065"/>
                          <a:ext cx="673600" cy="1241789"/>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91" name="Freeform 2992"/>
                        <p:cNvSpPr>
                          <a:spLocks/>
                        </p:cNvSpPr>
                        <p:nvPr/>
                      </p:nvSpPr>
                      <p:spPr bwMode="auto">
                        <a:xfrm>
                          <a:off x="4145509" y="1669775"/>
                          <a:ext cx="1213508" cy="807291"/>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92" name="Freeform 2994"/>
                        <p:cNvSpPr>
                          <a:spLocks/>
                        </p:cNvSpPr>
                        <p:nvPr/>
                      </p:nvSpPr>
                      <p:spPr bwMode="auto">
                        <a:xfrm>
                          <a:off x="5360302" y="1816320"/>
                          <a:ext cx="789294" cy="498772"/>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93" name="Freeform 2995"/>
                        <p:cNvSpPr>
                          <a:spLocks/>
                        </p:cNvSpPr>
                        <p:nvPr/>
                      </p:nvSpPr>
                      <p:spPr bwMode="auto">
                        <a:xfrm>
                          <a:off x="5352589" y="2770159"/>
                          <a:ext cx="974406" cy="465349"/>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94" name="Freeform 2996"/>
                        <p:cNvSpPr>
                          <a:spLocks/>
                        </p:cNvSpPr>
                        <p:nvPr/>
                      </p:nvSpPr>
                      <p:spPr bwMode="auto">
                        <a:xfrm>
                          <a:off x="5357731" y="2315093"/>
                          <a:ext cx="825288" cy="521911"/>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95" name="Freeform 2997"/>
                        <p:cNvSpPr>
                          <a:spLocks/>
                        </p:cNvSpPr>
                        <p:nvPr/>
                      </p:nvSpPr>
                      <p:spPr bwMode="auto">
                        <a:xfrm>
                          <a:off x="6180449" y="2605615"/>
                          <a:ext cx="673600" cy="537337"/>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96" name="Freeform 2998"/>
                        <p:cNvSpPr>
                          <a:spLocks/>
                        </p:cNvSpPr>
                        <p:nvPr/>
                      </p:nvSpPr>
                      <p:spPr bwMode="auto">
                        <a:xfrm>
                          <a:off x="6057041" y="1806036"/>
                          <a:ext cx="753300" cy="820146"/>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rgbClr val="33B3E1"/>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497" name="Freeform 3010"/>
                        <p:cNvSpPr>
                          <a:spLocks/>
                        </p:cNvSpPr>
                        <p:nvPr/>
                      </p:nvSpPr>
                      <p:spPr bwMode="auto">
                        <a:xfrm>
                          <a:off x="7193420" y="2788155"/>
                          <a:ext cx="370223" cy="673600"/>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solidFill>
                          <a:srgbClr val="33B3E1"/>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498" name="Freeform 3012"/>
                        <p:cNvSpPr>
                          <a:spLocks/>
                        </p:cNvSpPr>
                        <p:nvPr/>
                      </p:nvSpPr>
                      <p:spPr bwMode="auto">
                        <a:xfrm>
                          <a:off x="6926037" y="3888539"/>
                          <a:ext cx="421643" cy="753300"/>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99" name="Freeform 3014"/>
                        <p:cNvSpPr>
                          <a:spLocks/>
                        </p:cNvSpPr>
                        <p:nvPr/>
                      </p:nvSpPr>
                      <p:spPr bwMode="auto">
                        <a:xfrm>
                          <a:off x="7285975" y="3842262"/>
                          <a:ext cx="473062" cy="766155"/>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500" name="Freeform 3019"/>
                        <p:cNvSpPr>
                          <a:spLocks/>
                        </p:cNvSpPr>
                        <p:nvPr/>
                      </p:nvSpPr>
                      <p:spPr bwMode="auto">
                        <a:xfrm>
                          <a:off x="7890159" y="3677719"/>
                          <a:ext cx="563047" cy="485917"/>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501" name="Freeform 3025"/>
                        <p:cNvSpPr>
                          <a:spLocks/>
                        </p:cNvSpPr>
                        <p:nvPr/>
                      </p:nvSpPr>
                      <p:spPr bwMode="auto">
                        <a:xfrm>
                          <a:off x="7584211" y="3762560"/>
                          <a:ext cx="701881" cy="732732"/>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502" name="Freeform 3026"/>
                        <p:cNvSpPr>
                          <a:spLocks/>
                        </p:cNvSpPr>
                        <p:nvPr/>
                      </p:nvSpPr>
                      <p:spPr bwMode="auto">
                        <a:xfrm>
                          <a:off x="7406812" y="4397595"/>
                          <a:ext cx="1190369" cy="856140"/>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503" name="Freeform 3030"/>
                        <p:cNvSpPr>
                          <a:spLocks/>
                        </p:cNvSpPr>
                        <p:nvPr/>
                      </p:nvSpPr>
                      <p:spPr bwMode="auto">
                        <a:xfrm>
                          <a:off x="7854164" y="2893566"/>
                          <a:ext cx="503914" cy="455065"/>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504" name="Freeform 3035"/>
                        <p:cNvSpPr>
                          <a:spLocks/>
                        </p:cNvSpPr>
                        <p:nvPr/>
                      </p:nvSpPr>
                      <p:spPr bwMode="auto">
                        <a:xfrm>
                          <a:off x="7478799" y="2623611"/>
                          <a:ext cx="509056" cy="601612"/>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505" name="Freeform 3041"/>
                        <p:cNvSpPr>
                          <a:spLocks/>
                        </p:cNvSpPr>
                        <p:nvPr/>
                      </p:nvSpPr>
                      <p:spPr bwMode="auto">
                        <a:xfrm>
                          <a:off x="7895301" y="2435930"/>
                          <a:ext cx="717307" cy="511627"/>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506" name="Freeform 2856"/>
                        <p:cNvSpPr>
                          <a:spLocks/>
                        </p:cNvSpPr>
                        <p:nvPr/>
                      </p:nvSpPr>
                      <p:spPr bwMode="auto">
                        <a:xfrm>
                          <a:off x="4640426" y="3693144"/>
                          <a:ext cx="812433" cy="915273"/>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507" name="Freeform 2857"/>
                        <p:cNvSpPr>
                          <a:spLocks/>
                        </p:cNvSpPr>
                        <p:nvPr/>
                      </p:nvSpPr>
                      <p:spPr bwMode="auto">
                        <a:xfrm>
                          <a:off x="4973369" y="3792126"/>
                          <a:ext cx="1699425" cy="1699425"/>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solidFill>
                          <a:srgbClr val="00BCE4"/>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grpSp>
                </p:grpSp>
              </p:grpSp>
            </p:grpSp>
          </p:grpSp>
        </p:grpSp>
      </p:grpSp>
      <p:pic>
        <p:nvPicPr>
          <p:cNvPr id="508" name="Picture 4" descr="C:\Users\dhansen\AppData\Local\Temp\SNAGHTML16257948.PN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62016" y="5309853"/>
            <a:ext cx="665166" cy="38404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09" name="TextBox 508"/>
          <p:cNvSpPr txBox="1"/>
          <p:nvPr/>
        </p:nvSpPr>
        <p:spPr>
          <a:xfrm>
            <a:off x="3569830" y="3115609"/>
            <a:ext cx="446069" cy="323165"/>
          </a:xfrm>
          <a:prstGeom prst="rect">
            <a:avLst/>
          </a:prstGeom>
          <a:noFill/>
        </p:spPr>
        <p:txBody>
          <a:bodyPr wrap="square" rtlCol="0">
            <a:spAutoFit/>
          </a:bodyPr>
          <a:lstStyle/>
          <a:p>
            <a:r>
              <a:rPr lang="en-US" sz="1500" b="1" dirty="0">
                <a:solidFill>
                  <a:schemeClr val="bg1"/>
                </a:solidFill>
              </a:rPr>
              <a:t>OR</a:t>
            </a:r>
          </a:p>
        </p:txBody>
      </p:sp>
      <p:sp>
        <p:nvSpPr>
          <p:cNvPr id="510" name="TextBox 509"/>
          <p:cNvSpPr txBox="1"/>
          <p:nvPr/>
        </p:nvSpPr>
        <p:spPr>
          <a:xfrm>
            <a:off x="4296957" y="3931730"/>
            <a:ext cx="446069" cy="323165"/>
          </a:xfrm>
          <a:prstGeom prst="rect">
            <a:avLst/>
          </a:prstGeom>
          <a:noFill/>
        </p:spPr>
        <p:txBody>
          <a:bodyPr wrap="square" rtlCol="0">
            <a:spAutoFit/>
          </a:bodyPr>
          <a:lstStyle/>
          <a:p>
            <a:r>
              <a:rPr lang="en-US" sz="1500" b="1" dirty="0">
                <a:solidFill>
                  <a:schemeClr val="bg1"/>
                </a:solidFill>
              </a:rPr>
              <a:t>UT</a:t>
            </a:r>
          </a:p>
        </p:txBody>
      </p:sp>
      <p:sp>
        <p:nvSpPr>
          <p:cNvPr id="511" name="TextBox 510"/>
          <p:cNvSpPr txBox="1"/>
          <p:nvPr/>
        </p:nvSpPr>
        <p:spPr>
          <a:xfrm>
            <a:off x="5614892" y="5003155"/>
            <a:ext cx="446069" cy="323165"/>
          </a:xfrm>
          <a:prstGeom prst="rect">
            <a:avLst/>
          </a:prstGeom>
          <a:noFill/>
        </p:spPr>
        <p:txBody>
          <a:bodyPr wrap="square" rtlCol="0">
            <a:spAutoFit/>
          </a:bodyPr>
          <a:lstStyle/>
          <a:p>
            <a:r>
              <a:rPr lang="en-US" sz="1500" b="1" dirty="0">
                <a:solidFill>
                  <a:schemeClr val="bg1"/>
                </a:solidFill>
              </a:rPr>
              <a:t>TX</a:t>
            </a:r>
          </a:p>
        </p:txBody>
      </p:sp>
      <p:sp>
        <p:nvSpPr>
          <p:cNvPr id="512" name="TextBox 511"/>
          <p:cNvSpPr txBox="1"/>
          <p:nvPr/>
        </p:nvSpPr>
        <p:spPr>
          <a:xfrm>
            <a:off x="3818817" y="5315605"/>
            <a:ext cx="446069" cy="323165"/>
          </a:xfrm>
          <a:prstGeom prst="rect">
            <a:avLst/>
          </a:prstGeom>
          <a:noFill/>
        </p:spPr>
        <p:txBody>
          <a:bodyPr wrap="square" rtlCol="0">
            <a:spAutoFit/>
          </a:bodyPr>
          <a:lstStyle/>
          <a:p>
            <a:r>
              <a:rPr lang="en-US" sz="1500" b="1" dirty="0">
                <a:solidFill>
                  <a:schemeClr val="bg1">
                    <a:lumMod val="50000"/>
                  </a:schemeClr>
                </a:solidFill>
              </a:rPr>
              <a:t>HI</a:t>
            </a:r>
          </a:p>
        </p:txBody>
      </p:sp>
      <p:sp>
        <p:nvSpPr>
          <p:cNvPr id="513" name="TextBox 512"/>
          <p:cNvSpPr txBox="1"/>
          <p:nvPr/>
        </p:nvSpPr>
        <p:spPr>
          <a:xfrm>
            <a:off x="5904394" y="2861247"/>
            <a:ext cx="487485" cy="323165"/>
          </a:xfrm>
          <a:prstGeom prst="rect">
            <a:avLst/>
          </a:prstGeom>
          <a:noFill/>
        </p:spPr>
        <p:txBody>
          <a:bodyPr wrap="square" rtlCol="0">
            <a:spAutoFit/>
          </a:bodyPr>
          <a:lstStyle/>
          <a:p>
            <a:r>
              <a:rPr lang="en-US" sz="1500" b="1" dirty="0">
                <a:solidFill>
                  <a:schemeClr val="bg1"/>
                </a:solidFill>
              </a:rPr>
              <a:t>MN</a:t>
            </a:r>
          </a:p>
        </p:txBody>
      </p:sp>
      <p:sp>
        <p:nvSpPr>
          <p:cNvPr id="514" name="TextBox 513"/>
          <p:cNvSpPr txBox="1"/>
          <p:nvPr/>
        </p:nvSpPr>
        <p:spPr>
          <a:xfrm>
            <a:off x="6210231" y="4045415"/>
            <a:ext cx="487485" cy="323165"/>
          </a:xfrm>
          <a:prstGeom prst="rect">
            <a:avLst/>
          </a:prstGeom>
          <a:noFill/>
        </p:spPr>
        <p:txBody>
          <a:bodyPr wrap="square" rtlCol="0">
            <a:spAutoFit/>
          </a:bodyPr>
          <a:lstStyle/>
          <a:p>
            <a:r>
              <a:rPr lang="en-US" sz="1500" b="1" dirty="0">
                <a:solidFill>
                  <a:schemeClr val="bg1"/>
                </a:solidFill>
              </a:rPr>
              <a:t>MO</a:t>
            </a:r>
          </a:p>
        </p:txBody>
      </p:sp>
      <p:sp>
        <p:nvSpPr>
          <p:cNvPr id="515" name="TextBox 514"/>
          <p:cNvSpPr txBox="1"/>
          <p:nvPr/>
        </p:nvSpPr>
        <p:spPr>
          <a:xfrm>
            <a:off x="6866836" y="3744128"/>
            <a:ext cx="446069" cy="323165"/>
          </a:xfrm>
          <a:prstGeom prst="rect">
            <a:avLst/>
          </a:prstGeom>
          <a:noFill/>
        </p:spPr>
        <p:txBody>
          <a:bodyPr wrap="square" rtlCol="0">
            <a:spAutoFit/>
          </a:bodyPr>
          <a:lstStyle/>
          <a:p>
            <a:r>
              <a:rPr lang="en-US" sz="1500" b="1" dirty="0">
                <a:solidFill>
                  <a:schemeClr val="bg1"/>
                </a:solidFill>
              </a:rPr>
              <a:t>IN</a:t>
            </a:r>
          </a:p>
        </p:txBody>
      </p:sp>
      <p:sp>
        <p:nvSpPr>
          <p:cNvPr id="516" name="TextBox 515"/>
          <p:cNvSpPr txBox="1"/>
          <p:nvPr/>
        </p:nvSpPr>
        <p:spPr>
          <a:xfrm>
            <a:off x="7093477" y="3985961"/>
            <a:ext cx="446069" cy="323165"/>
          </a:xfrm>
          <a:prstGeom prst="rect">
            <a:avLst/>
          </a:prstGeom>
          <a:noFill/>
        </p:spPr>
        <p:txBody>
          <a:bodyPr wrap="square" rtlCol="0">
            <a:spAutoFit/>
          </a:bodyPr>
          <a:lstStyle/>
          <a:p>
            <a:r>
              <a:rPr lang="en-US" sz="1500" b="1" dirty="0">
                <a:solidFill>
                  <a:schemeClr val="bg1"/>
                </a:solidFill>
              </a:rPr>
              <a:t>KY</a:t>
            </a:r>
          </a:p>
        </p:txBody>
      </p:sp>
      <p:sp>
        <p:nvSpPr>
          <p:cNvPr id="517" name="TextBox 516"/>
          <p:cNvSpPr txBox="1"/>
          <p:nvPr/>
        </p:nvSpPr>
        <p:spPr>
          <a:xfrm>
            <a:off x="8089726" y="2561329"/>
            <a:ext cx="446069" cy="323165"/>
          </a:xfrm>
          <a:prstGeom prst="rect">
            <a:avLst/>
          </a:prstGeom>
          <a:noFill/>
        </p:spPr>
        <p:txBody>
          <a:bodyPr wrap="square" rtlCol="0">
            <a:spAutoFit/>
          </a:bodyPr>
          <a:lstStyle/>
          <a:p>
            <a:r>
              <a:rPr lang="en-US" sz="1500" b="1" dirty="0">
                <a:solidFill>
                  <a:schemeClr val="bg1"/>
                </a:solidFill>
              </a:rPr>
              <a:t>ME</a:t>
            </a:r>
          </a:p>
        </p:txBody>
      </p:sp>
      <p:sp>
        <p:nvSpPr>
          <p:cNvPr id="518" name="TextBox 517"/>
          <p:cNvSpPr txBox="1"/>
          <p:nvPr/>
        </p:nvSpPr>
        <p:spPr>
          <a:xfrm>
            <a:off x="8449859" y="2869259"/>
            <a:ext cx="487485" cy="323165"/>
          </a:xfrm>
          <a:prstGeom prst="rect">
            <a:avLst/>
          </a:prstGeom>
          <a:noFill/>
        </p:spPr>
        <p:txBody>
          <a:bodyPr wrap="square" rtlCol="0">
            <a:spAutoFit/>
          </a:bodyPr>
          <a:lstStyle/>
          <a:p>
            <a:r>
              <a:rPr lang="en-US" sz="1500" b="1" dirty="0">
                <a:solidFill>
                  <a:schemeClr val="bg1">
                    <a:lumMod val="50000"/>
                  </a:schemeClr>
                </a:solidFill>
              </a:rPr>
              <a:t>MA</a:t>
            </a:r>
          </a:p>
        </p:txBody>
      </p:sp>
      <p:sp>
        <p:nvSpPr>
          <p:cNvPr id="519" name="TextBox 518"/>
          <p:cNvSpPr txBox="1"/>
          <p:nvPr/>
        </p:nvSpPr>
        <p:spPr>
          <a:xfrm>
            <a:off x="8430057" y="3182281"/>
            <a:ext cx="446069" cy="323165"/>
          </a:xfrm>
          <a:prstGeom prst="rect">
            <a:avLst/>
          </a:prstGeom>
          <a:noFill/>
        </p:spPr>
        <p:txBody>
          <a:bodyPr wrap="square" rtlCol="0">
            <a:spAutoFit/>
          </a:bodyPr>
          <a:lstStyle/>
          <a:p>
            <a:r>
              <a:rPr lang="en-US" sz="1500" b="1" dirty="0">
                <a:solidFill>
                  <a:schemeClr val="bg1">
                    <a:lumMod val="50000"/>
                  </a:schemeClr>
                </a:solidFill>
              </a:rPr>
              <a:t>RI</a:t>
            </a:r>
          </a:p>
        </p:txBody>
      </p:sp>
      <p:sp>
        <p:nvSpPr>
          <p:cNvPr id="520" name="TextBox 519"/>
          <p:cNvSpPr txBox="1"/>
          <p:nvPr/>
        </p:nvSpPr>
        <p:spPr>
          <a:xfrm>
            <a:off x="8192662" y="3343876"/>
            <a:ext cx="446069" cy="323165"/>
          </a:xfrm>
          <a:prstGeom prst="rect">
            <a:avLst/>
          </a:prstGeom>
          <a:noFill/>
        </p:spPr>
        <p:txBody>
          <a:bodyPr wrap="square" rtlCol="0">
            <a:spAutoFit/>
          </a:bodyPr>
          <a:lstStyle/>
          <a:p>
            <a:r>
              <a:rPr lang="en-US" sz="1500" b="1" dirty="0">
                <a:solidFill>
                  <a:schemeClr val="bg1">
                    <a:lumMod val="50000"/>
                  </a:schemeClr>
                </a:solidFill>
              </a:rPr>
              <a:t>CT</a:t>
            </a:r>
          </a:p>
        </p:txBody>
      </p:sp>
      <p:sp>
        <p:nvSpPr>
          <p:cNvPr id="234" name="Title 6"/>
          <p:cNvSpPr>
            <a:spLocks noGrp="1"/>
          </p:cNvSpPr>
          <p:nvPr>
            <p:ph type="title"/>
          </p:nvPr>
        </p:nvSpPr>
        <p:spPr>
          <a:xfrm>
            <a:off x="243257" y="250180"/>
            <a:ext cx="8589801" cy="994172"/>
          </a:xfrm>
        </p:spPr>
        <p:txBody>
          <a:bodyPr>
            <a:noAutofit/>
          </a:bodyPr>
          <a:lstStyle/>
          <a:p>
            <a:pPr algn="l"/>
            <a:r>
              <a:rPr lang="en-US" sz="4050" b="1" dirty="0">
                <a:solidFill>
                  <a:schemeClr val="accent1"/>
                </a:solidFill>
                <a:latin typeface="+mn-lt"/>
              </a:rPr>
              <a:t>Demonstration Year: Taking the vision to scale from 9 to 12 states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5558915"/>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80348" y="1469703"/>
            <a:ext cx="7886700" cy="2139553"/>
          </a:xfrm>
        </p:spPr>
        <p:txBody>
          <a:bodyPr>
            <a:noAutofit/>
          </a:bodyPr>
          <a:lstStyle/>
          <a:p>
            <a:r>
              <a:rPr lang="en-US" sz="4800" cap="none" dirty="0">
                <a:solidFill>
                  <a:schemeClr val="accent1"/>
                </a:solidFill>
                <a:latin typeface="+mn-lt"/>
              </a:rPr>
              <a:t>Multi-State Collaborative To Advance Learning Outcomes Assessment</a:t>
            </a:r>
          </a:p>
        </p:txBody>
      </p:sp>
      <p:sp>
        <p:nvSpPr>
          <p:cNvPr id="6" name="Text Placeholder 5"/>
          <p:cNvSpPr>
            <a:spLocks noGrp="1"/>
          </p:cNvSpPr>
          <p:nvPr>
            <p:ph type="body" idx="1"/>
          </p:nvPr>
        </p:nvSpPr>
        <p:spPr>
          <a:xfrm>
            <a:off x="480348" y="3733800"/>
            <a:ext cx="8466950" cy="687684"/>
          </a:xfrm>
        </p:spPr>
        <p:txBody>
          <a:bodyPr>
            <a:normAutofit/>
          </a:bodyPr>
          <a:lstStyle/>
          <a:p>
            <a:r>
              <a:rPr lang="en-US" sz="3000" b="1" dirty="0">
                <a:solidFill>
                  <a:schemeClr val="accent4"/>
                </a:solidFill>
              </a:rPr>
              <a:t>Preview of Demonstration Year (2016) Results</a:t>
            </a:r>
          </a:p>
        </p:txBody>
      </p:sp>
      <p:sp>
        <p:nvSpPr>
          <p:cNvPr id="7" name="Rectangle 6"/>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flipV="1">
            <a:off x="0" y="6705599"/>
            <a:ext cx="9154297" cy="177626"/>
          </a:xfrm>
          <a:prstGeom prst="rect">
            <a:avLst/>
          </a:prstGeom>
          <a:solidFill>
            <a:srgbClr val="A9C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2256619"/>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54350" y="260710"/>
            <a:ext cx="6640356" cy="1143000"/>
          </a:xfrm>
        </p:spPr>
        <p:txBody>
          <a:bodyPr>
            <a:noAutofit/>
          </a:bodyPr>
          <a:lstStyle/>
          <a:p>
            <a:pPr algn="l"/>
            <a:r>
              <a:rPr lang="en-US" sz="4800" b="1" dirty="0">
                <a:solidFill>
                  <a:schemeClr val="accent1"/>
                </a:solidFill>
                <a:latin typeface="+mn-lt"/>
              </a:rPr>
              <a:t>MSC Demonstration Year by the Numbers</a:t>
            </a:r>
          </a:p>
        </p:txBody>
      </p:sp>
      <p:sp>
        <p:nvSpPr>
          <p:cNvPr id="2" name="Content Placeholder 1"/>
          <p:cNvSpPr>
            <a:spLocks noGrp="1"/>
          </p:cNvSpPr>
          <p:nvPr>
            <p:ph idx="1"/>
          </p:nvPr>
        </p:nvSpPr>
        <p:spPr>
          <a:xfrm>
            <a:off x="224605" y="1752600"/>
            <a:ext cx="3061561" cy="4634652"/>
          </a:xfrm>
          <a:noFill/>
          <a:ln>
            <a:noFill/>
          </a:ln>
        </p:spPr>
        <p:txBody>
          <a:bodyPr>
            <a:normAutofit fontScale="77500" lnSpcReduction="20000"/>
          </a:bodyPr>
          <a:lstStyle/>
          <a:p>
            <a:pPr marL="0" indent="0">
              <a:buNone/>
            </a:pPr>
            <a:r>
              <a:rPr lang="en-US" sz="4500" dirty="0">
                <a:solidFill>
                  <a:schemeClr val="tx1">
                    <a:lumMod val="50000"/>
                    <a:lumOff val="50000"/>
                  </a:schemeClr>
                </a:solidFill>
              </a:rPr>
              <a:t>48 public institutions uploaded artifacts</a:t>
            </a:r>
          </a:p>
          <a:p>
            <a:pPr lvl="1"/>
            <a:endParaRPr lang="en-US" sz="2200" dirty="0">
              <a:solidFill>
                <a:schemeClr val="tx1">
                  <a:lumMod val="50000"/>
                  <a:lumOff val="50000"/>
                </a:schemeClr>
              </a:solidFill>
            </a:endParaRPr>
          </a:p>
          <a:p>
            <a:endParaRPr lang="en-US" sz="2200" dirty="0">
              <a:solidFill>
                <a:schemeClr val="tx1">
                  <a:lumMod val="50000"/>
                  <a:lumOff val="50000"/>
                </a:schemeClr>
              </a:solidFill>
            </a:endParaRPr>
          </a:p>
          <a:p>
            <a:pPr marL="0" indent="0">
              <a:buNone/>
            </a:pPr>
            <a:r>
              <a:rPr lang="en-US" sz="4500" dirty="0">
                <a:solidFill>
                  <a:schemeClr val="tx1">
                    <a:lumMod val="50000"/>
                    <a:lumOff val="50000"/>
                  </a:schemeClr>
                </a:solidFill>
              </a:rPr>
              <a:t>By sector</a:t>
            </a:r>
          </a:p>
          <a:p>
            <a:pPr marL="457200" lvl="1" indent="0">
              <a:buNone/>
            </a:pPr>
            <a:r>
              <a:rPr lang="en-US" sz="3400" dirty="0">
                <a:solidFill>
                  <a:schemeClr val="tx1">
                    <a:lumMod val="50000"/>
                    <a:lumOff val="50000"/>
                  </a:schemeClr>
                </a:solidFill>
              </a:rPr>
              <a:t>29 four-year, including 8 research institutions</a:t>
            </a:r>
          </a:p>
          <a:p>
            <a:pPr marL="457200" lvl="1" indent="0">
              <a:buNone/>
            </a:pPr>
            <a:r>
              <a:rPr lang="en-US" sz="3400" dirty="0">
                <a:solidFill>
                  <a:schemeClr val="tx1">
                    <a:lumMod val="50000"/>
                    <a:lumOff val="50000"/>
                  </a:schemeClr>
                </a:solidFill>
              </a:rPr>
              <a:t>19 two-year</a:t>
            </a:r>
          </a:p>
        </p:txBody>
      </p:sp>
      <p:sp>
        <p:nvSpPr>
          <p:cNvPr id="6" name="Freeform 3053"/>
          <p:cNvSpPr>
            <a:spLocks/>
          </p:cNvSpPr>
          <p:nvPr/>
        </p:nvSpPr>
        <p:spPr bwMode="auto">
          <a:xfrm>
            <a:off x="7818256" y="2596087"/>
            <a:ext cx="96419" cy="368323"/>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 name="Freeform 3055"/>
          <p:cNvSpPr>
            <a:spLocks/>
          </p:cNvSpPr>
          <p:nvPr/>
        </p:nvSpPr>
        <p:spPr bwMode="auto">
          <a:xfrm>
            <a:off x="8061233" y="2696363"/>
            <a:ext cx="38568" cy="26997"/>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 name="Freeform 2853"/>
          <p:cNvSpPr>
            <a:spLocks/>
          </p:cNvSpPr>
          <p:nvPr/>
        </p:nvSpPr>
        <p:spPr bwMode="auto">
          <a:xfrm>
            <a:off x="8069276" y="3000537"/>
            <a:ext cx="1928" cy="1928"/>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 name="Freeform 2874"/>
          <p:cNvSpPr>
            <a:spLocks/>
          </p:cNvSpPr>
          <p:nvPr/>
        </p:nvSpPr>
        <p:spPr bwMode="auto">
          <a:xfrm>
            <a:off x="5570272" y="3584793"/>
            <a:ext cx="11570" cy="343227"/>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 name="Freeform 2875"/>
          <p:cNvSpPr>
            <a:spLocks/>
          </p:cNvSpPr>
          <p:nvPr/>
        </p:nvSpPr>
        <p:spPr bwMode="auto">
          <a:xfrm>
            <a:off x="6125607" y="3511522"/>
            <a:ext cx="1928" cy="1928"/>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 name="Freeform 2876"/>
          <p:cNvSpPr>
            <a:spLocks/>
          </p:cNvSpPr>
          <p:nvPr/>
        </p:nvSpPr>
        <p:spPr bwMode="auto">
          <a:xfrm>
            <a:off x="6133320" y="3501879"/>
            <a:ext cx="333586" cy="11570"/>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 name="Rectangle 2877"/>
          <p:cNvSpPr>
            <a:spLocks noChangeArrowheads="1"/>
          </p:cNvSpPr>
          <p:nvPr/>
        </p:nvSpPr>
        <p:spPr bwMode="auto">
          <a:xfrm>
            <a:off x="6916186" y="4610618"/>
            <a:ext cx="1928" cy="3857"/>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3" name="Freeform 2878"/>
          <p:cNvSpPr>
            <a:spLocks/>
          </p:cNvSpPr>
          <p:nvPr/>
        </p:nvSpPr>
        <p:spPr bwMode="auto">
          <a:xfrm>
            <a:off x="6866052" y="4072639"/>
            <a:ext cx="52063" cy="537980"/>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 name="Freeform 2879"/>
          <p:cNvSpPr>
            <a:spLocks/>
          </p:cNvSpPr>
          <p:nvPr/>
        </p:nvSpPr>
        <p:spPr bwMode="auto">
          <a:xfrm>
            <a:off x="7203495" y="3771834"/>
            <a:ext cx="204394" cy="239102"/>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 name="Freeform 2880"/>
          <p:cNvSpPr>
            <a:spLocks/>
          </p:cNvSpPr>
          <p:nvPr/>
        </p:nvSpPr>
        <p:spPr bwMode="auto">
          <a:xfrm>
            <a:off x="7353898" y="3633001"/>
            <a:ext cx="1928" cy="1928"/>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 name="Freeform 2881"/>
          <p:cNvSpPr>
            <a:spLocks/>
          </p:cNvSpPr>
          <p:nvPr/>
        </p:nvSpPr>
        <p:spPr bwMode="auto">
          <a:xfrm>
            <a:off x="7242059" y="3634929"/>
            <a:ext cx="113766" cy="165829"/>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7" name="Freeform 2882"/>
          <p:cNvSpPr>
            <a:spLocks/>
          </p:cNvSpPr>
          <p:nvPr/>
        </p:nvSpPr>
        <p:spPr bwMode="auto">
          <a:xfrm>
            <a:off x="7928515" y="3299415"/>
            <a:ext cx="1928" cy="5785"/>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8" name="Freeform 2883"/>
          <p:cNvSpPr>
            <a:spLocks/>
          </p:cNvSpPr>
          <p:nvPr/>
        </p:nvSpPr>
        <p:spPr bwMode="auto">
          <a:xfrm>
            <a:off x="7835957" y="3228068"/>
            <a:ext cx="92556" cy="7713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9" name="Freeform 2884"/>
          <p:cNvSpPr>
            <a:spLocks/>
          </p:cNvSpPr>
          <p:nvPr/>
        </p:nvSpPr>
        <p:spPr bwMode="auto">
          <a:xfrm>
            <a:off x="7959367" y="3077667"/>
            <a:ext cx="1928" cy="1928"/>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 name="Freeform 2885"/>
          <p:cNvSpPr>
            <a:spLocks/>
          </p:cNvSpPr>
          <p:nvPr/>
        </p:nvSpPr>
        <p:spPr bwMode="auto">
          <a:xfrm>
            <a:off x="8067348" y="3002465"/>
            <a:ext cx="5785" cy="1928"/>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 name="Rectangle 2887"/>
          <p:cNvSpPr>
            <a:spLocks noChangeArrowheads="1"/>
          </p:cNvSpPr>
          <p:nvPr/>
        </p:nvSpPr>
        <p:spPr bwMode="auto">
          <a:xfrm>
            <a:off x="3888844" y="2587893"/>
            <a:ext cx="5785" cy="578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22" name="Freeform 2888"/>
          <p:cNvSpPr>
            <a:spLocks/>
          </p:cNvSpPr>
          <p:nvPr/>
        </p:nvSpPr>
        <p:spPr bwMode="auto">
          <a:xfrm>
            <a:off x="3894628" y="2389284"/>
            <a:ext cx="1532954" cy="939055"/>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3" name="Rectangle 2889"/>
          <p:cNvSpPr>
            <a:spLocks noChangeArrowheads="1"/>
          </p:cNvSpPr>
          <p:nvPr/>
        </p:nvSpPr>
        <p:spPr bwMode="auto">
          <a:xfrm>
            <a:off x="3777005" y="3085378"/>
            <a:ext cx="965"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24" name="Freeform 2890"/>
          <p:cNvSpPr>
            <a:spLocks/>
          </p:cNvSpPr>
          <p:nvPr/>
        </p:nvSpPr>
        <p:spPr bwMode="auto">
          <a:xfrm>
            <a:off x="4359336" y="4394655"/>
            <a:ext cx="1928" cy="965"/>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5" name="Freeform 2891"/>
          <p:cNvSpPr>
            <a:spLocks/>
          </p:cNvSpPr>
          <p:nvPr/>
        </p:nvSpPr>
        <p:spPr bwMode="auto">
          <a:xfrm>
            <a:off x="4480814" y="3274346"/>
            <a:ext cx="77130" cy="568832"/>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6" name="Freeform 2892"/>
          <p:cNvSpPr>
            <a:spLocks/>
          </p:cNvSpPr>
          <p:nvPr/>
        </p:nvSpPr>
        <p:spPr bwMode="auto">
          <a:xfrm>
            <a:off x="3777005" y="3085380"/>
            <a:ext cx="707666" cy="1309277"/>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 name="Freeform 2893"/>
          <p:cNvSpPr>
            <a:spLocks/>
          </p:cNvSpPr>
          <p:nvPr/>
        </p:nvSpPr>
        <p:spPr bwMode="auto">
          <a:xfrm>
            <a:off x="4320769" y="3220355"/>
            <a:ext cx="3857" cy="3857"/>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 name="Freeform 2894"/>
          <p:cNvSpPr>
            <a:spLocks/>
          </p:cNvSpPr>
          <p:nvPr/>
        </p:nvSpPr>
        <p:spPr bwMode="auto">
          <a:xfrm>
            <a:off x="4550231" y="3270491"/>
            <a:ext cx="7713" cy="5785"/>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 name="Freeform 2895"/>
          <p:cNvSpPr>
            <a:spLocks/>
          </p:cNvSpPr>
          <p:nvPr/>
        </p:nvSpPr>
        <p:spPr bwMode="auto">
          <a:xfrm>
            <a:off x="6389775" y="4745596"/>
            <a:ext cx="3857" cy="965"/>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 name="Freeform 2896"/>
          <p:cNvSpPr>
            <a:spLocks/>
          </p:cNvSpPr>
          <p:nvPr/>
        </p:nvSpPr>
        <p:spPr bwMode="auto">
          <a:xfrm>
            <a:off x="5134490" y="4577839"/>
            <a:ext cx="1928" cy="3857"/>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1" name="Freeform 2897"/>
          <p:cNvSpPr>
            <a:spLocks/>
          </p:cNvSpPr>
          <p:nvPr/>
        </p:nvSpPr>
        <p:spPr bwMode="auto">
          <a:xfrm>
            <a:off x="4879961" y="4602907"/>
            <a:ext cx="7713" cy="1928"/>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2" name="Freeform 2898"/>
          <p:cNvSpPr>
            <a:spLocks/>
          </p:cNvSpPr>
          <p:nvPr/>
        </p:nvSpPr>
        <p:spPr bwMode="auto">
          <a:xfrm>
            <a:off x="6326143" y="4363804"/>
            <a:ext cx="88700" cy="381792"/>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3" name="Rectangle 2899"/>
          <p:cNvSpPr>
            <a:spLocks noChangeArrowheads="1"/>
          </p:cNvSpPr>
          <p:nvPr/>
        </p:nvSpPr>
        <p:spPr bwMode="auto">
          <a:xfrm>
            <a:off x="4480814" y="3843178"/>
            <a:ext cx="965"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34" name="Freeform 2901"/>
          <p:cNvSpPr>
            <a:spLocks/>
          </p:cNvSpPr>
          <p:nvPr/>
        </p:nvSpPr>
        <p:spPr bwMode="auto">
          <a:xfrm>
            <a:off x="6031123" y="3131657"/>
            <a:ext cx="102197" cy="379864"/>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5" name="Freeform 2902"/>
          <p:cNvSpPr>
            <a:spLocks/>
          </p:cNvSpPr>
          <p:nvPr/>
        </p:nvSpPr>
        <p:spPr bwMode="auto">
          <a:xfrm>
            <a:off x="5944352" y="2520403"/>
            <a:ext cx="94484" cy="611253"/>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6" name="Rectangle 2903"/>
          <p:cNvSpPr>
            <a:spLocks noChangeArrowheads="1"/>
          </p:cNvSpPr>
          <p:nvPr/>
        </p:nvSpPr>
        <p:spPr bwMode="auto">
          <a:xfrm>
            <a:off x="5572200" y="3584794"/>
            <a:ext cx="965" cy="1928"/>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37" name="Rectangle 2904"/>
          <p:cNvSpPr>
            <a:spLocks noChangeArrowheads="1"/>
          </p:cNvSpPr>
          <p:nvPr/>
        </p:nvSpPr>
        <p:spPr bwMode="auto">
          <a:xfrm>
            <a:off x="5577985" y="3928022"/>
            <a:ext cx="3857" cy="1928"/>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38" name="Freeform 2905"/>
          <p:cNvSpPr>
            <a:spLocks/>
          </p:cNvSpPr>
          <p:nvPr/>
        </p:nvSpPr>
        <p:spPr bwMode="auto">
          <a:xfrm>
            <a:off x="6125606" y="3511522"/>
            <a:ext cx="7713" cy="1928"/>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9" name="Freeform 2906"/>
          <p:cNvSpPr>
            <a:spLocks/>
          </p:cNvSpPr>
          <p:nvPr/>
        </p:nvSpPr>
        <p:spPr bwMode="auto">
          <a:xfrm>
            <a:off x="4808616" y="3324481"/>
            <a:ext cx="5785" cy="5785"/>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0" name="Rectangle 2907"/>
          <p:cNvSpPr>
            <a:spLocks noChangeArrowheads="1"/>
          </p:cNvSpPr>
          <p:nvPr/>
        </p:nvSpPr>
        <p:spPr bwMode="auto">
          <a:xfrm>
            <a:off x="5421798" y="2990894"/>
            <a:ext cx="1928"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41" name="Freeform 2908"/>
          <p:cNvSpPr>
            <a:spLocks/>
          </p:cNvSpPr>
          <p:nvPr/>
        </p:nvSpPr>
        <p:spPr bwMode="auto">
          <a:xfrm>
            <a:off x="4480814" y="3843178"/>
            <a:ext cx="3857" cy="3857"/>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2" name="Freeform 2909"/>
          <p:cNvSpPr>
            <a:spLocks/>
          </p:cNvSpPr>
          <p:nvPr/>
        </p:nvSpPr>
        <p:spPr bwMode="auto">
          <a:xfrm>
            <a:off x="5421798" y="3228069"/>
            <a:ext cx="620894" cy="59776"/>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3" name="Rectangle 2910"/>
          <p:cNvSpPr>
            <a:spLocks noChangeArrowheads="1"/>
          </p:cNvSpPr>
          <p:nvPr/>
        </p:nvSpPr>
        <p:spPr bwMode="auto">
          <a:xfrm>
            <a:off x="5421796" y="3229996"/>
            <a:ext cx="965" cy="3857"/>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44" name="Freeform 2911"/>
          <p:cNvSpPr>
            <a:spLocks/>
          </p:cNvSpPr>
          <p:nvPr/>
        </p:nvSpPr>
        <p:spPr bwMode="auto">
          <a:xfrm>
            <a:off x="6794706" y="3268563"/>
            <a:ext cx="3857" cy="5785"/>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5" name="Freeform 2912"/>
          <p:cNvSpPr>
            <a:spLocks/>
          </p:cNvSpPr>
          <p:nvPr/>
        </p:nvSpPr>
        <p:spPr bwMode="auto">
          <a:xfrm>
            <a:off x="6355068" y="2709372"/>
            <a:ext cx="5785" cy="5785"/>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6" name="Freeform 2913"/>
          <p:cNvSpPr>
            <a:spLocks/>
          </p:cNvSpPr>
          <p:nvPr/>
        </p:nvSpPr>
        <p:spPr bwMode="auto">
          <a:xfrm>
            <a:off x="6279866" y="2715156"/>
            <a:ext cx="555334" cy="1137664"/>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7" name="Rectangle 2914"/>
          <p:cNvSpPr>
            <a:spLocks noChangeArrowheads="1"/>
          </p:cNvSpPr>
          <p:nvPr/>
        </p:nvSpPr>
        <p:spPr bwMode="auto">
          <a:xfrm>
            <a:off x="6466906" y="3501879"/>
            <a:ext cx="1928" cy="3857"/>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48" name="Freeform 2915"/>
          <p:cNvSpPr>
            <a:spLocks/>
          </p:cNvSpPr>
          <p:nvPr/>
        </p:nvSpPr>
        <p:spPr bwMode="auto">
          <a:xfrm>
            <a:off x="6038835" y="3108517"/>
            <a:ext cx="412644" cy="23139"/>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49" name="Freeform 2916"/>
          <p:cNvSpPr>
            <a:spLocks/>
          </p:cNvSpPr>
          <p:nvPr/>
        </p:nvSpPr>
        <p:spPr bwMode="auto">
          <a:xfrm>
            <a:off x="6031122" y="3131657"/>
            <a:ext cx="965" cy="1928"/>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50" name="Freeform 2917"/>
          <p:cNvSpPr>
            <a:spLocks/>
          </p:cNvSpPr>
          <p:nvPr/>
        </p:nvSpPr>
        <p:spPr bwMode="auto">
          <a:xfrm>
            <a:off x="6031122" y="3123944"/>
            <a:ext cx="7713" cy="9641"/>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51" name="Freeform 2918"/>
          <p:cNvSpPr>
            <a:spLocks/>
          </p:cNvSpPr>
          <p:nvPr/>
        </p:nvSpPr>
        <p:spPr bwMode="auto">
          <a:xfrm>
            <a:off x="5423726" y="2888698"/>
            <a:ext cx="590042" cy="5785"/>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52" name="Rectangle 2919"/>
          <p:cNvSpPr>
            <a:spLocks noChangeArrowheads="1"/>
          </p:cNvSpPr>
          <p:nvPr/>
        </p:nvSpPr>
        <p:spPr bwMode="auto">
          <a:xfrm>
            <a:off x="5421798" y="2890625"/>
            <a:ext cx="1928" cy="3857"/>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53" name="Freeform 2920"/>
          <p:cNvSpPr>
            <a:spLocks/>
          </p:cNvSpPr>
          <p:nvPr/>
        </p:nvSpPr>
        <p:spPr bwMode="auto">
          <a:xfrm>
            <a:off x="6709864" y="2842420"/>
            <a:ext cx="13498" cy="3857"/>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54" name="Freeform 2921"/>
          <p:cNvSpPr>
            <a:spLocks/>
          </p:cNvSpPr>
          <p:nvPr/>
        </p:nvSpPr>
        <p:spPr bwMode="auto">
          <a:xfrm>
            <a:off x="6451480" y="2728653"/>
            <a:ext cx="262241" cy="117623"/>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55" name="Freeform 2922"/>
          <p:cNvSpPr>
            <a:spLocks/>
          </p:cNvSpPr>
          <p:nvPr/>
        </p:nvSpPr>
        <p:spPr bwMode="auto">
          <a:xfrm>
            <a:off x="6154529" y="3573224"/>
            <a:ext cx="136905" cy="734661"/>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56" name="Freeform 2923"/>
          <p:cNvSpPr>
            <a:spLocks/>
          </p:cNvSpPr>
          <p:nvPr/>
        </p:nvSpPr>
        <p:spPr bwMode="auto">
          <a:xfrm>
            <a:off x="6281794" y="4304028"/>
            <a:ext cx="9641" cy="7713"/>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57" name="Freeform 2924"/>
          <p:cNvSpPr>
            <a:spLocks/>
          </p:cNvSpPr>
          <p:nvPr/>
        </p:nvSpPr>
        <p:spPr bwMode="auto">
          <a:xfrm>
            <a:off x="6247086" y="3904883"/>
            <a:ext cx="5785" cy="5785"/>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58" name="Freeform 2925"/>
          <p:cNvSpPr>
            <a:spLocks/>
          </p:cNvSpPr>
          <p:nvPr/>
        </p:nvSpPr>
        <p:spPr bwMode="auto">
          <a:xfrm>
            <a:off x="6148745" y="3573225"/>
            <a:ext cx="7713" cy="5785"/>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59" name="Freeform 2926"/>
          <p:cNvSpPr>
            <a:spLocks/>
          </p:cNvSpPr>
          <p:nvPr/>
        </p:nvSpPr>
        <p:spPr bwMode="auto">
          <a:xfrm>
            <a:off x="7932370" y="3604075"/>
            <a:ext cx="3857" cy="3857"/>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60" name="Freeform 2927"/>
          <p:cNvSpPr>
            <a:spLocks/>
          </p:cNvSpPr>
          <p:nvPr/>
        </p:nvSpPr>
        <p:spPr bwMode="auto">
          <a:xfrm>
            <a:off x="6260582" y="3604076"/>
            <a:ext cx="1673715" cy="397218"/>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61" name="Freeform 2928"/>
          <p:cNvSpPr>
            <a:spLocks/>
          </p:cNvSpPr>
          <p:nvPr/>
        </p:nvSpPr>
        <p:spPr bwMode="auto">
          <a:xfrm>
            <a:off x="7404032" y="3769904"/>
            <a:ext cx="5785" cy="3857"/>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62" name="Freeform 2929"/>
          <p:cNvSpPr>
            <a:spLocks/>
          </p:cNvSpPr>
          <p:nvPr/>
        </p:nvSpPr>
        <p:spPr bwMode="auto">
          <a:xfrm>
            <a:off x="7238203" y="3798828"/>
            <a:ext cx="9641" cy="7713"/>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63" name="Rectangle 2930"/>
          <p:cNvSpPr>
            <a:spLocks noChangeArrowheads="1"/>
          </p:cNvSpPr>
          <p:nvPr/>
        </p:nvSpPr>
        <p:spPr bwMode="auto">
          <a:xfrm>
            <a:off x="6256726" y="3958873"/>
            <a:ext cx="3857" cy="3857"/>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64" name="Freeform 2931"/>
          <p:cNvSpPr>
            <a:spLocks/>
          </p:cNvSpPr>
          <p:nvPr/>
        </p:nvSpPr>
        <p:spPr bwMode="auto">
          <a:xfrm>
            <a:off x="7743402" y="4007079"/>
            <a:ext cx="3857" cy="5785"/>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65" name="Freeform 2932"/>
          <p:cNvSpPr>
            <a:spLocks/>
          </p:cNvSpPr>
          <p:nvPr/>
        </p:nvSpPr>
        <p:spPr bwMode="auto">
          <a:xfrm>
            <a:off x="6802420" y="4635685"/>
            <a:ext cx="5785" cy="3857"/>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66" name="Freeform 2933"/>
          <p:cNvSpPr>
            <a:spLocks/>
          </p:cNvSpPr>
          <p:nvPr/>
        </p:nvSpPr>
        <p:spPr bwMode="auto">
          <a:xfrm>
            <a:off x="6333856" y="3906811"/>
            <a:ext cx="1411475" cy="728876"/>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67" name="Rectangle 2934"/>
          <p:cNvSpPr>
            <a:spLocks noChangeArrowheads="1"/>
          </p:cNvSpPr>
          <p:nvPr/>
        </p:nvSpPr>
        <p:spPr bwMode="auto">
          <a:xfrm>
            <a:off x="6326143" y="4363804"/>
            <a:ext cx="965"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68" name="Freeform 2935"/>
          <p:cNvSpPr>
            <a:spLocks/>
          </p:cNvSpPr>
          <p:nvPr/>
        </p:nvSpPr>
        <p:spPr bwMode="auto">
          <a:xfrm>
            <a:off x="7201566" y="4010935"/>
            <a:ext cx="5785" cy="3857"/>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69" name="Freeform 2936"/>
          <p:cNvSpPr>
            <a:spLocks/>
          </p:cNvSpPr>
          <p:nvPr/>
        </p:nvSpPr>
        <p:spPr bwMode="auto">
          <a:xfrm>
            <a:off x="6326143" y="4359947"/>
            <a:ext cx="7713" cy="3857"/>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0" name="Rectangle 2937"/>
          <p:cNvSpPr>
            <a:spLocks noChangeArrowheads="1"/>
          </p:cNvSpPr>
          <p:nvPr/>
        </p:nvSpPr>
        <p:spPr bwMode="auto">
          <a:xfrm>
            <a:off x="6694438" y="3993582"/>
            <a:ext cx="3857" cy="1928"/>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71" name="Freeform 2938"/>
          <p:cNvSpPr>
            <a:spLocks/>
          </p:cNvSpPr>
          <p:nvPr/>
        </p:nvSpPr>
        <p:spPr bwMode="auto">
          <a:xfrm>
            <a:off x="6997173" y="4593265"/>
            <a:ext cx="5785" cy="3857"/>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2" name="Freeform 2939"/>
          <p:cNvSpPr>
            <a:spLocks/>
          </p:cNvSpPr>
          <p:nvPr/>
        </p:nvSpPr>
        <p:spPr bwMode="auto">
          <a:xfrm>
            <a:off x="6954751" y="4034074"/>
            <a:ext cx="644033" cy="561119"/>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3" name="Freeform 2940"/>
          <p:cNvSpPr>
            <a:spLocks/>
          </p:cNvSpPr>
          <p:nvPr/>
        </p:nvSpPr>
        <p:spPr bwMode="auto">
          <a:xfrm>
            <a:off x="7085872" y="4032145"/>
            <a:ext cx="5785" cy="3857"/>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4" name="Freeform 2941"/>
          <p:cNvSpPr>
            <a:spLocks/>
          </p:cNvSpPr>
          <p:nvPr/>
        </p:nvSpPr>
        <p:spPr bwMode="auto">
          <a:xfrm>
            <a:off x="7618066" y="4277034"/>
            <a:ext cx="3857" cy="5785"/>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5" name="Freeform 2942"/>
          <p:cNvSpPr>
            <a:spLocks/>
          </p:cNvSpPr>
          <p:nvPr/>
        </p:nvSpPr>
        <p:spPr bwMode="auto">
          <a:xfrm>
            <a:off x="7315333" y="3978156"/>
            <a:ext cx="304663" cy="300806"/>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6" name="Freeform 2943"/>
          <p:cNvSpPr>
            <a:spLocks/>
          </p:cNvSpPr>
          <p:nvPr/>
        </p:nvSpPr>
        <p:spPr bwMode="auto">
          <a:xfrm>
            <a:off x="7143718" y="3199144"/>
            <a:ext cx="11570" cy="3857"/>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7" name="Freeform 2944"/>
          <p:cNvSpPr>
            <a:spLocks/>
          </p:cNvSpPr>
          <p:nvPr/>
        </p:nvSpPr>
        <p:spPr bwMode="auto">
          <a:xfrm>
            <a:off x="6821702" y="3245424"/>
            <a:ext cx="7713" cy="5785"/>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8" name="Freeform 2945"/>
          <p:cNvSpPr>
            <a:spLocks/>
          </p:cNvSpPr>
          <p:nvPr/>
        </p:nvSpPr>
        <p:spPr bwMode="auto">
          <a:xfrm>
            <a:off x="6823630" y="3201074"/>
            <a:ext cx="325874" cy="329729"/>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9" name="Freeform 2946"/>
          <p:cNvSpPr>
            <a:spLocks/>
          </p:cNvSpPr>
          <p:nvPr/>
        </p:nvSpPr>
        <p:spPr bwMode="auto">
          <a:xfrm>
            <a:off x="6812060" y="3532731"/>
            <a:ext cx="268026" cy="225605"/>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0" name="Freeform 2947"/>
          <p:cNvSpPr>
            <a:spLocks/>
          </p:cNvSpPr>
          <p:nvPr/>
        </p:nvSpPr>
        <p:spPr bwMode="auto">
          <a:xfrm>
            <a:off x="7673986" y="3337979"/>
            <a:ext cx="1928" cy="1928"/>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1" name="Freeform 2948"/>
          <p:cNvSpPr>
            <a:spLocks/>
          </p:cNvSpPr>
          <p:nvPr/>
        </p:nvSpPr>
        <p:spPr bwMode="auto">
          <a:xfrm>
            <a:off x="7072373" y="3530804"/>
            <a:ext cx="965" cy="1928"/>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2" name="Freeform 2949"/>
          <p:cNvSpPr>
            <a:spLocks/>
          </p:cNvSpPr>
          <p:nvPr/>
        </p:nvSpPr>
        <p:spPr bwMode="auto">
          <a:xfrm>
            <a:off x="7076231" y="3120088"/>
            <a:ext cx="323945" cy="514841"/>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3" name="Freeform 2950"/>
          <p:cNvSpPr>
            <a:spLocks/>
          </p:cNvSpPr>
          <p:nvPr/>
        </p:nvSpPr>
        <p:spPr bwMode="auto">
          <a:xfrm>
            <a:off x="7355824" y="3341834"/>
            <a:ext cx="318161" cy="327801"/>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4" name="Freeform 2951"/>
          <p:cNvSpPr>
            <a:spLocks/>
          </p:cNvSpPr>
          <p:nvPr/>
        </p:nvSpPr>
        <p:spPr bwMode="auto">
          <a:xfrm>
            <a:off x="7351968" y="3632999"/>
            <a:ext cx="3857" cy="3857"/>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5" name="Freeform 2952"/>
          <p:cNvSpPr>
            <a:spLocks/>
          </p:cNvSpPr>
          <p:nvPr/>
        </p:nvSpPr>
        <p:spPr bwMode="auto">
          <a:xfrm>
            <a:off x="7072373" y="3528876"/>
            <a:ext cx="3857" cy="5785"/>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6" name="Freeform 2953"/>
          <p:cNvSpPr>
            <a:spLocks/>
          </p:cNvSpPr>
          <p:nvPr/>
        </p:nvSpPr>
        <p:spPr bwMode="auto">
          <a:xfrm>
            <a:off x="7920800" y="3428607"/>
            <a:ext cx="3857" cy="5785"/>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7" name="Freeform 2954"/>
          <p:cNvSpPr>
            <a:spLocks/>
          </p:cNvSpPr>
          <p:nvPr/>
        </p:nvSpPr>
        <p:spPr bwMode="auto">
          <a:xfrm>
            <a:off x="7673985" y="3339906"/>
            <a:ext cx="248744" cy="113766"/>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solidFill>
            <a:srgbClr val="18786F"/>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8" name="Freeform 2955"/>
          <p:cNvSpPr>
            <a:spLocks/>
          </p:cNvSpPr>
          <p:nvPr/>
        </p:nvSpPr>
        <p:spPr bwMode="auto">
          <a:xfrm>
            <a:off x="7398246" y="3316768"/>
            <a:ext cx="275739" cy="69417"/>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9" name="Freeform 2956"/>
          <p:cNvSpPr>
            <a:spLocks/>
          </p:cNvSpPr>
          <p:nvPr/>
        </p:nvSpPr>
        <p:spPr bwMode="auto">
          <a:xfrm>
            <a:off x="7672057" y="3339907"/>
            <a:ext cx="3857" cy="1928"/>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0" name="Rectangle 2957"/>
          <p:cNvSpPr>
            <a:spLocks noChangeArrowheads="1"/>
          </p:cNvSpPr>
          <p:nvPr/>
        </p:nvSpPr>
        <p:spPr bwMode="auto">
          <a:xfrm>
            <a:off x="7398246" y="3320625"/>
            <a:ext cx="965" cy="1928"/>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91" name="Freeform 2958"/>
          <p:cNvSpPr>
            <a:spLocks/>
          </p:cNvSpPr>
          <p:nvPr/>
        </p:nvSpPr>
        <p:spPr bwMode="auto">
          <a:xfrm>
            <a:off x="7392462" y="2977397"/>
            <a:ext cx="472420" cy="260313"/>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2" name="Freeform 2960"/>
          <p:cNvSpPr>
            <a:spLocks/>
          </p:cNvSpPr>
          <p:nvPr/>
        </p:nvSpPr>
        <p:spPr bwMode="auto">
          <a:xfrm>
            <a:off x="7500445" y="3339907"/>
            <a:ext cx="1928" cy="1928"/>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3" name="Rectangle 2961"/>
          <p:cNvSpPr>
            <a:spLocks noChangeArrowheads="1"/>
          </p:cNvSpPr>
          <p:nvPr/>
        </p:nvSpPr>
        <p:spPr bwMode="auto">
          <a:xfrm>
            <a:off x="7928515" y="3364975"/>
            <a:ext cx="1928" cy="1928"/>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94" name="Rectangle 2962"/>
          <p:cNvSpPr>
            <a:spLocks noChangeArrowheads="1"/>
          </p:cNvSpPr>
          <p:nvPr/>
        </p:nvSpPr>
        <p:spPr bwMode="auto">
          <a:xfrm>
            <a:off x="7805105" y="3233853"/>
            <a:ext cx="965"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95" name="Freeform 2963"/>
          <p:cNvSpPr>
            <a:spLocks/>
          </p:cNvSpPr>
          <p:nvPr/>
        </p:nvSpPr>
        <p:spPr bwMode="auto">
          <a:xfrm>
            <a:off x="7807034" y="3237709"/>
            <a:ext cx="121479" cy="156188"/>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6" name="Freeform 2964"/>
          <p:cNvSpPr>
            <a:spLocks/>
          </p:cNvSpPr>
          <p:nvPr/>
        </p:nvSpPr>
        <p:spPr bwMode="auto">
          <a:xfrm>
            <a:off x="7805107" y="3233853"/>
            <a:ext cx="1928" cy="3857"/>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7" name="Freeform 2965"/>
          <p:cNvSpPr>
            <a:spLocks/>
          </p:cNvSpPr>
          <p:nvPr/>
        </p:nvSpPr>
        <p:spPr bwMode="auto">
          <a:xfrm>
            <a:off x="8129052" y="2884841"/>
            <a:ext cx="1928" cy="3857"/>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8" name="Freeform 2966"/>
          <p:cNvSpPr>
            <a:spLocks/>
          </p:cNvSpPr>
          <p:nvPr/>
        </p:nvSpPr>
        <p:spPr bwMode="auto">
          <a:xfrm>
            <a:off x="8069275" y="2996680"/>
            <a:ext cx="3857" cy="5785"/>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9" name="Freeform 2967"/>
          <p:cNvSpPr>
            <a:spLocks/>
          </p:cNvSpPr>
          <p:nvPr/>
        </p:nvSpPr>
        <p:spPr bwMode="auto">
          <a:xfrm>
            <a:off x="7911160" y="2911837"/>
            <a:ext cx="59776" cy="1311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0" name="Freeform 2968"/>
          <p:cNvSpPr>
            <a:spLocks/>
          </p:cNvSpPr>
          <p:nvPr/>
        </p:nvSpPr>
        <p:spPr bwMode="auto">
          <a:xfrm>
            <a:off x="7812819" y="2566682"/>
            <a:ext cx="98341" cy="345155"/>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1" name="Freeform 2969"/>
          <p:cNvSpPr>
            <a:spLocks/>
          </p:cNvSpPr>
          <p:nvPr/>
        </p:nvSpPr>
        <p:spPr bwMode="auto">
          <a:xfrm>
            <a:off x="8042281" y="2844348"/>
            <a:ext cx="86771" cy="156188"/>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solidFill>
            <a:schemeClr val="accent6">
              <a:lumMod val="50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2" name="Rectangle 2970"/>
          <p:cNvSpPr>
            <a:spLocks noChangeArrowheads="1"/>
          </p:cNvSpPr>
          <p:nvPr/>
        </p:nvSpPr>
        <p:spPr bwMode="auto">
          <a:xfrm>
            <a:off x="8071203" y="3002464"/>
            <a:ext cx="965"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03" name="Freeform 2971"/>
          <p:cNvSpPr>
            <a:spLocks/>
          </p:cNvSpPr>
          <p:nvPr/>
        </p:nvSpPr>
        <p:spPr bwMode="auto">
          <a:xfrm>
            <a:off x="7942011" y="2489552"/>
            <a:ext cx="160044" cy="239102"/>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4" name="Freeform 2972"/>
          <p:cNvSpPr>
            <a:spLocks/>
          </p:cNvSpPr>
          <p:nvPr/>
        </p:nvSpPr>
        <p:spPr bwMode="auto">
          <a:xfrm>
            <a:off x="4399828" y="2389284"/>
            <a:ext cx="61704" cy="329729"/>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5" name="Freeform 2975"/>
          <p:cNvSpPr>
            <a:spLocks/>
          </p:cNvSpPr>
          <p:nvPr/>
        </p:nvSpPr>
        <p:spPr bwMode="auto">
          <a:xfrm>
            <a:off x="4399828" y="2719013"/>
            <a:ext cx="7713" cy="25067"/>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6" name="Freeform 2979"/>
          <p:cNvSpPr>
            <a:spLocks/>
          </p:cNvSpPr>
          <p:nvPr/>
        </p:nvSpPr>
        <p:spPr bwMode="auto">
          <a:xfrm>
            <a:off x="4575298" y="2722870"/>
            <a:ext cx="175470" cy="285380"/>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7" name="Freeform 2980"/>
          <p:cNvSpPr>
            <a:spLocks/>
          </p:cNvSpPr>
          <p:nvPr/>
        </p:nvSpPr>
        <p:spPr bwMode="auto">
          <a:xfrm>
            <a:off x="4683280" y="2985110"/>
            <a:ext cx="125336" cy="23139"/>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8" name="Freeform 2981"/>
          <p:cNvSpPr>
            <a:spLocks/>
          </p:cNvSpPr>
          <p:nvPr/>
        </p:nvSpPr>
        <p:spPr bwMode="auto">
          <a:xfrm>
            <a:off x="4839467" y="2547398"/>
            <a:ext cx="584258" cy="458922"/>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9" name="Freeform 2982"/>
          <p:cNvSpPr>
            <a:spLocks/>
          </p:cNvSpPr>
          <p:nvPr/>
        </p:nvSpPr>
        <p:spPr bwMode="auto">
          <a:xfrm>
            <a:off x="5421796" y="2547398"/>
            <a:ext cx="591971" cy="443496"/>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0" name="Freeform 2983"/>
          <p:cNvSpPr>
            <a:spLocks/>
          </p:cNvSpPr>
          <p:nvPr/>
        </p:nvSpPr>
        <p:spPr bwMode="auto">
          <a:xfrm>
            <a:off x="4777764" y="2981254"/>
            <a:ext cx="59776" cy="40493"/>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1" name="Freeform 2984"/>
          <p:cNvSpPr>
            <a:spLocks/>
          </p:cNvSpPr>
          <p:nvPr/>
        </p:nvSpPr>
        <p:spPr bwMode="auto">
          <a:xfrm>
            <a:off x="4837540" y="3006322"/>
            <a:ext cx="1928" cy="9641"/>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2" name="Freeform 2985"/>
          <p:cNvSpPr>
            <a:spLocks/>
          </p:cNvSpPr>
          <p:nvPr/>
        </p:nvSpPr>
        <p:spPr bwMode="auto">
          <a:xfrm>
            <a:off x="4750768" y="2990895"/>
            <a:ext cx="26996" cy="5785"/>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3" name="Freeform 2987"/>
          <p:cNvSpPr>
            <a:spLocks/>
          </p:cNvSpPr>
          <p:nvPr/>
        </p:nvSpPr>
        <p:spPr bwMode="auto">
          <a:xfrm>
            <a:off x="6034979" y="3266633"/>
            <a:ext cx="113766" cy="306591"/>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4" name="Freeform 2988"/>
          <p:cNvSpPr>
            <a:spLocks/>
          </p:cNvSpPr>
          <p:nvPr/>
        </p:nvSpPr>
        <p:spPr bwMode="auto">
          <a:xfrm>
            <a:off x="6025339" y="2952329"/>
            <a:ext cx="9641" cy="314304"/>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5" name="Freeform 2989"/>
          <p:cNvSpPr>
            <a:spLocks/>
          </p:cNvSpPr>
          <p:nvPr/>
        </p:nvSpPr>
        <p:spPr bwMode="auto">
          <a:xfrm>
            <a:off x="5417941" y="2549326"/>
            <a:ext cx="624751" cy="937127"/>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6" name="Freeform 2990"/>
          <p:cNvSpPr>
            <a:spLocks/>
          </p:cNvSpPr>
          <p:nvPr/>
        </p:nvSpPr>
        <p:spPr bwMode="auto">
          <a:xfrm>
            <a:off x="5576057" y="3573224"/>
            <a:ext cx="580401" cy="7713"/>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7" name="Freeform 2991"/>
          <p:cNvSpPr>
            <a:spLocks/>
          </p:cNvSpPr>
          <p:nvPr/>
        </p:nvSpPr>
        <p:spPr bwMode="auto">
          <a:xfrm>
            <a:off x="5944352" y="2520404"/>
            <a:ext cx="71345" cy="364438"/>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8" name="Freeform 2993"/>
          <p:cNvSpPr>
            <a:spLocks/>
          </p:cNvSpPr>
          <p:nvPr/>
        </p:nvSpPr>
        <p:spPr bwMode="auto">
          <a:xfrm>
            <a:off x="5878792" y="3228068"/>
            <a:ext cx="161972" cy="53991"/>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9" name="Freeform 2999"/>
          <p:cNvSpPr>
            <a:spLocks/>
          </p:cNvSpPr>
          <p:nvPr/>
        </p:nvSpPr>
        <p:spPr bwMode="auto">
          <a:xfrm>
            <a:off x="6592242" y="3636856"/>
            <a:ext cx="79058" cy="133049"/>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0" name="Freeform 3000"/>
          <p:cNvSpPr>
            <a:spLocks/>
          </p:cNvSpPr>
          <p:nvPr/>
        </p:nvSpPr>
        <p:spPr bwMode="auto">
          <a:xfrm>
            <a:off x="6592240" y="3712057"/>
            <a:ext cx="225605" cy="140762"/>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1" name="Freeform 3001"/>
          <p:cNvSpPr>
            <a:spLocks/>
          </p:cNvSpPr>
          <p:nvPr/>
        </p:nvSpPr>
        <p:spPr bwMode="auto">
          <a:xfrm>
            <a:off x="6806275" y="3623359"/>
            <a:ext cx="26996" cy="158116"/>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2" name="Freeform 3003"/>
          <p:cNvSpPr>
            <a:spLocks/>
          </p:cNvSpPr>
          <p:nvPr/>
        </p:nvSpPr>
        <p:spPr bwMode="auto">
          <a:xfrm>
            <a:off x="6817845" y="3692775"/>
            <a:ext cx="3857" cy="19283"/>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3" name="Freeform 3004"/>
          <p:cNvSpPr>
            <a:spLocks/>
          </p:cNvSpPr>
          <p:nvPr/>
        </p:nvSpPr>
        <p:spPr bwMode="auto">
          <a:xfrm>
            <a:off x="6864123" y="3673492"/>
            <a:ext cx="100269" cy="57848"/>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4" name="Freeform 3005"/>
          <p:cNvSpPr>
            <a:spLocks/>
          </p:cNvSpPr>
          <p:nvPr/>
        </p:nvSpPr>
        <p:spPr bwMode="auto">
          <a:xfrm>
            <a:off x="6991387" y="3544301"/>
            <a:ext cx="84843" cy="142690"/>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5" name="Freeform 3006"/>
          <p:cNvSpPr>
            <a:spLocks/>
          </p:cNvSpPr>
          <p:nvPr/>
        </p:nvSpPr>
        <p:spPr bwMode="auto">
          <a:xfrm>
            <a:off x="6812061" y="3712058"/>
            <a:ext cx="75202" cy="46278"/>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6" name="Freeform 3007"/>
          <p:cNvSpPr>
            <a:spLocks/>
          </p:cNvSpPr>
          <p:nvPr/>
        </p:nvSpPr>
        <p:spPr bwMode="auto">
          <a:xfrm>
            <a:off x="6887263" y="3584794"/>
            <a:ext cx="154259" cy="146546"/>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7" name="Freeform 3008"/>
          <p:cNvSpPr>
            <a:spLocks/>
          </p:cNvSpPr>
          <p:nvPr/>
        </p:nvSpPr>
        <p:spPr bwMode="auto">
          <a:xfrm>
            <a:off x="7072373" y="3530804"/>
            <a:ext cx="3857" cy="13498"/>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8" name="Freeform 3011"/>
          <p:cNvSpPr>
            <a:spLocks/>
          </p:cNvSpPr>
          <p:nvPr/>
        </p:nvSpPr>
        <p:spPr bwMode="auto">
          <a:xfrm>
            <a:off x="6866051" y="4072640"/>
            <a:ext cx="30852" cy="337442"/>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9" name="Freeform 3013"/>
          <p:cNvSpPr>
            <a:spLocks/>
          </p:cNvSpPr>
          <p:nvPr/>
        </p:nvSpPr>
        <p:spPr bwMode="auto">
          <a:xfrm>
            <a:off x="6896903" y="4410082"/>
            <a:ext cx="19283" cy="200537"/>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0" name="Freeform 3015"/>
          <p:cNvSpPr>
            <a:spLocks/>
          </p:cNvSpPr>
          <p:nvPr/>
        </p:nvSpPr>
        <p:spPr bwMode="auto">
          <a:xfrm>
            <a:off x="7315333" y="4026362"/>
            <a:ext cx="52063" cy="36637"/>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1" name="Freeform 3016"/>
          <p:cNvSpPr>
            <a:spLocks/>
          </p:cNvSpPr>
          <p:nvPr/>
        </p:nvSpPr>
        <p:spPr bwMode="auto">
          <a:xfrm>
            <a:off x="7315333" y="3991654"/>
            <a:ext cx="52063" cy="40493"/>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2" name="Freeform 3017"/>
          <p:cNvSpPr>
            <a:spLocks/>
          </p:cNvSpPr>
          <p:nvPr/>
        </p:nvSpPr>
        <p:spPr bwMode="auto">
          <a:xfrm>
            <a:off x="7365467" y="4026362"/>
            <a:ext cx="254528" cy="250672"/>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3" name="Freeform 3018"/>
          <p:cNvSpPr>
            <a:spLocks/>
          </p:cNvSpPr>
          <p:nvPr/>
        </p:nvSpPr>
        <p:spPr bwMode="auto">
          <a:xfrm>
            <a:off x="7315332" y="3978155"/>
            <a:ext cx="26996" cy="53991"/>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4" name="Freeform 3020"/>
          <p:cNvSpPr>
            <a:spLocks/>
          </p:cNvSpPr>
          <p:nvPr/>
        </p:nvSpPr>
        <p:spPr bwMode="auto">
          <a:xfrm>
            <a:off x="7228562" y="4450574"/>
            <a:ext cx="308519" cy="80987"/>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5" name="Freeform 3021"/>
          <p:cNvSpPr>
            <a:spLocks/>
          </p:cNvSpPr>
          <p:nvPr/>
        </p:nvSpPr>
        <p:spPr bwMode="auto">
          <a:xfrm>
            <a:off x="7531296" y="4448646"/>
            <a:ext cx="67489" cy="3857"/>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6" name="Freeform 3022"/>
          <p:cNvSpPr>
            <a:spLocks/>
          </p:cNvSpPr>
          <p:nvPr/>
        </p:nvSpPr>
        <p:spPr bwMode="auto">
          <a:xfrm>
            <a:off x="7531296" y="4450574"/>
            <a:ext cx="67489" cy="53991"/>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7" name="Freeform 3023"/>
          <p:cNvSpPr>
            <a:spLocks/>
          </p:cNvSpPr>
          <p:nvPr/>
        </p:nvSpPr>
        <p:spPr bwMode="auto">
          <a:xfrm>
            <a:off x="7222776" y="4491069"/>
            <a:ext cx="23139" cy="40493"/>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8" name="Freeform 3024"/>
          <p:cNvSpPr>
            <a:spLocks/>
          </p:cNvSpPr>
          <p:nvPr/>
        </p:nvSpPr>
        <p:spPr bwMode="auto">
          <a:xfrm>
            <a:off x="6958606" y="4510351"/>
            <a:ext cx="42422" cy="82915"/>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9" name="Freeform 3027"/>
          <p:cNvSpPr>
            <a:spLocks/>
          </p:cNvSpPr>
          <p:nvPr/>
        </p:nvSpPr>
        <p:spPr bwMode="auto">
          <a:xfrm>
            <a:off x="7812819" y="2566682"/>
            <a:ext cx="98341" cy="345155"/>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0" name="Freeform 3028"/>
          <p:cNvSpPr>
            <a:spLocks/>
          </p:cNvSpPr>
          <p:nvPr/>
        </p:nvSpPr>
        <p:spPr bwMode="auto">
          <a:xfrm>
            <a:off x="7911160" y="2911837"/>
            <a:ext cx="59776" cy="1311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1" name="Freeform 3029"/>
          <p:cNvSpPr>
            <a:spLocks/>
          </p:cNvSpPr>
          <p:nvPr/>
        </p:nvSpPr>
        <p:spPr bwMode="auto">
          <a:xfrm>
            <a:off x="7326901" y="3120086"/>
            <a:ext cx="73274" cy="194753"/>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2" name="Freeform 3031"/>
          <p:cNvSpPr>
            <a:spLocks/>
          </p:cNvSpPr>
          <p:nvPr/>
        </p:nvSpPr>
        <p:spPr bwMode="auto">
          <a:xfrm>
            <a:off x="7294122" y="3577081"/>
            <a:ext cx="5785" cy="5785"/>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3" name="Freeform 3032"/>
          <p:cNvSpPr>
            <a:spLocks/>
          </p:cNvSpPr>
          <p:nvPr/>
        </p:nvSpPr>
        <p:spPr bwMode="auto">
          <a:xfrm>
            <a:off x="7388605" y="3322553"/>
            <a:ext cx="11570" cy="75202"/>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4" name="Freeform 3033"/>
          <p:cNvSpPr>
            <a:spLocks/>
          </p:cNvSpPr>
          <p:nvPr/>
        </p:nvSpPr>
        <p:spPr bwMode="auto">
          <a:xfrm>
            <a:off x="7299906" y="3397755"/>
            <a:ext cx="88700" cy="185111"/>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5" name="Freeform 3034"/>
          <p:cNvSpPr>
            <a:spLocks/>
          </p:cNvSpPr>
          <p:nvPr/>
        </p:nvSpPr>
        <p:spPr bwMode="auto">
          <a:xfrm>
            <a:off x="7398247" y="3314841"/>
            <a:ext cx="1928" cy="5785"/>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6" name="Freeform 3036"/>
          <p:cNvSpPr>
            <a:spLocks/>
          </p:cNvSpPr>
          <p:nvPr/>
        </p:nvSpPr>
        <p:spPr bwMode="auto">
          <a:xfrm>
            <a:off x="7812819" y="2566682"/>
            <a:ext cx="98341" cy="345155"/>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7" name="Freeform 3037"/>
          <p:cNvSpPr>
            <a:spLocks/>
          </p:cNvSpPr>
          <p:nvPr/>
        </p:nvSpPr>
        <p:spPr bwMode="auto">
          <a:xfrm>
            <a:off x="7911160" y="2911837"/>
            <a:ext cx="59776" cy="1311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8" name="Freeform 3038"/>
          <p:cNvSpPr>
            <a:spLocks/>
          </p:cNvSpPr>
          <p:nvPr/>
        </p:nvSpPr>
        <p:spPr bwMode="auto">
          <a:xfrm>
            <a:off x="7409815" y="2977398"/>
            <a:ext cx="455066" cy="250672"/>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9" name="Freeform 3039"/>
          <p:cNvSpPr>
            <a:spLocks/>
          </p:cNvSpPr>
          <p:nvPr/>
        </p:nvSpPr>
        <p:spPr bwMode="auto">
          <a:xfrm>
            <a:off x="7392463" y="2981254"/>
            <a:ext cx="368294" cy="115694"/>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0" name="Freeform 3042"/>
          <p:cNvSpPr>
            <a:spLocks/>
          </p:cNvSpPr>
          <p:nvPr/>
        </p:nvSpPr>
        <p:spPr bwMode="auto">
          <a:xfrm>
            <a:off x="7812819" y="2566682"/>
            <a:ext cx="98341" cy="345155"/>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1" name="Freeform 3043"/>
          <p:cNvSpPr>
            <a:spLocks/>
          </p:cNvSpPr>
          <p:nvPr/>
        </p:nvSpPr>
        <p:spPr bwMode="auto">
          <a:xfrm>
            <a:off x="7841743" y="3042958"/>
            <a:ext cx="71345" cy="17354"/>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2" name="Freeform 3044"/>
          <p:cNvSpPr>
            <a:spLocks/>
          </p:cNvSpPr>
          <p:nvPr/>
        </p:nvSpPr>
        <p:spPr bwMode="auto">
          <a:xfrm>
            <a:off x="7911160" y="2911837"/>
            <a:ext cx="59776" cy="1311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3" name="Freeform 3045"/>
          <p:cNvSpPr>
            <a:spLocks/>
          </p:cNvSpPr>
          <p:nvPr/>
        </p:nvSpPr>
        <p:spPr bwMode="auto">
          <a:xfrm>
            <a:off x="7913089" y="3060312"/>
            <a:ext cx="48206" cy="13498"/>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4" name="Freeform 3047"/>
          <p:cNvSpPr>
            <a:spLocks/>
          </p:cNvSpPr>
          <p:nvPr/>
        </p:nvSpPr>
        <p:spPr bwMode="auto">
          <a:xfrm>
            <a:off x="7911159" y="2911837"/>
            <a:ext cx="11570" cy="79058"/>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5" name="Freeform 3048"/>
          <p:cNvSpPr>
            <a:spLocks/>
          </p:cNvSpPr>
          <p:nvPr/>
        </p:nvSpPr>
        <p:spPr bwMode="auto">
          <a:xfrm>
            <a:off x="7812819" y="2566682"/>
            <a:ext cx="98341" cy="345155"/>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solidFill>
            <a:schemeClr val="bg1">
              <a:lumMod val="50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6" name="Freeform 3049"/>
          <p:cNvSpPr>
            <a:spLocks/>
          </p:cNvSpPr>
          <p:nvPr/>
        </p:nvSpPr>
        <p:spPr bwMode="auto">
          <a:xfrm>
            <a:off x="7812818" y="2566682"/>
            <a:ext cx="7713" cy="32780"/>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7" name="Freeform 3050"/>
          <p:cNvSpPr>
            <a:spLocks/>
          </p:cNvSpPr>
          <p:nvPr/>
        </p:nvSpPr>
        <p:spPr bwMode="auto">
          <a:xfrm>
            <a:off x="7922730" y="2990895"/>
            <a:ext cx="48206" cy="52063"/>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8" name="Freeform 3051"/>
          <p:cNvSpPr>
            <a:spLocks/>
          </p:cNvSpPr>
          <p:nvPr/>
        </p:nvSpPr>
        <p:spPr bwMode="auto">
          <a:xfrm>
            <a:off x="7916944" y="2967757"/>
            <a:ext cx="50135" cy="71345"/>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9" name="Line 3080"/>
          <p:cNvSpPr>
            <a:spLocks noChangeShapeType="1"/>
          </p:cNvSpPr>
          <p:nvPr/>
        </p:nvSpPr>
        <p:spPr bwMode="auto">
          <a:xfrm>
            <a:off x="5592064" y="5325292"/>
            <a:ext cx="965" cy="965"/>
          </a:xfrm>
          <a:prstGeom prst="line">
            <a:avLst/>
          </a:pr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0" name="Line 3117"/>
          <p:cNvSpPr>
            <a:spLocks noChangeShapeType="1"/>
          </p:cNvSpPr>
          <p:nvPr/>
        </p:nvSpPr>
        <p:spPr bwMode="auto">
          <a:xfrm>
            <a:off x="7908889" y="2549805"/>
            <a:ext cx="965" cy="965"/>
          </a:xfrm>
          <a:prstGeom prst="line">
            <a:avLst/>
          </a:pr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1" name="Line 3118"/>
          <p:cNvSpPr>
            <a:spLocks noChangeShapeType="1"/>
          </p:cNvSpPr>
          <p:nvPr/>
        </p:nvSpPr>
        <p:spPr bwMode="auto">
          <a:xfrm>
            <a:off x="7908889" y="2549805"/>
            <a:ext cx="965" cy="965"/>
          </a:xfrm>
          <a:prstGeom prst="line">
            <a:avLst/>
          </a:pr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2" name="Line 3119"/>
          <p:cNvSpPr>
            <a:spLocks noChangeShapeType="1"/>
          </p:cNvSpPr>
          <p:nvPr/>
        </p:nvSpPr>
        <p:spPr bwMode="auto">
          <a:xfrm>
            <a:off x="7862608" y="3109039"/>
            <a:ext cx="965" cy="965"/>
          </a:xfrm>
          <a:prstGeom prst="line">
            <a:avLst/>
          </a:pr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3" name="Line 3120"/>
          <p:cNvSpPr>
            <a:spLocks noChangeShapeType="1"/>
          </p:cNvSpPr>
          <p:nvPr/>
        </p:nvSpPr>
        <p:spPr bwMode="auto">
          <a:xfrm>
            <a:off x="8097871" y="2972122"/>
            <a:ext cx="965" cy="965"/>
          </a:xfrm>
          <a:prstGeom prst="line">
            <a:avLst/>
          </a:pr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pic>
        <p:nvPicPr>
          <p:cNvPr id="222" name="Picture 4" descr="C:\Users\dhansen\AppData\Local\Temp\SNAGHTML16257948.PN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62016" y="4830194"/>
            <a:ext cx="665166" cy="38404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23" name="TextBox 222"/>
          <p:cNvSpPr txBox="1"/>
          <p:nvPr/>
        </p:nvSpPr>
        <p:spPr>
          <a:xfrm>
            <a:off x="3569830" y="2635950"/>
            <a:ext cx="446069" cy="323165"/>
          </a:xfrm>
          <a:prstGeom prst="rect">
            <a:avLst/>
          </a:prstGeom>
          <a:noFill/>
        </p:spPr>
        <p:txBody>
          <a:bodyPr wrap="square" rtlCol="0">
            <a:spAutoFit/>
          </a:bodyPr>
          <a:lstStyle/>
          <a:p>
            <a:r>
              <a:rPr lang="en-US" sz="1500" b="1" dirty="0">
                <a:solidFill>
                  <a:schemeClr val="bg1"/>
                </a:solidFill>
              </a:rPr>
              <a:t>OR</a:t>
            </a:r>
          </a:p>
        </p:txBody>
      </p:sp>
      <p:sp>
        <p:nvSpPr>
          <p:cNvPr id="224" name="TextBox 223"/>
          <p:cNvSpPr txBox="1"/>
          <p:nvPr/>
        </p:nvSpPr>
        <p:spPr>
          <a:xfrm>
            <a:off x="4296957" y="3452071"/>
            <a:ext cx="446069" cy="323165"/>
          </a:xfrm>
          <a:prstGeom prst="rect">
            <a:avLst/>
          </a:prstGeom>
          <a:noFill/>
        </p:spPr>
        <p:txBody>
          <a:bodyPr wrap="square" rtlCol="0">
            <a:spAutoFit/>
          </a:bodyPr>
          <a:lstStyle/>
          <a:p>
            <a:r>
              <a:rPr lang="en-US" sz="1500" b="1" dirty="0">
                <a:solidFill>
                  <a:schemeClr val="bg1"/>
                </a:solidFill>
              </a:rPr>
              <a:t>UT</a:t>
            </a:r>
          </a:p>
        </p:txBody>
      </p:sp>
      <p:sp>
        <p:nvSpPr>
          <p:cNvPr id="227" name="TextBox 226"/>
          <p:cNvSpPr txBox="1"/>
          <p:nvPr/>
        </p:nvSpPr>
        <p:spPr>
          <a:xfrm>
            <a:off x="5904394" y="2381588"/>
            <a:ext cx="487485" cy="323165"/>
          </a:xfrm>
          <a:prstGeom prst="rect">
            <a:avLst/>
          </a:prstGeom>
          <a:noFill/>
        </p:spPr>
        <p:txBody>
          <a:bodyPr wrap="square" rtlCol="0">
            <a:spAutoFit/>
          </a:bodyPr>
          <a:lstStyle/>
          <a:p>
            <a:r>
              <a:rPr lang="en-US" sz="1500" b="1" dirty="0">
                <a:solidFill>
                  <a:schemeClr val="bg1"/>
                </a:solidFill>
              </a:rPr>
              <a:t>MN</a:t>
            </a:r>
          </a:p>
        </p:txBody>
      </p:sp>
      <p:sp>
        <p:nvSpPr>
          <p:cNvPr id="228" name="TextBox 227"/>
          <p:cNvSpPr txBox="1"/>
          <p:nvPr/>
        </p:nvSpPr>
        <p:spPr>
          <a:xfrm>
            <a:off x="6210231" y="3565756"/>
            <a:ext cx="487485" cy="323165"/>
          </a:xfrm>
          <a:prstGeom prst="rect">
            <a:avLst/>
          </a:prstGeom>
          <a:noFill/>
        </p:spPr>
        <p:txBody>
          <a:bodyPr wrap="square" rtlCol="0">
            <a:spAutoFit/>
          </a:bodyPr>
          <a:lstStyle/>
          <a:p>
            <a:r>
              <a:rPr lang="en-US" sz="1500" b="1" dirty="0">
                <a:solidFill>
                  <a:schemeClr val="bg1"/>
                </a:solidFill>
              </a:rPr>
              <a:t>MO</a:t>
            </a:r>
          </a:p>
        </p:txBody>
      </p:sp>
      <p:sp>
        <p:nvSpPr>
          <p:cNvPr id="229" name="TextBox 228"/>
          <p:cNvSpPr txBox="1"/>
          <p:nvPr/>
        </p:nvSpPr>
        <p:spPr>
          <a:xfrm>
            <a:off x="6866836" y="3264469"/>
            <a:ext cx="446069" cy="323165"/>
          </a:xfrm>
          <a:prstGeom prst="rect">
            <a:avLst/>
          </a:prstGeom>
          <a:noFill/>
        </p:spPr>
        <p:txBody>
          <a:bodyPr wrap="square" rtlCol="0">
            <a:spAutoFit/>
          </a:bodyPr>
          <a:lstStyle/>
          <a:p>
            <a:r>
              <a:rPr lang="en-US" sz="1500" b="1" dirty="0">
                <a:solidFill>
                  <a:schemeClr val="bg1"/>
                </a:solidFill>
              </a:rPr>
              <a:t>IN</a:t>
            </a:r>
          </a:p>
        </p:txBody>
      </p:sp>
      <p:sp>
        <p:nvSpPr>
          <p:cNvPr id="230" name="TextBox 229"/>
          <p:cNvSpPr txBox="1"/>
          <p:nvPr/>
        </p:nvSpPr>
        <p:spPr>
          <a:xfrm>
            <a:off x="7093477" y="3506302"/>
            <a:ext cx="446069" cy="323165"/>
          </a:xfrm>
          <a:prstGeom prst="rect">
            <a:avLst/>
          </a:prstGeom>
          <a:noFill/>
        </p:spPr>
        <p:txBody>
          <a:bodyPr wrap="square" rtlCol="0">
            <a:spAutoFit/>
          </a:bodyPr>
          <a:lstStyle/>
          <a:p>
            <a:r>
              <a:rPr lang="en-US" sz="1500" b="1" dirty="0">
                <a:solidFill>
                  <a:schemeClr val="bg1"/>
                </a:solidFill>
              </a:rPr>
              <a:t>KY</a:t>
            </a:r>
          </a:p>
        </p:txBody>
      </p:sp>
      <p:sp>
        <p:nvSpPr>
          <p:cNvPr id="232" name="TextBox 231"/>
          <p:cNvSpPr txBox="1"/>
          <p:nvPr/>
        </p:nvSpPr>
        <p:spPr>
          <a:xfrm>
            <a:off x="8449859" y="2389600"/>
            <a:ext cx="487485" cy="323165"/>
          </a:xfrm>
          <a:prstGeom prst="rect">
            <a:avLst/>
          </a:prstGeom>
          <a:noFill/>
        </p:spPr>
        <p:txBody>
          <a:bodyPr wrap="square" rtlCol="0">
            <a:spAutoFit/>
          </a:bodyPr>
          <a:lstStyle/>
          <a:p>
            <a:r>
              <a:rPr lang="en-US" sz="1500" b="1" dirty="0">
                <a:solidFill>
                  <a:schemeClr val="bg1">
                    <a:lumMod val="50000"/>
                  </a:schemeClr>
                </a:solidFill>
              </a:rPr>
              <a:t>MA</a:t>
            </a:r>
          </a:p>
        </p:txBody>
      </p:sp>
      <p:sp>
        <p:nvSpPr>
          <p:cNvPr id="233" name="TextBox 232"/>
          <p:cNvSpPr txBox="1"/>
          <p:nvPr/>
        </p:nvSpPr>
        <p:spPr>
          <a:xfrm>
            <a:off x="8430057" y="2702622"/>
            <a:ext cx="446069" cy="323165"/>
          </a:xfrm>
          <a:prstGeom prst="rect">
            <a:avLst/>
          </a:prstGeom>
          <a:noFill/>
        </p:spPr>
        <p:txBody>
          <a:bodyPr wrap="square" rtlCol="0">
            <a:spAutoFit/>
          </a:bodyPr>
          <a:lstStyle/>
          <a:p>
            <a:r>
              <a:rPr lang="en-US" sz="1500" b="1" dirty="0">
                <a:solidFill>
                  <a:schemeClr val="bg1">
                    <a:lumMod val="50000"/>
                  </a:schemeClr>
                </a:solidFill>
              </a:rPr>
              <a:t>RI</a:t>
            </a:r>
          </a:p>
        </p:txBody>
      </p:sp>
      <p:sp>
        <p:nvSpPr>
          <p:cNvPr id="234" name="TextBox 233"/>
          <p:cNvSpPr txBox="1"/>
          <p:nvPr/>
        </p:nvSpPr>
        <p:spPr>
          <a:xfrm>
            <a:off x="8192662" y="2864217"/>
            <a:ext cx="446069" cy="323165"/>
          </a:xfrm>
          <a:prstGeom prst="rect">
            <a:avLst/>
          </a:prstGeom>
          <a:noFill/>
        </p:spPr>
        <p:txBody>
          <a:bodyPr wrap="square" rtlCol="0">
            <a:spAutoFit/>
          </a:bodyPr>
          <a:lstStyle/>
          <a:p>
            <a:r>
              <a:rPr lang="en-US" sz="1500" b="1" dirty="0">
                <a:solidFill>
                  <a:schemeClr val="bg1">
                    <a:lumMod val="50000"/>
                  </a:schemeClr>
                </a:solidFill>
              </a:rPr>
              <a:t>CT</a:t>
            </a:r>
          </a:p>
        </p:txBody>
      </p:sp>
      <p:grpSp>
        <p:nvGrpSpPr>
          <p:cNvPr id="231" name="Group 230"/>
          <p:cNvGrpSpPr>
            <a:grpSpLocks noChangeAspect="1"/>
          </p:cNvGrpSpPr>
          <p:nvPr/>
        </p:nvGrpSpPr>
        <p:grpSpPr>
          <a:xfrm>
            <a:off x="3337127" y="1886673"/>
            <a:ext cx="5224708" cy="3565924"/>
            <a:chOff x="3077262" y="1315574"/>
            <a:chExt cx="6118544" cy="4175977"/>
          </a:xfrm>
        </p:grpSpPr>
        <p:sp>
          <p:nvSpPr>
            <p:cNvPr id="235" name="Freeform 2871"/>
            <p:cNvSpPr>
              <a:spLocks/>
            </p:cNvSpPr>
            <p:nvPr/>
          </p:nvSpPr>
          <p:spPr bwMode="auto">
            <a:xfrm>
              <a:off x="8856851" y="2255961"/>
              <a:ext cx="110553" cy="200537"/>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solidFill>
              <a:srgbClr val="33B3E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36" name="Freeform 2873"/>
            <p:cNvSpPr>
              <a:spLocks/>
            </p:cNvSpPr>
            <p:nvPr/>
          </p:nvSpPr>
          <p:spPr bwMode="auto">
            <a:xfrm>
              <a:off x="8131832" y="2777871"/>
              <a:ext cx="568189" cy="285380"/>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237" name="Group 236"/>
            <p:cNvGrpSpPr/>
            <p:nvPr/>
          </p:nvGrpSpPr>
          <p:grpSpPr>
            <a:xfrm>
              <a:off x="3077262" y="1315574"/>
              <a:ext cx="6118544" cy="4175977"/>
              <a:chOff x="3077262" y="1315574"/>
              <a:chExt cx="6118544" cy="4175977"/>
            </a:xfrm>
          </p:grpSpPr>
          <p:sp>
            <p:nvSpPr>
              <p:cNvPr id="238" name="Freeform 2861"/>
              <p:cNvSpPr>
                <a:spLocks/>
              </p:cNvSpPr>
              <p:nvPr/>
            </p:nvSpPr>
            <p:spPr bwMode="auto">
              <a:xfrm>
                <a:off x="6738354" y="1926874"/>
                <a:ext cx="683884" cy="323945"/>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239" name="Group 238"/>
              <p:cNvGrpSpPr/>
              <p:nvPr/>
            </p:nvGrpSpPr>
            <p:grpSpPr>
              <a:xfrm>
                <a:off x="3077262" y="1315574"/>
                <a:ext cx="6118544" cy="4175977"/>
                <a:chOff x="3077262" y="1315574"/>
                <a:chExt cx="6118544" cy="4175977"/>
              </a:xfrm>
            </p:grpSpPr>
            <p:sp>
              <p:nvSpPr>
                <p:cNvPr id="240" name="Freeform 3057"/>
                <p:cNvSpPr>
                  <a:spLocks/>
                </p:cNvSpPr>
                <p:nvPr/>
              </p:nvSpPr>
              <p:spPr bwMode="auto">
                <a:xfrm>
                  <a:off x="8545296" y="1824669"/>
                  <a:ext cx="151701" cy="434531"/>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41" name="Freeform 3059"/>
                <p:cNvSpPr>
                  <a:spLocks/>
                </p:cNvSpPr>
                <p:nvPr/>
              </p:nvSpPr>
              <p:spPr bwMode="auto">
                <a:xfrm>
                  <a:off x="8673855" y="2279769"/>
                  <a:ext cx="213409" cy="233978"/>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solidFill>
                  <a:srgbClr val="33B3E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242" name="Group 241"/>
                <p:cNvGrpSpPr/>
                <p:nvPr/>
              </p:nvGrpSpPr>
              <p:grpSpPr>
                <a:xfrm>
                  <a:off x="3077262" y="1315574"/>
                  <a:ext cx="6118544" cy="4175977"/>
                  <a:chOff x="3077262" y="1315574"/>
                  <a:chExt cx="6118544" cy="4175977"/>
                </a:xfrm>
              </p:grpSpPr>
              <p:sp>
                <p:nvSpPr>
                  <p:cNvPr id="243" name="Freeform 2959"/>
                  <p:cNvSpPr>
                    <a:spLocks/>
                  </p:cNvSpPr>
                  <p:nvPr/>
                </p:nvSpPr>
                <p:spPr bwMode="auto">
                  <a:xfrm>
                    <a:off x="8126690" y="2772730"/>
                    <a:ext cx="411359" cy="143975"/>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44" name="Freeform 3040"/>
                  <p:cNvSpPr>
                    <a:spLocks/>
                  </p:cNvSpPr>
                  <p:nvPr/>
                </p:nvSpPr>
                <p:spPr bwMode="auto">
                  <a:xfrm>
                    <a:off x="8538047" y="2765017"/>
                    <a:ext cx="161972" cy="215963"/>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245" name="Group 244"/>
                  <p:cNvGrpSpPr/>
                  <p:nvPr/>
                </p:nvGrpSpPr>
                <p:grpSpPr>
                  <a:xfrm>
                    <a:off x="3077262" y="1315574"/>
                    <a:ext cx="6118544" cy="4175977"/>
                    <a:chOff x="3077262" y="1315574"/>
                    <a:chExt cx="6118544" cy="4175977"/>
                  </a:xfrm>
                </p:grpSpPr>
                <p:sp>
                  <p:nvSpPr>
                    <p:cNvPr id="246" name="Freeform 3046"/>
                    <p:cNvSpPr>
                      <a:spLocks/>
                    </p:cNvSpPr>
                    <p:nvPr/>
                  </p:nvSpPr>
                  <p:spPr bwMode="auto">
                    <a:xfrm>
                      <a:off x="8566328" y="2515631"/>
                      <a:ext cx="177398" cy="344513"/>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247" name="Group 246"/>
                    <p:cNvGrpSpPr/>
                    <p:nvPr/>
                  </p:nvGrpSpPr>
                  <p:grpSpPr>
                    <a:xfrm>
                      <a:off x="3077262" y="1315574"/>
                      <a:ext cx="6118544" cy="4175977"/>
                      <a:chOff x="3077262" y="1315574"/>
                      <a:chExt cx="6118544" cy="4175977"/>
                    </a:xfrm>
                  </p:grpSpPr>
                  <p:sp>
                    <p:nvSpPr>
                      <p:cNvPr id="248" name="Freeform 3054"/>
                      <p:cNvSpPr>
                        <a:spLocks/>
                      </p:cNvSpPr>
                      <p:nvPr/>
                    </p:nvSpPr>
                    <p:spPr bwMode="auto">
                      <a:xfrm>
                        <a:off x="7984777" y="1878664"/>
                        <a:ext cx="771357" cy="701935"/>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49" name="Freeform 3056"/>
                      <p:cNvSpPr>
                        <a:spLocks/>
                      </p:cNvSpPr>
                      <p:nvPr/>
                    </p:nvSpPr>
                    <p:spPr bwMode="auto">
                      <a:xfrm>
                        <a:off x="8714994" y="1315574"/>
                        <a:ext cx="480812" cy="771357"/>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solidFill>
                        <a:srgbClr val="00BCE4"/>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250" name="Freeform 3058"/>
                      <p:cNvSpPr>
                        <a:spLocks/>
                      </p:cNvSpPr>
                      <p:nvPr/>
                    </p:nvSpPr>
                    <p:spPr bwMode="auto">
                      <a:xfrm>
                        <a:off x="8678997" y="1770675"/>
                        <a:ext cx="251976" cy="478241"/>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51" name="Freeform 3060"/>
                      <p:cNvSpPr>
                        <a:spLocks/>
                      </p:cNvSpPr>
                      <p:nvPr/>
                    </p:nvSpPr>
                    <p:spPr bwMode="auto">
                      <a:xfrm>
                        <a:off x="8653286" y="2143496"/>
                        <a:ext cx="429388" cy="195410"/>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solidFill>
                        <a:srgbClr val="33B3E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52" name="Freeform 2886"/>
                      <p:cNvSpPr>
                        <a:spLocks/>
                      </p:cNvSpPr>
                      <p:nvPr/>
                    </p:nvSpPr>
                    <p:spPr bwMode="auto">
                      <a:xfrm>
                        <a:off x="8584326" y="2464210"/>
                        <a:ext cx="303377" cy="10284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253" name="Group 252"/>
                      <p:cNvGrpSpPr/>
                      <p:nvPr/>
                    </p:nvGrpSpPr>
                    <p:grpSpPr>
                      <a:xfrm>
                        <a:off x="3077262" y="1494947"/>
                        <a:ext cx="5674179" cy="3996604"/>
                        <a:chOff x="3077262" y="1494947"/>
                        <a:chExt cx="5674179" cy="3996604"/>
                      </a:xfrm>
                    </p:grpSpPr>
                    <p:sp>
                      <p:nvSpPr>
                        <p:cNvPr id="254" name="Freeform 6"/>
                        <p:cNvSpPr>
                          <a:spLocks/>
                        </p:cNvSpPr>
                        <p:nvPr/>
                      </p:nvSpPr>
                      <p:spPr bwMode="auto">
                        <a:xfrm>
                          <a:off x="7046729" y="3176446"/>
                          <a:ext cx="876663" cy="485892"/>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solidFill>
                          <a:srgbClr val="33B3E1"/>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255" name="Freeform 7"/>
                        <p:cNvSpPr>
                          <a:spLocks/>
                        </p:cNvSpPr>
                        <p:nvPr/>
                      </p:nvSpPr>
                      <p:spPr bwMode="auto">
                        <a:xfrm>
                          <a:off x="6307985" y="3128508"/>
                          <a:ext cx="755833" cy="655569"/>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solidFill>
                          <a:srgbClr val="00BCE4"/>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256" name="Freeform 61"/>
                        <p:cNvSpPr>
                          <a:spLocks/>
                        </p:cNvSpPr>
                        <p:nvPr/>
                      </p:nvSpPr>
                      <p:spPr bwMode="auto">
                        <a:xfrm>
                          <a:off x="6496717" y="2037571"/>
                          <a:ext cx="646996" cy="751772"/>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57" name="Freeform 62"/>
                        <p:cNvSpPr>
                          <a:spLocks/>
                        </p:cNvSpPr>
                        <p:nvPr/>
                      </p:nvSpPr>
                      <p:spPr bwMode="auto">
                        <a:xfrm>
                          <a:off x="6750800" y="2706821"/>
                          <a:ext cx="492450" cy="861788"/>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58" name="Freeform 2854"/>
                        <p:cNvSpPr>
                          <a:spLocks/>
                        </p:cNvSpPr>
                        <p:nvPr/>
                      </p:nvSpPr>
                      <p:spPr bwMode="auto">
                        <a:xfrm>
                          <a:off x="3943687" y="3590304"/>
                          <a:ext cx="745587" cy="1007828"/>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59" name="Freeform 2855"/>
                        <p:cNvSpPr>
                          <a:spLocks/>
                        </p:cNvSpPr>
                        <p:nvPr/>
                      </p:nvSpPr>
                      <p:spPr bwMode="auto">
                        <a:xfrm>
                          <a:off x="6573810" y="4253620"/>
                          <a:ext cx="719878" cy="601612"/>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60" name="Freeform 2858"/>
                        <p:cNvSpPr>
                          <a:spLocks/>
                        </p:cNvSpPr>
                        <p:nvPr/>
                      </p:nvSpPr>
                      <p:spPr bwMode="auto">
                        <a:xfrm>
                          <a:off x="6476113" y="3734280"/>
                          <a:ext cx="578473" cy="539908"/>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61" name="Freeform 2859"/>
                        <p:cNvSpPr>
                          <a:spLocks/>
                        </p:cNvSpPr>
                        <p:nvPr/>
                      </p:nvSpPr>
                      <p:spPr bwMode="auto">
                        <a:xfrm>
                          <a:off x="5465713" y="3675147"/>
                          <a:ext cx="1038680" cy="524482"/>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62" name="Freeform 2860"/>
                        <p:cNvSpPr>
                          <a:spLocks/>
                        </p:cNvSpPr>
                        <p:nvPr/>
                      </p:nvSpPr>
                      <p:spPr bwMode="auto">
                        <a:xfrm>
                          <a:off x="4108230" y="2829292"/>
                          <a:ext cx="642748" cy="858711"/>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solidFill>
                          <a:srgbClr val="00BCE4"/>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263" name="Freeform 2862"/>
                        <p:cNvSpPr>
                          <a:spLocks/>
                        </p:cNvSpPr>
                        <p:nvPr/>
                      </p:nvSpPr>
                      <p:spPr bwMode="auto">
                        <a:xfrm>
                          <a:off x="4696988" y="3088961"/>
                          <a:ext cx="868995" cy="61189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64" name="Freeform 2863"/>
                        <p:cNvSpPr>
                          <a:spLocks/>
                        </p:cNvSpPr>
                        <p:nvPr/>
                      </p:nvSpPr>
                      <p:spPr bwMode="auto">
                        <a:xfrm>
                          <a:off x="3077262" y="2574764"/>
                          <a:ext cx="953838" cy="1745703"/>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65" name="Freeform 2864"/>
                        <p:cNvSpPr>
                          <a:spLocks/>
                        </p:cNvSpPr>
                        <p:nvPr/>
                      </p:nvSpPr>
                      <p:spPr bwMode="auto">
                        <a:xfrm>
                          <a:off x="4514447" y="2397365"/>
                          <a:ext cx="843285" cy="707023"/>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66" name="Freeform 2865"/>
                        <p:cNvSpPr>
                          <a:spLocks/>
                        </p:cNvSpPr>
                        <p:nvPr/>
                      </p:nvSpPr>
                      <p:spPr bwMode="auto">
                        <a:xfrm>
                          <a:off x="7021163" y="3492607"/>
                          <a:ext cx="979548" cy="416501"/>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67" name="Freeform 2866"/>
                        <p:cNvSpPr>
                          <a:spLocks/>
                        </p:cNvSpPr>
                        <p:nvPr/>
                      </p:nvSpPr>
                      <p:spPr bwMode="auto">
                        <a:xfrm>
                          <a:off x="7738470" y="3271502"/>
                          <a:ext cx="1012971" cy="537337"/>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68" name="Freeform 2868"/>
                        <p:cNvSpPr>
                          <a:spLocks/>
                        </p:cNvSpPr>
                        <p:nvPr/>
                      </p:nvSpPr>
                      <p:spPr bwMode="auto">
                        <a:xfrm>
                          <a:off x="5558270" y="3232937"/>
                          <a:ext cx="899847" cy="465349"/>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69" name="Freeform 2869"/>
                        <p:cNvSpPr>
                          <a:spLocks/>
                        </p:cNvSpPr>
                        <p:nvPr/>
                      </p:nvSpPr>
                      <p:spPr bwMode="auto">
                        <a:xfrm>
                          <a:off x="7203704" y="2132553"/>
                          <a:ext cx="501343" cy="655603"/>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0" name="Freeform 2870"/>
                        <p:cNvSpPr>
                          <a:spLocks/>
                        </p:cNvSpPr>
                        <p:nvPr/>
                      </p:nvSpPr>
                      <p:spPr bwMode="auto">
                        <a:xfrm>
                          <a:off x="3501476" y="2700742"/>
                          <a:ext cx="694168" cy="1210937"/>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1" name="Freeform 2872"/>
                        <p:cNvSpPr>
                          <a:spLocks/>
                        </p:cNvSpPr>
                        <p:nvPr/>
                      </p:nvSpPr>
                      <p:spPr bwMode="auto">
                        <a:xfrm>
                          <a:off x="7792460" y="2916705"/>
                          <a:ext cx="912702" cy="609325"/>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2" name="Freeform 2973"/>
                        <p:cNvSpPr>
                          <a:spLocks/>
                        </p:cNvSpPr>
                        <p:nvPr/>
                      </p:nvSpPr>
                      <p:spPr bwMode="auto">
                        <a:xfrm>
                          <a:off x="3156963" y="1919160"/>
                          <a:ext cx="876708" cy="835572"/>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solidFill>
                          <a:srgbClr val="00BCE4"/>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273" name="Freeform 2974"/>
                        <p:cNvSpPr>
                          <a:spLocks/>
                        </p:cNvSpPr>
                        <p:nvPr/>
                      </p:nvSpPr>
                      <p:spPr bwMode="auto">
                        <a:xfrm>
                          <a:off x="3321507" y="1494947"/>
                          <a:ext cx="755871" cy="624751"/>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4" name="Freeform 2986"/>
                        <p:cNvSpPr>
                          <a:spLocks/>
                        </p:cNvSpPr>
                        <p:nvPr/>
                      </p:nvSpPr>
                      <p:spPr bwMode="auto">
                        <a:xfrm>
                          <a:off x="3902550" y="1644065"/>
                          <a:ext cx="673600" cy="1241789"/>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5" name="Freeform 2992"/>
                        <p:cNvSpPr>
                          <a:spLocks/>
                        </p:cNvSpPr>
                        <p:nvPr/>
                      </p:nvSpPr>
                      <p:spPr bwMode="auto">
                        <a:xfrm>
                          <a:off x="4145509" y="1669775"/>
                          <a:ext cx="1213508" cy="807291"/>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6" name="Freeform 2994"/>
                        <p:cNvSpPr>
                          <a:spLocks/>
                        </p:cNvSpPr>
                        <p:nvPr/>
                      </p:nvSpPr>
                      <p:spPr bwMode="auto">
                        <a:xfrm>
                          <a:off x="5360302" y="1816320"/>
                          <a:ext cx="789294" cy="498772"/>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7" name="Freeform 2995"/>
                        <p:cNvSpPr>
                          <a:spLocks/>
                        </p:cNvSpPr>
                        <p:nvPr/>
                      </p:nvSpPr>
                      <p:spPr bwMode="auto">
                        <a:xfrm>
                          <a:off x="5352589" y="2770159"/>
                          <a:ext cx="974406" cy="465349"/>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8" name="Freeform 2996"/>
                        <p:cNvSpPr>
                          <a:spLocks/>
                        </p:cNvSpPr>
                        <p:nvPr/>
                      </p:nvSpPr>
                      <p:spPr bwMode="auto">
                        <a:xfrm>
                          <a:off x="5357731" y="2315093"/>
                          <a:ext cx="825288" cy="521911"/>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9" name="Freeform 2997"/>
                        <p:cNvSpPr>
                          <a:spLocks/>
                        </p:cNvSpPr>
                        <p:nvPr/>
                      </p:nvSpPr>
                      <p:spPr bwMode="auto">
                        <a:xfrm>
                          <a:off x="6180449" y="2605615"/>
                          <a:ext cx="673600" cy="537337"/>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0" name="Freeform 2998"/>
                        <p:cNvSpPr>
                          <a:spLocks/>
                        </p:cNvSpPr>
                        <p:nvPr/>
                      </p:nvSpPr>
                      <p:spPr bwMode="auto">
                        <a:xfrm>
                          <a:off x="6057041" y="1806036"/>
                          <a:ext cx="753300" cy="820146"/>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rgbClr val="33B3E1"/>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281" name="Freeform 3010"/>
                        <p:cNvSpPr>
                          <a:spLocks/>
                        </p:cNvSpPr>
                        <p:nvPr/>
                      </p:nvSpPr>
                      <p:spPr bwMode="auto">
                        <a:xfrm>
                          <a:off x="7193420" y="2788155"/>
                          <a:ext cx="370223" cy="673600"/>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solidFill>
                          <a:srgbClr val="33B3E1"/>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282" name="Freeform 3012"/>
                        <p:cNvSpPr>
                          <a:spLocks/>
                        </p:cNvSpPr>
                        <p:nvPr/>
                      </p:nvSpPr>
                      <p:spPr bwMode="auto">
                        <a:xfrm>
                          <a:off x="6926037" y="3888539"/>
                          <a:ext cx="421643" cy="753300"/>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3" name="Freeform 3014"/>
                        <p:cNvSpPr>
                          <a:spLocks/>
                        </p:cNvSpPr>
                        <p:nvPr/>
                      </p:nvSpPr>
                      <p:spPr bwMode="auto">
                        <a:xfrm>
                          <a:off x="7285975" y="3842262"/>
                          <a:ext cx="473062" cy="766155"/>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4" name="Freeform 3019"/>
                        <p:cNvSpPr>
                          <a:spLocks/>
                        </p:cNvSpPr>
                        <p:nvPr/>
                      </p:nvSpPr>
                      <p:spPr bwMode="auto">
                        <a:xfrm>
                          <a:off x="7890159" y="3677719"/>
                          <a:ext cx="563047" cy="485917"/>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5" name="Freeform 3025"/>
                        <p:cNvSpPr>
                          <a:spLocks/>
                        </p:cNvSpPr>
                        <p:nvPr/>
                      </p:nvSpPr>
                      <p:spPr bwMode="auto">
                        <a:xfrm>
                          <a:off x="7584211" y="3762560"/>
                          <a:ext cx="701881" cy="732732"/>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6" name="Freeform 3026"/>
                        <p:cNvSpPr>
                          <a:spLocks/>
                        </p:cNvSpPr>
                        <p:nvPr/>
                      </p:nvSpPr>
                      <p:spPr bwMode="auto">
                        <a:xfrm>
                          <a:off x="7406812" y="4397595"/>
                          <a:ext cx="1190369" cy="856140"/>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7" name="Freeform 3030"/>
                        <p:cNvSpPr>
                          <a:spLocks/>
                        </p:cNvSpPr>
                        <p:nvPr/>
                      </p:nvSpPr>
                      <p:spPr bwMode="auto">
                        <a:xfrm>
                          <a:off x="7854164" y="2893566"/>
                          <a:ext cx="503914" cy="455065"/>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8" name="Freeform 3035"/>
                        <p:cNvSpPr>
                          <a:spLocks/>
                        </p:cNvSpPr>
                        <p:nvPr/>
                      </p:nvSpPr>
                      <p:spPr bwMode="auto">
                        <a:xfrm>
                          <a:off x="7478799" y="2623611"/>
                          <a:ext cx="509056" cy="601612"/>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9" name="Freeform 3041"/>
                        <p:cNvSpPr>
                          <a:spLocks/>
                        </p:cNvSpPr>
                        <p:nvPr/>
                      </p:nvSpPr>
                      <p:spPr bwMode="auto">
                        <a:xfrm>
                          <a:off x="7895301" y="2435930"/>
                          <a:ext cx="717307" cy="511627"/>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0" name="Freeform 2856"/>
                        <p:cNvSpPr>
                          <a:spLocks/>
                        </p:cNvSpPr>
                        <p:nvPr/>
                      </p:nvSpPr>
                      <p:spPr bwMode="auto">
                        <a:xfrm>
                          <a:off x="4640426" y="3693144"/>
                          <a:ext cx="812433" cy="915273"/>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1" name="Freeform 2857"/>
                        <p:cNvSpPr>
                          <a:spLocks/>
                        </p:cNvSpPr>
                        <p:nvPr/>
                      </p:nvSpPr>
                      <p:spPr bwMode="auto">
                        <a:xfrm>
                          <a:off x="4973369" y="3792126"/>
                          <a:ext cx="1699425" cy="1699425"/>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solidFill>
                          <a:srgbClr val="00BCE4"/>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grpSp>
                </p:grpSp>
              </p:grpSp>
            </p:grpSp>
          </p:grpSp>
        </p:grpSp>
      </p:grpSp>
      <p:sp>
        <p:nvSpPr>
          <p:cNvPr id="292" name="TextBox 291"/>
          <p:cNvSpPr txBox="1"/>
          <p:nvPr/>
        </p:nvSpPr>
        <p:spPr>
          <a:xfrm>
            <a:off x="3569830" y="2635950"/>
            <a:ext cx="446069" cy="323165"/>
          </a:xfrm>
          <a:prstGeom prst="rect">
            <a:avLst/>
          </a:prstGeom>
          <a:noFill/>
        </p:spPr>
        <p:txBody>
          <a:bodyPr wrap="square" rtlCol="0">
            <a:spAutoFit/>
          </a:bodyPr>
          <a:lstStyle/>
          <a:p>
            <a:r>
              <a:rPr lang="en-US" sz="1500" b="1" dirty="0">
                <a:solidFill>
                  <a:schemeClr val="bg1"/>
                </a:solidFill>
              </a:rPr>
              <a:t>OR</a:t>
            </a:r>
          </a:p>
        </p:txBody>
      </p:sp>
      <p:sp>
        <p:nvSpPr>
          <p:cNvPr id="293" name="TextBox 292"/>
          <p:cNvSpPr txBox="1"/>
          <p:nvPr/>
        </p:nvSpPr>
        <p:spPr>
          <a:xfrm>
            <a:off x="4296957" y="3452071"/>
            <a:ext cx="446069" cy="323165"/>
          </a:xfrm>
          <a:prstGeom prst="rect">
            <a:avLst/>
          </a:prstGeom>
          <a:noFill/>
        </p:spPr>
        <p:txBody>
          <a:bodyPr wrap="square" rtlCol="0">
            <a:spAutoFit/>
          </a:bodyPr>
          <a:lstStyle/>
          <a:p>
            <a:r>
              <a:rPr lang="en-US" sz="1500" b="1" dirty="0">
                <a:solidFill>
                  <a:schemeClr val="bg1"/>
                </a:solidFill>
              </a:rPr>
              <a:t>UT</a:t>
            </a:r>
          </a:p>
        </p:txBody>
      </p:sp>
      <p:sp>
        <p:nvSpPr>
          <p:cNvPr id="294" name="TextBox 293"/>
          <p:cNvSpPr txBox="1"/>
          <p:nvPr/>
        </p:nvSpPr>
        <p:spPr>
          <a:xfrm>
            <a:off x="5614892" y="4523496"/>
            <a:ext cx="446069" cy="323165"/>
          </a:xfrm>
          <a:prstGeom prst="rect">
            <a:avLst/>
          </a:prstGeom>
          <a:noFill/>
        </p:spPr>
        <p:txBody>
          <a:bodyPr wrap="square" rtlCol="0">
            <a:spAutoFit/>
          </a:bodyPr>
          <a:lstStyle/>
          <a:p>
            <a:r>
              <a:rPr lang="en-US" sz="1500" b="1" dirty="0">
                <a:solidFill>
                  <a:schemeClr val="bg1"/>
                </a:solidFill>
              </a:rPr>
              <a:t>TX</a:t>
            </a:r>
          </a:p>
        </p:txBody>
      </p:sp>
      <p:sp>
        <p:nvSpPr>
          <p:cNvPr id="295" name="TextBox 294"/>
          <p:cNvSpPr txBox="1"/>
          <p:nvPr/>
        </p:nvSpPr>
        <p:spPr>
          <a:xfrm>
            <a:off x="5904394" y="2381588"/>
            <a:ext cx="487485" cy="323165"/>
          </a:xfrm>
          <a:prstGeom prst="rect">
            <a:avLst/>
          </a:prstGeom>
          <a:noFill/>
        </p:spPr>
        <p:txBody>
          <a:bodyPr wrap="square" rtlCol="0">
            <a:spAutoFit/>
          </a:bodyPr>
          <a:lstStyle/>
          <a:p>
            <a:r>
              <a:rPr lang="en-US" sz="1500" b="1" dirty="0">
                <a:solidFill>
                  <a:schemeClr val="bg1"/>
                </a:solidFill>
              </a:rPr>
              <a:t>MN</a:t>
            </a:r>
          </a:p>
        </p:txBody>
      </p:sp>
      <p:sp>
        <p:nvSpPr>
          <p:cNvPr id="296" name="TextBox 295"/>
          <p:cNvSpPr txBox="1"/>
          <p:nvPr/>
        </p:nvSpPr>
        <p:spPr>
          <a:xfrm>
            <a:off x="6210231" y="3565756"/>
            <a:ext cx="487485" cy="323165"/>
          </a:xfrm>
          <a:prstGeom prst="rect">
            <a:avLst/>
          </a:prstGeom>
          <a:noFill/>
        </p:spPr>
        <p:txBody>
          <a:bodyPr wrap="square" rtlCol="0">
            <a:spAutoFit/>
          </a:bodyPr>
          <a:lstStyle/>
          <a:p>
            <a:r>
              <a:rPr lang="en-US" sz="1500" b="1" dirty="0">
                <a:solidFill>
                  <a:schemeClr val="bg1"/>
                </a:solidFill>
              </a:rPr>
              <a:t>MO</a:t>
            </a:r>
          </a:p>
        </p:txBody>
      </p:sp>
      <p:sp>
        <p:nvSpPr>
          <p:cNvPr id="297" name="TextBox 296"/>
          <p:cNvSpPr txBox="1"/>
          <p:nvPr/>
        </p:nvSpPr>
        <p:spPr>
          <a:xfrm>
            <a:off x="6866836" y="3264469"/>
            <a:ext cx="446069" cy="323165"/>
          </a:xfrm>
          <a:prstGeom prst="rect">
            <a:avLst/>
          </a:prstGeom>
          <a:noFill/>
        </p:spPr>
        <p:txBody>
          <a:bodyPr wrap="square" rtlCol="0">
            <a:spAutoFit/>
          </a:bodyPr>
          <a:lstStyle/>
          <a:p>
            <a:r>
              <a:rPr lang="en-US" sz="1500" b="1" dirty="0">
                <a:solidFill>
                  <a:schemeClr val="bg1"/>
                </a:solidFill>
              </a:rPr>
              <a:t>IN</a:t>
            </a:r>
          </a:p>
        </p:txBody>
      </p:sp>
      <p:sp>
        <p:nvSpPr>
          <p:cNvPr id="298" name="TextBox 297"/>
          <p:cNvSpPr txBox="1"/>
          <p:nvPr/>
        </p:nvSpPr>
        <p:spPr>
          <a:xfrm>
            <a:off x="7093477" y="3506302"/>
            <a:ext cx="446069" cy="323165"/>
          </a:xfrm>
          <a:prstGeom prst="rect">
            <a:avLst/>
          </a:prstGeom>
          <a:noFill/>
        </p:spPr>
        <p:txBody>
          <a:bodyPr wrap="square" rtlCol="0">
            <a:spAutoFit/>
          </a:bodyPr>
          <a:lstStyle/>
          <a:p>
            <a:r>
              <a:rPr lang="en-US" sz="1500" b="1" dirty="0">
                <a:solidFill>
                  <a:schemeClr val="bg1"/>
                </a:solidFill>
              </a:rPr>
              <a:t>KY</a:t>
            </a:r>
          </a:p>
        </p:txBody>
      </p:sp>
      <p:sp>
        <p:nvSpPr>
          <p:cNvPr id="299" name="TextBox 298"/>
          <p:cNvSpPr txBox="1"/>
          <p:nvPr/>
        </p:nvSpPr>
        <p:spPr>
          <a:xfrm>
            <a:off x="8089726" y="2081670"/>
            <a:ext cx="446069" cy="323165"/>
          </a:xfrm>
          <a:prstGeom prst="rect">
            <a:avLst/>
          </a:prstGeom>
          <a:noFill/>
        </p:spPr>
        <p:txBody>
          <a:bodyPr wrap="square" rtlCol="0">
            <a:spAutoFit/>
          </a:bodyPr>
          <a:lstStyle/>
          <a:p>
            <a:r>
              <a:rPr lang="en-US" sz="1500" b="1" dirty="0">
                <a:solidFill>
                  <a:schemeClr val="bg1"/>
                </a:solidFill>
              </a:rPr>
              <a:t>ME</a:t>
            </a:r>
          </a:p>
        </p:txBody>
      </p:sp>
      <p:sp>
        <p:nvSpPr>
          <p:cNvPr id="300" name="TextBox 299"/>
          <p:cNvSpPr txBox="1"/>
          <p:nvPr/>
        </p:nvSpPr>
        <p:spPr>
          <a:xfrm>
            <a:off x="3818817" y="4835946"/>
            <a:ext cx="446069" cy="323165"/>
          </a:xfrm>
          <a:prstGeom prst="rect">
            <a:avLst/>
          </a:prstGeom>
          <a:noFill/>
        </p:spPr>
        <p:txBody>
          <a:bodyPr wrap="square" rtlCol="0">
            <a:spAutoFit/>
          </a:bodyPr>
          <a:lstStyle/>
          <a:p>
            <a:r>
              <a:rPr lang="en-US" sz="1500" b="1" dirty="0">
                <a:solidFill>
                  <a:schemeClr val="bg1">
                    <a:lumMod val="50000"/>
                  </a:schemeClr>
                </a:solidFill>
              </a:rPr>
              <a:t>HI</a:t>
            </a:r>
          </a:p>
        </p:txBody>
      </p:sp>
      <p:sp>
        <p:nvSpPr>
          <p:cNvPr id="3" name="Rectangle 2"/>
          <p:cNvSpPr/>
          <p:nvPr/>
        </p:nvSpPr>
        <p:spPr>
          <a:xfrm>
            <a:off x="457200" y="6472951"/>
            <a:ext cx="9601200" cy="307777"/>
          </a:xfrm>
          <a:prstGeom prst="rect">
            <a:avLst/>
          </a:prstGeom>
        </p:spPr>
        <p:txBody>
          <a:bodyPr wrap="square">
            <a:spAutoFit/>
          </a:bodyPr>
          <a:lstStyle/>
          <a:p>
            <a:r>
              <a:rPr lang="en-US" sz="1400" dirty="0"/>
              <a:t>These results are not generalizable across participating states or the nation in any way. Please use appropriately.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9491500"/>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4"/>
          <p:cNvSpPr txBox="1">
            <a:spLocks/>
          </p:cNvSpPr>
          <p:nvPr/>
        </p:nvSpPr>
        <p:spPr>
          <a:xfrm>
            <a:off x="154350" y="260710"/>
            <a:ext cx="700845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a:solidFill>
                  <a:schemeClr val="accent1"/>
                </a:solidFill>
                <a:latin typeface="+mn-lt"/>
              </a:rPr>
              <a:t>MSC Demonstration Year by the Numbers</a:t>
            </a:r>
          </a:p>
        </p:txBody>
      </p:sp>
      <p:sp>
        <p:nvSpPr>
          <p:cNvPr id="4" name="Content Placeholder 3"/>
          <p:cNvSpPr>
            <a:spLocks noGrp="1"/>
          </p:cNvSpPr>
          <p:nvPr>
            <p:ph idx="1"/>
          </p:nvPr>
        </p:nvSpPr>
        <p:spPr>
          <a:xfrm>
            <a:off x="1295400" y="2438400"/>
            <a:ext cx="2362200" cy="1066800"/>
          </a:xfrm>
          <a:noFill/>
          <a:ln>
            <a:noFill/>
          </a:ln>
        </p:spPr>
        <p:txBody>
          <a:bodyPr>
            <a:noAutofit/>
          </a:bodyPr>
          <a:lstStyle/>
          <a:p>
            <a:pPr marL="0" indent="0">
              <a:buNone/>
            </a:pPr>
            <a:r>
              <a:rPr lang="en-US" sz="6600" b="1" dirty="0">
                <a:solidFill>
                  <a:schemeClr val="accent2">
                    <a:lumMod val="50000"/>
                  </a:schemeClr>
                </a:solidFill>
              </a:rPr>
              <a:t>8,308</a:t>
            </a:r>
            <a:endParaRPr lang="en-US" sz="4800" b="1" dirty="0">
              <a:solidFill>
                <a:schemeClr val="accent2">
                  <a:lumMod val="50000"/>
                </a:schemeClr>
              </a:solidFill>
            </a:endParaRPr>
          </a:p>
        </p:txBody>
      </p:sp>
      <p:sp>
        <p:nvSpPr>
          <p:cNvPr id="8" name="Content Placeholder 3"/>
          <p:cNvSpPr txBox="1">
            <a:spLocks/>
          </p:cNvSpPr>
          <p:nvPr/>
        </p:nvSpPr>
        <p:spPr>
          <a:xfrm>
            <a:off x="4495800" y="3127331"/>
            <a:ext cx="3429000" cy="1676400"/>
          </a:xfrm>
          <a:prstGeom prst="rect">
            <a:avLst/>
          </a:prstGeom>
          <a:noFill/>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000" b="1" dirty="0">
              <a:solidFill>
                <a:schemeClr val="tx1">
                  <a:lumMod val="50000"/>
                  <a:lumOff val="50000"/>
                </a:schemeClr>
              </a:solidFill>
            </a:endParaRPr>
          </a:p>
          <a:p>
            <a:pPr marL="0" indent="0">
              <a:buFont typeface="Arial" panose="020B0604020202020204" pitchFamily="34" charset="0"/>
              <a:buNone/>
            </a:pPr>
            <a:r>
              <a:rPr lang="en-US" sz="3600" dirty="0">
                <a:solidFill>
                  <a:schemeClr val="tx1">
                    <a:lumMod val="50000"/>
                    <a:lumOff val="50000"/>
                  </a:schemeClr>
                </a:solidFill>
              </a:rPr>
              <a:t>assignments were submitted*</a:t>
            </a:r>
            <a:endParaRPr lang="en-US" sz="2600" dirty="0">
              <a:solidFill>
                <a:schemeClr val="tx1">
                  <a:lumMod val="50000"/>
                  <a:lumOff val="50000"/>
                </a:schemeClr>
              </a:solidFill>
            </a:endParaRPr>
          </a:p>
        </p:txBody>
      </p:sp>
      <p:sp>
        <p:nvSpPr>
          <p:cNvPr id="9" name="Content Placeholder 3"/>
          <p:cNvSpPr txBox="1">
            <a:spLocks/>
          </p:cNvSpPr>
          <p:nvPr/>
        </p:nvSpPr>
        <p:spPr>
          <a:xfrm>
            <a:off x="1277655" y="3124199"/>
            <a:ext cx="2749463" cy="2362201"/>
          </a:xfrm>
          <a:prstGeom prst="rect">
            <a:avLst/>
          </a:prstGeom>
          <a:noFill/>
          <a:ln>
            <a:no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000" b="1" dirty="0">
              <a:solidFill>
                <a:schemeClr val="tx1">
                  <a:lumMod val="50000"/>
                  <a:lumOff val="50000"/>
                </a:schemeClr>
              </a:solidFill>
            </a:endParaRPr>
          </a:p>
          <a:p>
            <a:pPr marL="0" indent="0">
              <a:buFont typeface="Arial" panose="020B0604020202020204" pitchFamily="34" charset="0"/>
              <a:buNone/>
            </a:pPr>
            <a:r>
              <a:rPr lang="en-US" sz="3600" dirty="0">
                <a:solidFill>
                  <a:schemeClr val="tx1">
                    <a:lumMod val="50000"/>
                    <a:lumOff val="50000"/>
                  </a:schemeClr>
                </a:solidFill>
              </a:rPr>
              <a:t>pieces of student work were submitted</a:t>
            </a:r>
            <a:endParaRPr lang="en-US" sz="2600" dirty="0">
              <a:solidFill>
                <a:schemeClr val="tx1">
                  <a:lumMod val="50000"/>
                  <a:lumOff val="50000"/>
                </a:schemeClr>
              </a:solidFill>
            </a:endParaRPr>
          </a:p>
        </p:txBody>
      </p:sp>
      <p:sp>
        <p:nvSpPr>
          <p:cNvPr id="10" name="Content Placeholder 3"/>
          <p:cNvSpPr txBox="1">
            <a:spLocks/>
          </p:cNvSpPr>
          <p:nvPr/>
        </p:nvSpPr>
        <p:spPr>
          <a:xfrm>
            <a:off x="4419600" y="2438400"/>
            <a:ext cx="2362200" cy="1066800"/>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6600" b="1" dirty="0">
                <a:solidFill>
                  <a:schemeClr val="accent2">
                    <a:lumMod val="50000"/>
                  </a:schemeClr>
                </a:solidFill>
              </a:rPr>
              <a:t>1886</a:t>
            </a:r>
            <a:endParaRPr lang="en-US" sz="4800" b="1" dirty="0">
              <a:solidFill>
                <a:schemeClr val="accent2">
                  <a:lumMod val="50000"/>
                </a:schemeClr>
              </a:solidFill>
            </a:endParaRPr>
          </a:p>
        </p:txBody>
      </p:sp>
      <p:sp>
        <p:nvSpPr>
          <p:cNvPr id="7" name="Rectangle 6"/>
          <p:cNvSpPr/>
          <p:nvPr/>
        </p:nvSpPr>
        <p:spPr>
          <a:xfrm>
            <a:off x="457200" y="6477000"/>
            <a:ext cx="9601200" cy="307777"/>
          </a:xfrm>
          <a:prstGeom prst="rect">
            <a:avLst/>
          </a:prstGeom>
        </p:spPr>
        <p:txBody>
          <a:bodyPr wrap="square">
            <a:spAutoFit/>
          </a:bodyPr>
          <a:lstStyle/>
          <a:p>
            <a:r>
              <a:rPr lang="en-US" sz="1400" dirty="0"/>
              <a:t>These results are not generalizable across participating states or the nation in any way. Please use appropriately.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0260784"/>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28600" y="975758"/>
            <a:ext cx="7467600" cy="461665"/>
          </a:xfrm>
          <a:prstGeom prst="rect">
            <a:avLst/>
          </a:prstGeom>
          <a:noFill/>
        </p:spPr>
        <p:txBody>
          <a:bodyPr wrap="square" rtlCol="0">
            <a:spAutoFit/>
          </a:bodyPr>
          <a:lstStyle/>
          <a:p>
            <a:r>
              <a:rPr lang="en-US" sz="2400" b="1" dirty="0">
                <a:solidFill>
                  <a:schemeClr val="tx1">
                    <a:lumMod val="50000"/>
                    <a:lumOff val="50000"/>
                  </a:schemeClr>
                </a:solidFill>
              </a:rPr>
              <a:t>MSC Demonstration Year Profile of VALUE Scorers</a:t>
            </a:r>
          </a:p>
        </p:txBody>
      </p:sp>
      <p:sp>
        <p:nvSpPr>
          <p:cNvPr id="7" name="Title 4"/>
          <p:cNvSpPr txBox="1">
            <a:spLocks/>
          </p:cNvSpPr>
          <p:nvPr/>
        </p:nvSpPr>
        <p:spPr>
          <a:xfrm>
            <a:off x="154350" y="26071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4800" b="1" dirty="0">
              <a:solidFill>
                <a:schemeClr val="accent2"/>
              </a:solidFill>
            </a:endParaRPr>
          </a:p>
        </p:txBody>
      </p:sp>
      <p:graphicFrame>
        <p:nvGraphicFramePr>
          <p:cNvPr id="8" name="Chart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802A55D-C005-4692-90C1-5D08D5B38613}"/>
              </a:ext>
            </a:extLst>
          </p:cNvPr>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15629531"/>
              </p:ext>
            </p:extLst>
          </p:nvPr>
        </p:nvGraphicFramePr>
        <p:xfrm>
          <a:off x="304800" y="1524000"/>
          <a:ext cx="8382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28600" y="260710"/>
            <a:ext cx="7924800" cy="830997"/>
          </a:xfrm>
          <a:prstGeom prst="rect">
            <a:avLst/>
          </a:prstGeom>
          <a:noFill/>
        </p:spPr>
        <p:txBody>
          <a:bodyPr wrap="square" rtlCol="0">
            <a:spAutoFit/>
          </a:bodyPr>
          <a:lstStyle/>
          <a:p>
            <a:r>
              <a:rPr lang="en-US" sz="4800" b="1" dirty="0">
                <a:solidFill>
                  <a:schemeClr val="accent1"/>
                </a:solidFill>
                <a:ea typeface="+mj-ea"/>
                <a:cs typeface="+mj-cs"/>
              </a:rPr>
              <a:t>Artifacts Scored Per Outcome</a:t>
            </a:r>
          </a:p>
        </p:txBody>
      </p:sp>
      <p:sp>
        <p:nvSpPr>
          <p:cNvPr id="9" name="Rectangle 8"/>
          <p:cNvSpPr/>
          <p:nvPr/>
        </p:nvSpPr>
        <p:spPr>
          <a:xfrm>
            <a:off x="457200" y="6472951"/>
            <a:ext cx="9601200" cy="307777"/>
          </a:xfrm>
          <a:prstGeom prst="rect">
            <a:avLst/>
          </a:prstGeom>
        </p:spPr>
        <p:txBody>
          <a:bodyPr wrap="square">
            <a:spAutoFit/>
          </a:bodyPr>
          <a:lstStyle/>
          <a:p>
            <a:r>
              <a:rPr lang="en-US" sz="1400" dirty="0"/>
              <a:t>These results are not generalizable across participating states or the nation in any way. Please use appropriately.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8465847"/>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4"/>
          <p:cNvSpPr txBox="1">
            <a:spLocks/>
          </p:cNvSpPr>
          <p:nvPr/>
        </p:nvSpPr>
        <p:spPr>
          <a:xfrm>
            <a:off x="154350" y="26071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a:solidFill>
                  <a:schemeClr val="accent1"/>
                </a:solidFill>
                <a:latin typeface="+mn-lt"/>
              </a:rPr>
              <a:t>Profile of Scorers by Discipline and/or Institutional Role</a:t>
            </a:r>
          </a:p>
        </p:txBody>
      </p:sp>
      <p:graphicFrame>
        <p:nvGraphicFramePr>
          <p:cNvPr id="8" name="Chart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BE4507E-9F37-44C8-9A73-3ED4A9D13013}"/>
              </a:ext>
            </a:extLst>
          </p:cNvPr>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88037152"/>
              </p:ext>
            </p:extLst>
          </p:nvPr>
        </p:nvGraphicFramePr>
        <p:xfrm>
          <a:off x="381000" y="2105956"/>
          <a:ext cx="8534400" cy="45234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4350" y="1492963"/>
            <a:ext cx="7467600" cy="461665"/>
          </a:xfrm>
          <a:prstGeom prst="rect">
            <a:avLst/>
          </a:prstGeom>
          <a:noFill/>
        </p:spPr>
        <p:txBody>
          <a:bodyPr wrap="square" rtlCol="0">
            <a:spAutoFit/>
          </a:bodyPr>
          <a:lstStyle/>
          <a:p>
            <a:r>
              <a:rPr lang="en-US" sz="2400" b="1" dirty="0">
                <a:solidFill>
                  <a:schemeClr val="tx1">
                    <a:lumMod val="50000"/>
                    <a:lumOff val="50000"/>
                  </a:schemeClr>
                </a:solidFill>
              </a:rPr>
              <a:t>MSC Demonstration Year Profile of VALUE Scorers</a:t>
            </a:r>
          </a:p>
        </p:txBody>
      </p:sp>
      <p:sp>
        <p:nvSpPr>
          <p:cNvPr id="5" name="Rectangle 4"/>
          <p:cNvSpPr/>
          <p:nvPr/>
        </p:nvSpPr>
        <p:spPr>
          <a:xfrm>
            <a:off x="457200" y="6472951"/>
            <a:ext cx="9601200" cy="307777"/>
          </a:xfrm>
          <a:prstGeom prst="rect">
            <a:avLst/>
          </a:prstGeom>
        </p:spPr>
        <p:txBody>
          <a:bodyPr wrap="square">
            <a:spAutoFit/>
          </a:bodyPr>
          <a:lstStyle/>
          <a:p>
            <a:r>
              <a:rPr lang="en-US" sz="1400" dirty="0"/>
              <a:t>These results are not generalizable across participating states or the nation in any way. Please use appropriately.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4713936"/>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52400" y="6440175"/>
            <a:ext cx="5859296" cy="246221"/>
          </a:xfrm>
          <a:prstGeom prst="rect">
            <a:avLst/>
          </a:prstGeom>
          <a:noFill/>
        </p:spPr>
        <p:txBody>
          <a:bodyPr wrap="none" rtlCol="0">
            <a:spAutoFit/>
          </a:bodyPr>
          <a:lstStyle/>
          <a:p>
            <a:r>
              <a:rPr lang="en-US" sz="900" dirty="0">
                <a:solidFill>
                  <a:prstClr val="black"/>
                </a:solidFill>
                <a:cs typeface="Arial" pitchFamily="34" charset="0"/>
              </a:rPr>
              <a:t>For full text of AAC&amp;U VALUE Rubric for Critical Thinking, see: </a:t>
            </a:r>
            <a:r>
              <a:rPr lang="en-US" sz="900" dirty="0">
                <a:solidFill>
                  <a:prstClr val="black"/>
                </a:solidFill>
                <a:hlinkClick r:id="rId3"/>
              </a:rPr>
              <a:t>https://www.aacu.org/value/rubrics/critical-thinking</a:t>
            </a:r>
            <a:r>
              <a:rPr lang="en-US" sz="900" dirty="0">
                <a:solidFill>
                  <a:prstClr val="black"/>
                </a:solidFill>
              </a:rPr>
              <a:t>. </a:t>
            </a:r>
            <a:r>
              <a:rPr lang="en-US" sz="1000" dirty="0">
                <a:solidFill>
                  <a:prstClr val="black"/>
                </a:solidFill>
                <a:latin typeface="Arial" pitchFamily="34" charset="0"/>
                <a:cs typeface="Arial" pitchFamily="34" charset="0"/>
              </a:rPr>
              <a:t> </a:t>
            </a:r>
          </a:p>
        </p:txBody>
      </p:sp>
      <p:sp>
        <p:nvSpPr>
          <p:cNvPr id="9" name="Title 1"/>
          <p:cNvSpPr>
            <a:spLocks noGrp="1"/>
          </p:cNvSpPr>
          <p:nvPr>
            <p:ph type="title"/>
          </p:nvPr>
        </p:nvSpPr>
        <p:spPr>
          <a:xfrm>
            <a:off x="228600" y="-228600"/>
            <a:ext cx="8229600" cy="1143000"/>
          </a:xfrm>
        </p:spPr>
        <p:txBody>
          <a:bodyPr>
            <a:noAutofit/>
          </a:bodyPr>
          <a:lstStyle/>
          <a:p>
            <a:pPr algn="l"/>
            <a:r>
              <a:rPr lang="en-US" sz="3100" b="1" dirty="0">
                <a:solidFill>
                  <a:schemeClr val="accent4"/>
                </a:solidFill>
                <a:latin typeface="+mn-lt"/>
                <a:cs typeface="Arial" pitchFamily="34" charset="0"/>
              </a:rPr>
              <a:t>Critical Thinking Rubric Dimensions</a:t>
            </a:r>
          </a:p>
        </p:txBody>
      </p:sp>
      <p:graphicFrame>
        <p:nvGraphicFramePr>
          <p:cNvPr id="11" name="Table 10"/>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43308355"/>
              </p:ext>
            </p:extLst>
          </p:nvPr>
        </p:nvGraphicFramePr>
        <p:xfrm>
          <a:off x="228600" y="609600"/>
          <a:ext cx="8728646" cy="5820137"/>
        </p:xfrm>
        <a:graphic>
          <a:graphicData uri="http://schemas.openxmlformats.org/drawingml/2006/table">
            <a:tbl>
              <a:tblPr>
                <a:tableStyleId>{5C22544A-7EE6-4342-B048-85BDC9FD1C3A}</a:tableStyleId>
              </a:tblPr>
              <a:tblGrid>
                <a:gridCol w="1745356">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0"/>
                    </a:ext>
                  </a:extLst>
                </a:gridCol>
                <a:gridCol w="174582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1"/>
                    </a:ext>
                  </a:extLst>
                </a:gridCol>
                <a:gridCol w="1745356">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2"/>
                    </a:ext>
                  </a:extLst>
                </a:gridCol>
                <a:gridCol w="174582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3"/>
                    </a:ext>
                  </a:extLst>
                </a:gridCol>
                <a:gridCol w="174629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4"/>
                    </a:ext>
                  </a:extLst>
                </a:gridCol>
              </a:tblGrid>
              <a:tr h="495697">
                <a:tc>
                  <a:txBody>
                    <a:bodyPr/>
                    <a:lstStyle/>
                    <a:p>
                      <a:pPr marL="0" marR="0" algn="ctr">
                        <a:spcBef>
                          <a:spcPts val="0"/>
                        </a:spcBef>
                        <a:spcAft>
                          <a:spcPts val="600"/>
                        </a:spcAft>
                      </a:pPr>
                      <a:r>
                        <a:rPr lang="ru-RU" sz="900" kern="150" dirty="0">
                          <a:solidFill>
                            <a:schemeClr val="tx1">
                              <a:lumMod val="65000"/>
                              <a:lumOff val="35000"/>
                            </a:schemeClr>
                          </a:solidFill>
                          <a:effectLst/>
                          <a:latin typeface="+mn-lt"/>
                          <a:cs typeface="Arial" pitchFamily="34" charset="0"/>
                        </a:rPr>
                        <a:t> </a:t>
                      </a:r>
                      <a:endParaRPr lang="en-US" sz="900" kern="150" dirty="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lgn="ctr">
                        <a:spcBef>
                          <a:spcPts val="0"/>
                        </a:spcBef>
                        <a:spcAft>
                          <a:spcPts val="600"/>
                        </a:spcAft>
                      </a:pPr>
                      <a:r>
                        <a:rPr lang="ru-RU" sz="900" b="1" kern="150" dirty="0">
                          <a:solidFill>
                            <a:schemeClr val="tx1">
                              <a:lumMod val="65000"/>
                              <a:lumOff val="35000"/>
                            </a:schemeClr>
                          </a:solidFill>
                          <a:effectLst/>
                          <a:latin typeface="+mn-lt"/>
                          <a:cs typeface="Arial" pitchFamily="34" charset="0"/>
                        </a:rPr>
                        <a:t>Capstone</a:t>
                      </a:r>
                      <a:endParaRPr lang="en-US" sz="900" b="1" kern="150" dirty="0">
                        <a:solidFill>
                          <a:schemeClr val="tx1">
                            <a:lumMod val="65000"/>
                            <a:lumOff val="35000"/>
                          </a:schemeClr>
                        </a:solidFill>
                        <a:effectLst/>
                        <a:latin typeface="+mn-lt"/>
                        <a:cs typeface="Arial" pitchFamily="34" charset="0"/>
                      </a:endParaRPr>
                    </a:p>
                    <a:p>
                      <a:pPr marL="0" marR="0" algn="ctr">
                        <a:spcBef>
                          <a:spcPts val="0"/>
                        </a:spcBef>
                        <a:spcAft>
                          <a:spcPts val="600"/>
                        </a:spcAft>
                      </a:pPr>
                      <a:r>
                        <a:rPr lang="ru-RU" sz="900" b="1" kern="150" dirty="0">
                          <a:solidFill>
                            <a:schemeClr val="tx1">
                              <a:lumMod val="65000"/>
                              <a:lumOff val="35000"/>
                            </a:schemeClr>
                          </a:solidFill>
                          <a:effectLst/>
                          <a:latin typeface="+mn-lt"/>
                          <a:cs typeface="Arial" pitchFamily="34" charset="0"/>
                        </a:rPr>
                        <a:t>4</a:t>
                      </a:r>
                      <a:endParaRPr lang="en-US" sz="900" b="1" kern="150" dirty="0">
                        <a:solidFill>
                          <a:schemeClr val="tx1">
                            <a:lumMod val="65000"/>
                            <a:lumOff val="35000"/>
                          </a:schemeClr>
                        </a:solidFill>
                        <a:effectLst/>
                        <a:latin typeface="+mn-lt"/>
                        <a:ea typeface="Times New Roman"/>
                        <a:cs typeface="Arial" pitchFamily="34" charset="0"/>
                      </a:endParaRPr>
                    </a:p>
                  </a:txBody>
                  <a:tcPr marL="24952" marR="24952" marT="24952" marB="24952"/>
                </a:tc>
                <a:tc gridSpan="2">
                  <a:txBody>
                    <a:bodyPr/>
                    <a:lstStyle/>
                    <a:p>
                      <a:pPr marL="0" marR="0" algn="ctr">
                        <a:spcBef>
                          <a:spcPts val="0"/>
                        </a:spcBef>
                        <a:spcAft>
                          <a:spcPts val="600"/>
                        </a:spcAft>
                      </a:pPr>
                      <a:r>
                        <a:rPr lang="ru-RU" sz="900" b="1" kern="150" dirty="0">
                          <a:solidFill>
                            <a:schemeClr val="tx1">
                              <a:lumMod val="65000"/>
                              <a:lumOff val="35000"/>
                            </a:schemeClr>
                          </a:solidFill>
                          <a:effectLst/>
                          <a:latin typeface="+mn-lt"/>
                          <a:cs typeface="Arial" pitchFamily="34" charset="0"/>
                        </a:rPr>
                        <a:t>Milestones</a:t>
                      </a:r>
                      <a:endParaRPr lang="en-US" sz="900" b="1" kern="150" dirty="0">
                        <a:solidFill>
                          <a:schemeClr val="tx1">
                            <a:lumMod val="65000"/>
                            <a:lumOff val="35000"/>
                          </a:schemeClr>
                        </a:solidFill>
                        <a:effectLst/>
                        <a:latin typeface="+mn-lt"/>
                        <a:cs typeface="Arial" pitchFamily="34" charset="0"/>
                      </a:endParaRPr>
                    </a:p>
                    <a:p>
                      <a:pPr marL="0" marR="0" algn="ctr">
                        <a:spcBef>
                          <a:spcPts val="0"/>
                        </a:spcBef>
                        <a:spcAft>
                          <a:spcPts val="600"/>
                        </a:spcAft>
                      </a:pPr>
                      <a:r>
                        <a:rPr lang="ru-RU" sz="900" b="1" kern="150" dirty="0">
                          <a:solidFill>
                            <a:schemeClr val="tx1">
                              <a:lumMod val="65000"/>
                              <a:lumOff val="35000"/>
                            </a:schemeClr>
                          </a:solidFill>
                          <a:effectLst/>
                          <a:latin typeface="+mn-lt"/>
                          <a:cs typeface="Arial" pitchFamily="34" charset="0"/>
                        </a:rPr>
                        <a:t>3		2</a:t>
                      </a:r>
                      <a:endParaRPr lang="en-US" sz="900" b="1" kern="150" dirty="0">
                        <a:solidFill>
                          <a:schemeClr val="tx1">
                            <a:lumMod val="65000"/>
                            <a:lumOff val="35000"/>
                          </a:schemeClr>
                        </a:solidFill>
                        <a:effectLst/>
                        <a:latin typeface="+mn-lt"/>
                        <a:ea typeface="Times New Roman"/>
                        <a:cs typeface="Arial" pitchFamily="34" charset="0"/>
                      </a:endParaRPr>
                    </a:p>
                  </a:txBody>
                  <a:tcPr marL="24952" marR="24952" marT="24952" marB="24952"/>
                </a:tc>
                <a:tc hMerge="1">
                  <a:txBody>
                    <a:bodyPr/>
                    <a:lstStyle/>
                    <a:p>
                      <a:endParaRPr lang="en-US"/>
                    </a:p>
                  </a:txBody>
                  <a:tcPr/>
                </a:tc>
                <a:tc>
                  <a:txBody>
                    <a:bodyPr/>
                    <a:lstStyle/>
                    <a:p>
                      <a:pPr marL="0" marR="0" algn="ctr">
                        <a:spcBef>
                          <a:spcPts val="0"/>
                        </a:spcBef>
                        <a:spcAft>
                          <a:spcPts val="600"/>
                        </a:spcAft>
                      </a:pPr>
                      <a:r>
                        <a:rPr lang="ru-RU" sz="900" b="1" kern="150" dirty="0">
                          <a:solidFill>
                            <a:schemeClr val="tx1">
                              <a:lumMod val="65000"/>
                              <a:lumOff val="35000"/>
                            </a:schemeClr>
                          </a:solidFill>
                          <a:effectLst/>
                          <a:latin typeface="+mn-lt"/>
                          <a:cs typeface="Arial" pitchFamily="34" charset="0"/>
                        </a:rPr>
                        <a:t>Benchmark</a:t>
                      </a:r>
                      <a:endParaRPr lang="en-US" sz="900" b="1" kern="150" dirty="0">
                        <a:solidFill>
                          <a:schemeClr val="tx1">
                            <a:lumMod val="65000"/>
                            <a:lumOff val="35000"/>
                          </a:schemeClr>
                        </a:solidFill>
                        <a:effectLst/>
                        <a:latin typeface="+mn-lt"/>
                        <a:cs typeface="Arial" pitchFamily="34" charset="0"/>
                      </a:endParaRPr>
                    </a:p>
                    <a:p>
                      <a:pPr marL="0" marR="0" algn="ctr">
                        <a:spcBef>
                          <a:spcPts val="0"/>
                        </a:spcBef>
                        <a:spcAft>
                          <a:spcPts val="600"/>
                        </a:spcAft>
                      </a:pPr>
                      <a:r>
                        <a:rPr lang="ru-RU" sz="900" b="1" kern="150" dirty="0">
                          <a:solidFill>
                            <a:schemeClr val="tx1">
                              <a:lumMod val="65000"/>
                              <a:lumOff val="35000"/>
                            </a:schemeClr>
                          </a:solidFill>
                          <a:effectLst/>
                          <a:latin typeface="+mn-lt"/>
                          <a:cs typeface="Arial" pitchFamily="34" charset="0"/>
                        </a:rPr>
                        <a:t>1</a:t>
                      </a:r>
                      <a:endParaRPr lang="en-US" sz="900" b="1" kern="150" dirty="0">
                        <a:solidFill>
                          <a:schemeClr val="tx1">
                            <a:lumMod val="65000"/>
                            <a:lumOff val="35000"/>
                          </a:schemeClr>
                        </a:solidFill>
                        <a:effectLst/>
                        <a:latin typeface="+mn-lt"/>
                        <a:ea typeface="Times New Roman"/>
                        <a:cs typeface="Arial" pitchFamily="34" charset="0"/>
                      </a:endParaRPr>
                    </a:p>
                  </a:txBody>
                  <a:tcPr marL="24952" marR="24952" marT="24952" marB="24952"/>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0"/>
                  </a:ext>
                </a:extLst>
              </a:tr>
              <a:tr h="872864">
                <a:tc>
                  <a:txBody>
                    <a:bodyPr/>
                    <a:lstStyle/>
                    <a:p>
                      <a:pPr marL="0" marR="0">
                        <a:spcBef>
                          <a:spcPts val="0"/>
                        </a:spcBef>
                        <a:spcAft>
                          <a:spcPts val="0"/>
                        </a:spcAft>
                      </a:pPr>
                      <a:r>
                        <a:rPr lang="ru-RU" sz="900" b="1" kern="150" dirty="0">
                          <a:solidFill>
                            <a:schemeClr val="tx1">
                              <a:lumMod val="65000"/>
                              <a:lumOff val="35000"/>
                            </a:schemeClr>
                          </a:solidFill>
                          <a:effectLst/>
                          <a:latin typeface="+mn-lt"/>
                          <a:cs typeface="Arial" pitchFamily="34" charset="0"/>
                        </a:rPr>
                        <a:t>Explanation of issues</a:t>
                      </a:r>
                      <a:endParaRPr lang="en-US" sz="900" b="1" kern="150" dirty="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spcBef>
                          <a:spcPts val="0"/>
                        </a:spcBef>
                        <a:spcAft>
                          <a:spcPts val="0"/>
                        </a:spcAft>
                      </a:pPr>
                      <a:r>
                        <a:rPr lang="ru-RU" sz="900" kern="150" dirty="0">
                          <a:solidFill>
                            <a:schemeClr val="tx1">
                              <a:lumMod val="65000"/>
                              <a:lumOff val="35000"/>
                            </a:schemeClr>
                          </a:solidFill>
                          <a:effectLst/>
                          <a:latin typeface="+mn-lt"/>
                          <a:cs typeface="Arial" pitchFamily="34" charset="0"/>
                        </a:rPr>
                        <a:t>Issue/problem to be considered critically is stated clearly and described comprehensively, delivering all relevant information necessary for full understanding.</a:t>
                      </a:r>
                      <a:endParaRPr lang="en-US" sz="900" kern="150" dirty="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spcBef>
                          <a:spcPts val="0"/>
                        </a:spcBef>
                        <a:spcAft>
                          <a:spcPts val="0"/>
                        </a:spcAft>
                      </a:pPr>
                      <a:r>
                        <a:rPr lang="ru-RU" sz="900" kern="150" dirty="0">
                          <a:solidFill>
                            <a:schemeClr val="tx1">
                              <a:lumMod val="65000"/>
                              <a:lumOff val="35000"/>
                            </a:schemeClr>
                          </a:solidFill>
                          <a:effectLst/>
                          <a:latin typeface="+mn-lt"/>
                          <a:cs typeface="Arial" pitchFamily="34" charset="0"/>
                        </a:rPr>
                        <a:t>Issue/problem to be considered critically is stated, described</a:t>
                      </a:r>
                      <a:r>
                        <a:rPr lang="en-US" sz="900" kern="150" dirty="0">
                          <a:solidFill>
                            <a:schemeClr val="tx1">
                              <a:lumMod val="65000"/>
                              <a:lumOff val="35000"/>
                            </a:schemeClr>
                          </a:solidFill>
                          <a:effectLst/>
                          <a:latin typeface="+mn-lt"/>
                          <a:cs typeface="Arial" pitchFamily="34" charset="0"/>
                        </a:rPr>
                        <a:t>,</a:t>
                      </a:r>
                      <a:r>
                        <a:rPr lang="ru-RU" sz="900" kern="150" dirty="0">
                          <a:solidFill>
                            <a:schemeClr val="tx1">
                              <a:lumMod val="65000"/>
                              <a:lumOff val="35000"/>
                            </a:schemeClr>
                          </a:solidFill>
                          <a:effectLst/>
                          <a:latin typeface="+mn-lt"/>
                          <a:cs typeface="Arial" pitchFamily="34" charset="0"/>
                        </a:rPr>
                        <a:t> and clarified so that understanding is not seriously impeded by omissions.</a:t>
                      </a:r>
                      <a:endParaRPr lang="en-US" sz="900" kern="150" dirty="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spcBef>
                          <a:spcPts val="0"/>
                        </a:spcBef>
                        <a:spcAft>
                          <a:spcPts val="0"/>
                        </a:spcAft>
                      </a:pPr>
                      <a:r>
                        <a:rPr lang="ru-RU" sz="900" kern="150" dirty="0">
                          <a:solidFill>
                            <a:schemeClr val="tx1">
                              <a:lumMod val="65000"/>
                              <a:lumOff val="35000"/>
                            </a:schemeClr>
                          </a:solidFill>
                          <a:effectLst/>
                          <a:latin typeface="+mn-lt"/>
                          <a:cs typeface="Arial" pitchFamily="34" charset="0"/>
                        </a:rPr>
                        <a:t>Issue/problem to be considered critically is stated but description leaves some terms undefined, ambiguities unexplored, boundaries undetermined, and/or backgrounds unknown.</a:t>
                      </a:r>
                      <a:endParaRPr lang="en-US" sz="900" kern="150" dirty="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spcBef>
                          <a:spcPts val="0"/>
                        </a:spcBef>
                        <a:spcAft>
                          <a:spcPts val="0"/>
                        </a:spcAft>
                      </a:pPr>
                      <a:r>
                        <a:rPr lang="ru-RU" sz="900" kern="150">
                          <a:solidFill>
                            <a:schemeClr val="tx1">
                              <a:lumMod val="65000"/>
                              <a:lumOff val="35000"/>
                            </a:schemeClr>
                          </a:solidFill>
                          <a:effectLst/>
                          <a:latin typeface="+mn-lt"/>
                          <a:cs typeface="Arial" pitchFamily="34" charset="0"/>
                        </a:rPr>
                        <a:t>Issue/problem to be considered critically is stated without clarification or description.</a:t>
                      </a:r>
                      <a:endParaRPr lang="en-US" sz="900" kern="150">
                        <a:solidFill>
                          <a:schemeClr val="tx1">
                            <a:lumMod val="65000"/>
                            <a:lumOff val="35000"/>
                          </a:schemeClr>
                        </a:solidFill>
                        <a:effectLst/>
                        <a:latin typeface="+mn-lt"/>
                        <a:ea typeface="Times New Roman"/>
                        <a:cs typeface="Arial" pitchFamily="34" charset="0"/>
                      </a:endParaRPr>
                    </a:p>
                  </a:txBody>
                  <a:tcPr marL="24952" marR="24952" marT="24952" marB="24952"/>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1"/>
                  </a:ext>
                </a:extLst>
              </a:tr>
              <a:tr h="1147184">
                <a:tc>
                  <a:txBody>
                    <a:bodyPr/>
                    <a:lstStyle/>
                    <a:p>
                      <a:pPr marL="0" marR="0">
                        <a:spcBef>
                          <a:spcPts val="0"/>
                        </a:spcBef>
                        <a:spcAft>
                          <a:spcPts val="0"/>
                        </a:spcAft>
                      </a:pPr>
                      <a:r>
                        <a:rPr lang="ru-RU" sz="900" b="1" kern="150">
                          <a:solidFill>
                            <a:schemeClr val="tx1">
                              <a:lumMod val="65000"/>
                              <a:lumOff val="35000"/>
                            </a:schemeClr>
                          </a:solidFill>
                          <a:effectLst/>
                          <a:latin typeface="+mn-lt"/>
                          <a:cs typeface="Arial" pitchFamily="34" charset="0"/>
                        </a:rPr>
                        <a:t>Evidence</a:t>
                      </a:r>
                      <a:endParaRPr lang="en-US" sz="900" b="1" kern="150">
                        <a:solidFill>
                          <a:schemeClr val="tx1">
                            <a:lumMod val="65000"/>
                            <a:lumOff val="35000"/>
                          </a:schemeClr>
                        </a:solidFill>
                        <a:effectLst/>
                        <a:latin typeface="+mn-lt"/>
                        <a:cs typeface="Arial" pitchFamily="34" charset="0"/>
                      </a:endParaRPr>
                    </a:p>
                    <a:p>
                      <a:pPr marL="0" marR="0">
                        <a:spcBef>
                          <a:spcPts val="0"/>
                        </a:spcBef>
                        <a:spcAft>
                          <a:spcPts val="0"/>
                        </a:spcAft>
                      </a:pPr>
                      <a:r>
                        <a:rPr lang="ru-RU" sz="900" b="1" kern="150">
                          <a:solidFill>
                            <a:schemeClr val="tx1">
                              <a:lumMod val="65000"/>
                              <a:lumOff val="35000"/>
                            </a:schemeClr>
                          </a:solidFill>
                          <a:effectLst/>
                          <a:latin typeface="+mn-lt"/>
                          <a:cs typeface="Arial" pitchFamily="34" charset="0"/>
                        </a:rPr>
                        <a:t>Selecting and using information to investigate a point of view or conclusion</a:t>
                      </a:r>
                      <a:endParaRPr lang="en-US" sz="900" b="1" kern="15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spcBef>
                          <a:spcPts val="0"/>
                        </a:spcBef>
                        <a:spcAft>
                          <a:spcPts val="0"/>
                        </a:spcAft>
                      </a:pPr>
                      <a:r>
                        <a:rPr lang="ru-RU" sz="900" kern="150" dirty="0">
                          <a:solidFill>
                            <a:schemeClr val="tx1">
                              <a:lumMod val="65000"/>
                              <a:lumOff val="35000"/>
                            </a:schemeClr>
                          </a:solidFill>
                          <a:effectLst/>
                          <a:latin typeface="+mn-lt"/>
                          <a:cs typeface="Arial" pitchFamily="34" charset="0"/>
                        </a:rPr>
                        <a:t>Information is taken from source(s) with enough interpretation/evaluation to develop a comprehensive analysis or synthesis.  </a:t>
                      </a:r>
                      <a:endParaRPr lang="en-US" sz="900" kern="150" dirty="0">
                        <a:solidFill>
                          <a:schemeClr val="tx1">
                            <a:lumMod val="65000"/>
                            <a:lumOff val="35000"/>
                          </a:schemeClr>
                        </a:solidFill>
                        <a:effectLst/>
                        <a:latin typeface="+mn-lt"/>
                        <a:cs typeface="Arial" pitchFamily="34" charset="0"/>
                      </a:endParaRPr>
                    </a:p>
                    <a:p>
                      <a:pPr marL="0" marR="0">
                        <a:spcBef>
                          <a:spcPts val="0"/>
                        </a:spcBef>
                        <a:spcAft>
                          <a:spcPts val="0"/>
                        </a:spcAft>
                      </a:pPr>
                      <a:r>
                        <a:rPr lang="ru-RU" sz="900" kern="150" dirty="0">
                          <a:solidFill>
                            <a:schemeClr val="tx1">
                              <a:lumMod val="65000"/>
                              <a:lumOff val="35000"/>
                            </a:schemeClr>
                          </a:solidFill>
                          <a:effectLst/>
                          <a:latin typeface="+mn-lt"/>
                          <a:cs typeface="Arial" pitchFamily="34" charset="0"/>
                        </a:rPr>
                        <a:t>Viewpoints of experts are questioned thoroughly.</a:t>
                      </a:r>
                      <a:endParaRPr lang="en-US" sz="900" kern="150" dirty="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spcBef>
                          <a:spcPts val="0"/>
                        </a:spcBef>
                        <a:spcAft>
                          <a:spcPts val="0"/>
                        </a:spcAft>
                      </a:pPr>
                      <a:r>
                        <a:rPr lang="ru-RU" sz="900" kern="150" dirty="0">
                          <a:solidFill>
                            <a:schemeClr val="tx1">
                              <a:lumMod val="65000"/>
                              <a:lumOff val="35000"/>
                            </a:schemeClr>
                          </a:solidFill>
                          <a:effectLst/>
                          <a:latin typeface="+mn-lt"/>
                          <a:cs typeface="Arial" pitchFamily="34" charset="0"/>
                        </a:rPr>
                        <a:t>Information is taken from source(s) with enough interpretation/evaluation to develop a coherent analysis or synthesis.</a:t>
                      </a:r>
                      <a:endParaRPr lang="en-US" sz="900" kern="150" dirty="0">
                        <a:solidFill>
                          <a:schemeClr val="tx1">
                            <a:lumMod val="65000"/>
                            <a:lumOff val="35000"/>
                          </a:schemeClr>
                        </a:solidFill>
                        <a:effectLst/>
                        <a:latin typeface="+mn-lt"/>
                        <a:cs typeface="Arial" pitchFamily="34" charset="0"/>
                      </a:endParaRPr>
                    </a:p>
                    <a:p>
                      <a:pPr marL="0" marR="0">
                        <a:spcBef>
                          <a:spcPts val="0"/>
                        </a:spcBef>
                        <a:spcAft>
                          <a:spcPts val="0"/>
                        </a:spcAft>
                      </a:pPr>
                      <a:r>
                        <a:rPr lang="ru-RU" sz="900" kern="150" dirty="0">
                          <a:solidFill>
                            <a:schemeClr val="tx1">
                              <a:lumMod val="65000"/>
                              <a:lumOff val="35000"/>
                            </a:schemeClr>
                          </a:solidFill>
                          <a:effectLst/>
                          <a:latin typeface="+mn-lt"/>
                          <a:cs typeface="Arial" pitchFamily="34" charset="0"/>
                        </a:rPr>
                        <a:t>Viewpoints of experts are subject to questioning.</a:t>
                      </a:r>
                      <a:endParaRPr lang="en-US" sz="900" kern="150" dirty="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spcBef>
                          <a:spcPts val="0"/>
                        </a:spcBef>
                        <a:spcAft>
                          <a:spcPts val="0"/>
                        </a:spcAft>
                      </a:pPr>
                      <a:r>
                        <a:rPr lang="ru-RU" sz="900" kern="150">
                          <a:solidFill>
                            <a:schemeClr val="tx1">
                              <a:lumMod val="65000"/>
                              <a:lumOff val="35000"/>
                            </a:schemeClr>
                          </a:solidFill>
                          <a:effectLst/>
                          <a:latin typeface="+mn-lt"/>
                          <a:cs typeface="Arial" pitchFamily="34" charset="0"/>
                        </a:rPr>
                        <a:t>Information is taken from source(s) with some interpretation/evaluation, but not enough to develop a coherent analysis or synthesis.</a:t>
                      </a:r>
                      <a:endParaRPr lang="en-US" sz="900" kern="150">
                        <a:solidFill>
                          <a:schemeClr val="tx1">
                            <a:lumMod val="65000"/>
                            <a:lumOff val="35000"/>
                          </a:schemeClr>
                        </a:solidFill>
                        <a:effectLst/>
                        <a:latin typeface="+mn-lt"/>
                        <a:cs typeface="Arial" pitchFamily="34" charset="0"/>
                      </a:endParaRPr>
                    </a:p>
                    <a:p>
                      <a:pPr marL="0" marR="0">
                        <a:spcBef>
                          <a:spcPts val="0"/>
                        </a:spcBef>
                        <a:spcAft>
                          <a:spcPts val="0"/>
                        </a:spcAft>
                      </a:pPr>
                      <a:r>
                        <a:rPr lang="ru-RU" sz="900" kern="150">
                          <a:solidFill>
                            <a:schemeClr val="tx1">
                              <a:lumMod val="65000"/>
                              <a:lumOff val="35000"/>
                            </a:schemeClr>
                          </a:solidFill>
                          <a:effectLst/>
                          <a:latin typeface="+mn-lt"/>
                          <a:cs typeface="Arial" pitchFamily="34" charset="0"/>
                        </a:rPr>
                        <a:t>Viewpoints of experts are taken as mostly fact, with little questioning.</a:t>
                      </a:r>
                      <a:endParaRPr lang="en-US" sz="900" kern="15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spcBef>
                          <a:spcPts val="0"/>
                        </a:spcBef>
                        <a:spcAft>
                          <a:spcPts val="0"/>
                        </a:spcAft>
                      </a:pPr>
                      <a:r>
                        <a:rPr lang="ru-RU" sz="900" kern="150">
                          <a:solidFill>
                            <a:schemeClr val="tx1">
                              <a:lumMod val="65000"/>
                              <a:lumOff val="35000"/>
                            </a:schemeClr>
                          </a:solidFill>
                          <a:effectLst/>
                          <a:latin typeface="+mn-lt"/>
                          <a:cs typeface="Arial" pitchFamily="34" charset="0"/>
                        </a:rPr>
                        <a:t>Information is taken from source(s) without any interpretation/evaluation.</a:t>
                      </a:r>
                      <a:endParaRPr lang="en-US" sz="900" kern="150">
                        <a:solidFill>
                          <a:schemeClr val="tx1">
                            <a:lumMod val="65000"/>
                            <a:lumOff val="35000"/>
                          </a:schemeClr>
                        </a:solidFill>
                        <a:effectLst/>
                        <a:latin typeface="+mn-lt"/>
                        <a:cs typeface="Arial" pitchFamily="34" charset="0"/>
                      </a:endParaRPr>
                    </a:p>
                    <a:p>
                      <a:pPr marL="0" marR="0">
                        <a:spcBef>
                          <a:spcPts val="0"/>
                        </a:spcBef>
                        <a:spcAft>
                          <a:spcPts val="0"/>
                        </a:spcAft>
                      </a:pPr>
                      <a:r>
                        <a:rPr lang="ru-RU" sz="900" kern="150">
                          <a:solidFill>
                            <a:schemeClr val="tx1">
                              <a:lumMod val="65000"/>
                              <a:lumOff val="35000"/>
                            </a:schemeClr>
                          </a:solidFill>
                          <a:effectLst/>
                          <a:latin typeface="+mn-lt"/>
                          <a:cs typeface="Arial" pitchFamily="34" charset="0"/>
                        </a:rPr>
                        <a:t>Viewpoints of experts are taken as fact, without question.</a:t>
                      </a:r>
                      <a:endParaRPr lang="en-US" sz="900" kern="150">
                        <a:solidFill>
                          <a:schemeClr val="tx1">
                            <a:lumMod val="65000"/>
                            <a:lumOff val="35000"/>
                          </a:schemeClr>
                        </a:solidFill>
                        <a:effectLst/>
                        <a:latin typeface="+mn-lt"/>
                        <a:ea typeface="Times New Roman"/>
                        <a:cs typeface="Arial" pitchFamily="34" charset="0"/>
                      </a:endParaRPr>
                    </a:p>
                  </a:txBody>
                  <a:tcPr marL="24952" marR="24952" marT="24952" marB="24952"/>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2"/>
                  </a:ext>
                </a:extLst>
              </a:tr>
              <a:tr h="872864">
                <a:tc>
                  <a:txBody>
                    <a:bodyPr/>
                    <a:lstStyle/>
                    <a:p>
                      <a:pPr marL="0" marR="0">
                        <a:spcBef>
                          <a:spcPts val="0"/>
                        </a:spcBef>
                        <a:spcAft>
                          <a:spcPts val="0"/>
                        </a:spcAft>
                      </a:pPr>
                      <a:r>
                        <a:rPr lang="ru-RU" sz="900" b="1" kern="150">
                          <a:solidFill>
                            <a:schemeClr val="tx1">
                              <a:lumMod val="65000"/>
                              <a:lumOff val="35000"/>
                            </a:schemeClr>
                          </a:solidFill>
                          <a:effectLst/>
                          <a:latin typeface="+mn-lt"/>
                          <a:cs typeface="Arial" pitchFamily="34" charset="0"/>
                        </a:rPr>
                        <a:t>Influence of context and assumptions</a:t>
                      </a:r>
                      <a:endParaRPr lang="en-US" sz="900" b="1" kern="15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spcBef>
                          <a:spcPts val="0"/>
                        </a:spcBef>
                        <a:spcAft>
                          <a:spcPts val="0"/>
                        </a:spcAft>
                      </a:pPr>
                      <a:r>
                        <a:rPr lang="ru-RU" sz="900" kern="150" dirty="0">
                          <a:solidFill>
                            <a:schemeClr val="tx1">
                              <a:lumMod val="65000"/>
                              <a:lumOff val="35000"/>
                            </a:schemeClr>
                          </a:solidFill>
                          <a:effectLst/>
                          <a:latin typeface="+mn-lt"/>
                          <a:cs typeface="Arial" pitchFamily="34" charset="0"/>
                        </a:rPr>
                        <a:t>Thoroughly (systematically and methodically) analyzes own and others' assumptions and carefully evaluates the relevance of contexts when presenting a position.</a:t>
                      </a:r>
                      <a:endParaRPr lang="en-US" sz="900" kern="150" dirty="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spcBef>
                          <a:spcPts val="0"/>
                        </a:spcBef>
                        <a:spcAft>
                          <a:spcPts val="0"/>
                        </a:spcAft>
                      </a:pPr>
                      <a:r>
                        <a:rPr lang="ru-RU" sz="900" kern="150" dirty="0">
                          <a:solidFill>
                            <a:schemeClr val="tx1">
                              <a:lumMod val="65000"/>
                              <a:lumOff val="35000"/>
                            </a:schemeClr>
                          </a:solidFill>
                          <a:effectLst/>
                          <a:latin typeface="+mn-lt"/>
                          <a:cs typeface="Arial" pitchFamily="34" charset="0"/>
                        </a:rPr>
                        <a:t>Identifies own and others' assumptions and several relevant contexts when presenting a position.</a:t>
                      </a:r>
                      <a:endParaRPr lang="en-US" sz="900" kern="150" dirty="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spcBef>
                          <a:spcPts val="0"/>
                        </a:spcBef>
                        <a:spcAft>
                          <a:spcPts val="0"/>
                        </a:spcAft>
                      </a:pPr>
                      <a:r>
                        <a:rPr lang="ru-RU" sz="900" kern="150" dirty="0">
                          <a:solidFill>
                            <a:schemeClr val="tx1">
                              <a:lumMod val="65000"/>
                              <a:lumOff val="35000"/>
                            </a:schemeClr>
                          </a:solidFill>
                          <a:effectLst/>
                          <a:latin typeface="+mn-lt"/>
                          <a:cs typeface="Arial" pitchFamily="34" charset="0"/>
                        </a:rPr>
                        <a:t>Questions some assumptions.  Identifies several relevant contexts when presenting a position. May be more aware of others' assumptions than one's own (or vice versa).</a:t>
                      </a:r>
                      <a:endParaRPr lang="en-US" sz="900" kern="150" dirty="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spcBef>
                          <a:spcPts val="0"/>
                        </a:spcBef>
                        <a:spcAft>
                          <a:spcPts val="0"/>
                        </a:spcAft>
                      </a:pPr>
                      <a:r>
                        <a:rPr lang="ru-RU" sz="900" kern="150">
                          <a:solidFill>
                            <a:schemeClr val="tx1">
                              <a:lumMod val="65000"/>
                              <a:lumOff val="35000"/>
                            </a:schemeClr>
                          </a:solidFill>
                          <a:effectLst/>
                          <a:latin typeface="+mn-lt"/>
                          <a:cs typeface="Arial" pitchFamily="34" charset="0"/>
                        </a:rPr>
                        <a:t>Shows an emerging awareness of present assumptions (sometimes labels assertions as assumptions). Begins to identify some contexts when presenting a position.</a:t>
                      </a:r>
                      <a:endParaRPr lang="en-US" sz="900" kern="150">
                        <a:solidFill>
                          <a:schemeClr val="tx1">
                            <a:lumMod val="65000"/>
                            <a:lumOff val="35000"/>
                          </a:schemeClr>
                        </a:solidFill>
                        <a:effectLst/>
                        <a:latin typeface="+mn-lt"/>
                        <a:ea typeface="Times New Roman"/>
                        <a:cs typeface="Arial" pitchFamily="34" charset="0"/>
                      </a:endParaRPr>
                    </a:p>
                  </a:txBody>
                  <a:tcPr marL="24952" marR="24952" marT="24952" marB="24952"/>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3"/>
                  </a:ext>
                </a:extLst>
              </a:tr>
              <a:tr h="1421504">
                <a:tc>
                  <a:txBody>
                    <a:bodyPr/>
                    <a:lstStyle/>
                    <a:p>
                      <a:pPr marL="0" marR="0">
                        <a:spcBef>
                          <a:spcPts val="0"/>
                        </a:spcBef>
                        <a:spcAft>
                          <a:spcPts val="0"/>
                        </a:spcAft>
                      </a:pPr>
                      <a:r>
                        <a:rPr lang="ru-RU" sz="900" b="1" kern="150" dirty="0">
                          <a:solidFill>
                            <a:schemeClr val="tx1">
                              <a:lumMod val="65000"/>
                              <a:lumOff val="35000"/>
                            </a:schemeClr>
                          </a:solidFill>
                          <a:effectLst/>
                          <a:latin typeface="+mn-lt"/>
                          <a:cs typeface="Arial" pitchFamily="34" charset="0"/>
                        </a:rPr>
                        <a:t>Student's position (perspective, thesis/hypothesis)</a:t>
                      </a:r>
                      <a:endParaRPr lang="en-US" sz="900" b="1" kern="150" dirty="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spcBef>
                          <a:spcPts val="0"/>
                        </a:spcBef>
                        <a:spcAft>
                          <a:spcPts val="0"/>
                        </a:spcAft>
                      </a:pPr>
                      <a:r>
                        <a:rPr lang="ru-RU" sz="900" kern="150">
                          <a:solidFill>
                            <a:schemeClr val="tx1">
                              <a:lumMod val="65000"/>
                              <a:lumOff val="35000"/>
                            </a:schemeClr>
                          </a:solidFill>
                          <a:effectLst/>
                          <a:latin typeface="+mn-lt"/>
                          <a:cs typeface="Arial" pitchFamily="34" charset="0"/>
                        </a:rPr>
                        <a:t>Specific position (perspective, thesis/hypothesis) is imaginative, taking into account the complexities of an issue.</a:t>
                      </a:r>
                      <a:endParaRPr lang="en-US" sz="900" kern="150">
                        <a:solidFill>
                          <a:schemeClr val="tx1">
                            <a:lumMod val="65000"/>
                            <a:lumOff val="35000"/>
                          </a:schemeClr>
                        </a:solidFill>
                        <a:effectLst/>
                        <a:latin typeface="+mn-lt"/>
                        <a:cs typeface="Arial" pitchFamily="34" charset="0"/>
                      </a:endParaRPr>
                    </a:p>
                    <a:p>
                      <a:pPr marL="0" marR="0">
                        <a:spcBef>
                          <a:spcPts val="0"/>
                        </a:spcBef>
                        <a:spcAft>
                          <a:spcPts val="0"/>
                        </a:spcAft>
                      </a:pPr>
                      <a:r>
                        <a:rPr lang="ru-RU" sz="900" kern="150">
                          <a:solidFill>
                            <a:schemeClr val="tx1">
                              <a:lumMod val="65000"/>
                              <a:lumOff val="35000"/>
                            </a:schemeClr>
                          </a:solidFill>
                          <a:effectLst/>
                          <a:latin typeface="+mn-lt"/>
                          <a:cs typeface="Arial" pitchFamily="34" charset="0"/>
                        </a:rPr>
                        <a:t>Limits of position (perspective, thesis/hypothesis) are acknowledged.</a:t>
                      </a:r>
                      <a:endParaRPr lang="en-US" sz="900" kern="150">
                        <a:solidFill>
                          <a:schemeClr val="tx1">
                            <a:lumMod val="65000"/>
                            <a:lumOff val="35000"/>
                          </a:schemeClr>
                        </a:solidFill>
                        <a:effectLst/>
                        <a:latin typeface="+mn-lt"/>
                        <a:cs typeface="Arial" pitchFamily="34" charset="0"/>
                      </a:endParaRPr>
                    </a:p>
                    <a:p>
                      <a:pPr marL="0" marR="0">
                        <a:spcBef>
                          <a:spcPts val="0"/>
                        </a:spcBef>
                        <a:spcAft>
                          <a:spcPts val="0"/>
                        </a:spcAft>
                      </a:pPr>
                      <a:r>
                        <a:rPr lang="ru-RU" sz="900" kern="150">
                          <a:solidFill>
                            <a:schemeClr val="tx1">
                              <a:lumMod val="65000"/>
                              <a:lumOff val="35000"/>
                            </a:schemeClr>
                          </a:solidFill>
                          <a:effectLst/>
                          <a:latin typeface="+mn-lt"/>
                          <a:cs typeface="Arial" pitchFamily="34" charset="0"/>
                        </a:rPr>
                        <a:t>Others' points of view are synthesized within position (perspective, thesis/hypothesis).</a:t>
                      </a:r>
                      <a:endParaRPr lang="en-US" sz="900" kern="15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spcBef>
                          <a:spcPts val="0"/>
                        </a:spcBef>
                        <a:spcAft>
                          <a:spcPts val="0"/>
                        </a:spcAft>
                      </a:pPr>
                      <a:r>
                        <a:rPr lang="ru-RU" sz="900" kern="150" dirty="0">
                          <a:solidFill>
                            <a:schemeClr val="tx1">
                              <a:lumMod val="65000"/>
                              <a:lumOff val="35000"/>
                            </a:schemeClr>
                          </a:solidFill>
                          <a:effectLst/>
                          <a:latin typeface="+mn-lt"/>
                          <a:cs typeface="Arial" pitchFamily="34" charset="0"/>
                        </a:rPr>
                        <a:t>Specific position (perspective, thesis/hypothesis) takes into account the complexities of an issue.</a:t>
                      </a:r>
                      <a:endParaRPr lang="en-US" sz="900" kern="150" dirty="0">
                        <a:solidFill>
                          <a:schemeClr val="tx1">
                            <a:lumMod val="65000"/>
                            <a:lumOff val="35000"/>
                          </a:schemeClr>
                        </a:solidFill>
                        <a:effectLst/>
                        <a:latin typeface="+mn-lt"/>
                        <a:cs typeface="Arial" pitchFamily="34" charset="0"/>
                      </a:endParaRPr>
                    </a:p>
                    <a:p>
                      <a:pPr marL="0" marR="0">
                        <a:spcBef>
                          <a:spcPts val="0"/>
                        </a:spcBef>
                        <a:spcAft>
                          <a:spcPts val="0"/>
                        </a:spcAft>
                      </a:pPr>
                      <a:r>
                        <a:rPr lang="ru-RU" sz="900" kern="150" dirty="0">
                          <a:solidFill>
                            <a:schemeClr val="tx1">
                              <a:lumMod val="65000"/>
                              <a:lumOff val="35000"/>
                            </a:schemeClr>
                          </a:solidFill>
                          <a:effectLst/>
                          <a:latin typeface="+mn-lt"/>
                          <a:cs typeface="Arial" pitchFamily="34" charset="0"/>
                        </a:rPr>
                        <a:t>Others' points of view are acknowledged within position (perspective, thesis/hypothesis).</a:t>
                      </a:r>
                      <a:endParaRPr lang="en-US" sz="900" kern="150" dirty="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spcBef>
                          <a:spcPts val="0"/>
                        </a:spcBef>
                        <a:spcAft>
                          <a:spcPts val="0"/>
                        </a:spcAft>
                      </a:pPr>
                      <a:r>
                        <a:rPr lang="ru-RU" sz="900" kern="150" dirty="0">
                          <a:solidFill>
                            <a:schemeClr val="tx1">
                              <a:lumMod val="65000"/>
                              <a:lumOff val="35000"/>
                            </a:schemeClr>
                          </a:solidFill>
                          <a:effectLst/>
                          <a:latin typeface="+mn-lt"/>
                          <a:cs typeface="Arial" pitchFamily="34" charset="0"/>
                        </a:rPr>
                        <a:t>Specific position (perspective, thesis/hypothesis) acknowledges different sides of an issue.</a:t>
                      </a:r>
                      <a:endParaRPr lang="en-US" sz="900" kern="150" dirty="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spcBef>
                          <a:spcPts val="0"/>
                        </a:spcBef>
                        <a:spcAft>
                          <a:spcPts val="0"/>
                        </a:spcAft>
                      </a:pPr>
                      <a:r>
                        <a:rPr lang="ru-RU" sz="900" kern="150">
                          <a:solidFill>
                            <a:schemeClr val="tx1">
                              <a:lumMod val="65000"/>
                              <a:lumOff val="35000"/>
                            </a:schemeClr>
                          </a:solidFill>
                          <a:effectLst/>
                          <a:latin typeface="+mn-lt"/>
                          <a:cs typeface="Arial" pitchFamily="34" charset="0"/>
                        </a:rPr>
                        <a:t>Specific position (perspective, thesis/hypothesis) is stated, but is simplistic and obvious.</a:t>
                      </a:r>
                      <a:endParaRPr lang="en-US" sz="900" kern="150">
                        <a:solidFill>
                          <a:schemeClr val="tx1">
                            <a:lumMod val="65000"/>
                            <a:lumOff val="35000"/>
                          </a:schemeClr>
                        </a:solidFill>
                        <a:effectLst/>
                        <a:latin typeface="+mn-lt"/>
                        <a:ea typeface="Times New Roman"/>
                        <a:cs typeface="Arial" pitchFamily="34" charset="0"/>
                      </a:endParaRPr>
                    </a:p>
                  </a:txBody>
                  <a:tcPr marL="24952" marR="24952" marT="24952" marB="24952"/>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4"/>
                  </a:ext>
                </a:extLst>
              </a:tr>
              <a:tr h="1010024">
                <a:tc>
                  <a:txBody>
                    <a:bodyPr/>
                    <a:lstStyle/>
                    <a:p>
                      <a:pPr marL="0" marR="0">
                        <a:spcBef>
                          <a:spcPts val="0"/>
                        </a:spcBef>
                        <a:spcAft>
                          <a:spcPts val="0"/>
                        </a:spcAft>
                      </a:pPr>
                      <a:r>
                        <a:rPr lang="ru-RU" sz="900" b="1" kern="150" dirty="0">
                          <a:solidFill>
                            <a:schemeClr val="tx1">
                              <a:lumMod val="65000"/>
                              <a:lumOff val="35000"/>
                            </a:schemeClr>
                          </a:solidFill>
                          <a:effectLst/>
                          <a:latin typeface="+mn-lt"/>
                          <a:cs typeface="Arial" pitchFamily="34" charset="0"/>
                        </a:rPr>
                        <a:t>Conclusions and related outcomes (implications and consequences)</a:t>
                      </a:r>
                      <a:endParaRPr lang="en-US" sz="900" b="1" kern="150" dirty="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spcBef>
                          <a:spcPts val="0"/>
                        </a:spcBef>
                        <a:spcAft>
                          <a:spcPts val="0"/>
                        </a:spcAft>
                      </a:pPr>
                      <a:r>
                        <a:rPr lang="ru-RU" sz="900" kern="150" dirty="0">
                          <a:solidFill>
                            <a:schemeClr val="tx1">
                              <a:lumMod val="65000"/>
                              <a:lumOff val="35000"/>
                            </a:schemeClr>
                          </a:solidFill>
                          <a:effectLst/>
                          <a:latin typeface="+mn-lt"/>
                          <a:cs typeface="Arial" pitchFamily="34" charset="0"/>
                        </a:rPr>
                        <a:t>Conclusions and related outcomes (consequences and implications) are logical and reflect student’s informed evaluation and ability to place evidence and perspectives discussed in priority order</a:t>
                      </a:r>
                      <a:r>
                        <a:rPr lang="en-US" sz="900" kern="150" dirty="0">
                          <a:solidFill>
                            <a:schemeClr val="tx1">
                              <a:lumMod val="65000"/>
                              <a:lumOff val="35000"/>
                            </a:schemeClr>
                          </a:solidFill>
                          <a:effectLst/>
                          <a:latin typeface="+mn-lt"/>
                          <a:cs typeface="Arial" pitchFamily="34" charset="0"/>
                        </a:rPr>
                        <a:t>.</a:t>
                      </a:r>
                      <a:endParaRPr lang="en-US" sz="900" kern="150" dirty="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spcBef>
                          <a:spcPts val="0"/>
                        </a:spcBef>
                        <a:spcAft>
                          <a:spcPts val="0"/>
                        </a:spcAft>
                      </a:pPr>
                      <a:r>
                        <a:rPr lang="ru-RU" sz="900" kern="150" dirty="0">
                          <a:solidFill>
                            <a:schemeClr val="tx1">
                              <a:lumMod val="65000"/>
                              <a:lumOff val="35000"/>
                            </a:schemeClr>
                          </a:solidFill>
                          <a:effectLst/>
                          <a:latin typeface="+mn-lt"/>
                          <a:cs typeface="Arial" pitchFamily="34" charset="0"/>
                        </a:rPr>
                        <a:t>Conclusion is logically tied to a range of information, including opposing viewpoints; related outcomes (consequences and implications) are identified clearly.</a:t>
                      </a:r>
                      <a:endParaRPr lang="en-US" sz="900" kern="150" dirty="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spcBef>
                          <a:spcPts val="0"/>
                        </a:spcBef>
                        <a:spcAft>
                          <a:spcPts val="0"/>
                        </a:spcAft>
                      </a:pPr>
                      <a:r>
                        <a:rPr lang="ru-RU" sz="900" kern="150" dirty="0">
                          <a:solidFill>
                            <a:schemeClr val="tx1">
                              <a:lumMod val="65000"/>
                              <a:lumOff val="35000"/>
                            </a:schemeClr>
                          </a:solidFill>
                          <a:effectLst/>
                          <a:latin typeface="+mn-lt"/>
                          <a:cs typeface="Arial" pitchFamily="34" charset="0"/>
                        </a:rPr>
                        <a:t>Conclusion is logically tied to information (because information is chosen to fit the desired conclusion); some related outcomes (consequences and implications) are identified clearly.</a:t>
                      </a:r>
                      <a:endParaRPr lang="en-US" sz="900" kern="150" dirty="0">
                        <a:solidFill>
                          <a:schemeClr val="tx1">
                            <a:lumMod val="65000"/>
                            <a:lumOff val="35000"/>
                          </a:schemeClr>
                        </a:solidFill>
                        <a:effectLst/>
                        <a:latin typeface="+mn-lt"/>
                        <a:ea typeface="Times New Roman"/>
                        <a:cs typeface="Arial" pitchFamily="34" charset="0"/>
                      </a:endParaRPr>
                    </a:p>
                  </a:txBody>
                  <a:tcPr marL="24952" marR="24952" marT="24952" marB="24952"/>
                </a:tc>
                <a:tc>
                  <a:txBody>
                    <a:bodyPr/>
                    <a:lstStyle/>
                    <a:p>
                      <a:pPr marL="0" marR="0">
                        <a:spcBef>
                          <a:spcPts val="0"/>
                        </a:spcBef>
                        <a:spcAft>
                          <a:spcPts val="0"/>
                        </a:spcAft>
                      </a:pPr>
                      <a:r>
                        <a:rPr lang="ru-RU" sz="900" kern="150" dirty="0">
                          <a:solidFill>
                            <a:schemeClr val="tx1">
                              <a:lumMod val="65000"/>
                              <a:lumOff val="35000"/>
                            </a:schemeClr>
                          </a:solidFill>
                          <a:effectLst/>
                          <a:latin typeface="+mn-lt"/>
                          <a:cs typeface="Arial" pitchFamily="34" charset="0"/>
                        </a:rPr>
                        <a:t>Conclusion is inconsistently tied to some of the information discussed; related outcomes (consequences and implications) are oversimplified.</a:t>
                      </a:r>
                      <a:endParaRPr lang="en-US" sz="900" kern="150" dirty="0">
                        <a:solidFill>
                          <a:schemeClr val="tx1">
                            <a:lumMod val="65000"/>
                            <a:lumOff val="35000"/>
                          </a:schemeClr>
                        </a:solidFill>
                        <a:effectLst/>
                        <a:latin typeface="+mn-lt"/>
                        <a:ea typeface="Times New Roman"/>
                        <a:cs typeface="Arial" pitchFamily="34" charset="0"/>
                      </a:endParaRPr>
                    </a:p>
                  </a:txBody>
                  <a:tcPr marL="24952" marR="24952" marT="24952" marB="24952"/>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5"/>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8144270"/>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66DB001-BDA0-4393-9A5B-0DB329035386}"/>
              </a:ext>
            </a:extLst>
          </p:cNvPr>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883050060"/>
              </p:ext>
            </p:extLst>
          </p:nvPr>
        </p:nvGraphicFramePr>
        <p:xfrm>
          <a:off x="192024" y="388620"/>
          <a:ext cx="8759952" cy="608076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457200" y="6472951"/>
            <a:ext cx="9601200" cy="307777"/>
          </a:xfrm>
          <a:prstGeom prst="rect">
            <a:avLst/>
          </a:prstGeom>
        </p:spPr>
        <p:txBody>
          <a:bodyPr wrap="square">
            <a:spAutoFit/>
          </a:bodyPr>
          <a:lstStyle/>
          <a:p>
            <a:r>
              <a:rPr lang="en-US" sz="1400" dirty="0"/>
              <a:t>These results are not generalizable across participating states or the nation in any way. Please use appropriately.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6170550"/>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6200" y="6477000"/>
            <a:ext cx="6051657" cy="230832"/>
          </a:xfrm>
          <a:prstGeom prst="rect">
            <a:avLst/>
          </a:prstGeom>
          <a:noFill/>
        </p:spPr>
        <p:txBody>
          <a:bodyPr wrap="none" rtlCol="0">
            <a:spAutoFit/>
          </a:bodyPr>
          <a:lstStyle/>
          <a:p>
            <a:r>
              <a:rPr lang="en-US" sz="900" dirty="0">
                <a:solidFill>
                  <a:prstClr val="black"/>
                </a:solidFill>
                <a:latin typeface="+mj-lt"/>
                <a:cs typeface="Arial" pitchFamily="34" charset="0"/>
              </a:rPr>
              <a:t>For full text of AAC&amp;U </a:t>
            </a:r>
            <a:r>
              <a:rPr lang="en-US" sz="900" dirty="0">
                <a:solidFill>
                  <a:prstClr val="black"/>
                </a:solidFill>
                <a:cs typeface="Arial" pitchFamily="34" charset="0"/>
              </a:rPr>
              <a:t>VALUE Rubric for Quantitative Literacy, see: </a:t>
            </a:r>
            <a:r>
              <a:rPr lang="en-US" sz="900" dirty="0">
                <a:solidFill>
                  <a:prstClr val="black"/>
                </a:solidFill>
                <a:cs typeface="Arial" pitchFamily="34" charset="0"/>
                <a:hlinkClick r:id="rId3" action="ppaction://hlinkpres?slideindex=1&amp;slidetitle="/>
              </a:rPr>
              <a:t>https://www.aacu.org/value/rubrics/quantitative-literacy </a:t>
            </a:r>
            <a:endParaRPr lang="en-US" sz="900" dirty="0">
              <a:solidFill>
                <a:prstClr val="black"/>
              </a:solidFill>
              <a:cs typeface="Arial" pitchFamily="34" charset="0"/>
            </a:endParaRPr>
          </a:p>
        </p:txBody>
      </p:sp>
      <p:sp>
        <p:nvSpPr>
          <p:cNvPr id="9" name="Title 1"/>
          <p:cNvSpPr>
            <a:spLocks noGrp="1"/>
          </p:cNvSpPr>
          <p:nvPr>
            <p:ph type="title"/>
          </p:nvPr>
        </p:nvSpPr>
        <p:spPr>
          <a:xfrm>
            <a:off x="152400" y="-304800"/>
            <a:ext cx="8839200" cy="1143000"/>
          </a:xfrm>
        </p:spPr>
        <p:txBody>
          <a:bodyPr>
            <a:normAutofit/>
          </a:bodyPr>
          <a:lstStyle/>
          <a:p>
            <a:pPr algn="l"/>
            <a:r>
              <a:rPr lang="en-US" sz="2700" b="1" dirty="0">
                <a:solidFill>
                  <a:schemeClr val="accent1"/>
                </a:solidFill>
                <a:latin typeface="+mn-lt"/>
                <a:cs typeface="Arial" pitchFamily="34" charset="0"/>
              </a:rPr>
              <a:t>Quantitative Literacy Rubric Dimensions</a:t>
            </a:r>
          </a:p>
        </p:txBody>
      </p:sp>
      <p:graphicFrame>
        <p:nvGraphicFramePr>
          <p:cNvPr id="10" name="Table 9"/>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48157156"/>
              </p:ext>
            </p:extLst>
          </p:nvPr>
        </p:nvGraphicFramePr>
        <p:xfrm>
          <a:off x="152400" y="609600"/>
          <a:ext cx="8762999" cy="5791200"/>
        </p:xfrm>
        <a:graphic>
          <a:graphicData uri="http://schemas.openxmlformats.org/drawingml/2006/table">
            <a:tbl>
              <a:tblPr>
                <a:tableStyleId>{5C22544A-7EE6-4342-B048-85BDC9FD1C3A}</a:tableStyleId>
              </a:tblPr>
              <a:tblGrid>
                <a:gridCol w="1752225">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0"/>
                    </a:ext>
                  </a:extLst>
                </a:gridCol>
                <a:gridCol w="1752694">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1"/>
                    </a:ext>
                  </a:extLst>
                </a:gridCol>
                <a:gridCol w="1752225">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2"/>
                    </a:ext>
                  </a:extLst>
                </a:gridCol>
                <a:gridCol w="1752694">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3"/>
                    </a:ext>
                  </a:extLst>
                </a:gridCol>
                <a:gridCol w="175316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4"/>
                    </a:ext>
                  </a:extLst>
                </a:gridCol>
              </a:tblGrid>
              <a:tr h="381000">
                <a:tc>
                  <a:txBody>
                    <a:bodyPr/>
                    <a:lstStyle/>
                    <a:p>
                      <a:pPr marL="0" marR="0" algn="ctr">
                        <a:spcBef>
                          <a:spcPts val="0"/>
                        </a:spcBef>
                        <a:spcAft>
                          <a:spcPts val="0"/>
                        </a:spcAft>
                      </a:pPr>
                      <a:r>
                        <a:rPr lang="ru-RU" sz="800" kern="150" dirty="0">
                          <a:solidFill>
                            <a:schemeClr val="tx1">
                              <a:lumMod val="65000"/>
                              <a:lumOff val="35000"/>
                            </a:schemeClr>
                          </a:solidFill>
                          <a:effectLst/>
                          <a:latin typeface="+mn-lt"/>
                          <a:cs typeface="Arial" pitchFamily="34" charset="0"/>
                        </a:rPr>
                        <a:t> </a:t>
                      </a:r>
                      <a:endParaRPr lang="en-US" sz="800" kern="150" dirty="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lgn="ctr">
                        <a:spcBef>
                          <a:spcPts val="0"/>
                        </a:spcBef>
                        <a:spcAft>
                          <a:spcPts val="600"/>
                        </a:spcAft>
                      </a:pPr>
                      <a:r>
                        <a:rPr lang="ru-RU" sz="800" b="1" kern="150" dirty="0">
                          <a:solidFill>
                            <a:schemeClr val="tx1">
                              <a:lumMod val="65000"/>
                              <a:lumOff val="35000"/>
                            </a:schemeClr>
                          </a:solidFill>
                          <a:effectLst/>
                          <a:latin typeface="+mn-lt"/>
                          <a:cs typeface="Arial" pitchFamily="34" charset="0"/>
                        </a:rPr>
                        <a:t>Capstone</a:t>
                      </a:r>
                      <a:endParaRPr lang="en-US" sz="800" b="1" kern="150" dirty="0">
                        <a:solidFill>
                          <a:schemeClr val="tx1">
                            <a:lumMod val="65000"/>
                            <a:lumOff val="35000"/>
                          </a:schemeClr>
                        </a:solidFill>
                        <a:effectLst/>
                        <a:latin typeface="+mn-lt"/>
                        <a:cs typeface="Arial" pitchFamily="34" charset="0"/>
                      </a:endParaRPr>
                    </a:p>
                    <a:p>
                      <a:pPr marL="0" marR="0" algn="ctr">
                        <a:spcBef>
                          <a:spcPts val="0"/>
                        </a:spcBef>
                        <a:spcAft>
                          <a:spcPts val="600"/>
                        </a:spcAft>
                      </a:pPr>
                      <a:r>
                        <a:rPr lang="ru-RU" sz="800" b="1" kern="150" dirty="0">
                          <a:solidFill>
                            <a:schemeClr val="tx1">
                              <a:lumMod val="65000"/>
                              <a:lumOff val="35000"/>
                            </a:schemeClr>
                          </a:solidFill>
                          <a:effectLst/>
                          <a:latin typeface="+mn-lt"/>
                          <a:cs typeface="Arial" pitchFamily="34" charset="0"/>
                        </a:rPr>
                        <a:t>4</a:t>
                      </a:r>
                      <a:endParaRPr lang="en-US" sz="800" b="1" kern="150" dirty="0">
                        <a:solidFill>
                          <a:schemeClr val="tx1">
                            <a:lumMod val="65000"/>
                            <a:lumOff val="35000"/>
                          </a:schemeClr>
                        </a:solidFill>
                        <a:effectLst/>
                        <a:latin typeface="+mn-lt"/>
                        <a:ea typeface="Times New Roman"/>
                        <a:cs typeface="Arial" pitchFamily="34" charset="0"/>
                      </a:endParaRPr>
                    </a:p>
                  </a:txBody>
                  <a:tcPr marL="24952" marR="24952" marT="24952" marB="24952"/>
                </a:tc>
                <a:tc gridSpan="2">
                  <a:txBody>
                    <a:bodyPr/>
                    <a:lstStyle/>
                    <a:p>
                      <a:pPr marL="0" marR="0" algn="ctr">
                        <a:spcBef>
                          <a:spcPts val="0"/>
                        </a:spcBef>
                        <a:spcAft>
                          <a:spcPts val="600"/>
                        </a:spcAft>
                      </a:pPr>
                      <a:r>
                        <a:rPr lang="ru-RU" sz="800" b="1" kern="150">
                          <a:solidFill>
                            <a:schemeClr val="tx1">
                              <a:lumMod val="65000"/>
                              <a:lumOff val="35000"/>
                            </a:schemeClr>
                          </a:solidFill>
                          <a:effectLst/>
                          <a:latin typeface="+mn-lt"/>
                          <a:cs typeface="Arial" pitchFamily="34" charset="0"/>
                        </a:rPr>
                        <a:t>Milestones</a:t>
                      </a:r>
                      <a:endParaRPr lang="en-US" sz="800" b="1" kern="150">
                        <a:solidFill>
                          <a:schemeClr val="tx1">
                            <a:lumMod val="65000"/>
                            <a:lumOff val="35000"/>
                          </a:schemeClr>
                        </a:solidFill>
                        <a:effectLst/>
                        <a:latin typeface="+mn-lt"/>
                        <a:cs typeface="Arial" pitchFamily="34" charset="0"/>
                      </a:endParaRPr>
                    </a:p>
                    <a:p>
                      <a:pPr marL="0" marR="0" algn="ctr">
                        <a:spcBef>
                          <a:spcPts val="0"/>
                        </a:spcBef>
                        <a:spcAft>
                          <a:spcPts val="600"/>
                        </a:spcAft>
                      </a:pPr>
                      <a:r>
                        <a:rPr lang="ru-RU" sz="800" b="1" kern="150">
                          <a:solidFill>
                            <a:schemeClr val="tx1">
                              <a:lumMod val="65000"/>
                              <a:lumOff val="35000"/>
                            </a:schemeClr>
                          </a:solidFill>
                          <a:effectLst/>
                          <a:latin typeface="+mn-lt"/>
                          <a:cs typeface="Arial" pitchFamily="34" charset="0"/>
                        </a:rPr>
                        <a:t>3		2</a:t>
                      </a:r>
                      <a:endParaRPr lang="en-US" sz="800" b="1" kern="150" dirty="0">
                        <a:solidFill>
                          <a:schemeClr val="tx1">
                            <a:lumMod val="65000"/>
                            <a:lumOff val="35000"/>
                          </a:schemeClr>
                        </a:solidFill>
                        <a:effectLst/>
                        <a:latin typeface="+mn-lt"/>
                        <a:ea typeface="Times New Roman"/>
                        <a:cs typeface="Arial" pitchFamily="34" charset="0"/>
                      </a:endParaRPr>
                    </a:p>
                  </a:txBody>
                  <a:tcPr marL="24952" marR="24952" marT="24952" marB="24952"/>
                </a:tc>
                <a:tc hMerge="1">
                  <a:txBody>
                    <a:bodyPr/>
                    <a:lstStyle/>
                    <a:p>
                      <a:endParaRPr lang="en-US"/>
                    </a:p>
                  </a:txBody>
                  <a:tcPr/>
                </a:tc>
                <a:tc>
                  <a:txBody>
                    <a:bodyPr/>
                    <a:lstStyle/>
                    <a:p>
                      <a:pPr marL="0" marR="0" algn="ctr">
                        <a:spcBef>
                          <a:spcPts val="0"/>
                        </a:spcBef>
                        <a:spcAft>
                          <a:spcPts val="600"/>
                        </a:spcAft>
                      </a:pPr>
                      <a:r>
                        <a:rPr lang="ru-RU" sz="800" b="1" kern="150" dirty="0">
                          <a:solidFill>
                            <a:schemeClr val="tx1">
                              <a:lumMod val="65000"/>
                              <a:lumOff val="35000"/>
                            </a:schemeClr>
                          </a:solidFill>
                          <a:effectLst/>
                          <a:latin typeface="+mn-lt"/>
                          <a:cs typeface="Arial" pitchFamily="34" charset="0"/>
                        </a:rPr>
                        <a:t>Benchmark</a:t>
                      </a:r>
                      <a:endParaRPr lang="en-US" sz="800" b="1" kern="150" dirty="0">
                        <a:solidFill>
                          <a:schemeClr val="tx1">
                            <a:lumMod val="65000"/>
                            <a:lumOff val="35000"/>
                          </a:schemeClr>
                        </a:solidFill>
                        <a:effectLst/>
                        <a:latin typeface="+mn-lt"/>
                        <a:cs typeface="Arial" pitchFamily="34" charset="0"/>
                      </a:endParaRPr>
                    </a:p>
                    <a:p>
                      <a:pPr marL="0" marR="0" algn="ctr">
                        <a:spcBef>
                          <a:spcPts val="0"/>
                        </a:spcBef>
                        <a:spcAft>
                          <a:spcPts val="600"/>
                        </a:spcAft>
                      </a:pPr>
                      <a:r>
                        <a:rPr lang="ru-RU" sz="800" b="1" kern="150" dirty="0">
                          <a:solidFill>
                            <a:schemeClr val="tx1">
                              <a:lumMod val="65000"/>
                              <a:lumOff val="35000"/>
                            </a:schemeClr>
                          </a:solidFill>
                          <a:effectLst/>
                          <a:latin typeface="+mn-lt"/>
                          <a:cs typeface="Arial" pitchFamily="34" charset="0"/>
                        </a:rPr>
                        <a:t>1</a:t>
                      </a:r>
                      <a:endParaRPr lang="en-US" sz="800" b="1" kern="150" dirty="0">
                        <a:solidFill>
                          <a:schemeClr val="tx1">
                            <a:lumMod val="65000"/>
                            <a:lumOff val="35000"/>
                          </a:schemeClr>
                        </a:solidFill>
                        <a:effectLst/>
                        <a:latin typeface="+mn-lt"/>
                        <a:ea typeface="Times New Roman"/>
                        <a:cs typeface="Arial" pitchFamily="34" charset="0"/>
                      </a:endParaRPr>
                    </a:p>
                  </a:txBody>
                  <a:tcPr marL="24952" marR="24952" marT="24952" marB="24952"/>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0"/>
                  </a:ext>
                </a:extLst>
              </a:tr>
              <a:tr h="1228153">
                <a:tc>
                  <a:txBody>
                    <a:bodyPr/>
                    <a:lstStyle/>
                    <a:p>
                      <a:pPr marL="0" marR="0">
                        <a:spcBef>
                          <a:spcPts val="0"/>
                        </a:spcBef>
                        <a:spcAft>
                          <a:spcPts val="0"/>
                        </a:spcAft>
                      </a:pPr>
                      <a:r>
                        <a:rPr lang="ru-RU" sz="800" b="1" kern="150" dirty="0">
                          <a:solidFill>
                            <a:schemeClr val="tx1">
                              <a:lumMod val="65000"/>
                              <a:lumOff val="35000"/>
                            </a:schemeClr>
                          </a:solidFill>
                          <a:effectLst/>
                          <a:latin typeface="+mn-lt"/>
                          <a:cs typeface="Arial" pitchFamily="34" charset="0"/>
                        </a:rPr>
                        <a:t>Interpretation</a:t>
                      </a:r>
                      <a:endParaRPr lang="en-US" sz="800" b="1" kern="150" dirty="0">
                        <a:solidFill>
                          <a:schemeClr val="tx1">
                            <a:lumMod val="65000"/>
                            <a:lumOff val="35000"/>
                          </a:schemeClr>
                        </a:solidFill>
                        <a:effectLst/>
                        <a:latin typeface="+mn-lt"/>
                        <a:cs typeface="Arial" pitchFamily="34" charset="0"/>
                      </a:endParaRPr>
                    </a:p>
                    <a:p>
                      <a:pPr marL="0" marR="0">
                        <a:spcBef>
                          <a:spcPts val="0"/>
                        </a:spcBef>
                        <a:spcAft>
                          <a:spcPts val="0"/>
                        </a:spcAft>
                      </a:pPr>
                      <a:r>
                        <a:rPr lang="ru-RU" sz="800" b="0" kern="150" dirty="0">
                          <a:solidFill>
                            <a:schemeClr val="tx1">
                              <a:lumMod val="65000"/>
                              <a:lumOff val="35000"/>
                            </a:schemeClr>
                          </a:solidFill>
                          <a:effectLst/>
                          <a:latin typeface="+mn-lt"/>
                          <a:cs typeface="Arial" pitchFamily="34" charset="0"/>
                        </a:rPr>
                        <a:t>Ability to explain information presented in mathematical forms (e.g., equations, graphs, diagrams, tables, words</a:t>
                      </a:r>
                      <a:r>
                        <a:rPr lang="ru-RU" sz="800" b="1" kern="150" dirty="0">
                          <a:solidFill>
                            <a:schemeClr val="tx1">
                              <a:lumMod val="65000"/>
                              <a:lumOff val="35000"/>
                            </a:schemeClr>
                          </a:solidFill>
                          <a:effectLst/>
                          <a:latin typeface="+mn-lt"/>
                          <a:cs typeface="Arial" pitchFamily="34" charset="0"/>
                        </a:rPr>
                        <a:t>)</a:t>
                      </a:r>
                      <a:endParaRPr lang="en-US" sz="800" b="1" kern="150" dirty="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dirty="0">
                          <a:solidFill>
                            <a:schemeClr val="tx1">
                              <a:lumMod val="65000"/>
                              <a:lumOff val="35000"/>
                            </a:schemeClr>
                          </a:solidFill>
                          <a:effectLst/>
                          <a:latin typeface="+mn-lt"/>
                          <a:cs typeface="Arial" pitchFamily="34" charset="0"/>
                        </a:rPr>
                        <a:t>Provides accurate explanations of information presented in mathematical forms. Makes appropriate inferences based on that information. For example, accurately explain</a:t>
                      </a:r>
                      <a:r>
                        <a:rPr lang="en-US" sz="800" kern="150" dirty="0">
                          <a:solidFill>
                            <a:schemeClr val="tx1">
                              <a:lumMod val="65000"/>
                              <a:lumOff val="35000"/>
                            </a:schemeClr>
                          </a:solidFill>
                          <a:effectLst/>
                          <a:latin typeface="+mn-lt"/>
                          <a:cs typeface="Arial" pitchFamily="34" charset="0"/>
                        </a:rPr>
                        <a:t>s</a:t>
                      </a:r>
                      <a:r>
                        <a:rPr lang="ru-RU" sz="800" kern="150" dirty="0">
                          <a:solidFill>
                            <a:schemeClr val="tx1">
                              <a:lumMod val="65000"/>
                              <a:lumOff val="35000"/>
                            </a:schemeClr>
                          </a:solidFill>
                          <a:effectLst/>
                          <a:latin typeface="+mn-lt"/>
                          <a:cs typeface="Arial" pitchFamily="34" charset="0"/>
                        </a:rPr>
                        <a:t> the trend data shown in a graph and make</a:t>
                      </a:r>
                      <a:r>
                        <a:rPr lang="en-US" sz="800" kern="150" dirty="0">
                          <a:solidFill>
                            <a:schemeClr val="tx1">
                              <a:lumMod val="65000"/>
                              <a:lumOff val="35000"/>
                            </a:schemeClr>
                          </a:solidFill>
                          <a:effectLst/>
                          <a:latin typeface="+mn-lt"/>
                          <a:cs typeface="Arial" pitchFamily="34" charset="0"/>
                        </a:rPr>
                        <a:t>s</a:t>
                      </a:r>
                      <a:r>
                        <a:rPr lang="ru-RU" sz="800" kern="150" dirty="0">
                          <a:solidFill>
                            <a:schemeClr val="tx1">
                              <a:lumMod val="65000"/>
                              <a:lumOff val="35000"/>
                            </a:schemeClr>
                          </a:solidFill>
                          <a:effectLst/>
                          <a:latin typeface="+mn-lt"/>
                          <a:cs typeface="Arial" pitchFamily="34" charset="0"/>
                        </a:rPr>
                        <a:t> reasonable predictions regarding what the data suggest about future events.</a:t>
                      </a:r>
                      <a:endParaRPr lang="en-US" sz="800" kern="150" dirty="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dirty="0">
                          <a:solidFill>
                            <a:schemeClr val="tx1">
                              <a:lumMod val="65000"/>
                              <a:lumOff val="35000"/>
                            </a:schemeClr>
                          </a:solidFill>
                          <a:effectLst/>
                          <a:latin typeface="+mn-lt"/>
                          <a:cs typeface="Arial" pitchFamily="34" charset="0"/>
                        </a:rPr>
                        <a:t>Provides accurate explanations of information presented in mathematical forms.  For instance, accurately explain</a:t>
                      </a:r>
                      <a:r>
                        <a:rPr lang="en-US" sz="800" kern="150" dirty="0">
                          <a:solidFill>
                            <a:schemeClr val="tx1">
                              <a:lumMod val="65000"/>
                              <a:lumOff val="35000"/>
                            </a:schemeClr>
                          </a:solidFill>
                          <a:effectLst/>
                          <a:latin typeface="+mn-lt"/>
                          <a:cs typeface="Arial" pitchFamily="34" charset="0"/>
                        </a:rPr>
                        <a:t>s</a:t>
                      </a:r>
                      <a:r>
                        <a:rPr lang="ru-RU" sz="800" kern="150" dirty="0">
                          <a:solidFill>
                            <a:schemeClr val="tx1">
                              <a:lumMod val="65000"/>
                              <a:lumOff val="35000"/>
                            </a:schemeClr>
                          </a:solidFill>
                          <a:effectLst/>
                          <a:latin typeface="+mn-lt"/>
                          <a:cs typeface="Arial" pitchFamily="34" charset="0"/>
                        </a:rPr>
                        <a:t> the trend data shown in a graph.</a:t>
                      </a:r>
                      <a:endParaRPr lang="en-US" sz="800" kern="150" dirty="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a:solidFill>
                            <a:schemeClr val="tx1">
                              <a:lumMod val="65000"/>
                              <a:lumOff val="35000"/>
                            </a:schemeClr>
                          </a:solidFill>
                          <a:effectLst/>
                          <a:latin typeface="+mn-lt"/>
                          <a:cs typeface="Arial" pitchFamily="34" charset="0"/>
                        </a:rPr>
                        <a:t>Provides somewhat accurate explanations of information presented in mathematical forms, but occasionally makes minor errors related to computations or units.  For instance, accurately explain</a:t>
                      </a:r>
                      <a:r>
                        <a:rPr lang="en-US" sz="800" kern="150">
                          <a:solidFill>
                            <a:schemeClr val="tx1">
                              <a:lumMod val="65000"/>
                              <a:lumOff val="35000"/>
                            </a:schemeClr>
                          </a:solidFill>
                          <a:effectLst/>
                          <a:latin typeface="+mn-lt"/>
                          <a:cs typeface="Arial" pitchFamily="34" charset="0"/>
                        </a:rPr>
                        <a:t>s</a:t>
                      </a:r>
                      <a:r>
                        <a:rPr lang="ru-RU" sz="800" kern="150">
                          <a:solidFill>
                            <a:schemeClr val="tx1">
                              <a:lumMod val="65000"/>
                              <a:lumOff val="35000"/>
                            </a:schemeClr>
                          </a:solidFill>
                          <a:effectLst/>
                          <a:latin typeface="+mn-lt"/>
                          <a:cs typeface="Arial" pitchFamily="34" charset="0"/>
                        </a:rPr>
                        <a:t> trend data shown in a graph, but may miscalculate the slope of the trend line.</a:t>
                      </a:r>
                      <a:endParaRPr lang="en-US" sz="800" kern="150" dirty="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dirty="0">
                          <a:solidFill>
                            <a:schemeClr val="tx1">
                              <a:lumMod val="65000"/>
                              <a:lumOff val="35000"/>
                            </a:schemeClr>
                          </a:solidFill>
                          <a:effectLst/>
                          <a:latin typeface="+mn-lt"/>
                          <a:cs typeface="Arial" pitchFamily="34" charset="0"/>
                        </a:rPr>
                        <a:t>Attempts to explain information presented in mathematical forms, but draws incorrect conclusions about what the information means.  For example, attempt</a:t>
                      </a:r>
                      <a:r>
                        <a:rPr lang="en-US" sz="800" kern="150" dirty="0">
                          <a:solidFill>
                            <a:schemeClr val="tx1">
                              <a:lumMod val="65000"/>
                              <a:lumOff val="35000"/>
                            </a:schemeClr>
                          </a:solidFill>
                          <a:effectLst/>
                          <a:latin typeface="+mn-lt"/>
                          <a:cs typeface="Arial" pitchFamily="34" charset="0"/>
                        </a:rPr>
                        <a:t>s</a:t>
                      </a:r>
                      <a:r>
                        <a:rPr lang="ru-RU" sz="800" kern="150" dirty="0">
                          <a:solidFill>
                            <a:schemeClr val="tx1">
                              <a:lumMod val="65000"/>
                              <a:lumOff val="35000"/>
                            </a:schemeClr>
                          </a:solidFill>
                          <a:effectLst/>
                          <a:latin typeface="+mn-lt"/>
                          <a:cs typeface="Arial" pitchFamily="34" charset="0"/>
                        </a:rPr>
                        <a:t> to explain the trend data shown in a graph, but will frequently misinterpret the nature of that trend, perhaps by confusing positive and negative trends.</a:t>
                      </a:r>
                      <a:endParaRPr lang="en-US" sz="800" kern="150" dirty="0">
                        <a:solidFill>
                          <a:schemeClr val="tx1">
                            <a:lumMod val="65000"/>
                            <a:lumOff val="35000"/>
                          </a:schemeClr>
                        </a:solidFill>
                        <a:effectLst/>
                        <a:latin typeface="+mn-lt"/>
                        <a:ea typeface="Times New Roman"/>
                        <a:cs typeface="Arial" pitchFamily="34" charset="0"/>
                      </a:endParaRPr>
                    </a:p>
                  </a:txBody>
                  <a:tcPr marL="24179" marR="24179" marT="24179" marB="24179"/>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1"/>
                  </a:ext>
                </a:extLst>
              </a:tr>
              <a:tr h="703385">
                <a:tc>
                  <a:txBody>
                    <a:bodyPr/>
                    <a:lstStyle/>
                    <a:p>
                      <a:pPr marL="0" marR="0">
                        <a:spcBef>
                          <a:spcPts val="0"/>
                        </a:spcBef>
                        <a:spcAft>
                          <a:spcPts val="0"/>
                        </a:spcAft>
                      </a:pPr>
                      <a:r>
                        <a:rPr lang="ru-RU" sz="800" b="1" kern="150" dirty="0">
                          <a:solidFill>
                            <a:schemeClr val="tx1">
                              <a:lumMod val="65000"/>
                              <a:lumOff val="35000"/>
                            </a:schemeClr>
                          </a:solidFill>
                          <a:effectLst/>
                          <a:latin typeface="+mn-lt"/>
                          <a:cs typeface="Arial" pitchFamily="34" charset="0"/>
                        </a:rPr>
                        <a:t>Representation</a:t>
                      </a:r>
                      <a:endParaRPr lang="en-US" sz="800" b="1" kern="150" dirty="0">
                        <a:solidFill>
                          <a:schemeClr val="tx1">
                            <a:lumMod val="65000"/>
                            <a:lumOff val="35000"/>
                          </a:schemeClr>
                        </a:solidFill>
                        <a:effectLst/>
                        <a:latin typeface="+mn-lt"/>
                        <a:cs typeface="Arial" pitchFamily="34" charset="0"/>
                      </a:endParaRPr>
                    </a:p>
                    <a:p>
                      <a:pPr marL="0" marR="0">
                        <a:spcBef>
                          <a:spcPts val="0"/>
                        </a:spcBef>
                        <a:spcAft>
                          <a:spcPts val="0"/>
                        </a:spcAft>
                      </a:pPr>
                      <a:r>
                        <a:rPr lang="ru-RU" sz="800" b="0" kern="150" dirty="0">
                          <a:solidFill>
                            <a:schemeClr val="tx1">
                              <a:lumMod val="65000"/>
                              <a:lumOff val="35000"/>
                            </a:schemeClr>
                          </a:solidFill>
                          <a:effectLst/>
                          <a:latin typeface="+mn-lt"/>
                          <a:cs typeface="Arial" pitchFamily="34" charset="0"/>
                        </a:rPr>
                        <a:t>Ability to convert relevant information into various mathematical forms (e.g., equations, graphs, diagrams, tables, words)</a:t>
                      </a:r>
                      <a:endParaRPr lang="en-US" sz="800" b="0" kern="150" dirty="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a:solidFill>
                            <a:schemeClr val="tx1">
                              <a:lumMod val="65000"/>
                              <a:lumOff val="35000"/>
                            </a:schemeClr>
                          </a:solidFill>
                          <a:effectLst/>
                          <a:latin typeface="+mn-lt"/>
                          <a:cs typeface="Arial" pitchFamily="34" charset="0"/>
                        </a:rPr>
                        <a:t>Skillfully converts relevant information into an insightful mathematical portrayal in a way that contributes to a further or deeper understanding.</a:t>
                      </a:r>
                      <a:endParaRPr lang="en-US" sz="800" kern="15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dirty="0">
                          <a:solidFill>
                            <a:schemeClr val="tx1">
                              <a:lumMod val="65000"/>
                              <a:lumOff val="35000"/>
                            </a:schemeClr>
                          </a:solidFill>
                          <a:effectLst/>
                          <a:latin typeface="+mn-lt"/>
                          <a:cs typeface="Arial" pitchFamily="34" charset="0"/>
                        </a:rPr>
                        <a:t>Competently converts relevant information into an appropriate and desired mathematical portrayal.</a:t>
                      </a:r>
                      <a:endParaRPr lang="en-US" sz="800" kern="150" dirty="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a:solidFill>
                            <a:schemeClr val="tx1">
                              <a:lumMod val="65000"/>
                              <a:lumOff val="35000"/>
                            </a:schemeClr>
                          </a:solidFill>
                          <a:effectLst/>
                          <a:latin typeface="+mn-lt"/>
                          <a:cs typeface="Arial" pitchFamily="34" charset="0"/>
                        </a:rPr>
                        <a:t>Completes conversion of information but resulting mathematical portrayal is only partially appropriate or accurate.</a:t>
                      </a:r>
                      <a:endParaRPr lang="en-US" sz="800" kern="150" dirty="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dirty="0">
                          <a:solidFill>
                            <a:schemeClr val="tx1">
                              <a:lumMod val="65000"/>
                              <a:lumOff val="35000"/>
                            </a:schemeClr>
                          </a:solidFill>
                          <a:effectLst/>
                          <a:latin typeface="+mn-lt"/>
                          <a:cs typeface="Arial" pitchFamily="34" charset="0"/>
                        </a:rPr>
                        <a:t>Completes conversion of information but resulting mathematical portrayal is inappropriate or inaccurate.</a:t>
                      </a:r>
                      <a:endParaRPr lang="en-US" sz="800" kern="150" dirty="0">
                        <a:solidFill>
                          <a:schemeClr val="tx1">
                            <a:lumMod val="65000"/>
                            <a:lumOff val="35000"/>
                          </a:schemeClr>
                        </a:solidFill>
                        <a:effectLst/>
                        <a:latin typeface="+mn-lt"/>
                        <a:ea typeface="Times New Roman"/>
                        <a:cs typeface="Arial" pitchFamily="34" charset="0"/>
                      </a:endParaRPr>
                    </a:p>
                  </a:txBody>
                  <a:tcPr marL="24179" marR="24179" marT="24179" marB="24179"/>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2"/>
                  </a:ext>
                </a:extLst>
              </a:tr>
              <a:tr h="811662">
                <a:tc>
                  <a:txBody>
                    <a:bodyPr/>
                    <a:lstStyle/>
                    <a:p>
                      <a:pPr marL="0" marR="0">
                        <a:spcBef>
                          <a:spcPts val="0"/>
                        </a:spcBef>
                        <a:spcAft>
                          <a:spcPts val="0"/>
                        </a:spcAft>
                      </a:pPr>
                      <a:r>
                        <a:rPr lang="ru-RU" sz="800" b="1" kern="150">
                          <a:solidFill>
                            <a:schemeClr val="tx1">
                              <a:lumMod val="65000"/>
                              <a:lumOff val="35000"/>
                            </a:schemeClr>
                          </a:solidFill>
                          <a:effectLst/>
                          <a:latin typeface="+mn-lt"/>
                          <a:cs typeface="Arial" pitchFamily="34" charset="0"/>
                        </a:rPr>
                        <a:t>Calculation</a:t>
                      </a:r>
                      <a:endParaRPr lang="en-US" sz="800" b="1" kern="15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a:solidFill>
                            <a:schemeClr val="tx1">
                              <a:lumMod val="65000"/>
                              <a:lumOff val="35000"/>
                            </a:schemeClr>
                          </a:solidFill>
                          <a:effectLst/>
                          <a:latin typeface="+mn-lt"/>
                          <a:cs typeface="Arial" pitchFamily="34" charset="0"/>
                        </a:rPr>
                        <a:t>Calculations attempted are essentially all successful and sufficiently comprehensive to solve the problem. Calculations are also presented elegantly (clearly, concisely, etc.)</a:t>
                      </a:r>
                      <a:endParaRPr lang="en-US" sz="800" kern="15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a:solidFill>
                            <a:schemeClr val="tx1">
                              <a:lumMod val="65000"/>
                              <a:lumOff val="35000"/>
                            </a:schemeClr>
                          </a:solidFill>
                          <a:effectLst/>
                          <a:latin typeface="+mn-lt"/>
                          <a:cs typeface="Arial" pitchFamily="34" charset="0"/>
                        </a:rPr>
                        <a:t>Calculations attempted are essentially all successful and sufficiently comprehensive to solve the problem.</a:t>
                      </a:r>
                      <a:endParaRPr lang="en-US" sz="800" kern="15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dirty="0">
                          <a:solidFill>
                            <a:schemeClr val="tx1">
                              <a:lumMod val="65000"/>
                              <a:lumOff val="35000"/>
                            </a:schemeClr>
                          </a:solidFill>
                          <a:effectLst/>
                          <a:latin typeface="+mn-lt"/>
                          <a:cs typeface="Arial" pitchFamily="34" charset="0"/>
                        </a:rPr>
                        <a:t>Calculations attempted are either unsuccessful or</a:t>
                      </a:r>
                      <a:endParaRPr lang="en-US" sz="800" kern="150" dirty="0">
                        <a:solidFill>
                          <a:schemeClr val="tx1">
                            <a:lumMod val="65000"/>
                            <a:lumOff val="35000"/>
                          </a:schemeClr>
                        </a:solidFill>
                        <a:effectLst/>
                        <a:latin typeface="+mn-lt"/>
                        <a:cs typeface="Arial" pitchFamily="34" charset="0"/>
                      </a:endParaRPr>
                    </a:p>
                    <a:p>
                      <a:pPr marL="0" marR="0">
                        <a:spcBef>
                          <a:spcPts val="0"/>
                        </a:spcBef>
                        <a:spcAft>
                          <a:spcPts val="0"/>
                        </a:spcAft>
                      </a:pPr>
                      <a:r>
                        <a:rPr lang="ru-RU" sz="800" kern="150" dirty="0">
                          <a:solidFill>
                            <a:schemeClr val="tx1">
                              <a:lumMod val="65000"/>
                              <a:lumOff val="35000"/>
                            </a:schemeClr>
                          </a:solidFill>
                          <a:effectLst/>
                          <a:latin typeface="+mn-lt"/>
                          <a:cs typeface="Arial" pitchFamily="34" charset="0"/>
                        </a:rPr>
                        <a:t>represent only a portion of the calculations required to comprehensively solve the problem. ﻿</a:t>
                      </a:r>
                      <a:endParaRPr lang="en-US" sz="800" kern="150" dirty="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dirty="0">
                          <a:solidFill>
                            <a:schemeClr val="tx1">
                              <a:lumMod val="65000"/>
                              <a:lumOff val="35000"/>
                            </a:schemeClr>
                          </a:solidFill>
                          <a:effectLst/>
                          <a:latin typeface="+mn-lt"/>
                          <a:cs typeface="Arial" pitchFamily="34" charset="0"/>
                        </a:rPr>
                        <a:t>Calculations are attempted but are both unsuccessful and are not comprehensive.</a:t>
                      </a:r>
                      <a:endParaRPr lang="en-US" sz="800" kern="150" dirty="0">
                        <a:solidFill>
                          <a:schemeClr val="tx1">
                            <a:lumMod val="65000"/>
                            <a:lumOff val="35000"/>
                          </a:schemeClr>
                        </a:solidFill>
                        <a:effectLst/>
                        <a:latin typeface="+mn-lt"/>
                        <a:ea typeface="Times New Roman"/>
                        <a:cs typeface="Arial" pitchFamily="34" charset="0"/>
                      </a:endParaRPr>
                    </a:p>
                  </a:txBody>
                  <a:tcPr marL="24179" marR="24179" marT="24179" marB="24179"/>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3"/>
                  </a:ext>
                </a:extLst>
              </a:tr>
              <a:tr h="762000">
                <a:tc>
                  <a:txBody>
                    <a:bodyPr/>
                    <a:lstStyle/>
                    <a:p>
                      <a:pPr marL="0" marR="0">
                        <a:spcBef>
                          <a:spcPts val="0"/>
                        </a:spcBef>
                        <a:spcAft>
                          <a:spcPts val="0"/>
                        </a:spcAft>
                      </a:pPr>
                      <a:r>
                        <a:rPr lang="ru-RU" sz="800" b="1" kern="150" dirty="0">
                          <a:solidFill>
                            <a:schemeClr val="tx1">
                              <a:lumMod val="65000"/>
                              <a:lumOff val="35000"/>
                            </a:schemeClr>
                          </a:solidFill>
                          <a:effectLst/>
                          <a:latin typeface="+mn-lt"/>
                          <a:cs typeface="Arial" pitchFamily="34" charset="0"/>
                        </a:rPr>
                        <a:t>Application / Analysis</a:t>
                      </a:r>
                      <a:endParaRPr lang="en-US" sz="800" b="1" kern="150" dirty="0">
                        <a:solidFill>
                          <a:schemeClr val="tx1">
                            <a:lumMod val="65000"/>
                            <a:lumOff val="35000"/>
                          </a:schemeClr>
                        </a:solidFill>
                        <a:effectLst/>
                        <a:latin typeface="+mn-lt"/>
                        <a:cs typeface="Arial" pitchFamily="34" charset="0"/>
                      </a:endParaRPr>
                    </a:p>
                    <a:p>
                      <a:pPr marL="0" marR="0">
                        <a:spcBef>
                          <a:spcPts val="0"/>
                        </a:spcBef>
                        <a:spcAft>
                          <a:spcPts val="0"/>
                        </a:spcAft>
                      </a:pPr>
                      <a:r>
                        <a:rPr lang="ru-RU" sz="800" b="0" kern="150" dirty="0">
                          <a:solidFill>
                            <a:schemeClr val="tx1">
                              <a:lumMod val="65000"/>
                              <a:lumOff val="35000"/>
                            </a:schemeClr>
                          </a:solidFill>
                          <a:effectLst/>
                          <a:latin typeface="+mn-lt"/>
                          <a:cs typeface="Arial" pitchFamily="34" charset="0"/>
                        </a:rPr>
                        <a:t>Ability to make judgments and draw appropriate conclusions based on the quantitative analysis of data, while recognizing the limits of this analysis</a:t>
                      </a:r>
                      <a:endParaRPr lang="en-US" sz="800" b="0" kern="150" dirty="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a:solidFill>
                            <a:schemeClr val="tx1">
                              <a:lumMod val="65000"/>
                              <a:lumOff val="35000"/>
                            </a:schemeClr>
                          </a:solidFill>
                          <a:effectLst/>
                          <a:latin typeface="+mn-lt"/>
                          <a:cs typeface="Arial" pitchFamily="34" charset="0"/>
                        </a:rPr>
                        <a:t>Uses the quantitative analysis of data as the basis for deep and thoughtful judgments, drawing insightful, carefully qualified conclusions from this work.</a:t>
                      </a:r>
                      <a:endParaRPr lang="en-US" sz="800" kern="15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a:solidFill>
                            <a:schemeClr val="tx1">
                              <a:lumMod val="65000"/>
                              <a:lumOff val="35000"/>
                            </a:schemeClr>
                          </a:solidFill>
                          <a:effectLst/>
                          <a:latin typeface="+mn-lt"/>
                          <a:cs typeface="Arial" pitchFamily="34" charset="0"/>
                        </a:rPr>
                        <a:t>Uses the quantitative analysis of data as the basis for competent judgments, drawing reasonable and appropriately qualified conclusions from this work.</a:t>
                      </a:r>
                      <a:endParaRPr lang="en-US" sz="800" kern="15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dirty="0">
                          <a:solidFill>
                            <a:schemeClr val="tx1">
                              <a:lumMod val="65000"/>
                              <a:lumOff val="35000"/>
                            </a:schemeClr>
                          </a:solidFill>
                          <a:effectLst/>
                          <a:latin typeface="+mn-lt"/>
                          <a:cs typeface="Arial" pitchFamily="34" charset="0"/>
                        </a:rPr>
                        <a:t>Uses the quantitative analysis of data as the basis for workmanlike (without inspiration or nuance, ordinary) judgments, drawing plausible conclusions from this work.</a:t>
                      </a:r>
                      <a:endParaRPr lang="en-US" sz="800" kern="150" dirty="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dirty="0">
                          <a:solidFill>
                            <a:schemeClr val="tx1">
                              <a:lumMod val="65000"/>
                              <a:lumOff val="35000"/>
                            </a:schemeClr>
                          </a:solidFill>
                          <a:effectLst/>
                          <a:latin typeface="+mn-lt"/>
                          <a:cs typeface="Arial" pitchFamily="34" charset="0"/>
                        </a:rPr>
                        <a:t>Uses the quantitative analysis of data as the basis for tentative, basic judgments, although is hesitant or uncertain about drawing conclusions from this work.</a:t>
                      </a:r>
                      <a:endParaRPr lang="en-US" sz="800" kern="150" dirty="0">
                        <a:solidFill>
                          <a:schemeClr val="tx1">
                            <a:lumMod val="65000"/>
                            <a:lumOff val="35000"/>
                          </a:schemeClr>
                        </a:solidFill>
                        <a:effectLst/>
                        <a:latin typeface="+mn-lt"/>
                        <a:ea typeface="Times New Roman"/>
                        <a:cs typeface="Arial" pitchFamily="34" charset="0"/>
                      </a:endParaRPr>
                    </a:p>
                  </a:txBody>
                  <a:tcPr marL="24179" marR="24179" marT="24179" marB="24179"/>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4"/>
                  </a:ext>
                </a:extLst>
              </a:tr>
              <a:tr h="859692">
                <a:tc>
                  <a:txBody>
                    <a:bodyPr/>
                    <a:lstStyle/>
                    <a:p>
                      <a:pPr marL="0" marR="0">
                        <a:spcBef>
                          <a:spcPts val="0"/>
                        </a:spcBef>
                        <a:spcAft>
                          <a:spcPts val="0"/>
                        </a:spcAft>
                      </a:pPr>
                      <a:r>
                        <a:rPr lang="ru-RU" sz="800" b="1" kern="150" dirty="0">
                          <a:solidFill>
                            <a:schemeClr val="tx1">
                              <a:lumMod val="65000"/>
                              <a:lumOff val="35000"/>
                            </a:schemeClr>
                          </a:solidFill>
                          <a:effectLst/>
                          <a:latin typeface="+mn-lt"/>
                          <a:cs typeface="Arial" pitchFamily="34" charset="0"/>
                        </a:rPr>
                        <a:t>Assumptions</a:t>
                      </a:r>
                      <a:endParaRPr lang="en-US" sz="800" b="1" kern="150" dirty="0">
                        <a:solidFill>
                          <a:schemeClr val="tx1">
                            <a:lumMod val="65000"/>
                            <a:lumOff val="35000"/>
                          </a:schemeClr>
                        </a:solidFill>
                        <a:effectLst/>
                        <a:latin typeface="+mn-lt"/>
                        <a:cs typeface="Arial" pitchFamily="34" charset="0"/>
                      </a:endParaRPr>
                    </a:p>
                    <a:p>
                      <a:pPr marL="0" marR="0">
                        <a:spcBef>
                          <a:spcPts val="0"/>
                        </a:spcBef>
                        <a:spcAft>
                          <a:spcPts val="0"/>
                        </a:spcAft>
                      </a:pPr>
                      <a:r>
                        <a:rPr lang="ru-RU" sz="800" b="0" kern="150" dirty="0">
                          <a:solidFill>
                            <a:schemeClr val="tx1">
                              <a:lumMod val="65000"/>
                              <a:lumOff val="35000"/>
                            </a:schemeClr>
                          </a:solidFill>
                          <a:effectLst/>
                          <a:latin typeface="+mn-lt"/>
                          <a:cs typeface="Arial" pitchFamily="34" charset="0"/>
                        </a:rPr>
                        <a:t>Ability to make and evaluate important assumptions in estimation, modeling, and data analysis</a:t>
                      </a:r>
                      <a:endParaRPr lang="en-US" sz="800" b="0" kern="150" dirty="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a:solidFill>
                            <a:schemeClr val="tx1">
                              <a:lumMod val="65000"/>
                              <a:lumOff val="35000"/>
                            </a:schemeClr>
                          </a:solidFill>
                          <a:effectLst/>
                          <a:latin typeface="+mn-lt"/>
                          <a:cs typeface="Arial" pitchFamily="34" charset="0"/>
                        </a:rPr>
                        <a:t>Explicitly describes assumptions and provides compelling rationale for why each assumption is appropriate.  Shows awareness that confidence in final conclusions is limited by the accuracy of the assumptions.</a:t>
                      </a:r>
                      <a:endParaRPr lang="en-US" sz="800" kern="15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a:solidFill>
                            <a:schemeClr val="tx1">
                              <a:lumMod val="65000"/>
                              <a:lumOff val="35000"/>
                            </a:schemeClr>
                          </a:solidFill>
                          <a:effectLst/>
                          <a:latin typeface="+mn-lt"/>
                          <a:cs typeface="Arial" pitchFamily="34" charset="0"/>
                        </a:rPr>
                        <a:t>Explicitly describes assumptions and provides compelling rationale for why assumptions are appropriate.</a:t>
                      </a:r>
                      <a:endParaRPr lang="en-US" sz="800" kern="15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dirty="0">
                          <a:solidFill>
                            <a:schemeClr val="tx1">
                              <a:lumMod val="65000"/>
                              <a:lumOff val="35000"/>
                            </a:schemeClr>
                          </a:solidFill>
                          <a:effectLst/>
                          <a:latin typeface="+mn-lt"/>
                          <a:cs typeface="Arial" pitchFamily="34" charset="0"/>
                        </a:rPr>
                        <a:t>Explicitly describes assumptions.</a:t>
                      </a:r>
                      <a:endParaRPr lang="en-US" sz="800" kern="150" dirty="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dirty="0">
                          <a:solidFill>
                            <a:schemeClr val="tx1">
                              <a:lumMod val="65000"/>
                              <a:lumOff val="35000"/>
                            </a:schemeClr>
                          </a:solidFill>
                          <a:effectLst/>
                          <a:latin typeface="+mn-lt"/>
                          <a:cs typeface="Arial" pitchFamily="34" charset="0"/>
                        </a:rPr>
                        <a:t>Attempts to describe assumptions.</a:t>
                      </a:r>
                      <a:endParaRPr lang="en-US" sz="800" kern="150" dirty="0">
                        <a:solidFill>
                          <a:schemeClr val="tx1">
                            <a:lumMod val="65000"/>
                            <a:lumOff val="35000"/>
                          </a:schemeClr>
                        </a:solidFill>
                        <a:effectLst/>
                        <a:latin typeface="+mn-lt"/>
                        <a:ea typeface="Times New Roman"/>
                        <a:cs typeface="Arial" pitchFamily="34" charset="0"/>
                      </a:endParaRPr>
                    </a:p>
                  </a:txBody>
                  <a:tcPr marL="24179" marR="24179" marT="24179" marB="24179"/>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5"/>
                  </a:ext>
                </a:extLst>
              </a:tr>
              <a:tr h="1045308">
                <a:tc>
                  <a:txBody>
                    <a:bodyPr/>
                    <a:lstStyle/>
                    <a:p>
                      <a:pPr marL="0" marR="0">
                        <a:spcBef>
                          <a:spcPts val="0"/>
                        </a:spcBef>
                        <a:spcAft>
                          <a:spcPts val="0"/>
                        </a:spcAft>
                      </a:pPr>
                      <a:r>
                        <a:rPr lang="ru-RU" sz="800" b="1" kern="150" dirty="0">
                          <a:solidFill>
                            <a:schemeClr val="tx1">
                              <a:lumMod val="65000"/>
                              <a:lumOff val="35000"/>
                            </a:schemeClr>
                          </a:solidFill>
                          <a:effectLst/>
                          <a:latin typeface="+mn-lt"/>
                          <a:cs typeface="Arial" pitchFamily="34" charset="0"/>
                        </a:rPr>
                        <a:t>Communication</a:t>
                      </a:r>
                      <a:endParaRPr lang="en-US" sz="800" b="1" kern="150" dirty="0">
                        <a:solidFill>
                          <a:schemeClr val="tx1">
                            <a:lumMod val="65000"/>
                            <a:lumOff val="35000"/>
                          </a:schemeClr>
                        </a:solidFill>
                        <a:effectLst/>
                        <a:latin typeface="+mn-lt"/>
                        <a:cs typeface="Arial" pitchFamily="34" charset="0"/>
                      </a:endParaRPr>
                    </a:p>
                    <a:p>
                      <a:pPr marL="0" marR="0">
                        <a:spcBef>
                          <a:spcPts val="0"/>
                        </a:spcBef>
                        <a:spcAft>
                          <a:spcPts val="0"/>
                        </a:spcAft>
                      </a:pPr>
                      <a:r>
                        <a:rPr lang="ru-RU" sz="800" b="0" kern="150" dirty="0">
                          <a:solidFill>
                            <a:schemeClr val="tx1">
                              <a:lumMod val="65000"/>
                              <a:lumOff val="35000"/>
                            </a:schemeClr>
                          </a:solidFill>
                          <a:effectLst/>
                          <a:latin typeface="+mn-lt"/>
                          <a:cs typeface="Arial" pitchFamily="34" charset="0"/>
                        </a:rPr>
                        <a:t>Expressing quantitative evidence in support of the argument or purpose of the work (in terms of what evidence is used and how it is formatted, presented, and contextualized)</a:t>
                      </a:r>
                      <a:endParaRPr lang="en-US" sz="800" b="0" kern="150" dirty="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dirty="0">
                          <a:solidFill>
                            <a:schemeClr val="tx1">
                              <a:lumMod val="65000"/>
                              <a:lumOff val="35000"/>
                            </a:schemeClr>
                          </a:solidFill>
                          <a:effectLst/>
                          <a:latin typeface="+mn-lt"/>
                          <a:cs typeface="Arial" pitchFamily="34" charset="0"/>
                        </a:rPr>
                        <a:t>Uses quantitative information in connection with the argument or purpose of the work, presents it in an effective format, and explicates it with consistently high quality.</a:t>
                      </a:r>
                      <a:endParaRPr lang="en-US" sz="800" kern="150" dirty="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dirty="0">
                          <a:solidFill>
                            <a:schemeClr val="tx1">
                              <a:lumMod val="65000"/>
                              <a:lumOff val="35000"/>
                            </a:schemeClr>
                          </a:solidFill>
                          <a:effectLst/>
                          <a:latin typeface="+mn-lt"/>
                          <a:cs typeface="Arial" pitchFamily="34" charset="0"/>
                        </a:rPr>
                        <a:t>Uses quantitative information in connection with the argument or purpose of the work, though data may be presented in a less than completely effective format or some parts of the explication may be uneven.</a:t>
                      </a:r>
                      <a:endParaRPr lang="en-US" sz="800" kern="150" dirty="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dirty="0">
                          <a:solidFill>
                            <a:schemeClr val="tx1">
                              <a:lumMod val="65000"/>
                              <a:lumOff val="35000"/>
                            </a:schemeClr>
                          </a:solidFill>
                          <a:effectLst/>
                          <a:latin typeface="+mn-lt"/>
                          <a:cs typeface="Arial" pitchFamily="34" charset="0"/>
                        </a:rPr>
                        <a:t>Uses quantitative information, but does not effectively connect it to the argument or purpose of the work.</a:t>
                      </a:r>
                      <a:endParaRPr lang="en-US" sz="800" kern="150" dirty="0">
                        <a:solidFill>
                          <a:schemeClr val="tx1">
                            <a:lumMod val="65000"/>
                            <a:lumOff val="35000"/>
                          </a:schemeClr>
                        </a:solidFill>
                        <a:effectLst/>
                        <a:latin typeface="+mn-lt"/>
                        <a:ea typeface="Times New Roman"/>
                        <a:cs typeface="Arial" pitchFamily="34" charset="0"/>
                      </a:endParaRPr>
                    </a:p>
                  </a:txBody>
                  <a:tcPr marL="24179" marR="24179" marT="24179" marB="24179"/>
                </a:tc>
                <a:tc>
                  <a:txBody>
                    <a:bodyPr/>
                    <a:lstStyle/>
                    <a:p>
                      <a:pPr marL="0" marR="0">
                        <a:spcBef>
                          <a:spcPts val="0"/>
                        </a:spcBef>
                        <a:spcAft>
                          <a:spcPts val="0"/>
                        </a:spcAft>
                      </a:pPr>
                      <a:r>
                        <a:rPr lang="ru-RU" sz="800" kern="150" dirty="0">
                          <a:solidFill>
                            <a:schemeClr val="tx1">
                              <a:lumMod val="65000"/>
                              <a:lumOff val="35000"/>
                            </a:schemeClr>
                          </a:solidFill>
                          <a:effectLst/>
                          <a:latin typeface="+mn-lt"/>
                          <a:cs typeface="Arial" pitchFamily="34" charset="0"/>
                        </a:rPr>
                        <a:t>Presents an argument for which quantitative evidence is pertinent, but does not provide adequate explicit numerical support.  (May use quasi-quantitative words such as "many," "few," "increasing," "small," and the like in place of actual quantities.)</a:t>
                      </a:r>
                      <a:endParaRPr lang="en-US" sz="800" kern="150" dirty="0">
                        <a:solidFill>
                          <a:schemeClr val="tx1">
                            <a:lumMod val="65000"/>
                            <a:lumOff val="35000"/>
                          </a:schemeClr>
                        </a:solidFill>
                        <a:effectLst/>
                        <a:latin typeface="+mn-lt"/>
                        <a:ea typeface="Times New Roman"/>
                        <a:cs typeface="Arial" pitchFamily="34" charset="0"/>
                      </a:endParaRPr>
                    </a:p>
                  </a:txBody>
                  <a:tcPr marL="24179" marR="24179" marT="24179" marB="24179"/>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6"/>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6398660"/>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A72C4DC-A961-4A87-902B-8B1E1AFEEE18}"/>
              </a:ext>
            </a:extLst>
          </p:cNvPr>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47505863"/>
              </p:ext>
            </p:extLst>
          </p:nvPr>
        </p:nvGraphicFramePr>
        <p:xfrm>
          <a:off x="192024" y="388620"/>
          <a:ext cx="8759952" cy="608076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457200" y="6472951"/>
            <a:ext cx="9601200" cy="307777"/>
          </a:xfrm>
          <a:prstGeom prst="rect">
            <a:avLst/>
          </a:prstGeom>
        </p:spPr>
        <p:txBody>
          <a:bodyPr wrap="square">
            <a:spAutoFit/>
          </a:bodyPr>
          <a:lstStyle/>
          <a:p>
            <a:r>
              <a:rPr lang="en-US" sz="1400" dirty="0"/>
              <a:t>These results are not generalizable across participating states or the nation in any way. Please use appropriately.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8900863"/>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D58A85-E718-452D-B500-A7DAD880B660}" type="slidenum">
              <a:rPr lang="en-US" smtClean="0"/>
              <a:pPr/>
              <a:t>2</a:t>
            </a:fld>
            <a:endParaRPr lang="en-US"/>
          </a:p>
        </p:txBody>
      </p:sp>
      <p:sp>
        <p:nvSpPr>
          <p:cNvPr id="6" name="Title 1"/>
          <p:cNvSpPr txBox="1">
            <a:spLocks/>
          </p:cNvSpPr>
          <p:nvPr/>
        </p:nvSpPr>
        <p:spPr>
          <a:xfrm>
            <a:off x="304800" y="381000"/>
            <a:ext cx="9315450" cy="9941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chemeClr val="accent1"/>
                </a:solidFill>
                <a:latin typeface="+mn-lt"/>
                <a:ea typeface="Abadi MT Condensed Light" charset="0"/>
                <a:cs typeface="Abadi MT Condensed Light" charset="0"/>
              </a:rPr>
              <a:t>Today’s Speakers &amp; Moderator</a:t>
            </a:r>
          </a:p>
        </p:txBody>
      </p:sp>
      <p:sp>
        <p:nvSpPr>
          <p:cNvPr id="7" name="Rectangle 6"/>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90530" y="1478890"/>
            <a:ext cx="2362941" cy="236294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43209" y="1492830"/>
            <a:ext cx="2362940" cy="2362940"/>
          </a:xfrm>
          <a:prstGeom prst="rect">
            <a:avLst/>
          </a:prstGeom>
          <a:ln w="12700">
            <a:solidFill>
              <a:schemeClr val="tx1"/>
            </a:solidFill>
          </a:ln>
        </p:spPr>
      </p:pic>
      <p:sp>
        <p:nvSpPr>
          <p:cNvPr id="13" name="Content Placeholder 2"/>
          <p:cNvSpPr txBox="1">
            <a:spLocks/>
          </p:cNvSpPr>
          <p:nvPr/>
        </p:nvSpPr>
        <p:spPr>
          <a:xfrm>
            <a:off x="443209" y="3886200"/>
            <a:ext cx="2593366" cy="639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200" dirty="0">
                <a:solidFill>
                  <a:schemeClr val="tx1">
                    <a:lumMod val="50000"/>
                    <a:lumOff val="50000"/>
                  </a:schemeClr>
                </a:solidFill>
                <a:ea typeface="Abadi MT Condensed Light" charset="0"/>
                <a:cs typeface="Abadi MT Condensed Light" charset="0"/>
              </a:rPr>
              <a:t>Julie Carnahan</a:t>
            </a:r>
          </a:p>
        </p:txBody>
      </p:sp>
      <p:sp>
        <p:nvSpPr>
          <p:cNvPr id="14" name="Content Placeholder 2"/>
          <p:cNvSpPr txBox="1">
            <a:spLocks/>
          </p:cNvSpPr>
          <p:nvPr/>
        </p:nvSpPr>
        <p:spPr>
          <a:xfrm>
            <a:off x="3290599" y="3916017"/>
            <a:ext cx="2562803" cy="639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200" dirty="0">
                <a:solidFill>
                  <a:schemeClr val="tx1">
                    <a:lumMod val="50000"/>
                    <a:lumOff val="50000"/>
                  </a:schemeClr>
                </a:solidFill>
                <a:ea typeface="Abadi MT Condensed Light" charset="0"/>
                <a:cs typeface="Abadi MT Condensed Light" charset="0"/>
              </a:rPr>
              <a:t>Terrel Rhodes</a:t>
            </a:r>
          </a:p>
        </p:txBody>
      </p:sp>
      <p:pic>
        <p:nvPicPr>
          <p:cNvPr id="1030" name="Picture 6" descr="Image result for sheeo logo"/>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7103" y="4711272"/>
            <a:ext cx="2745578" cy="63416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2" name="Picture 8" descr="Image result for aac&amp;u logo"/>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09988" y="4570313"/>
            <a:ext cx="1724025" cy="91608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0" name="Content Placeholder 2"/>
          <p:cNvSpPr txBox="1">
            <a:spLocks/>
          </p:cNvSpPr>
          <p:nvPr/>
        </p:nvSpPr>
        <p:spPr>
          <a:xfrm>
            <a:off x="228600" y="6356350"/>
            <a:ext cx="4662097" cy="4182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1600" dirty="0">
                <a:solidFill>
                  <a:schemeClr val="tx1">
                    <a:lumMod val="50000"/>
                    <a:lumOff val="50000"/>
                  </a:schemeClr>
                </a:solidFill>
                <a:ea typeface="Abadi MT Condensed Light" charset="0"/>
                <a:cs typeface="Abadi MT Condensed Light" charset="0"/>
              </a:rPr>
              <a:t>This webinar is brought to you by</a:t>
            </a:r>
          </a:p>
        </p:txBody>
      </p:sp>
      <p:pic>
        <p:nvPicPr>
          <p:cNvPr id="21" name="Picture 20"/>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90697" y="6360007"/>
            <a:ext cx="1993904" cy="32920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351857" y="1494059"/>
            <a:ext cx="2334943" cy="2334943"/>
          </a:xfrm>
          <a:prstGeom prst="rect">
            <a:avLst/>
          </a:prstGeom>
          <a:ln w="12700">
            <a:solidFill>
              <a:schemeClr val="tx1"/>
            </a:solidFill>
          </a:ln>
        </p:spPr>
      </p:pic>
      <p:sp>
        <p:nvSpPr>
          <p:cNvPr id="18" name="Content Placeholder 2"/>
          <p:cNvSpPr>
            <a:spLocks noGrp="1"/>
          </p:cNvSpPr>
          <p:nvPr>
            <p:ph idx="1"/>
          </p:nvPr>
        </p:nvSpPr>
        <p:spPr>
          <a:xfrm>
            <a:off x="6172199" y="3900199"/>
            <a:ext cx="2562803" cy="639158"/>
          </a:xfrm>
        </p:spPr>
        <p:txBody>
          <a:bodyPr>
            <a:noAutofit/>
          </a:bodyPr>
          <a:lstStyle/>
          <a:p>
            <a:pPr marL="0" indent="0" algn="ctr">
              <a:buNone/>
            </a:pPr>
            <a:r>
              <a:rPr lang="en-US" sz="2200" dirty="0">
                <a:solidFill>
                  <a:schemeClr val="tx1">
                    <a:lumMod val="50000"/>
                    <a:lumOff val="50000"/>
                  </a:schemeClr>
                </a:solidFill>
                <a:ea typeface="Abadi MT Condensed Light" charset="0"/>
                <a:cs typeface="Abadi MT Condensed Light" charset="0"/>
              </a:rPr>
              <a:t>Catherine </a:t>
            </a:r>
            <a:r>
              <a:rPr lang="en-US" sz="2200" dirty="0" err="1">
                <a:solidFill>
                  <a:schemeClr val="tx1">
                    <a:lumMod val="50000"/>
                    <a:lumOff val="50000"/>
                  </a:schemeClr>
                </a:solidFill>
                <a:ea typeface="Abadi MT Condensed Light" charset="0"/>
                <a:cs typeface="Abadi MT Condensed Light" charset="0"/>
              </a:rPr>
              <a:t>Wehlburg</a:t>
            </a:r>
            <a:endParaRPr lang="en-US" sz="2200" dirty="0">
              <a:solidFill>
                <a:schemeClr val="tx1">
                  <a:lumMod val="50000"/>
                  <a:lumOff val="50000"/>
                </a:schemeClr>
              </a:solidFill>
              <a:ea typeface="Abadi MT Condensed Light" charset="0"/>
              <a:cs typeface="Abadi MT Condensed Light" charset="0"/>
            </a:endParaRPr>
          </a:p>
          <a:p>
            <a:pPr marL="0" indent="0" algn="ctr">
              <a:spcBef>
                <a:spcPts val="0"/>
              </a:spcBef>
              <a:buNone/>
            </a:pPr>
            <a:r>
              <a:rPr lang="en-US" sz="1200" dirty="0">
                <a:solidFill>
                  <a:schemeClr val="tx1">
                    <a:lumMod val="50000"/>
                    <a:lumOff val="50000"/>
                  </a:schemeClr>
                </a:solidFill>
                <a:ea typeface="Abadi MT Condensed Light" charset="0"/>
                <a:cs typeface="Abadi MT Condensed Light" charset="0"/>
              </a:rPr>
              <a:t>MODERATOR</a:t>
            </a:r>
          </a:p>
        </p:txBody>
      </p:sp>
      <p:pic>
        <p:nvPicPr>
          <p:cNvPr id="19" name="Picture 2" descr="Image result for aalhe logo"/>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61229" y="4744407"/>
            <a:ext cx="1384741" cy="56789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8938394"/>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flipV="1">
            <a:off x="0" y="6705599"/>
            <a:ext cx="9154297" cy="177626"/>
          </a:xfrm>
          <a:prstGeom prst="rect">
            <a:avLst/>
          </a:prstGeom>
          <a:solidFill>
            <a:srgbClr val="A9C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228600" y="1524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000" b="1" dirty="0">
                <a:solidFill>
                  <a:schemeClr val="accent1"/>
                </a:solidFill>
                <a:latin typeface="+mn-lt"/>
              </a:rPr>
              <a:t>Questions?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8644998"/>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flipV="1">
            <a:off x="0" y="6613951"/>
            <a:ext cx="9154297" cy="269275"/>
          </a:xfrm>
          <a:prstGeom prst="rect">
            <a:avLst/>
          </a:prstGeom>
          <a:solidFill>
            <a:srgbClr val="A9C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28600" y="1447800"/>
            <a:ext cx="8610600" cy="2185214"/>
          </a:xfrm>
          <a:prstGeom prst="rect">
            <a:avLst/>
          </a:prstGeom>
          <a:noFill/>
        </p:spPr>
        <p:txBody>
          <a:bodyPr wrap="square" rtlCol="0">
            <a:spAutoFit/>
          </a:bodyPr>
          <a:lstStyle/>
          <a:p>
            <a:r>
              <a:rPr lang="en-US" sz="5400" b="1" dirty="0">
                <a:solidFill>
                  <a:schemeClr val="accent1"/>
                </a:solidFill>
              </a:rPr>
              <a:t>Potential to Disaggregate by Demographic Characteristics</a:t>
            </a:r>
          </a:p>
          <a:p>
            <a:pPr algn="ctr"/>
            <a:endParaRPr lang="en-US" sz="2800" cap="all" dirty="0">
              <a:solidFill>
                <a:srgbClr val="4D6CA9"/>
              </a:solidFill>
              <a:latin typeface="Calibri Light" panose="020F030202020403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966849"/>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64E025C-A4B1-4E50-85E1-409B1C117F8E}"/>
              </a:ext>
            </a:extLst>
          </p:cNvPr>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26114333"/>
              </p:ext>
            </p:extLst>
          </p:nvPr>
        </p:nvGraphicFramePr>
        <p:xfrm>
          <a:off x="203600" y="1447800"/>
          <a:ext cx="4631083" cy="41007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FC3AAC9-6F8B-4886-BA8F-AF9D366B032E}"/>
              </a:ext>
            </a:extLst>
          </p:cNvPr>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29047845"/>
              </p:ext>
            </p:extLst>
          </p:nvPr>
        </p:nvGraphicFramePr>
        <p:xfrm>
          <a:off x="4763799" y="1524000"/>
          <a:ext cx="4383444" cy="3958351"/>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p:cNvSpPr txBox="1">
            <a:spLocks/>
          </p:cNvSpPr>
          <p:nvPr/>
        </p:nvSpPr>
        <p:spPr>
          <a:xfrm>
            <a:off x="76200" y="304800"/>
            <a:ext cx="82296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chemeClr val="accent4"/>
                </a:solidFill>
                <a:latin typeface="+mn-lt"/>
                <a:cs typeface="Arial" pitchFamily="34" charset="0"/>
              </a:rPr>
              <a:t>Critical Thinking Scores by Race</a:t>
            </a:r>
          </a:p>
        </p:txBody>
      </p:sp>
      <p:sp>
        <p:nvSpPr>
          <p:cNvPr id="7" name="Title 1"/>
          <p:cNvSpPr txBox="1">
            <a:spLocks/>
          </p:cNvSpPr>
          <p:nvPr/>
        </p:nvSpPr>
        <p:spPr>
          <a:xfrm>
            <a:off x="2286000" y="2362200"/>
            <a:ext cx="2971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tx1">
                    <a:lumMod val="50000"/>
                    <a:lumOff val="50000"/>
                  </a:schemeClr>
                </a:solidFill>
                <a:latin typeface="+mn-lt"/>
                <a:cs typeface="Arial" pitchFamily="34" charset="0"/>
              </a:rPr>
              <a:t>2 year</a:t>
            </a:r>
          </a:p>
        </p:txBody>
      </p:sp>
      <p:sp>
        <p:nvSpPr>
          <p:cNvPr id="8" name="Title 1"/>
          <p:cNvSpPr txBox="1">
            <a:spLocks/>
          </p:cNvSpPr>
          <p:nvPr/>
        </p:nvSpPr>
        <p:spPr>
          <a:xfrm>
            <a:off x="6553200" y="2345505"/>
            <a:ext cx="2971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tx1">
                    <a:lumMod val="50000"/>
                    <a:lumOff val="50000"/>
                  </a:schemeClr>
                </a:solidFill>
                <a:latin typeface="+mn-lt"/>
                <a:cs typeface="Arial" pitchFamily="34" charset="0"/>
              </a:rPr>
              <a:t>4 year</a:t>
            </a:r>
          </a:p>
        </p:txBody>
      </p:sp>
      <p:sp>
        <p:nvSpPr>
          <p:cNvPr id="9" name="Rectangle 8"/>
          <p:cNvSpPr/>
          <p:nvPr/>
        </p:nvSpPr>
        <p:spPr>
          <a:xfrm>
            <a:off x="457200" y="6472951"/>
            <a:ext cx="9601200" cy="307777"/>
          </a:xfrm>
          <a:prstGeom prst="rect">
            <a:avLst/>
          </a:prstGeom>
        </p:spPr>
        <p:txBody>
          <a:bodyPr wrap="square">
            <a:spAutoFit/>
          </a:bodyPr>
          <a:lstStyle/>
          <a:p>
            <a:r>
              <a:rPr lang="en-US" sz="1400" dirty="0"/>
              <a:t>These results are not generalizable across participating states or the nation in any way. Please use appropriately.</a:t>
            </a:r>
          </a:p>
        </p:txBody>
      </p:sp>
      <p:sp>
        <p:nvSpPr>
          <p:cNvPr id="10" name="TextBox 9"/>
          <p:cNvSpPr txBox="1"/>
          <p:nvPr/>
        </p:nvSpPr>
        <p:spPr>
          <a:xfrm>
            <a:off x="5057967" y="5257800"/>
            <a:ext cx="3795107" cy="2907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1">
                    <a:lumMod val="75000"/>
                    <a:lumOff val="25000"/>
                  </a:schemeClr>
                </a:solidFill>
              </a:rPr>
              <a:t>  Asian            Black          Hispanic        White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7345264"/>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a:xfrm>
            <a:off x="76199" y="304800"/>
            <a:ext cx="8952689"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chemeClr val="accent4"/>
                </a:solidFill>
                <a:latin typeface="+mn-lt"/>
                <a:cs typeface="Arial" pitchFamily="34" charset="0"/>
              </a:rPr>
              <a:t>Critical Thinking Scores by Pell Eligibility</a:t>
            </a:r>
          </a:p>
        </p:txBody>
      </p:sp>
      <p:graphicFrame>
        <p:nvGraphicFramePr>
          <p:cNvPr id="9" name="Chart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0C610C1-EFE9-435E-9355-FC77BA2A38B7}"/>
              </a:ext>
            </a:extLst>
          </p:cNvPr>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906714396"/>
              </p:ext>
            </p:extLst>
          </p:nvPr>
        </p:nvGraphicFramePr>
        <p:xfrm>
          <a:off x="183204" y="1828800"/>
          <a:ext cx="4112761" cy="3882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73FC5BB-8C4D-425D-BA90-E54029BA7AF9}"/>
              </a:ext>
            </a:extLst>
          </p:cNvPr>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48268771"/>
              </p:ext>
            </p:extLst>
          </p:nvPr>
        </p:nvGraphicFramePr>
        <p:xfrm>
          <a:off x="4876800" y="1828800"/>
          <a:ext cx="3829375" cy="3882151"/>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457200" y="6472951"/>
            <a:ext cx="9601200" cy="307777"/>
          </a:xfrm>
          <a:prstGeom prst="rect">
            <a:avLst/>
          </a:prstGeom>
        </p:spPr>
        <p:txBody>
          <a:bodyPr wrap="square">
            <a:spAutoFit/>
          </a:bodyPr>
          <a:lstStyle/>
          <a:p>
            <a:r>
              <a:rPr lang="en-US" sz="1400" dirty="0"/>
              <a:t>These results are not generalizable across participating states or the nation in any way. Please use appropriately.</a:t>
            </a:r>
          </a:p>
        </p:txBody>
      </p:sp>
      <p:sp>
        <p:nvSpPr>
          <p:cNvPr id="7" name="Title 1"/>
          <p:cNvSpPr txBox="1">
            <a:spLocks/>
          </p:cNvSpPr>
          <p:nvPr/>
        </p:nvSpPr>
        <p:spPr>
          <a:xfrm>
            <a:off x="1905000" y="2455889"/>
            <a:ext cx="2971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tx1">
                    <a:lumMod val="50000"/>
                    <a:lumOff val="50000"/>
                  </a:schemeClr>
                </a:solidFill>
                <a:latin typeface="+mn-lt"/>
                <a:cs typeface="Arial" pitchFamily="34" charset="0"/>
              </a:rPr>
              <a:t>2 year</a:t>
            </a:r>
          </a:p>
        </p:txBody>
      </p:sp>
      <p:sp>
        <p:nvSpPr>
          <p:cNvPr id="8" name="Title 1"/>
          <p:cNvSpPr txBox="1">
            <a:spLocks/>
          </p:cNvSpPr>
          <p:nvPr/>
        </p:nvSpPr>
        <p:spPr>
          <a:xfrm>
            <a:off x="6324600" y="2438400"/>
            <a:ext cx="2533032"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tx1">
                    <a:lumMod val="50000"/>
                    <a:lumOff val="50000"/>
                  </a:schemeClr>
                </a:solidFill>
                <a:latin typeface="+mn-lt"/>
                <a:cs typeface="Arial" pitchFamily="34" charset="0"/>
              </a:rPr>
              <a:t>4 year</a:t>
            </a:r>
          </a:p>
        </p:txBody>
      </p:sp>
      <p:sp>
        <p:nvSpPr>
          <p:cNvPr id="12" name="TextBox 11"/>
          <p:cNvSpPr txBox="1"/>
          <p:nvPr/>
        </p:nvSpPr>
        <p:spPr>
          <a:xfrm>
            <a:off x="940125" y="5496226"/>
            <a:ext cx="4003140" cy="2949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chemeClr val="tx1">
                    <a:lumMod val="75000"/>
                    <a:lumOff val="25000"/>
                  </a:schemeClr>
                </a:solidFill>
              </a:rPr>
              <a:t> Not </a:t>
            </a:r>
            <a:r>
              <a:rPr lang="en-US" sz="2000">
                <a:solidFill>
                  <a:schemeClr val="tx1">
                    <a:lumMod val="75000"/>
                    <a:lumOff val="25000"/>
                  </a:schemeClr>
                </a:solidFill>
              </a:rPr>
              <a:t>Eligible        Pell </a:t>
            </a:r>
            <a:r>
              <a:rPr lang="en-US" sz="2000" dirty="0">
                <a:solidFill>
                  <a:schemeClr val="tx1">
                    <a:lumMod val="75000"/>
                    <a:lumOff val="25000"/>
                  </a:schemeClr>
                </a:solidFill>
              </a:rPr>
              <a:t>Eligible</a:t>
            </a:r>
          </a:p>
        </p:txBody>
      </p:sp>
      <p:sp>
        <p:nvSpPr>
          <p:cNvPr id="13" name="TextBox 12"/>
          <p:cNvSpPr txBox="1"/>
          <p:nvPr/>
        </p:nvSpPr>
        <p:spPr>
          <a:xfrm>
            <a:off x="5105400" y="5525905"/>
            <a:ext cx="4003140" cy="2949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chemeClr val="tx1">
                    <a:lumMod val="75000"/>
                    <a:lumOff val="25000"/>
                  </a:schemeClr>
                </a:solidFill>
              </a:rPr>
              <a:t> Not Eligible           Pell Eligible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7368887"/>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lumMod val="75000"/>
                  </a:schemeClr>
                </a:solidFill>
                <a:latin typeface="+mn-lt"/>
              </a:rPr>
              <a:t>State Level Results</a:t>
            </a:r>
          </a:p>
        </p:txBody>
      </p:sp>
      <p:sp>
        <p:nvSpPr>
          <p:cNvPr id="3" name="Content Placeholder 2"/>
          <p:cNvSpPr>
            <a:spLocks noGrp="1"/>
          </p:cNvSpPr>
          <p:nvPr>
            <p:ph idx="1"/>
          </p:nvPr>
        </p:nvSpPr>
        <p:spPr/>
        <p:txBody>
          <a:bodyPr/>
          <a:lstStyle/>
          <a:p>
            <a:pPr marL="0" indent="0">
              <a:buNone/>
            </a:pPr>
            <a:r>
              <a:rPr lang="en-US" dirty="0">
                <a:solidFill>
                  <a:schemeClr val="tx1">
                    <a:lumMod val="50000"/>
                    <a:lumOff val="50000"/>
                  </a:schemeClr>
                </a:solidFill>
              </a:rPr>
              <a:t> Potential to Inform State Level Policy </a:t>
            </a:r>
          </a:p>
          <a:p>
            <a:pPr marL="0" indent="0">
              <a:buNone/>
            </a:pPr>
            <a:endParaRPr lang="en-US" dirty="0">
              <a:solidFill>
                <a:schemeClr val="tx1">
                  <a:lumMod val="50000"/>
                  <a:lumOff val="50000"/>
                </a:schemeClr>
              </a:solidFill>
            </a:endParaRPr>
          </a:p>
          <a:p>
            <a:r>
              <a:rPr lang="en-US" dirty="0">
                <a:solidFill>
                  <a:schemeClr val="tx1">
                    <a:lumMod val="50000"/>
                    <a:lumOff val="50000"/>
                  </a:schemeClr>
                </a:solidFill>
              </a:rPr>
              <a:t>Transfer &amp; Articulation</a:t>
            </a:r>
          </a:p>
          <a:p>
            <a:r>
              <a:rPr lang="en-US" dirty="0">
                <a:solidFill>
                  <a:schemeClr val="tx1">
                    <a:lumMod val="50000"/>
                    <a:lumOff val="50000"/>
                  </a:schemeClr>
                </a:solidFill>
              </a:rPr>
              <a:t>Equity</a:t>
            </a:r>
          </a:p>
          <a:p>
            <a:r>
              <a:rPr lang="en-US" dirty="0">
                <a:solidFill>
                  <a:schemeClr val="tx1">
                    <a:lumMod val="50000"/>
                    <a:lumOff val="50000"/>
                  </a:schemeClr>
                </a:solidFill>
              </a:rPr>
              <a:t>Increase resources to support professional development</a:t>
            </a:r>
          </a:p>
          <a:p>
            <a:r>
              <a:rPr lang="en-US" dirty="0">
                <a:solidFill>
                  <a:schemeClr val="tx1">
                    <a:lumMod val="50000"/>
                    <a:lumOff val="50000"/>
                  </a:schemeClr>
                </a:solidFill>
              </a:rPr>
              <a:t>Inform policy leaders about the learning outcomes students in state are demonstrating</a:t>
            </a:r>
          </a:p>
          <a:p>
            <a:endParaRPr lang="en-US"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CFD58A85-E718-452D-B500-A7DAD880B660}"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8460660"/>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flipV="1">
            <a:off x="30822" y="6599855"/>
            <a:ext cx="9154297" cy="269275"/>
          </a:xfrm>
          <a:prstGeom prst="rect">
            <a:avLst/>
          </a:prstGeom>
          <a:solidFill>
            <a:srgbClr val="A9C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990600"/>
            <a:ext cx="9154297" cy="0"/>
          </a:xfrm>
          <a:prstGeom prst="line">
            <a:avLst/>
          </a:prstGeom>
          <a:ln w="28575">
            <a:solidFill>
              <a:srgbClr val="A9CEDF"/>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noGrp="1"/>
          </p:cNvSpPr>
          <p:nvPr>
            <p:ph type="title"/>
          </p:nvPr>
        </p:nvSpPr>
        <p:spPr>
          <a:xfrm>
            <a:off x="457200" y="152400"/>
            <a:ext cx="8229600" cy="1143000"/>
          </a:xfrm>
          <a:prstGeom prst="rect">
            <a:avLst/>
          </a:prstGeom>
          <a:noFill/>
        </p:spPr>
        <p:txBody>
          <a:bodyPr wrap="square" rtlCol="0">
            <a:spAutoFit/>
          </a:bodyPr>
          <a:lstStyle/>
          <a:p>
            <a:r>
              <a:rPr lang="en-US" sz="2800" b="1" dirty="0">
                <a:solidFill>
                  <a:srgbClr val="4D6CA9"/>
                </a:solidFill>
                <a:latin typeface="+mn-lt"/>
              </a:rPr>
              <a:t>MSC Criterion State Level Score Distribution</a:t>
            </a:r>
          </a:p>
        </p:txBody>
      </p:sp>
      <p:graphicFrame>
        <p:nvGraphicFramePr>
          <p:cNvPr id="11" name="Chart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A72C4DC-A961-4A87-902B-8B1E1AFEEE18}"/>
              </a:ext>
            </a:extLst>
          </p:cNvPr>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30899074"/>
              </p:ext>
            </p:extLst>
          </p:nvPr>
        </p:nvGraphicFramePr>
        <p:xfrm>
          <a:off x="192024" y="1064129"/>
          <a:ext cx="8951976" cy="55357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8253886"/>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D58A85-E718-452D-B500-A7DAD880B660}" type="slidenum">
              <a:rPr lang="en-US" smtClean="0"/>
              <a:pPr/>
              <a:t>26</a:t>
            </a:fld>
            <a:endParaRPr lang="en-US"/>
          </a:p>
        </p:txBody>
      </p:sp>
      <p:graphicFrame>
        <p:nvGraphicFramePr>
          <p:cNvPr id="5" name="Chart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9B8660-91CC-41DF-BAD3-1F5AA58566EE}"/>
              </a:ext>
            </a:extLst>
          </p:cNvPr>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35069222"/>
              </p:ext>
            </p:extLst>
          </p:nvPr>
        </p:nvGraphicFramePr>
        <p:xfrm>
          <a:off x="192024" y="388620"/>
          <a:ext cx="8759952" cy="6080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1371658"/>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D58A85-E718-452D-B500-A7DAD880B660}" type="slidenum">
              <a:rPr lang="en-US" smtClean="0"/>
              <a:pPr/>
              <a:t>27</a:t>
            </a:fld>
            <a:endParaRPr lang="en-US" dirty="0"/>
          </a:p>
        </p:txBody>
      </p:sp>
      <p:sp>
        <p:nvSpPr>
          <p:cNvPr id="6" name="Rectangle 5"/>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9025" y="1325274"/>
            <a:ext cx="8685950" cy="500378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7" name="Title 1"/>
          <p:cNvSpPr>
            <a:spLocks noGrp="1"/>
          </p:cNvSpPr>
          <p:nvPr>
            <p:ph type="title"/>
          </p:nvPr>
        </p:nvSpPr>
        <p:spPr>
          <a:xfrm>
            <a:off x="457200" y="274638"/>
            <a:ext cx="8229600" cy="1143000"/>
          </a:xfrm>
        </p:spPr>
        <p:txBody>
          <a:bodyPr>
            <a:normAutofit/>
          </a:bodyPr>
          <a:lstStyle/>
          <a:p>
            <a:r>
              <a:rPr lang="en-US" sz="4000" b="1" dirty="0">
                <a:solidFill>
                  <a:schemeClr val="accent1">
                    <a:lumMod val="75000"/>
                  </a:schemeClr>
                </a:solidFill>
                <a:latin typeface="+mn-lt"/>
              </a:rPr>
              <a:t>Institution Level Results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4822637"/>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D58A85-E718-452D-B500-A7DAD880B660}" type="slidenum">
              <a:rPr lang="en-US" smtClean="0"/>
              <a:pPr/>
              <a:t>28</a:t>
            </a:fld>
            <a:endParaRPr lang="en-US" dirty="0"/>
          </a:p>
        </p:txBody>
      </p:sp>
      <p:sp>
        <p:nvSpPr>
          <p:cNvPr id="6" name="Rectangle 5"/>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3836" y="1354582"/>
            <a:ext cx="8676328" cy="5001768"/>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7" name="Title 1"/>
          <p:cNvSpPr>
            <a:spLocks noGrp="1"/>
          </p:cNvSpPr>
          <p:nvPr>
            <p:ph type="title"/>
          </p:nvPr>
        </p:nvSpPr>
        <p:spPr>
          <a:xfrm>
            <a:off x="457200" y="274638"/>
            <a:ext cx="8229600" cy="1143000"/>
          </a:xfrm>
        </p:spPr>
        <p:txBody>
          <a:bodyPr>
            <a:normAutofit/>
          </a:bodyPr>
          <a:lstStyle/>
          <a:p>
            <a:r>
              <a:rPr lang="en-US" sz="4000" b="1" dirty="0">
                <a:solidFill>
                  <a:schemeClr val="accent1">
                    <a:lumMod val="75000"/>
                  </a:schemeClr>
                </a:solidFill>
                <a:latin typeface="+mn-lt"/>
              </a:rPr>
              <a:t>Institution Level Results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8934746"/>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flipV="1">
            <a:off x="0" y="6705599"/>
            <a:ext cx="9154297" cy="177626"/>
          </a:xfrm>
          <a:prstGeom prst="rect">
            <a:avLst/>
          </a:prstGeom>
          <a:solidFill>
            <a:srgbClr val="A9C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228600" y="1524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000" b="1" dirty="0">
                <a:solidFill>
                  <a:schemeClr val="accent1"/>
                </a:solidFill>
                <a:latin typeface="+mn-lt"/>
              </a:rPr>
              <a:t>Questions?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750140"/>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609600"/>
            <a:ext cx="9315450" cy="994172"/>
          </a:xfrm>
        </p:spPr>
        <p:txBody>
          <a:bodyPr>
            <a:normAutofit/>
          </a:bodyPr>
          <a:lstStyle/>
          <a:p>
            <a:pPr algn="l"/>
            <a:r>
              <a:rPr lang="en-US" b="1" dirty="0">
                <a:solidFill>
                  <a:schemeClr val="accent1"/>
                </a:solidFill>
                <a:latin typeface="+mn-lt"/>
                <a:ea typeface="Abadi MT Condensed Light" charset="0"/>
                <a:cs typeface="Abadi MT Condensed Light" charset="0"/>
              </a:rPr>
              <a:t>Purpose of Today</a:t>
            </a:r>
          </a:p>
        </p:txBody>
      </p:sp>
      <p:sp>
        <p:nvSpPr>
          <p:cNvPr id="3" name="Content Placeholder 2"/>
          <p:cNvSpPr>
            <a:spLocks noGrp="1"/>
          </p:cNvSpPr>
          <p:nvPr>
            <p:ph idx="1"/>
          </p:nvPr>
        </p:nvSpPr>
        <p:spPr>
          <a:xfrm>
            <a:off x="257175" y="1654692"/>
            <a:ext cx="9124397" cy="4170621"/>
          </a:xfrm>
        </p:spPr>
        <p:txBody>
          <a:bodyPr>
            <a:normAutofit/>
          </a:bodyPr>
          <a:lstStyle/>
          <a:p>
            <a:pPr marL="0" indent="0">
              <a:buNone/>
            </a:pPr>
            <a:endParaRPr lang="en-US" sz="2700" dirty="0">
              <a:solidFill>
                <a:schemeClr val="tx1">
                  <a:lumMod val="50000"/>
                  <a:lumOff val="50000"/>
                </a:schemeClr>
              </a:solidFill>
              <a:ea typeface="Abadi MT Condensed Light" charset="0"/>
              <a:cs typeface="Abadi MT Condensed Light" charset="0"/>
            </a:endParaRPr>
          </a:p>
          <a:p>
            <a:pPr marL="0" indent="0">
              <a:buNone/>
            </a:pPr>
            <a:r>
              <a:rPr lang="en-US" sz="2700" b="1" dirty="0">
                <a:solidFill>
                  <a:schemeClr val="tx1">
                    <a:lumMod val="50000"/>
                    <a:lumOff val="50000"/>
                  </a:schemeClr>
                </a:solidFill>
                <a:ea typeface="Abadi MT Condensed Light" charset="0"/>
                <a:cs typeface="Abadi MT Condensed Light" charset="0"/>
              </a:rPr>
              <a:t>Preview</a:t>
            </a:r>
            <a:r>
              <a:rPr lang="en-US" sz="2700" dirty="0">
                <a:solidFill>
                  <a:schemeClr val="tx1">
                    <a:lumMod val="50000"/>
                    <a:lumOff val="50000"/>
                  </a:schemeClr>
                </a:solidFill>
                <a:ea typeface="Abadi MT Condensed Light" charset="0"/>
                <a:cs typeface="Abadi MT Condensed Light" charset="0"/>
              </a:rPr>
              <a:t> “30,000 foot” initial results from the Multi-State Collaborative Demonstration Year  using the LEAP Value Rubrics </a:t>
            </a:r>
          </a:p>
          <a:p>
            <a:pPr marL="0" indent="0">
              <a:buNone/>
            </a:pPr>
            <a:r>
              <a:rPr lang="en-US" sz="2700" dirty="0">
                <a:solidFill>
                  <a:schemeClr val="tx1">
                    <a:lumMod val="50000"/>
                    <a:lumOff val="50000"/>
                  </a:schemeClr>
                </a:solidFill>
                <a:ea typeface="Abadi MT Condensed Light" charset="0"/>
                <a:cs typeface="Abadi MT Condensed Light" charset="0"/>
              </a:rPr>
              <a:t>to inform teaching and learning.</a:t>
            </a:r>
          </a:p>
          <a:p>
            <a:pPr marL="0" indent="0">
              <a:spcBef>
                <a:spcPts val="0"/>
              </a:spcBef>
              <a:buNone/>
            </a:pPr>
            <a:endParaRPr lang="en-US" sz="2700" dirty="0">
              <a:solidFill>
                <a:schemeClr val="tx1">
                  <a:lumMod val="50000"/>
                  <a:lumOff val="50000"/>
                </a:schemeClr>
              </a:solidFill>
              <a:ea typeface="Abadi MT Condensed Light" charset="0"/>
              <a:cs typeface="Abadi MT Condensed Light" charset="0"/>
            </a:endParaRPr>
          </a:p>
          <a:p>
            <a:pPr marL="0" indent="0">
              <a:spcBef>
                <a:spcPts val="0"/>
              </a:spcBef>
              <a:buNone/>
            </a:pPr>
            <a:r>
              <a:rPr lang="en-US" sz="2700" b="1" dirty="0">
                <a:solidFill>
                  <a:schemeClr val="tx1">
                    <a:lumMod val="50000"/>
                    <a:lumOff val="50000"/>
                  </a:schemeClr>
                </a:solidFill>
                <a:ea typeface="Abadi MT Condensed Light" charset="0"/>
                <a:cs typeface="Abadi MT Condensed Light" charset="0"/>
              </a:rPr>
              <a:t>Provide examples </a:t>
            </a:r>
            <a:r>
              <a:rPr lang="en-US" sz="2700" dirty="0">
                <a:solidFill>
                  <a:schemeClr val="tx1">
                    <a:lumMod val="50000"/>
                    <a:lumOff val="50000"/>
                  </a:schemeClr>
                </a:solidFill>
                <a:ea typeface="Abadi MT Condensed Light" charset="0"/>
                <a:cs typeface="Abadi MT Condensed Light" charset="0"/>
              </a:rPr>
              <a:t>of detailed results to be released with full report in </a:t>
            </a:r>
            <a:r>
              <a:rPr lang="en-US" sz="2700" b="1" dirty="0">
                <a:solidFill>
                  <a:schemeClr val="tx1">
                    <a:lumMod val="50000"/>
                    <a:lumOff val="50000"/>
                  </a:schemeClr>
                </a:solidFill>
                <a:ea typeface="Abadi MT Condensed Light" charset="0"/>
                <a:cs typeface="Abadi MT Condensed Light" charset="0"/>
              </a:rPr>
              <a:t>January 2017</a:t>
            </a:r>
          </a:p>
          <a:p>
            <a:pPr marL="0" indent="0">
              <a:spcBef>
                <a:spcPts val="0"/>
              </a:spcBef>
              <a:buNone/>
            </a:pPr>
            <a:endParaRPr lang="en-US" sz="2700" dirty="0">
              <a:solidFill>
                <a:schemeClr val="tx1">
                  <a:lumMod val="50000"/>
                  <a:lumOff val="50000"/>
                </a:schemeClr>
              </a:solidFill>
              <a:ea typeface="Abadi MT Condensed Light" charset="0"/>
              <a:cs typeface="Abadi MT Condensed Light" charset="0"/>
            </a:endParaRPr>
          </a:p>
          <a:p>
            <a:pPr marL="0" indent="0">
              <a:lnSpc>
                <a:spcPct val="200000"/>
              </a:lnSpc>
              <a:buNone/>
            </a:pPr>
            <a:endParaRPr lang="en-US" sz="2700" dirty="0">
              <a:solidFill>
                <a:schemeClr val="tx1">
                  <a:lumMod val="50000"/>
                  <a:lumOff val="50000"/>
                </a:schemeClr>
              </a:solidFill>
              <a:ea typeface="Abadi MT Condensed Light" charset="0"/>
              <a:cs typeface="Abadi MT Condensed Light" charset="0"/>
            </a:endParaRPr>
          </a:p>
        </p:txBody>
      </p:sp>
      <p:sp>
        <p:nvSpPr>
          <p:cNvPr id="4" name="Slide Number Placeholder 3"/>
          <p:cNvSpPr>
            <a:spLocks noGrp="1"/>
          </p:cNvSpPr>
          <p:nvPr>
            <p:ph type="sldNum" sz="quarter" idx="12"/>
          </p:nvPr>
        </p:nvSpPr>
        <p:spPr/>
        <p:txBody>
          <a:bodyPr/>
          <a:lstStyle/>
          <a:p>
            <a:fld id="{33E3FCA5-B39A-4436-98BA-61383C549734}" type="slidenum">
              <a:rPr lang="en-US" sz="1350" kern="0">
                <a:solidFill>
                  <a:prstClr val="black">
                    <a:tint val="75000"/>
                  </a:prstClr>
                </a:solidFill>
              </a:rPr>
              <a:pPr/>
              <a:t>3</a:t>
            </a:fld>
            <a:endParaRPr lang="en-US" sz="1350" kern="0">
              <a:solidFill>
                <a:prstClr val="black">
                  <a:tint val="75000"/>
                </a:prstClr>
              </a:solidFill>
            </a:endParaRPr>
          </a:p>
        </p:txBody>
      </p:sp>
      <p:sp>
        <p:nvSpPr>
          <p:cNvPr id="5" name="Rectangle 4"/>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6705599"/>
            <a:ext cx="9154297" cy="177626"/>
          </a:xfrm>
          <a:prstGeom prst="rect">
            <a:avLst/>
          </a:prstGeom>
          <a:solidFill>
            <a:srgbClr val="A9C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6498587"/>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7"/>
          <p:cNvSpPr txBox="1">
            <a:spLocks/>
          </p:cNvSpPr>
          <p:nvPr/>
        </p:nvSpPr>
        <p:spPr>
          <a:xfrm>
            <a:off x="1" y="1671066"/>
            <a:ext cx="9143999" cy="195147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50" b="1" dirty="0">
                <a:solidFill>
                  <a:schemeClr val="accent1"/>
                </a:solidFill>
                <a:latin typeface="Calibri" charset="0"/>
                <a:ea typeface="Calibri" charset="0"/>
                <a:cs typeface="Calibri" charset="0"/>
              </a:rPr>
              <a:t>Inherent Challenge for VALUE</a:t>
            </a:r>
            <a:r>
              <a:rPr lang="en-US" sz="4050" b="1" dirty="0">
                <a:solidFill>
                  <a:schemeClr val="tx2"/>
                </a:solidFill>
                <a:latin typeface="Calibri" charset="0"/>
                <a:ea typeface="Calibri" charset="0"/>
                <a:cs typeface="Calibri" charset="0"/>
              </a:rPr>
              <a:t> </a:t>
            </a:r>
          </a:p>
          <a:p>
            <a:pPr algn="l"/>
            <a:r>
              <a:rPr lang="en-US" sz="4050" b="1" dirty="0">
                <a:solidFill>
                  <a:schemeClr val="accent4"/>
                </a:solidFill>
                <a:latin typeface="Calibri" charset="0"/>
                <a:ea typeface="Calibri" charset="0"/>
                <a:cs typeface="Calibri" charset="0"/>
              </a:rPr>
              <a:t>Navigating Methodological Complexity</a:t>
            </a:r>
          </a:p>
        </p:txBody>
      </p:sp>
      <p:sp>
        <p:nvSpPr>
          <p:cNvPr id="3" name="Rectangle 2"/>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flipV="1">
            <a:off x="0" y="6705599"/>
            <a:ext cx="9154297" cy="177626"/>
          </a:xfrm>
          <a:prstGeom prst="rect">
            <a:avLst/>
          </a:prstGeom>
          <a:solidFill>
            <a:srgbClr val="A9C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9739275"/>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35152"/>
            <a:ext cx="9144000" cy="6099048"/>
          </a:xfrm>
          <a:prstGeom prst="rect">
            <a:avLst/>
          </a:prstGeom>
        </p:spPr>
      </p:pic>
      <p:sp>
        <p:nvSpPr>
          <p:cNvPr id="6" name="Title 7"/>
          <p:cNvSpPr txBox="1">
            <a:spLocks/>
          </p:cNvSpPr>
          <p:nvPr/>
        </p:nvSpPr>
        <p:spPr>
          <a:xfrm>
            <a:off x="112070" y="1829324"/>
            <a:ext cx="7543800" cy="3628361"/>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chemeClr val="tx1">
                    <a:lumMod val="50000"/>
                    <a:lumOff val="50000"/>
                  </a:schemeClr>
                </a:solidFill>
                <a:latin typeface="+mn-lt"/>
                <a:ea typeface="Abadi MT Condensed Light" charset="0"/>
                <a:cs typeface="Abadi MT Condensed Light" charset="0"/>
              </a:rPr>
              <a:t>Establishing the validity &amp; reliability of VALUE is a key priority</a:t>
            </a:r>
          </a:p>
        </p:txBody>
      </p:sp>
      <p:sp>
        <p:nvSpPr>
          <p:cNvPr id="5" name="Title 7"/>
          <p:cNvSpPr txBox="1">
            <a:spLocks/>
          </p:cNvSpPr>
          <p:nvPr/>
        </p:nvSpPr>
        <p:spPr>
          <a:xfrm>
            <a:off x="89532" y="304800"/>
            <a:ext cx="8912167"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solidFill>
                  <a:schemeClr val="accent1"/>
                </a:solidFill>
                <a:latin typeface="+mn-lt"/>
                <a:ea typeface="Abadi MT Condensed Light" charset="0"/>
                <a:cs typeface="Abadi MT Condensed Light" charset="0"/>
              </a:rPr>
              <a:t>Nature &amp; Implications of Complexity</a:t>
            </a:r>
            <a:endParaRPr lang="en-US" sz="3300" b="1" i="1" dirty="0">
              <a:solidFill>
                <a:schemeClr val="accent1"/>
              </a:solidFill>
              <a:latin typeface="+mn-lt"/>
              <a:ea typeface="Abadi MT Condensed Light" charset="0"/>
              <a:cs typeface="Abadi MT Condensed Light"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5899382"/>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7"/>
          <p:cNvSpPr txBox="1">
            <a:spLocks/>
          </p:cNvSpPr>
          <p:nvPr/>
        </p:nvSpPr>
        <p:spPr>
          <a:xfrm>
            <a:off x="414671" y="1806206"/>
            <a:ext cx="7691905" cy="226125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dirty="0">
                <a:solidFill>
                  <a:schemeClr val="accent4"/>
                </a:solidFill>
                <a:latin typeface="+mn-lt"/>
                <a:ea typeface="Abadi MT Condensed Light" charset="0"/>
                <a:cs typeface="Abadi MT Condensed Light" charset="0"/>
              </a:rPr>
              <a:t>Reality Check </a:t>
            </a:r>
            <a:r>
              <a:rPr lang="en-US" sz="2700" b="1" dirty="0">
                <a:solidFill>
                  <a:srgbClr val="941100"/>
                </a:solidFill>
                <a:latin typeface="+mn-lt"/>
                <a:ea typeface="Abadi MT Condensed Light" charset="0"/>
                <a:cs typeface="Abadi MT Condensed Light" charset="0"/>
              </a:rPr>
              <a:t/>
            </a:r>
            <a:br>
              <a:rPr lang="en-US" sz="2700" b="1" dirty="0">
                <a:solidFill>
                  <a:srgbClr val="941100"/>
                </a:solidFill>
                <a:latin typeface="+mn-lt"/>
                <a:ea typeface="Abadi MT Condensed Light" charset="0"/>
                <a:cs typeface="Abadi MT Condensed Light" charset="0"/>
              </a:rPr>
            </a:br>
            <a:r>
              <a:rPr lang="en-US" sz="2700" b="1" dirty="0">
                <a:solidFill>
                  <a:schemeClr val="accent1"/>
                </a:solidFill>
                <a:latin typeface="+mn-lt"/>
                <a:ea typeface="Abadi MT Condensed Light" charset="0"/>
                <a:cs typeface="Abadi MT Condensed Light" charset="0"/>
              </a:rPr>
              <a:t>There is no large-scale model for what we are doing. </a:t>
            </a:r>
          </a:p>
          <a:p>
            <a:pPr algn="l"/>
            <a:endParaRPr lang="en-US" sz="2700" b="1" dirty="0">
              <a:solidFill>
                <a:srgbClr val="941100"/>
              </a:solidFill>
              <a:latin typeface="+mn-lt"/>
              <a:ea typeface="Abadi MT Condensed Light" charset="0"/>
              <a:cs typeface="Abadi MT Condensed Light" charset="0"/>
            </a:endParaRPr>
          </a:p>
          <a:p>
            <a:pPr algn="l"/>
            <a:r>
              <a:rPr lang="en-US" sz="2700" b="1" dirty="0">
                <a:solidFill>
                  <a:schemeClr val="accent5"/>
                </a:solidFill>
                <a:latin typeface="+mn-lt"/>
                <a:ea typeface="Abadi MT Condensed Light" charset="0"/>
                <a:cs typeface="Abadi MT Condensed Light" charset="0"/>
              </a:rPr>
              <a:t>The very variables other assessment approaches “control” or “eliminate” VALUE embraces.</a:t>
            </a:r>
            <a:endParaRPr lang="en-US" sz="2700" b="1" i="1" dirty="0">
              <a:solidFill>
                <a:schemeClr val="accent5"/>
              </a:solidFill>
              <a:latin typeface="+mn-lt"/>
              <a:ea typeface="Abadi MT Condensed Light" charset="0"/>
              <a:cs typeface="Abadi MT Condensed Light" charset="0"/>
            </a:endParaRPr>
          </a:p>
        </p:txBody>
      </p:sp>
      <p:sp>
        <p:nvSpPr>
          <p:cNvPr id="4" name="Rectangle 3"/>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flipV="1">
            <a:off x="0" y="6705599"/>
            <a:ext cx="9154297" cy="177626"/>
          </a:xfrm>
          <a:prstGeom prst="rect">
            <a:avLst/>
          </a:prstGeom>
          <a:solidFill>
            <a:srgbClr val="A9C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486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7"/>
          <p:cNvSpPr txBox="1">
            <a:spLocks/>
          </p:cNvSpPr>
          <p:nvPr/>
        </p:nvSpPr>
        <p:spPr>
          <a:xfrm>
            <a:off x="215310" y="1148953"/>
            <a:ext cx="3141921" cy="395068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solidFill>
                  <a:schemeClr val="accent4"/>
                </a:solidFill>
                <a:latin typeface="+mn-lt"/>
                <a:ea typeface="Abadi MT Condensed Light" charset="0"/>
                <a:cs typeface="Abadi MT Condensed Light" charset="0"/>
              </a:rPr>
              <a:t>Purpose</a:t>
            </a:r>
            <a:r>
              <a:rPr lang="en-US" sz="3600" b="1" dirty="0">
                <a:solidFill>
                  <a:schemeClr val="accent1"/>
                </a:solidFill>
                <a:latin typeface="+mn-lt"/>
                <a:ea typeface="Abadi MT Condensed Light" charset="0"/>
                <a:cs typeface="Abadi MT Condensed Light" charset="0"/>
              </a:rPr>
              <a:t> = Discuss validity &amp; reliability in relation to inherent complexity of VALUE</a:t>
            </a:r>
            <a:endParaRPr lang="en-US" sz="2700" b="1" i="1" dirty="0">
              <a:solidFill>
                <a:schemeClr val="accent1"/>
              </a:solidFill>
              <a:latin typeface="+mn-lt"/>
              <a:ea typeface="Abadi MT Condensed Light" charset="0"/>
              <a:cs typeface="Abadi MT Condensed Light" charset="0"/>
            </a:endParaRPr>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2493213"/>
              </p:ext>
            </p:extLst>
          </p:nvPr>
        </p:nvGraphicFramePr>
        <p:xfrm>
          <a:off x="2438401" y="1148952"/>
          <a:ext cx="7402032" cy="4870847"/>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Rectangle 4"/>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6705599"/>
            <a:ext cx="9154297" cy="177626"/>
          </a:xfrm>
          <a:prstGeom prst="rect">
            <a:avLst/>
          </a:prstGeom>
          <a:solidFill>
            <a:srgbClr val="A9C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0800434"/>
      </p:ext>
    </p:extLst>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94882509"/>
              </p:ext>
            </p:extLst>
          </p:nvPr>
        </p:nvGraphicFramePr>
        <p:xfrm>
          <a:off x="152400" y="1447800"/>
          <a:ext cx="8534400" cy="498693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3" name="Rectangle 2"/>
          <p:cNvSpPr/>
          <p:nvPr/>
        </p:nvSpPr>
        <p:spPr>
          <a:xfrm>
            <a:off x="149087" y="390939"/>
            <a:ext cx="5121980" cy="707886"/>
          </a:xfrm>
          <a:prstGeom prst="rect">
            <a:avLst/>
          </a:prstGeom>
        </p:spPr>
        <p:txBody>
          <a:bodyPr wrap="none">
            <a:spAutoFit/>
          </a:bodyPr>
          <a:lstStyle/>
          <a:p>
            <a:r>
              <a:rPr lang="en-US" sz="4000" b="1" dirty="0">
                <a:solidFill>
                  <a:schemeClr val="accent1"/>
                </a:solidFill>
                <a:ea typeface="Abadi MT Condensed Light" charset="0"/>
                <a:cs typeface="Abadi MT Condensed Light" charset="0"/>
              </a:rPr>
              <a:t>A Careful Balancing Act</a:t>
            </a:r>
          </a:p>
        </p:txBody>
      </p:sp>
      <p:sp>
        <p:nvSpPr>
          <p:cNvPr id="4" name="Rectangle 3"/>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flipV="1">
            <a:off x="0" y="6705599"/>
            <a:ext cx="9154297" cy="177626"/>
          </a:xfrm>
          <a:prstGeom prst="rect">
            <a:avLst/>
          </a:prstGeom>
          <a:solidFill>
            <a:srgbClr val="A9C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4412668"/>
      </p:ext>
    </p:extLst>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7"/>
          <p:cNvSpPr txBox="1">
            <a:spLocks/>
          </p:cNvSpPr>
          <p:nvPr/>
        </p:nvSpPr>
        <p:spPr>
          <a:xfrm>
            <a:off x="0" y="2183130"/>
            <a:ext cx="9144000" cy="157028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625" b="1" dirty="0">
                <a:solidFill>
                  <a:schemeClr val="accent1"/>
                </a:solidFill>
                <a:latin typeface="Calibri" charset="0"/>
                <a:ea typeface="Calibri" charset="0"/>
                <a:cs typeface="Calibri" charset="0"/>
              </a:rPr>
              <a:t>VALUE &amp; Validity</a:t>
            </a:r>
          </a:p>
        </p:txBody>
      </p:sp>
      <p:sp>
        <p:nvSpPr>
          <p:cNvPr id="3" name="Rectangle 2"/>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flipV="1">
            <a:off x="0" y="6705599"/>
            <a:ext cx="9154297" cy="177626"/>
          </a:xfrm>
          <a:prstGeom prst="rect">
            <a:avLst/>
          </a:prstGeom>
          <a:solidFill>
            <a:srgbClr val="A9C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5425522"/>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272988" y="262298"/>
            <a:ext cx="8608219" cy="1143000"/>
          </a:xfrm>
        </p:spPr>
        <p:txBody>
          <a:bodyPr>
            <a:normAutofit/>
          </a:bodyPr>
          <a:lstStyle/>
          <a:p>
            <a:pPr algn="l">
              <a:lnSpc>
                <a:spcPts val="2461"/>
              </a:lnSpc>
            </a:pPr>
            <a:r>
              <a:rPr lang="en-US" altLang="en-US" sz="3200" b="1" dirty="0">
                <a:solidFill>
                  <a:schemeClr val="accent1"/>
                </a:solidFill>
                <a:latin typeface="+mn-lt"/>
              </a:rPr>
              <a:t>Faculty &amp; staff saw the VALUE rubrics as valid.</a:t>
            </a:r>
          </a:p>
        </p:txBody>
      </p:sp>
      <p:sp>
        <p:nvSpPr>
          <p:cNvPr id="25604" name="TextBox 4"/>
          <p:cNvSpPr txBox="1">
            <a:spLocks noChangeArrowheads="1"/>
          </p:cNvSpPr>
          <p:nvPr/>
        </p:nvSpPr>
        <p:spPr bwMode="auto">
          <a:xfrm>
            <a:off x="304800" y="990600"/>
            <a:ext cx="8544594" cy="33849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1383" tIns="45692" rIns="91383" bIns="4569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l" defTabSz="642684"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lumMod val="50000"/>
                    <a:lumOff val="50000"/>
                  </a:prstClr>
                </a:solidFill>
                <a:effectLst/>
                <a:uLnTx/>
                <a:uFillTx/>
                <a:latin typeface="+mn-lt"/>
                <a:ea typeface="ヒラギノ角ゴ ProN W3" pitchFamily="1" charset="-128"/>
                <a:cs typeface="Arial" pitchFamily="34" charset="0"/>
                <a:sym typeface="GillSans" pitchFamily="-68" charset="0"/>
              </a:rPr>
              <a:t>Percent of scorers who reported Strongly Agree or Agree with each aspect of rubric use</a:t>
            </a:r>
          </a:p>
        </p:txBody>
      </p:sp>
      <p:graphicFrame>
        <p:nvGraphicFramePr>
          <p:cNvPr id="13" name="Chart 1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17523878"/>
              </p:ext>
            </p:extLst>
          </p:nvPr>
        </p:nvGraphicFramePr>
        <p:xfrm>
          <a:off x="304800" y="15240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57200" y="6472951"/>
            <a:ext cx="9601200" cy="307777"/>
          </a:xfrm>
          <a:prstGeom prst="rect">
            <a:avLst/>
          </a:prstGeom>
        </p:spPr>
        <p:txBody>
          <a:bodyPr wrap="square">
            <a:spAutoFit/>
          </a:bodyPr>
          <a:lstStyle/>
          <a:p>
            <a:r>
              <a:rPr lang="en-US" sz="1400" dirty="0"/>
              <a:t>These results are not generalizable across participating states or the nation in any way. Please use appropriately.</a:t>
            </a:r>
          </a:p>
        </p:txBody>
      </p:sp>
      <p:sp>
        <p:nvSpPr>
          <p:cNvPr id="6" name="Rectangle 5"/>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5855797"/>
      </p:ext>
    </p:extLst>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8000" b="1" dirty="0">
                <a:solidFill>
                  <a:schemeClr val="accent1"/>
                </a:solidFill>
                <a:latin typeface="+mn-lt"/>
              </a:rPr>
              <a:t>Lessons Learned</a:t>
            </a:r>
          </a:p>
        </p:txBody>
      </p:sp>
      <p:sp>
        <p:nvSpPr>
          <p:cNvPr id="3" name="Content Placeholder 2"/>
          <p:cNvSpPr>
            <a:spLocks noGrp="1"/>
          </p:cNvSpPr>
          <p:nvPr>
            <p:ph idx="1"/>
          </p:nvPr>
        </p:nvSpPr>
        <p:spPr>
          <a:xfrm>
            <a:off x="457200" y="1600200"/>
            <a:ext cx="8229600" cy="4953000"/>
          </a:xfrm>
        </p:spPr>
        <p:txBody>
          <a:bodyPr>
            <a:noAutofit/>
          </a:bodyPr>
          <a:lstStyle/>
          <a:p>
            <a:pPr>
              <a:buClr>
                <a:schemeClr val="tx1">
                  <a:lumMod val="50000"/>
                  <a:lumOff val="50000"/>
                </a:schemeClr>
              </a:buClr>
            </a:pPr>
            <a:r>
              <a:rPr lang="en-US" sz="2100" dirty="0">
                <a:solidFill>
                  <a:schemeClr val="bg2">
                    <a:lumMod val="50000"/>
                  </a:schemeClr>
                </a:solidFill>
              </a:rPr>
              <a:t>Actionable data about student achievement and improvement of key learning outcomes on specific key dimensions of these important learning outcomes can be generated via a common rubric-based assessment approach.</a:t>
            </a:r>
          </a:p>
          <a:p>
            <a:pPr lvl="0">
              <a:buClr>
                <a:schemeClr val="tx1">
                  <a:lumMod val="50000"/>
                  <a:lumOff val="50000"/>
                </a:schemeClr>
              </a:buClr>
            </a:pPr>
            <a:r>
              <a:rPr lang="en-US" sz="2100" dirty="0">
                <a:solidFill>
                  <a:schemeClr val="bg2">
                    <a:lumMod val="50000"/>
                  </a:schemeClr>
                </a:solidFill>
              </a:rPr>
              <a:t>Faculty can effectively use common rubrics to evaluate student work products—even those produced for courses outside their area of expertise.</a:t>
            </a:r>
          </a:p>
          <a:p>
            <a:pPr lvl="0">
              <a:buClr>
                <a:schemeClr val="tx1">
                  <a:lumMod val="50000"/>
                  <a:lumOff val="50000"/>
                </a:schemeClr>
              </a:buClr>
            </a:pPr>
            <a:r>
              <a:rPr lang="en-US" sz="2100" dirty="0">
                <a:solidFill>
                  <a:schemeClr val="bg2">
                    <a:lumMod val="50000"/>
                  </a:schemeClr>
                </a:solidFill>
              </a:rPr>
              <a:t>Following training, faculty members can produce reliable results using a rubric-based assessment approach. </a:t>
            </a:r>
          </a:p>
          <a:p>
            <a:pPr lvl="0">
              <a:buClr>
                <a:schemeClr val="tx1">
                  <a:lumMod val="50000"/>
                  <a:lumOff val="50000"/>
                </a:schemeClr>
              </a:buClr>
            </a:pPr>
            <a:r>
              <a:rPr lang="en-US" sz="2100" dirty="0">
                <a:solidFill>
                  <a:schemeClr val="bg2">
                    <a:lumMod val="50000"/>
                  </a:schemeClr>
                </a:solidFill>
              </a:rPr>
              <a:t>Faculty report that the VALUE Rubrics used in the study do encompass key elements of each learning outcome studied, and were very useful for assessing student work and for improving assignments.</a:t>
            </a:r>
          </a:p>
          <a:p>
            <a:pPr lvl="0">
              <a:buClr>
                <a:schemeClr val="tx1">
                  <a:lumMod val="50000"/>
                  <a:lumOff val="50000"/>
                </a:schemeClr>
              </a:buClr>
            </a:pPr>
            <a:r>
              <a:rPr lang="en-US" sz="2100" dirty="0">
                <a:solidFill>
                  <a:schemeClr val="bg2">
                    <a:lumMod val="50000"/>
                  </a:schemeClr>
                </a:solidFill>
              </a:rPr>
              <a:t>A web-based platform can create an easily usable framework for uploading student work products and facilitating their assessment.</a:t>
            </a:r>
          </a:p>
          <a:p>
            <a:endParaRPr lang="en-US" sz="2000" dirty="0"/>
          </a:p>
        </p:txBody>
      </p:sp>
      <p:sp>
        <p:nvSpPr>
          <p:cNvPr id="6" name="Rectangle 5"/>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V="1">
            <a:off x="0" y="6705599"/>
            <a:ext cx="9154297" cy="177626"/>
          </a:xfrm>
          <a:prstGeom prst="rect">
            <a:avLst/>
          </a:prstGeom>
          <a:solidFill>
            <a:srgbClr val="A9C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585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flipV="1">
            <a:off x="0" y="6705599"/>
            <a:ext cx="9154297" cy="177626"/>
          </a:xfrm>
          <a:prstGeom prst="rect">
            <a:avLst/>
          </a:prstGeom>
          <a:solidFill>
            <a:srgbClr val="A9C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152400" y="38923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000" b="1" dirty="0">
                <a:solidFill>
                  <a:schemeClr val="accent1"/>
                </a:solidFill>
                <a:latin typeface="+mn-lt"/>
              </a:rPr>
              <a:t>Next Steps</a:t>
            </a:r>
          </a:p>
        </p:txBody>
      </p:sp>
      <p:sp>
        <p:nvSpPr>
          <p:cNvPr id="2" name="Rectangle 1"/>
          <p:cNvSpPr/>
          <p:nvPr/>
        </p:nvSpPr>
        <p:spPr>
          <a:xfrm>
            <a:off x="307373" y="2781869"/>
            <a:ext cx="8534400" cy="3493264"/>
          </a:xfrm>
          <a:prstGeom prst="rect">
            <a:avLst/>
          </a:prstGeom>
        </p:spPr>
        <p:txBody>
          <a:bodyPr wrap="square">
            <a:spAutoFit/>
          </a:bodyPr>
          <a:lstStyle/>
          <a:p>
            <a:pPr marL="285750" indent="-285750">
              <a:spcAft>
                <a:spcPts val="600"/>
              </a:spcAft>
              <a:buFont typeface="Arial" panose="020B0604020202020204" pitchFamily="34" charset="0"/>
              <a:buChar char="•"/>
            </a:pPr>
            <a:r>
              <a:rPr lang="en-US" sz="2800" dirty="0">
                <a:solidFill>
                  <a:schemeClr val="bg2">
                    <a:lumMod val="50000"/>
                  </a:schemeClr>
                </a:solidFill>
              </a:rPr>
              <a:t>13 states, five with representative samples for the state</a:t>
            </a:r>
          </a:p>
          <a:p>
            <a:pPr marL="285750" indent="-285750">
              <a:spcAft>
                <a:spcPts val="600"/>
              </a:spcAft>
              <a:buFont typeface="Arial" panose="020B0604020202020204" pitchFamily="34" charset="0"/>
              <a:buChar char="•"/>
            </a:pPr>
            <a:r>
              <a:rPr lang="en-US" sz="2800" dirty="0">
                <a:solidFill>
                  <a:schemeClr val="bg2">
                    <a:lumMod val="50000"/>
                  </a:schemeClr>
                </a:solidFill>
              </a:rPr>
              <a:t>20,000 artifacts collected and uploaded</a:t>
            </a:r>
          </a:p>
          <a:p>
            <a:pPr marL="285750" indent="-285750">
              <a:spcAft>
                <a:spcPts val="600"/>
              </a:spcAft>
              <a:buFont typeface="Arial" panose="020B0604020202020204" pitchFamily="34" charset="0"/>
              <a:buChar char="•"/>
            </a:pPr>
            <a:r>
              <a:rPr lang="en-US" sz="2800" dirty="0">
                <a:solidFill>
                  <a:schemeClr val="bg2">
                    <a:lumMod val="50000"/>
                  </a:schemeClr>
                </a:solidFill>
              </a:rPr>
              <a:t>Establishment of inter-state “SWAT” teams</a:t>
            </a:r>
          </a:p>
          <a:p>
            <a:pPr marL="285750" indent="-285750">
              <a:spcAft>
                <a:spcPts val="600"/>
              </a:spcAft>
              <a:buFont typeface="Arial" panose="020B0604020202020204" pitchFamily="34" charset="0"/>
              <a:buChar char="•"/>
            </a:pPr>
            <a:r>
              <a:rPr lang="en-US" sz="2800" dirty="0">
                <a:solidFill>
                  <a:schemeClr val="bg2">
                    <a:lumMod val="50000"/>
                  </a:schemeClr>
                </a:solidFill>
              </a:rPr>
              <a:t>Increased focus on evaluation – panel of data scientists</a:t>
            </a:r>
          </a:p>
          <a:p>
            <a:pPr marL="285750" indent="-285750">
              <a:spcAft>
                <a:spcPts val="600"/>
              </a:spcAft>
              <a:buFont typeface="Arial" panose="020B0604020202020204" pitchFamily="34" charset="0"/>
              <a:buChar char="•"/>
            </a:pPr>
            <a:r>
              <a:rPr lang="en-US" sz="2800" dirty="0">
                <a:solidFill>
                  <a:schemeClr val="bg2">
                    <a:lumMod val="50000"/>
                  </a:schemeClr>
                </a:solidFill>
              </a:rPr>
              <a:t>Increased focus on equity</a:t>
            </a:r>
          </a:p>
          <a:p>
            <a:pPr marL="285750" indent="-285750">
              <a:spcAft>
                <a:spcPts val="600"/>
              </a:spcAft>
              <a:buFont typeface="Arial" panose="020B0604020202020204" pitchFamily="34" charset="0"/>
              <a:buChar char="•"/>
            </a:pPr>
            <a:r>
              <a:rPr lang="en-US" sz="2800" dirty="0">
                <a:solidFill>
                  <a:schemeClr val="bg2">
                    <a:lumMod val="50000"/>
                  </a:schemeClr>
                </a:solidFill>
              </a:rPr>
              <a:t>Explore feasibility of sub-study following students into the workforce</a:t>
            </a:r>
          </a:p>
        </p:txBody>
      </p:sp>
      <p:sp>
        <p:nvSpPr>
          <p:cNvPr id="6" name="Title 1"/>
          <p:cNvSpPr txBox="1">
            <a:spLocks/>
          </p:cNvSpPr>
          <p:nvPr/>
        </p:nvSpPr>
        <p:spPr>
          <a:xfrm>
            <a:off x="142103" y="1676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2">
                    <a:lumMod val="50000"/>
                  </a:schemeClr>
                </a:solidFill>
              </a:rPr>
              <a:t>  MSC Refinement Year (year three)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5098016"/>
      </p:ext>
    </p:extLst>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171903" y="1278681"/>
            <a:ext cx="3281775" cy="994172"/>
          </a:xfrm>
        </p:spPr>
        <p:txBody>
          <a:bodyPr>
            <a:noAutofit/>
          </a:bodyPr>
          <a:lstStyle/>
          <a:p>
            <a:pPr algn="l"/>
            <a:r>
              <a:rPr lang="en-US" sz="5400" b="1" dirty="0">
                <a:solidFill>
                  <a:schemeClr val="accent1"/>
                </a:solidFill>
                <a:latin typeface="+mn-lt"/>
              </a:rPr>
              <a:t>Virginia joins as 13th state.</a:t>
            </a:r>
          </a:p>
        </p:txBody>
      </p:sp>
      <p:sp>
        <p:nvSpPr>
          <p:cNvPr id="5" name="Slide Number Placeholder 4"/>
          <p:cNvSpPr>
            <a:spLocks noGrp="1"/>
          </p:cNvSpPr>
          <p:nvPr>
            <p:ph type="sldNum" sz="quarter" idx="4294967295"/>
          </p:nvPr>
        </p:nvSpPr>
        <p:spPr>
          <a:xfrm>
            <a:off x="6755825" y="5730148"/>
            <a:ext cx="2057400" cy="251495"/>
          </a:xfrm>
          <a:prstGeom prst="rect">
            <a:avLst/>
          </a:prstGeom>
        </p:spPr>
        <p:txBody>
          <a:bodyPr/>
          <a:lstStyle/>
          <a:p>
            <a:fld id="{0663ABD2-1CC9-4182-891F-12C42E809C97}" type="slidenum">
              <a:rPr lang="en-US" smtClean="0"/>
              <a:pPr/>
              <a:t>39</a:t>
            </a:fld>
            <a:endParaRPr lang="en-US"/>
          </a:p>
        </p:txBody>
      </p:sp>
      <p:sp>
        <p:nvSpPr>
          <p:cNvPr id="64" name="Freeform 3053"/>
          <p:cNvSpPr>
            <a:spLocks/>
          </p:cNvSpPr>
          <p:nvPr/>
        </p:nvSpPr>
        <p:spPr bwMode="auto">
          <a:xfrm>
            <a:off x="7818256" y="2596087"/>
            <a:ext cx="96419" cy="368323"/>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66" name="Freeform 3055"/>
          <p:cNvSpPr>
            <a:spLocks/>
          </p:cNvSpPr>
          <p:nvPr/>
        </p:nvSpPr>
        <p:spPr bwMode="auto">
          <a:xfrm>
            <a:off x="8061233" y="2696363"/>
            <a:ext cx="38568" cy="26997"/>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2" name="Freeform 2853"/>
          <p:cNvSpPr>
            <a:spLocks/>
          </p:cNvSpPr>
          <p:nvPr/>
        </p:nvSpPr>
        <p:spPr bwMode="auto">
          <a:xfrm>
            <a:off x="8069276" y="3000537"/>
            <a:ext cx="1928" cy="1928"/>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3" name="Freeform 2874"/>
          <p:cNvSpPr>
            <a:spLocks/>
          </p:cNvSpPr>
          <p:nvPr/>
        </p:nvSpPr>
        <p:spPr bwMode="auto">
          <a:xfrm>
            <a:off x="5570272" y="3584793"/>
            <a:ext cx="11570" cy="343227"/>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4" name="Freeform 2875"/>
          <p:cNvSpPr>
            <a:spLocks/>
          </p:cNvSpPr>
          <p:nvPr/>
        </p:nvSpPr>
        <p:spPr bwMode="auto">
          <a:xfrm>
            <a:off x="6125607" y="3511522"/>
            <a:ext cx="1928" cy="1928"/>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5" name="Freeform 2876"/>
          <p:cNvSpPr>
            <a:spLocks/>
          </p:cNvSpPr>
          <p:nvPr/>
        </p:nvSpPr>
        <p:spPr bwMode="auto">
          <a:xfrm>
            <a:off x="6133320" y="3501879"/>
            <a:ext cx="333586" cy="11570"/>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6" name="Rectangle 2877"/>
          <p:cNvSpPr>
            <a:spLocks noChangeArrowheads="1"/>
          </p:cNvSpPr>
          <p:nvPr/>
        </p:nvSpPr>
        <p:spPr bwMode="auto">
          <a:xfrm>
            <a:off x="6916186" y="4610618"/>
            <a:ext cx="1928" cy="3857"/>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97" name="Freeform 2878"/>
          <p:cNvSpPr>
            <a:spLocks/>
          </p:cNvSpPr>
          <p:nvPr/>
        </p:nvSpPr>
        <p:spPr bwMode="auto">
          <a:xfrm>
            <a:off x="6866052" y="4072639"/>
            <a:ext cx="52063" cy="537980"/>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8" name="Freeform 2879"/>
          <p:cNvSpPr>
            <a:spLocks/>
          </p:cNvSpPr>
          <p:nvPr/>
        </p:nvSpPr>
        <p:spPr bwMode="auto">
          <a:xfrm>
            <a:off x="7203495" y="3771834"/>
            <a:ext cx="204394" cy="239102"/>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9" name="Freeform 2880"/>
          <p:cNvSpPr>
            <a:spLocks/>
          </p:cNvSpPr>
          <p:nvPr/>
        </p:nvSpPr>
        <p:spPr bwMode="auto">
          <a:xfrm>
            <a:off x="7353898" y="3633001"/>
            <a:ext cx="1928" cy="1928"/>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0" name="Freeform 2881"/>
          <p:cNvSpPr>
            <a:spLocks/>
          </p:cNvSpPr>
          <p:nvPr/>
        </p:nvSpPr>
        <p:spPr bwMode="auto">
          <a:xfrm>
            <a:off x="7242059" y="3634929"/>
            <a:ext cx="113766" cy="165829"/>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1" name="Freeform 2882"/>
          <p:cNvSpPr>
            <a:spLocks/>
          </p:cNvSpPr>
          <p:nvPr/>
        </p:nvSpPr>
        <p:spPr bwMode="auto">
          <a:xfrm>
            <a:off x="7928515" y="3299415"/>
            <a:ext cx="1928" cy="5785"/>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2" name="Freeform 2883"/>
          <p:cNvSpPr>
            <a:spLocks/>
          </p:cNvSpPr>
          <p:nvPr/>
        </p:nvSpPr>
        <p:spPr bwMode="auto">
          <a:xfrm>
            <a:off x="7835957" y="3228068"/>
            <a:ext cx="92556" cy="7713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3" name="Freeform 2884"/>
          <p:cNvSpPr>
            <a:spLocks/>
          </p:cNvSpPr>
          <p:nvPr/>
        </p:nvSpPr>
        <p:spPr bwMode="auto">
          <a:xfrm>
            <a:off x="7959367" y="3077667"/>
            <a:ext cx="1928" cy="1928"/>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4" name="Freeform 2885"/>
          <p:cNvSpPr>
            <a:spLocks/>
          </p:cNvSpPr>
          <p:nvPr/>
        </p:nvSpPr>
        <p:spPr bwMode="auto">
          <a:xfrm>
            <a:off x="8067348" y="3002465"/>
            <a:ext cx="5785" cy="1928"/>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6" name="Rectangle 2887"/>
          <p:cNvSpPr>
            <a:spLocks noChangeArrowheads="1"/>
          </p:cNvSpPr>
          <p:nvPr/>
        </p:nvSpPr>
        <p:spPr bwMode="auto">
          <a:xfrm>
            <a:off x="3888844" y="2587893"/>
            <a:ext cx="5785" cy="578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07" name="Freeform 2888"/>
          <p:cNvSpPr>
            <a:spLocks/>
          </p:cNvSpPr>
          <p:nvPr/>
        </p:nvSpPr>
        <p:spPr bwMode="auto">
          <a:xfrm>
            <a:off x="3894628" y="2389284"/>
            <a:ext cx="1532954" cy="939055"/>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8" name="Rectangle 2889"/>
          <p:cNvSpPr>
            <a:spLocks noChangeArrowheads="1"/>
          </p:cNvSpPr>
          <p:nvPr/>
        </p:nvSpPr>
        <p:spPr bwMode="auto">
          <a:xfrm>
            <a:off x="3777005" y="3085378"/>
            <a:ext cx="965"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09" name="Freeform 2890"/>
          <p:cNvSpPr>
            <a:spLocks/>
          </p:cNvSpPr>
          <p:nvPr/>
        </p:nvSpPr>
        <p:spPr bwMode="auto">
          <a:xfrm>
            <a:off x="4359336" y="4394655"/>
            <a:ext cx="1928" cy="965"/>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0" name="Freeform 2891"/>
          <p:cNvSpPr>
            <a:spLocks/>
          </p:cNvSpPr>
          <p:nvPr/>
        </p:nvSpPr>
        <p:spPr bwMode="auto">
          <a:xfrm>
            <a:off x="4480814" y="3274346"/>
            <a:ext cx="77130" cy="568832"/>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1" name="Freeform 2892"/>
          <p:cNvSpPr>
            <a:spLocks/>
          </p:cNvSpPr>
          <p:nvPr/>
        </p:nvSpPr>
        <p:spPr bwMode="auto">
          <a:xfrm>
            <a:off x="3777005" y="3085380"/>
            <a:ext cx="707666" cy="1309277"/>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2" name="Freeform 2893"/>
          <p:cNvSpPr>
            <a:spLocks/>
          </p:cNvSpPr>
          <p:nvPr/>
        </p:nvSpPr>
        <p:spPr bwMode="auto">
          <a:xfrm>
            <a:off x="4320769" y="3220355"/>
            <a:ext cx="3857" cy="3857"/>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3" name="Freeform 2894"/>
          <p:cNvSpPr>
            <a:spLocks/>
          </p:cNvSpPr>
          <p:nvPr/>
        </p:nvSpPr>
        <p:spPr bwMode="auto">
          <a:xfrm>
            <a:off x="4550231" y="3270491"/>
            <a:ext cx="7713" cy="5785"/>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4" name="Freeform 2895"/>
          <p:cNvSpPr>
            <a:spLocks/>
          </p:cNvSpPr>
          <p:nvPr/>
        </p:nvSpPr>
        <p:spPr bwMode="auto">
          <a:xfrm>
            <a:off x="6389775" y="4745596"/>
            <a:ext cx="3857" cy="965"/>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5" name="Freeform 2896"/>
          <p:cNvSpPr>
            <a:spLocks/>
          </p:cNvSpPr>
          <p:nvPr/>
        </p:nvSpPr>
        <p:spPr bwMode="auto">
          <a:xfrm>
            <a:off x="5134490" y="4577839"/>
            <a:ext cx="1928" cy="3857"/>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6" name="Freeform 2897"/>
          <p:cNvSpPr>
            <a:spLocks/>
          </p:cNvSpPr>
          <p:nvPr/>
        </p:nvSpPr>
        <p:spPr bwMode="auto">
          <a:xfrm>
            <a:off x="4879961" y="4602907"/>
            <a:ext cx="7713" cy="1928"/>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7" name="Freeform 2898"/>
          <p:cNvSpPr>
            <a:spLocks/>
          </p:cNvSpPr>
          <p:nvPr/>
        </p:nvSpPr>
        <p:spPr bwMode="auto">
          <a:xfrm>
            <a:off x="6326143" y="4363804"/>
            <a:ext cx="88700" cy="381792"/>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8" name="Rectangle 2899"/>
          <p:cNvSpPr>
            <a:spLocks noChangeArrowheads="1"/>
          </p:cNvSpPr>
          <p:nvPr/>
        </p:nvSpPr>
        <p:spPr bwMode="auto">
          <a:xfrm>
            <a:off x="4480814" y="3843178"/>
            <a:ext cx="965"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20" name="Freeform 2901"/>
          <p:cNvSpPr>
            <a:spLocks/>
          </p:cNvSpPr>
          <p:nvPr/>
        </p:nvSpPr>
        <p:spPr bwMode="auto">
          <a:xfrm>
            <a:off x="6031123" y="3131657"/>
            <a:ext cx="102197" cy="379864"/>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1" name="Freeform 2902"/>
          <p:cNvSpPr>
            <a:spLocks/>
          </p:cNvSpPr>
          <p:nvPr/>
        </p:nvSpPr>
        <p:spPr bwMode="auto">
          <a:xfrm>
            <a:off x="5944352" y="2520403"/>
            <a:ext cx="94484" cy="611253"/>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2" name="Rectangle 2903"/>
          <p:cNvSpPr>
            <a:spLocks noChangeArrowheads="1"/>
          </p:cNvSpPr>
          <p:nvPr/>
        </p:nvSpPr>
        <p:spPr bwMode="auto">
          <a:xfrm>
            <a:off x="5572200" y="3584794"/>
            <a:ext cx="965" cy="1928"/>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23" name="Rectangle 2904"/>
          <p:cNvSpPr>
            <a:spLocks noChangeArrowheads="1"/>
          </p:cNvSpPr>
          <p:nvPr/>
        </p:nvSpPr>
        <p:spPr bwMode="auto">
          <a:xfrm>
            <a:off x="5577985" y="3928022"/>
            <a:ext cx="3857" cy="1928"/>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24" name="Freeform 2905"/>
          <p:cNvSpPr>
            <a:spLocks/>
          </p:cNvSpPr>
          <p:nvPr/>
        </p:nvSpPr>
        <p:spPr bwMode="auto">
          <a:xfrm>
            <a:off x="6125606" y="3511522"/>
            <a:ext cx="7713" cy="1928"/>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5" name="Freeform 2906"/>
          <p:cNvSpPr>
            <a:spLocks/>
          </p:cNvSpPr>
          <p:nvPr/>
        </p:nvSpPr>
        <p:spPr bwMode="auto">
          <a:xfrm>
            <a:off x="4808616" y="3324481"/>
            <a:ext cx="5785" cy="5785"/>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6" name="Rectangle 2907"/>
          <p:cNvSpPr>
            <a:spLocks noChangeArrowheads="1"/>
          </p:cNvSpPr>
          <p:nvPr/>
        </p:nvSpPr>
        <p:spPr bwMode="auto">
          <a:xfrm>
            <a:off x="5421798" y="2990894"/>
            <a:ext cx="1928"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27" name="Freeform 2908"/>
          <p:cNvSpPr>
            <a:spLocks/>
          </p:cNvSpPr>
          <p:nvPr/>
        </p:nvSpPr>
        <p:spPr bwMode="auto">
          <a:xfrm>
            <a:off x="4480814" y="3843178"/>
            <a:ext cx="3857" cy="3857"/>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8" name="Freeform 2909"/>
          <p:cNvSpPr>
            <a:spLocks/>
          </p:cNvSpPr>
          <p:nvPr/>
        </p:nvSpPr>
        <p:spPr bwMode="auto">
          <a:xfrm>
            <a:off x="5421798" y="3228069"/>
            <a:ext cx="620894" cy="59776"/>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9" name="Rectangle 2910"/>
          <p:cNvSpPr>
            <a:spLocks noChangeArrowheads="1"/>
          </p:cNvSpPr>
          <p:nvPr/>
        </p:nvSpPr>
        <p:spPr bwMode="auto">
          <a:xfrm>
            <a:off x="5421796" y="3229996"/>
            <a:ext cx="965" cy="3857"/>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30" name="Freeform 2911"/>
          <p:cNvSpPr>
            <a:spLocks/>
          </p:cNvSpPr>
          <p:nvPr/>
        </p:nvSpPr>
        <p:spPr bwMode="auto">
          <a:xfrm>
            <a:off x="6794706" y="3268563"/>
            <a:ext cx="3857" cy="5785"/>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1" name="Freeform 2912"/>
          <p:cNvSpPr>
            <a:spLocks/>
          </p:cNvSpPr>
          <p:nvPr/>
        </p:nvSpPr>
        <p:spPr bwMode="auto">
          <a:xfrm>
            <a:off x="6355068" y="2709372"/>
            <a:ext cx="5785" cy="5785"/>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2" name="Freeform 2913"/>
          <p:cNvSpPr>
            <a:spLocks/>
          </p:cNvSpPr>
          <p:nvPr/>
        </p:nvSpPr>
        <p:spPr bwMode="auto">
          <a:xfrm>
            <a:off x="6279866" y="2715156"/>
            <a:ext cx="555334" cy="1137664"/>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3" name="Rectangle 2914"/>
          <p:cNvSpPr>
            <a:spLocks noChangeArrowheads="1"/>
          </p:cNvSpPr>
          <p:nvPr/>
        </p:nvSpPr>
        <p:spPr bwMode="auto">
          <a:xfrm>
            <a:off x="6466906" y="3501879"/>
            <a:ext cx="1928" cy="3857"/>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34" name="Freeform 2915"/>
          <p:cNvSpPr>
            <a:spLocks/>
          </p:cNvSpPr>
          <p:nvPr/>
        </p:nvSpPr>
        <p:spPr bwMode="auto">
          <a:xfrm>
            <a:off x="6038835" y="3108517"/>
            <a:ext cx="412644" cy="23139"/>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5" name="Freeform 2916"/>
          <p:cNvSpPr>
            <a:spLocks/>
          </p:cNvSpPr>
          <p:nvPr/>
        </p:nvSpPr>
        <p:spPr bwMode="auto">
          <a:xfrm>
            <a:off x="6031122" y="3131657"/>
            <a:ext cx="965" cy="1928"/>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6" name="Freeform 2917"/>
          <p:cNvSpPr>
            <a:spLocks/>
          </p:cNvSpPr>
          <p:nvPr/>
        </p:nvSpPr>
        <p:spPr bwMode="auto">
          <a:xfrm>
            <a:off x="6031122" y="3123944"/>
            <a:ext cx="7713" cy="9641"/>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7" name="Freeform 2918"/>
          <p:cNvSpPr>
            <a:spLocks/>
          </p:cNvSpPr>
          <p:nvPr/>
        </p:nvSpPr>
        <p:spPr bwMode="auto">
          <a:xfrm>
            <a:off x="5423726" y="2888698"/>
            <a:ext cx="590042" cy="5785"/>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8" name="Rectangle 2919"/>
          <p:cNvSpPr>
            <a:spLocks noChangeArrowheads="1"/>
          </p:cNvSpPr>
          <p:nvPr/>
        </p:nvSpPr>
        <p:spPr bwMode="auto">
          <a:xfrm>
            <a:off x="5421798" y="2890625"/>
            <a:ext cx="1928" cy="3857"/>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39" name="Freeform 2920"/>
          <p:cNvSpPr>
            <a:spLocks/>
          </p:cNvSpPr>
          <p:nvPr/>
        </p:nvSpPr>
        <p:spPr bwMode="auto">
          <a:xfrm>
            <a:off x="6709864" y="2842420"/>
            <a:ext cx="13498" cy="3857"/>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0" name="Freeform 2921"/>
          <p:cNvSpPr>
            <a:spLocks/>
          </p:cNvSpPr>
          <p:nvPr/>
        </p:nvSpPr>
        <p:spPr bwMode="auto">
          <a:xfrm>
            <a:off x="6451480" y="2728653"/>
            <a:ext cx="262241" cy="117623"/>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1" name="Freeform 2922"/>
          <p:cNvSpPr>
            <a:spLocks/>
          </p:cNvSpPr>
          <p:nvPr/>
        </p:nvSpPr>
        <p:spPr bwMode="auto">
          <a:xfrm>
            <a:off x="6154529" y="3573224"/>
            <a:ext cx="136905" cy="734661"/>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2" name="Freeform 2923"/>
          <p:cNvSpPr>
            <a:spLocks/>
          </p:cNvSpPr>
          <p:nvPr/>
        </p:nvSpPr>
        <p:spPr bwMode="auto">
          <a:xfrm>
            <a:off x="6281794" y="4304028"/>
            <a:ext cx="9641" cy="7713"/>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3" name="Freeform 2924"/>
          <p:cNvSpPr>
            <a:spLocks/>
          </p:cNvSpPr>
          <p:nvPr/>
        </p:nvSpPr>
        <p:spPr bwMode="auto">
          <a:xfrm>
            <a:off x="6247086" y="3904883"/>
            <a:ext cx="5785" cy="5785"/>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4" name="Freeform 2925"/>
          <p:cNvSpPr>
            <a:spLocks/>
          </p:cNvSpPr>
          <p:nvPr/>
        </p:nvSpPr>
        <p:spPr bwMode="auto">
          <a:xfrm>
            <a:off x="6148745" y="3573225"/>
            <a:ext cx="7713" cy="5785"/>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5" name="Freeform 2926"/>
          <p:cNvSpPr>
            <a:spLocks/>
          </p:cNvSpPr>
          <p:nvPr/>
        </p:nvSpPr>
        <p:spPr bwMode="auto">
          <a:xfrm>
            <a:off x="7932370" y="3604075"/>
            <a:ext cx="3857" cy="3857"/>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6" name="Freeform 2927"/>
          <p:cNvSpPr>
            <a:spLocks/>
          </p:cNvSpPr>
          <p:nvPr/>
        </p:nvSpPr>
        <p:spPr bwMode="auto">
          <a:xfrm>
            <a:off x="6260582" y="3604076"/>
            <a:ext cx="1673715" cy="397218"/>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7" name="Freeform 2928"/>
          <p:cNvSpPr>
            <a:spLocks/>
          </p:cNvSpPr>
          <p:nvPr/>
        </p:nvSpPr>
        <p:spPr bwMode="auto">
          <a:xfrm>
            <a:off x="7404032" y="3769904"/>
            <a:ext cx="5785" cy="3857"/>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8" name="Freeform 2929"/>
          <p:cNvSpPr>
            <a:spLocks/>
          </p:cNvSpPr>
          <p:nvPr/>
        </p:nvSpPr>
        <p:spPr bwMode="auto">
          <a:xfrm>
            <a:off x="7238203" y="3798828"/>
            <a:ext cx="9641" cy="7713"/>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9" name="Rectangle 2930"/>
          <p:cNvSpPr>
            <a:spLocks noChangeArrowheads="1"/>
          </p:cNvSpPr>
          <p:nvPr/>
        </p:nvSpPr>
        <p:spPr bwMode="auto">
          <a:xfrm>
            <a:off x="6256726" y="3958873"/>
            <a:ext cx="3857" cy="3857"/>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50" name="Freeform 2931"/>
          <p:cNvSpPr>
            <a:spLocks/>
          </p:cNvSpPr>
          <p:nvPr/>
        </p:nvSpPr>
        <p:spPr bwMode="auto">
          <a:xfrm>
            <a:off x="7743402" y="4007079"/>
            <a:ext cx="3857" cy="5785"/>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1" name="Freeform 2932"/>
          <p:cNvSpPr>
            <a:spLocks/>
          </p:cNvSpPr>
          <p:nvPr/>
        </p:nvSpPr>
        <p:spPr bwMode="auto">
          <a:xfrm>
            <a:off x="6802420" y="4635685"/>
            <a:ext cx="5785" cy="3857"/>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2" name="Freeform 2933"/>
          <p:cNvSpPr>
            <a:spLocks/>
          </p:cNvSpPr>
          <p:nvPr/>
        </p:nvSpPr>
        <p:spPr bwMode="auto">
          <a:xfrm>
            <a:off x="6333856" y="3906811"/>
            <a:ext cx="1411475" cy="728876"/>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3" name="Rectangle 2934"/>
          <p:cNvSpPr>
            <a:spLocks noChangeArrowheads="1"/>
          </p:cNvSpPr>
          <p:nvPr/>
        </p:nvSpPr>
        <p:spPr bwMode="auto">
          <a:xfrm>
            <a:off x="6326143" y="4363804"/>
            <a:ext cx="965"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54" name="Freeform 2935"/>
          <p:cNvSpPr>
            <a:spLocks/>
          </p:cNvSpPr>
          <p:nvPr/>
        </p:nvSpPr>
        <p:spPr bwMode="auto">
          <a:xfrm>
            <a:off x="7201566" y="4010935"/>
            <a:ext cx="5785" cy="3857"/>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5" name="Freeform 2936"/>
          <p:cNvSpPr>
            <a:spLocks/>
          </p:cNvSpPr>
          <p:nvPr/>
        </p:nvSpPr>
        <p:spPr bwMode="auto">
          <a:xfrm>
            <a:off x="6326143" y="4359947"/>
            <a:ext cx="7713" cy="3857"/>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6" name="Rectangle 2937"/>
          <p:cNvSpPr>
            <a:spLocks noChangeArrowheads="1"/>
          </p:cNvSpPr>
          <p:nvPr/>
        </p:nvSpPr>
        <p:spPr bwMode="auto">
          <a:xfrm>
            <a:off x="6694438" y="3993582"/>
            <a:ext cx="3857" cy="1928"/>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57" name="Freeform 2938"/>
          <p:cNvSpPr>
            <a:spLocks/>
          </p:cNvSpPr>
          <p:nvPr/>
        </p:nvSpPr>
        <p:spPr bwMode="auto">
          <a:xfrm>
            <a:off x="6997173" y="4593265"/>
            <a:ext cx="5785" cy="3857"/>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8" name="Freeform 2939"/>
          <p:cNvSpPr>
            <a:spLocks/>
          </p:cNvSpPr>
          <p:nvPr/>
        </p:nvSpPr>
        <p:spPr bwMode="auto">
          <a:xfrm>
            <a:off x="6954751" y="4034074"/>
            <a:ext cx="644033" cy="561119"/>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9" name="Freeform 2940"/>
          <p:cNvSpPr>
            <a:spLocks/>
          </p:cNvSpPr>
          <p:nvPr/>
        </p:nvSpPr>
        <p:spPr bwMode="auto">
          <a:xfrm>
            <a:off x="7085872" y="4032145"/>
            <a:ext cx="5785" cy="3857"/>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0" name="Freeform 2941"/>
          <p:cNvSpPr>
            <a:spLocks/>
          </p:cNvSpPr>
          <p:nvPr/>
        </p:nvSpPr>
        <p:spPr bwMode="auto">
          <a:xfrm>
            <a:off x="7618066" y="4277034"/>
            <a:ext cx="3857" cy="5785"/>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1" name="Freeform 2942"/>
          <p:cNvSpPr>
            <a:spLocks/>
          </p:cNvSpPr>
          <p:nvPr/>
        </p:nvSpPr>
        <p:spPr bwMode="auto">
          <a:xfrm>
            <a:off x="7315333" y="3978156"/>
            <a:ext cx="304663" cy="300806"/>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2" name="Freeform 2943"/>
          <p:cNvSpPr>
            <a:spLocks/>
          </p:cNvSpPr>
          <p:nvPr/>
        </p:nvSpPr>
        <p:spPr bwMode="auto">
          <a:xfrm>
            <a:off x="7143718" y="3199144"/>
            <a:ext cx="11570" cy="3857"/>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3" name="Freeform 2944"/>
          <p:cNvSpPr>
            <a:spLocks/>
          </p:cNvSpPr>
          <p:nvPr/>
        </p:nvSpPr>
        <p:spPr bwMode="auto">
          <a:xfrm>
            <a:off x="6821702" y="3245424"/>
            <a:ext cx="7713" cy="5785"/>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4" name="Freeform 2945"/>
          <p:cNvSpPr>
            <a:spLocks/>
          </p:cNvSpPr>
          <p:nvPr/>
        </p:nvSpPr>
        <p:spPr bwMode="auto">
          <a:xfrm>
            <a:off x="6823630" y="3201074"/>
            <a:ext cx="325874" cy="329729"/>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5" name="Freeform 2946"/>
          <p:cNvSpPr>
            <a:spLocks/>
          </p:cNvSpPr>
          <p:nvPr/>
        </p:nvSpPr>
        <p:spPr bwMode="auto">
          <a:xfrm>
            <a:off x="6812060" y="3532731"/>
            <a:ext cx="268026" cy="225605"/>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6" name="Freeform 2947"/>
          <p:cNvSpPr>
            <a:spLocks/>
          </p:cNvSpPr>
          <p:nvPr/>
        </p:nvSpPr>
        <p:spPr bwMode="auto">
          <a:xfrm>
            <a:off x="7673986" y="3337979"/>
            <a:ext cx="1928" cy="1928"/>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7" name="Freeform 2948"/>
          <p:cNvSpPr>
            <a:spLocks/>
          </p:cNvSpPr>
          <p:nvPr/>
        </p:nvSpPr>
        <p:spPr bwMode="auto">
          <a:xfrm>
            <a:off x="7072373" y="3530804"/>
            <a:ext cx="965" cy="1928"/>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8" name="Freeform 2949"/>
          <p:cNvSpPr>
            <a:spLocks/>
          </p:cNvSpPr>
          <p:nvPr/>
        </p:nvSpPr>
        <p:spPr bwMode="auto">
          <a:xfrm>
            <a:off x="7076231" y="3120088"/>
            <a:ext cx="323945" cy="514841"/>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9" name="Freeform 2950"/>
          <p:cNvSpPr>
            <a:spLocks/>
          </p:cNvSpPr>
          <p:nvPr/>
        </p:nvSpPr>
        <p:spPr bwMode="auto">
          <a:xfrm>
            <a:off x="7355824" y="3341834"/>
            <a:ext cx="318161" cy="327801"/>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70" name="Freeform 2951"/>
          <p:cNvSpPr>
            <a:spLocks/>
          </p:cNvSpPr>
          <p:nvPr/>
        </p:nvSpPr>
        <p:spPr bwMode="auto">
          <a:xfrm>
            <a:off x="7351968" y="3632999"/>
            <a:ext cx="3857" cy="3857"/>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71" name="Freeform 2952"/>
          <p:cNvSpPr>
            <a:spLocks/>
          </p:cNvSpPr>
          <p:nvPr/>
        </p:nvSpPr>
        <p:spPr bwMode="auto">
          <a:xfrm>
            <a:off x="7072373" y="3528876"/>
            <a:ext cx="3857" cy="5785"/>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72" name="Freeform 2953"/>
          <p:cNvSpPr>
            <a:spLocks/>
          </p:cNvSpPr>
          <p:nvPr/>
        </p:nvSpPr>
        <p:spPr bwMode="auto">
          <a:xfrm>
            <a:off x="7920800" y="3428607"/>
            <a:ext cx="3857" cy="5785"/>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73" name="Freeform 2954"/>
          <p:cNvSpPr>
            <a:spLocks/>
          </p:cNvSpPr>
          <p:nvPr/>
        </p:nvSpPr>
        <p:spPr bwMode="auto">
          <a:xfrm>
            <a:off x="7673985" y="3339906"/>
            <a:ext cx="248744" cy="113766"/>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solidFill>
            <a:srgbClr val="18786F"/>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74" name="Freeform 2955"/>
          <p:cNvSpPr>
            <a:spLocks/>
          </p:cNvSpPr>
          <p:nvPr/>
        </p:nvSpPr>
        <p:spPr bwMode="auto">
          <a:xfrm>
            <a:off x="7398246" y="3316768"/>
            <a:ext cx="275739" cy="69417"/>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75" name="Freeform 2956"/>
          <p:cNvSpPr>
            <a:spLocks/>
          </p:cNvSpPr>
          <p:nvPr/>
        </p:nvSpPr>
        <p:spPr bwMode="auto">
          <a:xfrm>
            <a:off x="7672057" y="3339907"/>
            <a:ext cx="3857" cy="1928"/>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76" name="Rectangle 2957"/>
          <p:cNvSpPr>
            <a:spLocks noChangeArrowheads="1"/>
          </p:cNvSpPr>
          <p:nvPr/>
        </p:nvSpPr>
        <p:spPr bwMode="auto">
          <a:xfrm>
            <a:off x="7398246" y="3320625"/>
            <a:ext cx="965" cy="1928"/>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77" name="Freeform 2958"/>
          <p:cNvSpPr>
            <a:spLocks/>
          </p:cNvSpPr>
          <p:nvPr/>
        </p:nvSpPr>
        <p:spPr bwMode="auto">
          <a:xfrm>
            <a:off x="7392462" y="2977397"/>
            <a:ext cx="472420" cy="260313"/>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79" name="Freeform 2960"/>
          <p:cNvSpPr>
            <a:spLocks/>
          </p:cNvSpPr>
          <p:nvPr/>
        </p:nvSpPr>
        <p:spPr bwMode="auto">
          <a:xfrm>
            <a:off x="7500445" y="3339907"/>
            <a:ext cx="1928" cy="1928"/>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80" name="Rectangle 2961"/>
          <p:cNvSpPr>
            <a:spLocks noChangeArrowheads="1"/>
          </p:cNvSpPr>
          <p:nvPr/>
        </p:nvSpPr>
        <p:spPr bwMode="auto">
          <a:xfrm>
            <a:off x="7928515" y="3364975"/>
            <a:ext cx="1928" cy="1928"/>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81" name="Rectangle 2962"/>
          <p:cNvSpPr>
            <a:spLocks noChangeArrowheads="1"/>
          </p:cNvSpPr>
          <p:nvPr/>
        </p:nvSpPr>
        <p:spPr bwMode="auto">
          <a:xfrm>
            <a:off x="7805105" y="3233853"/>
            <a:ext cx="965"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82" name="Freeform 2963"/>
          <p:cNvSpPr>
            <a:spLocks/>
          </p:cNvSpPr>
          <p:nvPr/>
        </p:nvSpPr>
        <p:spPr bwMode="auto">
          <a:xfrm>
            <a:off x="7807034" y="3237709"/>
            <a:ext cx="121479" cy="156188"/>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83" name="Freeform 2964"/>
          <p:cNvSpPr>
            <a:spLocks/>
          </p:cNvSpPr>
          <p:nvPr/>
        </p:nvSpPr>
        <p:spPr bwMode="auto">
          <a:xfrm>
            <a:off x="7805107" y="3233853"/>
            <a:ext cx="1928" cy="3857"/>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84" name="Freeform 2965"/>
          <p:cNvSpPr>
            <a:spLocks/>
          </p:cNvSpPr>
          <p:nvPr/>
        </p:nvSpPr>
        <p:spPr bwMode="auto">
          <a:xfrm>
            <a:off x="8129052" y="2884841"/>
            <a:ext cx="1928" cy="3857"/>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85" name="Freeform 2966"/>
          <p:cNvSpPr>
            <a:spLocks/>
          </p:cNvSpPr>
          <p:nvPr/>
        </p:nvSpPr>
        <p:spPr bwMode="auto">
          <a:xfrm>
            <a:off x="8069275" y="2996680"/>
            <a:ext cx="3857" cy="5785"/>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86" name="Freeform 2967"/>
          <p:cNvSpPr>
            <a:spLocks/>
          </p:cNvSpPr>
          <p:nvPr/>
        </p:nvSpPr>
        <p:spPr bwMode="auto">
          <a:xfrm>
            <a:off x="7911160" y="2911837"/>
            <a:ext cx="59776" cy="1311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87" name="Freeform 2968"/>
          <p:cNvSpPr>
            <a:spLocks/>
          </p:cNvSpPr>
          <p:nvPr/>
        </p:nvSpPr>
        <p:spPr bwMode="auto">
          <a:xfrm>
            <a:off x="7812819" y="2566682"/>
            <a:ext cx="98341" cy="345155"/>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88" name="Freeform 2969"/>
          <p:cNvSpPr>
            <a:spLocks/>
          </p:cNvSpPr>
          <p:nvPr/>
        </p:nvSpPr>
        <p:spPr bwMode="auto">
          <a:xfrm>
            <a:off x="8042281" y="2844348"/>
            <a:ext cx="86771" cy="156188"/>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solidFill>
            <a:schemeClr val="accent6">
              <a:lumMod val="50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89" name="Rectangle 2970"/>
          <p:cNvSpPr>
            <a:spLocks noChangeArrowheads="1"/>
          </p:cNvSpPr>
          <p:nvPr/>
        </p:nvSpPr>
        <p:spPr bwMode="auto">
          <a:xfrm>
            <a:off x="8071203" y="3002464"/>
            <a:ext cx="965"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90" name="Freeform 2971"/>
          <p:cNvSpPr>
            <a:spLocks/>
          </p:cNvSpPr>
          <p:nvPr/>
        </p:nvSpPr>
        <p:spPr bwMode="auto">
          <a:xfrm>
            <a:off x="7942011" y="2489552"/>
            <a:ext cx="160044" cy="239102"/>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91" name="Freeform 2972"/>
          <p:cNvSpPr>
            <a:spLocks/>
          </p:cNvSpPr>
          <p:nvPr/>
        </p:nvSpPr>
        <p:spPr bwMode="auto">
          <a:xfrm>
            <a:off x="4399828" y="2389284"/>
            <a:ext cx="61704" cy="329729"/>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94" name="Freeform 2975"/>
          <p:cNvSpPr>
            <a:spLocks/>
          </p:cNvSpPr>
          <p:nvPr/>
        </p:nvSpPr>
        <p:spPr bwMode="auto">
          <a:xfrm>
            <a:off x="4399828" y="2719013"/>
            <a:ext cx="7713" cy="25067"/>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95" name="Freeform 2979"/>
          <p:cNvSpPr>
            <a:spLocks/>
          </p:cNvSpPr>
          <p:nvPr/>
        </p:nvSpPr>
        <p:spPr bwMode="auto">
          <a:xfrm>
            <a:off x="4575298" y="2722870"/>
            <a:ext cx="175470" cy="285380"/>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96" name="Freeform 2980"/>
          <p:cNvSpPr>
            <a:spLocks/>
          </p:cNvSpPr>
          <p:nvPr/>
        </p:nvSpPr>
        <p:spPr bwMode="auto">
          <a:xfrm>
            <a:off x="4683280" y="2985110"/>
            <a:ext cx="125336" cy="23139"/>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97" name="Freeform 2981"/>
          <p:cNvSpPr>
            <a:spLocks/>
          </p:cNvSpPr>
          <p:nvPr/>
        </p:nvSpPr>
        <p:spPr bwMode="auto">
          <a:xfrm>
            <a:off x="4839467" y="2547398"/>
            <a:ext cx="584258" cy="458922"/>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98" name="Freeform 2982"/>
          <p:cNvSpPr>
            <a:spLocks/>
          </p:cNvSpPr>
          <p:nvPr/>
        </p:nvSpPr>
        <p:spPr bwMode="auto">
          <a:xfrm>
            <a:off x="5421796" y="2547398"/>
            <a:ext cx="591971" cy="443496"/>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99" name="Freeform 2983"/>
          <p:cNvSpPr>
            <a:spLocks/>
          </p:cNvSpPr>
          <p:nvPr/>
        </p:nvSpPr>
        <p:spPr bwMode="auto">
          <a:xfrm>
            <a:off x="4777764" y="2981254"/>
            <a:ext cx="59776" cy="40493"/>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0" name="Freeform 2984"/>
          <p:cNvSpPr>
            <a:spLocks/>
          </p:cNvSpPr>
          <p:nvPr/>
        </p:nvSpPr>
        <p:spPr bwMode="auto">
          <a:xfrm>
            <a:off x="4837540" y="3006322"/>
            <a:ext cx="1928" cy="9641"/>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1" name="Freeform 2985"/>
          <p:cNvSpPr>
            <a:spLocks/>
          </p:cNvSpPr>
          <p:nvPr/>
        </p:nvSpPr>
        <p:spPr bwMode="auto">
          <a:xfrm>
            <a:off x="4750768" y="2990895"/>
            <a:ext cx="26996" cy="5785"/>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3" name="Freeform 2987"/>
          <p:cNvSpPr>
            <a:spLocks/>
          </p:cNvSpPr>
          <p:nvPr/>
        </p:nvSpPr>
        <p:spPr bwMode="auto">
          <a:xfrm>
            <a:off x="6034979" y="3266633"/>
            <a:ext cx="113766" cy="306591"/>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4" name="Freeform 2988"/>
          <p:cNvSpPr>
            <a:spLocks/>
          </p:cNvSpPr>
          <p:nvPr/>
        </p:nvSpPr>
        <p:spPr bwMode="auto">
          <a:xfrm>
            <a:off x="6025339" y="2952329"/>
            <a:ext cx="9641" cy="314304"/>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5" name="Freeform 2989"/>
          <p:cNvSpPr>
            <a:spLocks/>
          </p:cNvSpPr>
          <p:nvPr/>
        </p:nvSpPr>
        <p:spPr bwMode="auto">
          <a:xfrm>
            <a:off x="5417941" y="2549326"/>
            <a:ext cx="624751" cy="937127"/>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6" name="Freeform 2990"/>
          <p:cNvSpPr>
            <a:spLocks/>
          </p:cNvSpPr>
          <p:nvPr/>
        </p:nvSpPr>
        <p:spPr bwMode="auto">
          <a:xfrm>
            <a:off x="5576057" y="3573224"/>
            <a:ext cx="580401" cy="7713"/>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7" name="Freeform 2991"/>
          <p:cNvSpPr>
            <a:spLocks/>
          </p:cNvSpPr>
          <p:nvPr/>
        </p:nvSpPr>
        <p:spPr bwMode="auto">
          <a:xfrm>
            <a:off x="5944352" y="2520404"/>
            <a:ext cx="71345" cy="364438"/>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9" name="Freeform 2993"/>
          <p:cNvSpPr>
            <a:spLocks/>
          </p:cNvSpPr>
          <p:nvPr/>
        </p:nvSpPr>
        <p:spPr bwMode="auto">
          <a:xfrm>
            <a:off x="5878792" y="3228068"/>
            <a:ext cx="161972" cy="53991"/>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5" name="Freeform 2999"/>
          <p:cNvSpPr>
            <a:spLocks/>
          </p:cNvSpPr>
          <p:nvPr/>
        </p:nvSpPr>
        <p:spPr bwMode="auto">
          <a:xfrm>
            <a:off x="6592242" y="3636856"/>
            <a:ext cx="79058" cy="133049"/>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6" name="Freeform 3000"/>
          <p:cNvSpPr>
            <a:spLocks/>
          </p:cNvSpPr>
          <p:nvPr/>
        </p:nvSpPr>
        <p:spPr bwMode="auto">
          <a:xfrm>
            <a:off x="6592240" y="3712057"/>
            <a:ext cx="225605" cy="140762"/>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7" name="Freeform 3001"/>
          <p:cNvSpPr>
            <a:spLocks/>
          </p:cNvSpPr>
          <p:nvPr/>
        </p:nvSpPr>
        <p:spPr bwMode="auto">
          <a:xfrm>
            <a:off x="6806275" y="3623359"/>
            <a:ext cx="26996" cy="158116"/>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8" name="Freeform 3003"/>
          <p:cNvSpPr>
            <a:spLocks/>
          </p:cNvSpPr>
          <p:nvPr/>
        </p:nvSpPr>
        <p:spPr bwMode="auto">
          <a:xfrm>
            <a:off x="6817845" y="3692775"/>
            <a:ext cx="3857" cy="19283"/>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5" name="Freeform 3004"/>
          <p:cNvSpPr>
            <a:spLocks/>
          </p:cNvSpPr>
          <p:nvPr/>
        </p:nvSpPr>
        <p:spPr bwMode="auto">
          <a:xfrm>
            <a:off x="6864123" y="3673492"/>
            <a:ext cx="100269" cy="57848"/>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6" name="Freeform 3005"/>
          <p:cNvSpPr>
            <a:spLocks/>
          </p:cNvSpPr>
          <p:nvPr/>
        </p:nvSpPr>
        <p:spPr bwMode="auto">
          <a:xfrm>
            <a:off x="6991387" y="3544301"/>
            <a:ext cx="84843" cy="142690"/>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7" name="Freeform 3006"/>
          <p:cNvSpPr>
            <a:spLocks/>
          </p:cNvSpPr>
          <p:nvPr/>
        </p:nvSpPr>
        <p:spPr bwMode="auto">
          <a:xfrm>
            <a:off x="6812061" y="3712058"/>
            <a:ext cx="75202" cy="46278"/>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8" name="Freeform 3007"/>
          <p:cNvSpPr>
            <a:spLocks/>
          </p:cNvSpPr>
          <p:nvPr/>
        </p:nvSpPr>
        <p:spPr bwMode="auto">
          <a:xfrm>
            <a:off x="6887263" y="3584794"/>
            <a:ext cx="154259" cy="146546"/>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9" name="Freeform 3008"/>
          <p:cNvSpPr>
            <a:spLocks/>
          </p:cNvSpPr>
          <p:nvPr/>
        </p:nvSpPr>
        <p:spPr bwMode="auto">
          <a:xfrm>
            <a:off x="7072373" y="3530804"/>
            <a:ext cx="3857" cy="13498"/>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1" name="Freeform 3011"/>
          <p:cNvSpPr>
            <a:spLocks/>
          </p:cNvSpPr>
          <p:nvPr/>
        </p:nvSpPr>
        <p:spPr bwMode="auto">
          <a:xfrm>
            <a:off x="6866051" y="4072640"/>
            <a:ext cx="30852" cy="337442"/>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3" name="Freeform 3013"/>
          <p:cNvSpPr>
            <a:spLocks/>
          </p:cNvSpPr>
          <p:nvPr/>
        </p:nvSpPr>
        <p:spPr bwMode="auto">
          <a:xfrm>
            <a:off x="6896903" y="4410082"/>
            <a:ext cx="19283" cy="200537"/>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5" name="Freeform 3015"/>
          <p:cNvSpPr>
            <a:spLocks/>
          </p:cNvSpPr>
          <p:nvPr/>
        </p:nvSpPr>
        <p:spPr bwMode="auto">
          <a:xfrm>
            <a:off x="7315333" y="4026362"/>
            <a:ext cx="52063" cy="36637"/>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6" name="Freeform 3016"/>
          <p:cNvSpPr>
            <a:spLocks/>
          </p:cNvSpPr>
          <p:nvPr/>
        </p:nvSpPr>
        <p:spPr bwMode="auto">
          <a:xfrm>
            <a:off x="7315333" y="3991654"/>
            <a:ext cx="52063" cy="40493"/>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7" name="Freeform 3017"/>
          <p:cNvSpPr>
            <a:spLocks/>
          </p:cNvSpPr>
          <p:nvPr/>
        </p:nvSpPr>
        <p:spPr bwMode="auto">
          <a:xfrm>
            <a:off x="7365467" y="4026362"/>
            <a:ext cx="254528" cy="250672"/>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8" name="Freeform 3018"/>
          <p:cNvSpPr>
            <a:spLocks/>
          </p:cNvSpPr>
          <p:nvPr/>
        </p:nvSpPr>
        <p:spPr bwMode="auto">
          <a:xfrm>
            <a:off x="7315332" y="3978155"/>
            <a:ext cx="26996" cy="53991"/>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0" name="Freeform 3020"/>
          <p:cNvSpPr>
            <a:spLocks/>
          </p:cNvSpPr>
          <p:nvPr/>
        </p:nvSpPr>
        <p:spPr bwMode="auto">
          <a:xfrm>
            <a:off x="7228562" y="4450574"/>
            <a:ext cx="308519" cy="80987"/>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1" name="Freeform 3021"/>
          <p:cNvSpPr>
            <a:spLocks/>
          </p:cNvSpPr>
          <p:nvPr/>
        </p:nvSpPr>
        <p:spPr bwMode="auto">
          <a:xfrm>
            <a:off x="7531296" y="4448646"/>
            <a:ext cx="67489" cy="3857"/>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2" name="Freeform 3022"/>
          <p:cNvSpPr>
            <a:spLocks/>
          </p:cNvSpPr>
          <p:nvPr/>
        </p:nvSpPr>
        <p:spPr bwMode="auto">
          <a:xfrm>
            <a:off x="7531296" y="4450574"/>
            <a:ext cx="67489" cy="53991"/>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3" name="Freeform 3023"/>
          <p:cNvSpPr>
            <a:spLocks/>
          </p:cNvSpPr>
          <p:nvPr/>
        </p:nvSpPr>
        <p:spPr bwMode="auto">
          <a:xfrm>
            <a:off x="7222776" y="4491069"/>
            <a:ext cx="23139" cy="40493"/>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4" name="Freeform 3024"/>
          <p:cNvSpPr>
            <a:spLocks/>
          </p:cNvSpPr>
          <p:nvPr/>
        </p:nvSpPr>
        <p:spPr bwMode="auto">
          <a:xfrm>
            <a:off x="6958606" y="4510351"/>
            <a:ext cx="42422" cy="82915"/>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7" name="Freeform 3027"/>
          <p:cNvSpPr>
            <a:spLocks/>
          </p:cNvSpPr>
          <p:nvPr/>
        </p:nvSpPr>
        <p:spPr bwMode="auto">
          <a:xfrm>
            <a:off x="7812819" y="2566682"/>
            <a:ext cx="98341" cy="345155"/>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8" name="Freeform 3028"/>
          <p:cNvSpPr>
            <a:spLocks/>
          </p:cNvSpPr>
          <p:nvPr/>
        </p:nvSpPr>
        <p:spPr bwMode="auto">
          <a:xfrm>
            <a:off x="7911160" y="2911837"/>
            <a:ext cx="59776" cy="1311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9" name="Freeform 3029"/>
          <p:cNvSpPr>
            <a:spLocks/>
          </p:cNvSpPr>
          <p:nvPr/>
        </p:nvSpPr>
        <p:spPr bwMode="auto">
          <a:xfrm>
            <a:off x="7326901" y="3120086"/>
            <a:ext cx="73274" cy="194753"/>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1" name="Freeform 3031"/>
          <p:cNvSpPr>
            <a:spLocks/>
          </p:cNvSpPr>
          <p:nvPr/>
        </p:nvSpPr>
        <p:spPr bwMode="auto">
          <a:xfrm>
            <a:off x="7294122" y="3577081"/>
            <a:ext cx="5785" cy="5785"/>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2" name="Freeform 3032"/>
          <p:cNvSpPr>
            <a:spLocks/>
          </p:cNvSpPr>
          <p:nvPr/>
        </p:nvSpPr>
        <p:spPr bwMode="auto">
          <a:xfrm>
            <a:off x="7388605" y="3322553"/>
            <a:ext cx="11570" cy="75202"/>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3" name="Freeform 3033"/>
          <p:cNvSpPr>
            <a:spLocks/>
          </p:cNvSpPr>
          <p:nvPr/>
        </p:nvSpPr>
        <p:spPr bwMode="auto">
          <a:xfrm>
            <a:off x="7299906" y="3397755"/>
            <a:ext cx="88700" cy="185111"/>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4" name="Freeform 3034"/>
          <p:cNvSpPr>
            <a:spLocks/>
          </p:cNvSpPr>
          <p:nvPr/>
        </p:nvSpPr>
        <p:spPr bwMode="auto">
          <a:xfrm>
            <a:off x="7398247" y="3314841"/>
            <a:ext cx="1928" cy="5785"/>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6" name="Freeform 3036"/>
          <p:cNvSpPr>
            <a:spLocks/>
          </p:cNvSpPr>
          <p:nvPr/>
        </p:nvSpPr>
        <p:spPr bwMode="auto">
          <a:xfrm>
            <a:off x="7812819" y="2566682"/>
            <a:ext cx="98341" cy="345155"/>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7" name="Freeform 3037"/>
          <p:cNvSpPr>
            <a:spLocks/>
          </p:cNvSpPr>
          <p:nvPr/>
        </p:nvSpPr>
        <p:spPr bwMode="auto">
          <a:xfrm>
            <a:off x="7911160" y="2911837"/>
            <a:ext cx="59776" cy="1311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8" name="Freeform 3038"/>
          <p:cNvSpPr>
            <a:spLocks/>
          </p:cNvSpPr>
          <p:nvPr/>
        </p:nvSpPr>
        <p:spPr bwMode="auto">
          <a:xfrm>
            <a:off x="7409815" y="2977398"/>
            <a:ext cx="455066" cy="250672"/>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9" name="Freeform 3039"/>
          <p:cNvSpPr>
            <a:spLocks/>
          </p:cNvSpPr>
          <p:nvPr/>
        </p:nvSpPr>
        <p:spPr bwMode="auto">
          <a:xfrm>
            <a:off x="7392463" y="2981254"/>
            <a:ext cx="368294" cy="115694"/>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12" name="Freeform 3042"/>
          <p:cNvSpPr>
            <a:spLocks/>
          </p:cNvSpPr>
          <p:nvPr/>
        </p:nvSpPr>
        <p:spPr bwMode="auto">
          <a:xfrm>
            <a:off x="7812819" y="2566682"/>
            <a:ext cx="98341" cy="345155"/>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13" name="Freeform 3043"/>
          <p:cNvSpPr>
            <a:spLocks/>
          </p:cNvSpPr>
          <p:nvPr/>
        </p:nvSpPr>
        <p:spPr bwMode="auto">
          <a:xfrm>
            <a:off x="7841743" y="3042958"/>
            <a:ext cx="71345" cy="17354"/>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14" name="Freeform 3044"/>
          <p:cNvSpPr>
            <a:spLocks/>
          </p:cNvSpPr>
          <p:nvPr/>
        </p:nvSpPr>
        <p:spPr bwMode="auto">
          <a:xfrm>
            <a:off x="7911160" y="2911837"/>
            <a:ext cx="59776" cy="1311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15" name="Freeform 3045"/>
          <p:cNvSpPr>
            <a:spLocks/>
          </p:cNvSpPr>
          <p:nvPr/>
        </p:nvSpPr>
        <p:spPr bwMode="auto">
          <a:xfrm>
            <a:off x="7913089" y="3060312"/>
            <a:ext cx="48206" cy="13498"/>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17" name="Freeform 3047"/>
          <p:cNvSpPr>
            <a:spLocks/>
          </p:cNvSpPr>
          <p:nvPr/>
        </p:nvSpPr>
        <p:spPr bwMode="auto">
          <a:xfrm>
            <a:off x="7911159" y="2911837"/>
            <a:ext cx="11570" cy="79058"/>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18" name="Freeform 3048"/>
          <p:cNvSpPr>
            <a:spLocks/>
          </p:cNvSpPr>
          <p:nvPr/>
        </p:nvSpPr>
        <p:spPr bwMode="auto">
          <a:xfrm>
            <a:off x="7812819" y="2566682"/>
            <a:ext cx="98341" cy="345155"/>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solidFill>
            <a:schemeClr val="bg1">
              <a:lumMod val="50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19" name="Freeform 3049"/>
          <p:cNvSpPr>
            <a:spLocks/>
          </p:cNvSpPr>
          <p:nvPr/>
        </p:nvSpPr>
        <p:spPr bwMode="auto">
          <a:xfrm>
            <a:off x="7812818" y="2566682"/>
            <a:ext cx="7713" cy="32780"/>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20" name="Freeform 3050"/>
          <p:cNvSpPr>
            <a:spLocks/>
          </p:cNvSpPr>
          <p:nvPr/>
        </p:nvSpPr>
        <p:spPr bwMode="auto">
          <a:xfrm>
            <a:off x="7922730" y="2990895"/>
            <a:ext cx="48206" cy="52063"/>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21" name="Freeform 3051"/>
          <p:cNvSpPr>
            <a:spLocks/>
          </p:cNvSpPr>
          <p:nvPr/>
        </p:nvSpPr>
        <p:spPr bwMode="auto">
          <a:xfrm>
            <a:off x="7916944" y="2967757"/>
            <a:ext cx="50135" cy="71345"/>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22" name="Line 3080"/>
          <p:cNvSpPr>
            <a:spLocks noChangeShapeType="1"/>
          </p:cNvSpPr>
          <p:nvPr/>
        </p:nvSpPr>
        <p:spPr bwMode="auto">
          <a:xfrm>
            <a:off x="5592064" y="5325292"/>
            <a:ext cx="965" cy="965"/>
          </a:xfrm>
          <a:prstGeom prst="line">
            <a:avLst/>
          </a:pr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23" name="Line 3117"/>
          <p:cNvSpPr>
            <a:spLocks noChangeShapeType="1"/>
          </p:cNvSpPr>
          <p:nvPr/>
        </p:nvSpPr>
        <p:spPr bwMode="auto">
          <a:xfrm>
            <a:off x="7908889" y="2549805"/>
            <a:ext cx="965" cy="965"/>
          </a:xfrm>
          <a:prstGeom prst="line">
            <a:avLst/>
          </a:pr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24" name="Line 3118"/>
          <p:cNvSpPr>
            <a:spLocks noChangeShapeType="1"/>
          </p:cNvSpPr>
          <p:nvPr/>
        </p:nvSpPr>
        <p:spPr bwMode="auto">
          <a:xfrm>
            <a:off x="7908889" y="2549805"/>
            <a:ext cx="965" cy="965"/>
          </a:xfrm>
          <a:prstGeom prst="line">
            <a:avLst/>
          </a:pr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25" name="Line 3119"/>
          <p:cNvSpPr>
            <a:spLocks noChangeShapeType="1"/>
          </p:cNvSpPr>
          <p:nvPr/>
        </p:nvSpPr>
        <p:spPr bwMode="auto">
          <a:xfrm>
            <a:off x="7862608" y="3109039"/>
            <a:ext cx="965" cy="965"/>
          </a:xfrm>
          <a:prstGeom prst="line">
            <a:avLst/>
          </a:pr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26" name="Line 3120"/>
          <p:cNvSpPr>
            <a:spLocks noChangeShapeType="1"/>
          </p:cNvSpPr>
          <p:nvPr/>
        </p:nvSpPr>
        <p:spPr bwMode="auto">
          <a:xfrm>
            <a:off x="8097871" y="2972122"/>
            <a:ext cx="965" cy="965"/>
          </a:xfrm>
          <a:prstGeom prst="line">
            <a:avLst/>
          </a:pr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17" name="Group 16"/>
          <p:cNvGrpSpPr>
            <a:grpSpLocks noChangeAspect="1"/>
          </p:cNvGrpSpPr>
          <p:nvPr/>
        </p:nvGrpSpPr>
        <p:grpSpPr>
          <a:xfrm>
            <a:off x="3337127" y="1886673"/>
            <a:ext cx="5224708" cy="3565924"/>
            <a:chOff x="3077262" y="1315574"/>
            <a:chExt cx="6118544" cy="4175977"/>
          </a:xfrm>
        </p:grpSpPr>
        <p:sp>
          <p:nvSpPr>
            <p:cNvPr id="90" name="Freeform 2871"/>
            <p:cNvSpPr>
              <a:spLocks/>
            </p:cNvSpPr>
            <p:nvPr/>
          </p:nvSpPr>
          <p:spPr bwMode="auto">
            <a:xfrm>
              <a:off x="8856851" y="2255961"/>
              <a:ext cx="110553" cy="200537"/>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solidFill>
              <a:srgbClr val="33B3E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2" name="Freeform 2873"/>
            <p:cNvSpPr>
              <a:spLocks/>
            </p:cNvSpPr>
            <p:nvPr/>
          </p:nvSpPr>
          <p:spPr bwMode="auto">
            <a:xfrm>
              <a:off x="8131832" y="2777871"/>
              <a:ext cx="568189" cy="285380"/>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16" name="Group 15"/>
            <p:cNvGrpSpPr/>
            <p:nvPr/>
          </p:nvGrpSpPr>
          <p:grpSpPr>
            <a:xfrm>
              <a:off x="3077262" y="1315574"/>
              <a:ext cx="6118544" cy="4175977"/>
              <a:chOff x="3077262" y="1315574"/>
              <a:chExt cx="6118544" cy="4175977"/>
            </a:xfrm>
          </p:grpSpPr>
          <p:sp>
            <p:nvSpPr>
              <p:cNvPr id="80" name="Freeform 2861"/>
              <p:cNvSpPr>
                <a:spLocks/>
              </p:cNvSpPr>
              <p:nvPr/>
            </p:nvSpPr>
            <p:spPr bwMode="auto">
              <a:xfrm>
                <a:off x="6738354" y="1926874"/>
                <a:ext cx="683884" cy="323945"/>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15" name="Group 14"/>
              <p:cNvGrpSpPr/>
              <p:nvPr/>
            </p:nvGrpSpPr>
            <p:grpSpPr>
              <a:xfrm>
                <a:off x="3077262" y="1315574"/>
                <a:ext cx="6118544" cy="4175977"/>
                <a:chOff x="3077262" y="1315574"/>
                <a:chExt cx="6118544" cy="4175977"/>
              </a:xfrm>
            </p:grpSpPr>
            <p:sp>
              <p:nvSpPr>
                <p:cNvPr id="68" name="Freeform 3057"/>
                <p:cNvSpPr>
                  <a:spLocks/>
                </p:cNvSpPr>
                <p:nvPr/>
              </p:nvSpPr>
              <p:spPr bwMode="auto">
                <a:xfrm>
                  <a:off x="8545296" y="1824669"/>
                  <a:ext cx="151701" cy="434531"/>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0" name="Freeform 3059"/>
                <p:cNvSpPr>
                  <a:spLocks/>
                </p:cNvSpPr>
                <p:nvPr/>
              </p:nvSpPr>
              <p:spPr bwMode="auto">
                <a:xfrm>
                  <a:off x="8673855" y="2279769"/>
                  <a:ext cx="213409" cy="233978"/>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solidFill>
                  <a:srgbClr val="33B3E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13" name="Group 12"/>
                <p:cNvGrpSpPr/>
                <p:nvPr/>
              </p:nvGrpSpPr>
              <p:grpSpPr>
                <a:xfrm>
                  <a:off x="3077262" y="1315574"/>
                  <a:ext cx="6118544" cy="4175977"/>
                  <a:chOff x="3077262" y="1315574"/>
                  <a:chExt cx="6118544" cy="4175977"/>
                </a:xfrm>
              </p:grpSpPr>
              <p:sp>
                <p:nvSpPr>
                  <p:cNvPr id="178" name="Freeform 2959"/>
                  <p:cNvSpPr>
                    <a:spLocks/>
                  </p:cNvSpPr>
                  <p:nvPr/>
                </p:nvSpPr>
                <p:spPr bwMode="auto">
                  <a:xfrm>
                    <a:off x="8126690" y="2772730"/>
                    <a:ext cx="411359" cy="143975"/>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10" name="Freeform 3040"/>
                  <p:cNvSpPr>
                    <a:spLocks/>
                  </p:cNvSpPr>
                  <p:nvPr/>
                </p:nvSpPr>
                <p:spPr bwMode="auto">
                  <a:xfrm>
                    <a:off x="8538047" y="2765017"/>
                    <a:ext cx="161972" cy="215963"/>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12" name="Group 11"/>
                  <p:cNvGrpSpPr/>
                  <p:nvPr/>
                </p:nvGrpSpPr>
                <p:grpSpPr>
                  <a:xfrm>
                    <a:off x="3077262" y="1315574"/>
                    <a:ext cx="6118544" cy="4175977"/>
                    <a:chOff x="3077262" y="1315574"/>
                    <a:chExt cx="6118544" cy="4175977"/>
                  </a:xfrm>
                </p:grpSpPr>
                <p:sp>
                  <p:nvSpPr>
                    <p:cNvPr id="316" name="Freeform 3046"/>
                    <p:cNvSpPr>
                      <a:spLocks/>
                    </p:cNvSpPr>
                    <p:nvPr/>
                  </p:nvSpPr>
                  <p:spPr bwMode="auto">
                    <a:xfrm>
                      <a:off x="8566328" y="2515631"/>
                      <a:ext cx="177398" cy="344513"/>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11" name="Group 10"/>
                    <p:cNvGrpSpPr/>
                    <p:nvPr/>
                  </p:nvGrpSpPr>
                  <p:grpSpPr>
                    <a:xfrm>
                      <a:off x="3077262" y="1315574"/>
                      <a:ext cx="6118544" cy="4175977"/>
                      <a:chOff x="3077262" y="1315574"/>
                      <a:chExt cx="6118544" cy="4175977"/>
                    </a:xfrm>
                  </p:grpSpPr>
                  <p:sp>
                    <p:nvSpPr>
                      <p:cNvPr id="65" name="Freeform 3054"/>
                      <p:cNvSpPr>
                        <a:spLocks/>
                      </p:cNvSpPr>
                      <p:nvPr/>
                    </p:nvSpPr>
                    <p:spPr bwMode="auto">
                      <a:xfrm>
                        <a:off x="7984777" y="1878664"/>
                        <a:ext cx="771357" cy="701935"/>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67" name="Freeform 3056"/>
                      <p:cNvSpPr>
                        <a:spLocks/>
                      </p:cNvSpPr>
                      <p:nvPr/>
                    </p:nvSpPr>
                    <p:spPr bwMode="auto">
                      <a:xfrm>
                        <a:off x="8714994" y="1315574"/>
                        <a:ext cx="480812" cy="771357"/>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solidFill>
                        <a:srgbClr val="00BCE4"/>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69" name="Freeform 3058"/>
                      <p:cNvSpPr>
                        <a:spLocks/>
                      </p:cNvSpPr>
                      <p:nvPr/>
                    </p:nvSpPr>
                    <p:spPr bwMode="auto">
                      <a:xfrm>
                        <a:off x="8678997" y="1770675"/>
                        <a:ext cx="251976" cy="478241"/>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1" name="Freeform 3060"/>
                      <p:cNvSpPr>
                        <a:spLocks/>
                      </p:cNvSpPr>
                      <p:nvPr/>
                    </p:nvSpPr>
                    <p:spPr bwMode="auto">
                      <a:xfrm>
                        <a:off x="8653286" y="2143496"/>
                        <a:ext cx="429388" cy="195410"/>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solidFill>
                        <a:srgbClr val="33B3E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5" name="Freeform 2886"/>
                      <p:cNvSpPr>
                        <a:spLocks/>
                      </p:cNvSpPr>
                      <p:nvPr/>
                    </p:nvSpPr>
                    <p:spPr bwMode="auto">
                      <a:xfrm>
                        <a:off x="8584326" y="2464210"/>
                        <a:ext cx="303377" cy="10284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10" name="Group 9"/>
                      <p:cNvGrpSpPr/>
                      <p:nvPr/>
                    </p:nvGrpSpPr>
                    <p:grpSpPr>
                      <a:xfrm>
                        <a:off x="3077262" y="1494947"/>
                        <a:ext cx="5674179" cy="3996604"/>
                        <a:chOff x="3077262" y="1494947"/>
                        <a:chExt cx="5674179" cy="3996604"/>
                      </a:xfrm>
                    </p:grpSpPr>
                    <p:sp>
                      <p:nvSpPr>
                        <p:cNvPr id="60" name="Freeform 6"/>
                        <p:cNvSpPr>
                          <a:spLocks/>
                        </p:cNvSpPr>
                        <p:nvPr/>
                      </p:nvSpPr>
                      <p:spPr bwMode="auto">
                        <a:xfrm>
                          <a:off x="7046729" y="3176446"/>
                          <a:ext cx="876663" cy="485892"/>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solidFill>
                          <a:srgbClr val="33B3E1"/>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61" name="Freeform 7"/>
                        <p:cNvSpPr>
                          <a:spLocks/>
                        </p:cNvSpPr>
                        <p:nvPr/>
                      </p:nvSpPr>
                      <p:spPr bwMode="auto">
                        <a:xfrm>
                          <a:off x="6307985" y="3128508"/>
                          <a:ext cx="755833" cy="655569"/>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solidFill>
                          <a:srgbClr val="00BCE4"/>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62" name="Freeform 61"/>
                        <p:cNvSpPr>
                          <a:spLocks/>
                        </p:cNvSpPr>
                        <p:nvPr/>
                      </p:nvSpPr>
                      <p:spPr bwMode="auto">
                        <a:xfrm>
                          <a:off x="6496717" y="2037571"/>
                          <a:ext cx="646996" cy="751772"/>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63" name="Freeform 62"/>
                        <p:cNvSpPr>
                          <a:spLocks/>
                        </p:cNvSpPr>
                        <p:nvPr/>
                      </p:nvSpPr>
                      <p:spPr bwMode="auto">
                        <a:xfrm>
                          <a:off x="6750800" y="2706821"/>
                          <a:ext cx="492450" cy="861788"/>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3" name="Freeform 2854"/>
                        <p:cNvSpPr>
                          <a:spLocks/>
                        </p:cNvSpPr>
                        <p:nvPr/>
                      </p:nvSpPr>
                      <p:spPr bwMode="auto">
                        <a:xfrm>
                          <a:off x="3943687" y="3590304"/>
                          <a:ext cx="745587" cy="1007828"/>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4" name="Freeform 2855"/>
                        <p:cNvSpPr>
                          <a:spLocks/>
                        </p:cNvSpPr>
                        <p:nvPr/>
                      </p:nvSpPr>
                      <p:spPr bwMode="auto">
                        <a:xfrm>
                          <a:off x="6573810" y="4253620"/>
                          <a:ext cx="719878" cy="601612"/>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7" name="Freeform 2858"/>
                        <p:cNvSpPr>
                          <a:spLocks/>
                        </p:cNvSpPr>
                        <p:nvPr/>
                      </p:nvSpPr>
                      <p:spPr bwMode="auto">
                        <a:xfrm>
                          <a:off x="6476113" y="3734280"/>
                          <a:ext cx="578473" cy="539908"/>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8" name="Freeform 2859"/>
                        <p:cNvSpPr>
                          <a:spLocks/>
                        </p:cNvSpPr>
                        <p:nvPr/>
                      </p:nvSpPr>
                      <p:spPr bwMode="auto">
                        <a:xfrm>
                          <a:off x="5465713" y="3675147"/>
                          <a:ext cx="1038680" cy="524482"/>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9" name="Freeform 2860"/>
                        <p:cNvSpPr>
                          <a:spLocks/>
                        </p:cNvSpPr>
                        <p:nvPr/>
                      </p:nvSpPr>
                      <p:spPr bwMode="auto">
                        <a:xfrm>
                          <a:off x="4108230" y="2829292"/>
                          <a:ext cx="642748" cy="858711"/>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solidFill>
                          <a:srgbClr val="00BCE4"/>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81" name="Freeform 2862"/>
                        <p:cNvSpPr>
                          <a:spLocks/>
                        </p:cNvSpPr>
                        <p:nvPr/>
                      </p:nvSpPr>
                      <p:spPr bwMode="auto">
                        <a:xfrm>
                          <a:off x="4696988" y="3088961"/>
                          <a:ext cx="868995" cy="61189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2" name="Freeform 2863"/>
                        <p:cNvSpPr>
                          <a:spLocks/>
                        </p:cNvSpPr>
                        <p:nvPr/>
                      </p:nvSpPr>
                      <p:spPr bwMode="auto">
                        <a:xfrm>
                          <a:off x="3077262" y="2574764"/>
                          <a:ext cx="953838" cy="1745703"/>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3" name="Freeform 2864"/>
                        <p:cNvSpPr>
                          <a:spLocks/>
                        </p:cNvSpPr>
                        <p:nvPr/>
                      </p:nvSpPr>
                      <p:spPr bwMode="auto">
                        <a:xfrm>
                          <a:off x="4514447" y="2397365"/>
                          <a:ext cx="843285" cy="707023"/>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4" name="Freeform 2865"/>
                        <p:cNvSpPr>
                          <a:spLocks/>
                        </p:cNvSpPr>
                        <p:nvPr/>
                      </p:nvSpPr>
                      <p:spPr bwMode="auto">
                        <a:xfrm>
                          <a:off x="7021163" y="3492607"/>
                          <a:ext cx="979548" cy="416501"/>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5" name="Freeform 2866"/>
                        <p:cNvSpPr>
                          <a:spLocks/>
                        </p:cNvSpPr>
                        <p:nvPr/>
                      </p:nvSpPr>
                      <p:spPr bwMode="auto">
                        <a:xfrm>
                          <a:off x="7738470" y="3271502"/>
                          <a:ext cx="1012971" cy="537337"/>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7" name="Freeform 2868"/>
                        <p:cNvSpPr>
                          <a:spLocks/>
                        </p:cNvSpPr>
                        <p:nvPr/>
                      </p:nvSpPr>
                      <p:spPr bwMode="auto">
                        <a:xfrm>
                          <a:off x="5558270" y="3232937"/>
                          <a:ext cx="899847" cy="465349"/>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8" name="Freeform 2869"/>
                        <p:cNvSpPr>
                          <a:spLocks/>
                        </p:cNvSpPr>
                        <p:nvPr/>
                      </p:nvSpPr>
                      <p:spPr bwMode="auto">
                        <a:xfrm>
                          <a:off x="7203704" y="2132553"/>
                          <a:ext cx="501343" cy="655603"/>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9" name="Freeform 2870"/>
                        <p:cNvSpPr>
                          <a:spLocks/>
                        </p:cNvSpPr>
                        <p:nvPr/>
                      </p:nvSpPr>
                      <p:spPr bwMode="auto">
                        <a:xfrm>
                          <a:off x="3501476" y="2700742"/>
                          <a:ext cx="694168" cy="1210937"/>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1" name="Freeform 2872"/>
                        <p:cNvSpPr>
                          <a:spLocks/>
                        </p:cNvSpPr>
                        <p:nvPr/>
                      </p:nvSpPr>
                      <p:spPr bwMode="auto">
                        <a:xfrm>
                          <a:off x="7792460" y="2916705"/>
                          <a:ext cx="912702" cy="609325"/>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solidFill>
                          <a:schemeClr val="accent4">
                            <a:lumMod val="50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92" name="Freeform 2973"/>
                        <p:cNvSpPr>
                          <a:spLocks/>
                        </p:cNvSpPr>
                        <p:nvPr/>
                      </p:nvSpPr>
                      <p:spPr bwMode="auto">
                        <a:xfrm>
                          <a:off x="3156963" y="1919160"/>
                          <a:ext cx="876708" cy="835572"/>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solidFill>
                          <a:srgbClr val="00BCE4"/>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193" name="Freeform 2974"/>
                        <p:cNvSpPr>
                          <a:spLocks/>
                        </p:cNvSpPr>
                        <p:nvPr/>
                      </p:nvSpPr>
                      <p:spPr bwMode="auto">
                        <a:xfrm>
                          <a:off x="3321507" y="1494947"/>
                          <a:ext cx="755871" cy="624751"/>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2" name="Freeform 2986"/>
                        <p:cNvSpPr>
                          <a:spLocks/>
                        </p:cNvSpPr>
                        <p:nvPr/>
                      </p:nvSpPr>
                      <p:spPr bwMode="auto">
                        <a:xfrm>
                          <a:off x="3902550" y="1644065"/>
                          <a:ext cx="673600" cy="1241789"/>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8" name="Freeform 2992"/>
                        <p:cNvSpPr>
                          <a:spLocks/>
                        </p:cNvSpPr>
                        <p:nvPr/>
                      </p:nvSpPr>
                      <p:spPr bwMode="auto">
                        <a:xfrm>
                          <a:off x="4145509" y="1669775"/>
                          <a:ext cx="1213508" cy="807291"/>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0" name="Freeform 2994"/>
                        <p:cNvSpPr>
                          <a:spLocks/>
                        </p:cNvSpPr>
                        <p:nvPr/>
                      </p:nvSpPr>
                      <p:spPr bwMode="auto">
                        <a:xfrm>
                          <a:off x="5360302" y="1816320"/>
                          <a:ext cx="789294" cy="498772"/>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1" name="Freeform 2995"/>
                        <p:cNvSpPr>
                          <a:spLocks/>
                        </p:cNvSpPr>
                        <p:nvPr/>
                      </p:nvSpPr>
                      <p:spPr bwMode="auto">
                        <a:xfrm>
                          <a:off x="5352589" y="2770159"/>
                          <a:ext cx="974406" cy="465349"/>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2" name="Freeform 2996"/>
                        <p:cNvSpPr>
                          <a:spLocks/>
                        </p:cNvSpPr>
                        <p:nvPr/>
                      </p:nvSpPr>
                      <p:spPr bwMode="auto">
                        <a:xfrm>
                          <a:off x="5357731" y="2315093"/>
                          <a:ext cx="825288" cy="521911"/>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3" name="Freeform 2997"/>
                        <p:cNvSpPr>
                          <a:spLocks/>
                        </p:cNvSpPr>
                        <p:nvPr/>
                      </p:nvSpPr>
                      <p:spPr bwMode="auto">
                        <a:xfrm>
                          <a:off x="6180449" y="2605615"/>
                          <a:ext cx="673600" cy="537337"/>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4" name="Freeform 2998"/>
                        <p:cNvSpPr>
                          <a:spLocks/>
                        </p:cNvSpPr>
                        <p:nvPr/>
                      </p:nvSpPr>
                      <p:spPr bwMode="auto">
                        <a:xfrm>
                          <a:off x="6057041" y="1806036"/>
                          <a:ext cx="753300" cy="820146"/>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rgbClr val="33B3E1"/>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280" name="Freeform 3010"/>
                        <p:cNvSpPr>
                          <a:spLocks/>
                        </p:cNvSpPr>
                        <p:nvPr/>
                      </p:nvSpPr>
                      <p:spPr bwMode="auto">
                        <a:xfrm>
                          <a:off x="7193420" y="2788155"/>
                          <a:ext cx="370223" cy="673600"/>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solidFill>
                          <a:srgbClr val="33B3E1"/>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282" name="Freeform 3012"/>
                        <p:cNvSpPr>
                          <a:spLocks/>
                        </p:cNvSpPr>
                        <p:nvPr/>
                      </p:nvSpPr>
                      <p:spPr bwMode="auto">
                        <a:xfrm>
                          <a:off x="6926037" y="3888539"/>
                          <a:ext cx="421643" cy="753300"/>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4" name="Freeform 3014"/>
                        <p:cNvSpPr>
                          <a:spLocks/>
                        </p:cNvSpPr>
                        <p:nvPr/>
                      </p:nvSpPr>
                      <p:spPr bwMode="auto">
                        <a:xfrm>
                          <a:off x="7285975" y="3842262"/>
                          <a:ext cx="473062" cy="766155"/>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9" name="Freeform 3019"/>
                        <p:cNvSpPr>
                          <a:spLocks/>
                        </p:cNvSpPr>
                        <p:nvPr/>
                      </p:nvSpPr>
                      <p:spPr bwMode="auto">
                        <a:xfrm>
                          <a:off x="7890159" y="3677719"/>
                          <a:ext cx="563047" cy="485917"/>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5" name="Freeform 3025"/>
                        <p:cNvSpPr>
                          <a:spLocks/>
                        </p:cNvSpPr>
                        <p:nvPr/>
                      </p:nvSpPr>
                      <p:spPr bwMode="auto">
                        <a:xfrm>
                          <a:off x="7584211" y="3762560"/>
                          <a:ext cx="701881" cy="732732"/>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6" name="Freeform 3026"/>
                        <p:cNvSpPr>
                          <a:spLocks/>
                        </p:cNvSpPr>
                        <p:nvPr/>
                      </p:nvSpPr>
                      <p:spPr bwMode="auto">
                        <a:xfrm>
                          <a:off x="7406812" y="4397595"/>
                          <a:ext cx="1190369" cy="856140"/>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0" name="Freeform 3030"/>
                        <p:cNvSpPr>
                          <a:spLocks/>
                        </p:cNvSpPr>
                        <p:nvPr/>
                      </p:nvSpPr>
                      <p:spPr bwMode="auto">
                        <a:xfrm>
                          <a:off x="7854164" y="2893566"/>
                          <a:ext cx="503914" cy="455065"/>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5" name="Freeform 3035"/>
                        <p:cNvSpPr>
                          <a:spLocks/>
                        </p:cNvSpPr>
                        <p:nvPr/>
                      </p:nvSpPr>
                      <p:spPr bwMode="auto">
                        <a:xfrm>
                          <a:off x="7478799" y="2623611"/>
                          <a:ext cx="509056" cy="601612"/>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11" name="Freeform 3041"/>
                        <p:cNvSpPr>
                          <a:spLocks/>
                        </p:cNvSpPr>
                        <p:nvPr/>
                      </p:nvSpPr>
                      <p:spPr bwMode="auto">
                        <a:xfrm>
                          <a:off x="7895301" y="2435930"/>
                          <a:ext cx="717307" cy="511627"/>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9" name="Freeform 2856"/>
                        <p:cNvSpPr>
                          <a:spLocks/>
                        </p:cNvSpPr>
                        <p:nvPr/>
                      </p:nvSpPr>
                      <p:spPr bwMode="auto">
                        <a:xfrm>
                          <a:off x="4640426" y="3693144"/>
                          <a:ext cx="812433" cy="915273"/>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20" name="Freeform 2857"/>
                        <p:cNvSpPr>
                          <a:spLocks/>
                        </p:cNvSpPr>
                        <p:nvPr/>
                      </p:nvSpPr>
                      <p:spPr bwMode="auto">
                        <a:xfrm>
                          <a:off x="4973369" y="3792126"/>
                          <a:ext cx="1699425" cy="1699425"/>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solidFill>
                          <a:srgbClr val="00BCE4"/>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grpSp>
                </p:grpSp>
              </p:grpSp>
            </p:grpSp>
          </p:grpSp>
        </p:grpSp>
      </p:grpSp>
      <p:sp>
        <p:nvSpPr>
          <p:cNvPr id="2" name="TextBox 1"/>
          <p:cNvSpPr txBox="1"/>
          <p:nvPr/>
        </p:nvSpPr>
        <p:spPr>
          <a:xfrm>
            <a:off x="3003698" y="5383406"/>
            <a:ext cx="6057900" cy="300082"/>
          </a:xfrm>
          <a:prstGeom prst="rect">
            <a:avLst/>
          </a:prstGeom>
          <a:noFill/>
        </p:spPr>
        <p:txBody>
          <a:bodyPr wrap="square" rtlCol="0">
            <a:spAutoFit/>
          </a:bodyPr>
          <a:lstStyle/>
          <a:p>
            <a:pPr defTabSz="342900"/>
            <a:endParaRPr lang="en-US" sz="1350" dirty="0">
              <a:solidFill>
                <a:prstClr val="black"/>
              </a:solidFill>
            </a:endParaRPr>
          </a:p>
        </p:txBody>
      </p:sp>
      <p:pic>
        <p:nvPicPr>
          <p:cNvPr id="1028" name="Picture 4" descr="C:\Users\dhansen\AppData\Local\Temp\SNAGHTML16257948.PN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62016" y="4830194"/>
            <a:ext cx="665166" cy="38404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TextBox 2"/>
          <p:cNvSpPr txBox="1"/>
          <p:nvPr/>
        </p:nvSpPr>
        <p:spPr>
          <a:xfrm>
            <a:off x="3569830" y="2635950"/>
            <a:ext cx="446069" cy="323165"/>
          </a:xfrm>
          <a:prstGeom prst="rect">
            <a:avLst/>
          </a:prstGeom>
          <a:noFill/>
        </p:spPr>
        <p:txBody>
          <a:bodyPr wrap="square" rtlCol="0">
            <a:spAutoFit/>
          </a:bodyPr>
          <a:lstStyle/>
          <a:p>
            <a:r>
              <a:rPr lang="en-US" sz="1500" b="1" dirty="0">
                <a:solidFill>
                  <a:schemeClr val="bg1"/>
                </a:solidFill>
              </a:rPr>
              <a:t>OR</a:t>
            </a:r>
          </a:p>
        </p:txBody>
      </p:sp>
      <p:sp>
        <p:nvSpPr>
          <p:cNvPr id="226" name="TextBox 225"/>
          <p:cNvSpPr txBox="1"/>
          <p:nvPr/>
        </p:nvSpPr>
        <p:spPr>
          <a:xfrm>
            <a:off x="4296957" y="3452071"/>
            <a:ext cx="446069" cy="323165"/>
          </a:xfrm>
          <a:prstGeom prst="rect">
            <a:avLst/>
          </a:prstGeom>
          <a:noFill/>
        </p:spPr>
        <p:txBody>
          <a:bodyPr wrap="square" rtlCol="0">
            <a:spAutoFit/>
          </a:bodyPr>
          <a:lstStyle/>
          <a:p>
            <a:r>
              <a:rPr lang="en-US" sz="1500" b="1" dirty="0">
                <a:solidFill>
                  <a:schemeClr val="bg1"/>
                </a:solidFill>
              </a:rPr>
              <a:t>UT</a:t>
            </a:r>
          </a:p>
        </p:txBody>
      </p:sp>
      <p:sp>
        <p:nvSpPr>
          <p:cNvPr id="227" name="TextBox 226"/>
          <p:cNvSpPr txBox="1"/>
          <p:nvPr/>
        </p:nvSpPr>
        <p:spPr>
          <a:xfrm>
            <a:off x="5614892" y="4523496"/>
            <a:ext cx="446069" cy="323165"/>
          </a:xfrm>
          <a:prstGeom prst="rect">
            <a:avLst/>
          </a:prstGeom>
          <a:noFill/>
        </p:spPr>
        <p:txBody>
          <a:bodyPr wrap="square" rtlCol="0">
            <a:spAutoFit/>
          </a:bodyPr>
          <a:lstStyle/>
          <a:p>
            <a:r>
              <a:rPr lang="en-US" sz="1500" b="1" dirty="0">
                <a:solidFill>
                  <a:schemeClr val="bg1"/>
                </a:solidFill>
              </a:rPr>
              <a:t>TX</a:t>
            </a:r>
          </a:p>
        </p:txBody>
      </p:sp>
      <p:sp>
        <p:nvSpPr>
          <p:cNvPr id="228" name="TextBox 227"/>
          <p:cNvSpPr txBox="1"/>
          <p:nvPr/>
        </p:nvSpPr>
        <p:spPr>
          <a:xfrm>
            <a:off x="3818817" y="4835946"/>
            <a:ext cx="446069" cy="323165"/>
          </a:xfrm>
          <a:prstGeom prst="rect">
            <a:avLst/>
          </a:prstGeom>
          <a:noFill/>
        </p:spPr>
        <p:txBody>
          <a:bodyPr wrap="square" rtlCol="0">
            <a:spAutoFit/>
          </a:bodyPr>
          <a:lstStyle/>
          <a:p>
            <a:r>
              <a:rPr lang="en-US" sz="1500" b="1" dirty="0">
                <a:solidFill>
                  <a:schemeClr val="bg1">
                    <a:lumMod val="50000"/>
                  </a:schemeClr>
                </a:solidFill>
              </a:rPr>
              <a:t>HI</a:t>
            </a:r>
          </a:p>
        </p:txBody>
      </p:sp>
      <p:sp>
        <p:nvSpPr>
          <p:cNvPr id="229" name="TextBox 228"/>
          <p:cNvSpPr txBox="1"/>
          <p:nvPr/>
        </p:nvSpPr>
        <p:spPr>
          <a:xfrm>
            <a:off x="5904394" y="2381588"/>
            <a:ext cx="557582" cy="323165"/>
          </a:xfrm>
          <a:prstGeom prst="rect">
            <a:avLst/>
          </a:prstGeom>
          <a:noFill/>
        </p:spPr>
        <p:txBody>
          <a:bodyPr wrap="square" rtlCol="0">
            <a:spAutoFit/>
          </a:bodyPr>
          <a:lstStyle/>
          <a:p>
            <a:r>
              <a:rPr lang="en-US" sz="1500" b="1" dirty="0">
                <a:solidFill>
                  <a:schemeClr val="bg1"/>
                </a:solidFill>
              </a:rPr>
              <a:t>MN</a:t>
            </a:r>
          </a:p>
        </p:txBody>
      </p:sp>
      <p:sp>
        <p:nvSpPr>
          <p:cNvPr id="231" name="TextBox 230"/>
          <p:cNvSpPr txBox="1"/>
          <p:nvPr/>
        </p:nvSpPr>
        <p:spPr>
          <a:xfrm>
            <a:off x="6210231" y="3565756"/>
            <a:ext cx="557582" cy="323165"/>
          </a:xfrm>
          <a:prstGeom prst="rect">
            <a:avLst/>
          </a:prstGeom>
          <a:noFill/>
        </p:spPr>
        <p:txBody>
          <a:bodyPr wrap="square" rtlCol="0">
            <a:spAutoFit/>
          </a:bodyPr>
          <a:lstStyle/>
          <a:p>
            <a:r>
              <a:rPr lang="en-US" sz="1500" b="1" dirty="0">
                <a:solidFill>
                  <a:schemeClr val="bg1"/>
                </a:solidFill>
              </a:rPr>
              <a:t>MO</a:t>
            </a:r>
          </a:p>
        </p:txBody>
      </p:sp>
      <p:sp>
        <p:nvSpPr>
          <p:cNvPr id="232" name="TextBox 231"/>
          <p:cNvSpPr txBox="1"/>
          <p:nvPr/>
        </p:nvSpPr>
        <p:spPr>
          <a:xfrm>
            <a:off x="6866836" y="3264469"/>
            <a:ext cx="446069" cy="323165"/>
          </a:xfrm>
          <a:prstGeom prst="rect">
            <a:avLst/>
          </a:prstGeom>
          <a:noFill/>
        </p:spPr>
        <p:txBody>
          <a:bodyPr wrap="square" rtlCol="0">
            <a:spAutoFit/>
          </a:bodyPr>
          <a:lstStyle/>
          <a:p>
            <a:r>
              <a:rPr lang="en-US" sz="1500" b="1" dirty="0">
                <a:solidFill>
                  <a:schemeClr val="bg1"/>
                </a:solidFill>
              </a:rPr>
              <a:t>IN</a:t>
            </a:r>
          </a:p>
        </p:txBody>
      </p:sp>
      <p:sp>
        <p:nvSpPr>
          <p:cNvPr id="233" name="TextBox 232"/>
          <p:cNvSpPr txBox="1"/>
          <p:nvPr/>
        </p:nvSpPr>
        <p:spPr>
          <a:xfrm>
            <a:off x="7093477" y="3506302"/>
            <a:ext cx="446069" cy="323165"/>
          </a:xfrm>
          <a:prstGeom prst="rect">
            <a:avLst/>
          </a:prstGeom>
          <a:noFill/>
        </p:spPr>
        <p:txBody>
          <a:bodyPr wrap="square" rtlCol="0">
            <a:spAutoFit/>
          </a:bodyPr>
          <a:lstStyle/>
          <a:p>
            <a:r>
              <a:rPr lang="en-US" sz="1500" b="1" dirty="0">
                <a:solidFill>
                  <a:schemeClr val="bg1"/>
                </a:solidFill>
              </a:rPr>
              <a:t>KY</a:t>
            </a:r>
          </a:p>
        </p:txBody>
      </p:sp>
      <p:sp>
        <p:nvSpPr>
          <p:cNvPr id="234" name="TextBox 233"/>
          <p:cNvSpPr txBox="1"/>
          <p:nvPr/>
        </p:nvSpPr>
        <p:spPr>
          <a:xfrm>
            <a:off x="8116134" y="2063569"/>
            <a:ext cx="446069" cy="323165"/>
          </a:xfrm>
          <a:prstGeom prst="rect">
            <a:avLst/>
          </a:prstGeom>
          <a:noFill/>
        </p:spPr>
        <p:txBody>
          <a:bodyPr wrap="square" rtlCol="0">
            <a:spAutoFit/>
          </a:bodyPr>
          <a:lstStyle/>
          <a:p>
            <a:r>
              <a:rPr lang="en-US" sz="1500" b="1" dirty="0">
                <a:solidFill>
                  <a:schemeClr val="bg1"/>
                </a:solidFill>
              </a:rPr>
              <a:t>ME</a:t>
            </a:r>
          </a:p>
        </p:txBody>
      </p:sp>
      <p:sp>
        <p:nvSpPr>
          <p:cNvPr id="235" name="TextBox 234"/>
          <p:cNvSpPr txBox="1"/>
          <p:nvPr/>
        </p:nvSpPr>
        <p:spPr>
          <a:xfrm>
            <a:off x="8449859" y="2389600"/>
            <a:ext cx="557582" cy="323165"/>
          </a:xfrm>
          <a:prstGeom prst="rect">
            <a:avLst/>
          </a:prstGeom>
          <a:noFill/>
        </p:spPr>
        <p:txBody>
          <a:bodyPr wrap="square" rtlCol="0">
            <a:spAutoFit/>
          </a:bodyPr>
          <a:lstStyle/>
          <a:p>
            <a:r>
              <a:rPr lang="en-US" sz="1500" b="1" dirty="0">
                <a:solidFill>
                  <a:schemeClr val="bg1">
                    <a:lumMod val="50000"/>
                  </a:schemeClr>
                </a:solidFill>
              </a:rPr>
              <a:t>MA</a:t>
            </a:r>
          </a:p>
        </p:txBody>
      </p:sp>
      <p:sp>
        <p:nvSpPr>
          <p:cNvPr id="236" name="TextBox 235"/>
          <p:cNvSpPr txBox="1"/>
          <p:nvPr/>
        </p:nvSpPr>
        <p:spPr>
          <a:xfrm>
            <a:off x="8430057" y="2702622"/>
            <a:ext cx="446069" cy="323165"/>
          </a:xfrm>
          <a:prstGeom prst="rect">
            <a:avLst/>
          </a:prstGeom>
          <a:noFill/>
        </p:spPr>
        <p:txBody>
          <a:bodyPr wrap="square" rtlCol="0">
            <a:spAutoFit/>
          </a:bodyPr>
          <a:lstStyle/>
          <a:p>
            <a:r>
              <a:rPr lang="en-US" sz="1500" b="1" dirty="0">
                <a:solidFill>
                  <a:schemeClr val="bg1">
                    <a:lumMod val="50000"/>
                  </a:schemeClr>
                </a:solidFill>
              </a:rPr>
              <a:t>RI</a:t>
            </a:r>
          </a:p>
        </p:txBody>
      </p:sp>
      <p:sp>
        <p:nvSpPr>
          <p:cNvPr id="237" name="TextBox 236"/>
          <p:cNvSpPr txBox="1"/>
          <p:nvPr/>
        </p:nvSpPr>
        <p:spPr>
          <a:xfrm>
            <a:off x="8192662" y="2864217"/>
            <a:ext cx="446069" cy="323165"/>
          </a:xfrm>
          <a:prstGeom prst="rect">
            <a:avLst/>
          </a:prstGeom>
          <a:noFill/>
        </p:spPr>
        <p:txBody>
          <a:bodyPr wrap="square" rtlCol="0">
            <a:spAutoFit/>
          </a:bodyPr>
          <a:lstStyle/>
          <a:p>
            <a:r>
              <a:rPr lang="en-US" sz="1500" b="1" dirty="0">
                <a:solidFill>
                  <a:schemeClr val="bg1">
                    <a:lumMod val="50000"/>
                  </a:schemeClr>
                </a:solidFill>
              </a:rPr>
              <a:t>CT</a:t>
            </a:r>
          </a:p>
        </p:txBody>
      </p:sp>
      <p:sp>
        <p:nvSpPr>
          <p:cNvPr id="238" name="TextBox 237"/>
          <p:cNvSpPr txBox="1"/>
          <p:nvPr/>
        </p:nvSpPr>
        <p:spPr>
          <a:xfrm>
            <a:off x="7634022" y="3341753"/>
            <a:ext cx="446069" cy="323165"/>
          </a:xfrm>
          <a:prstGeom prst="rect">
            <a:avLst/>
          </a:prstGeom>
          <a:noFill/>
        </p:spPr>
        <p:txBody>
          <a:bodyPr wrap="square" rtlCol="0">
            <a:spAutoFit/>
          </a:bodyPr>
          <a:lstStyle/>
          <a:p>
            <a:r>
              <a:rPr lang="en-US" sz="1500" b="1" dirty="0">
                <a:solidFill>
                  <a:schemeClr val="bg1"/>
                </a:solidFill>
              </a:rPr>
              <a:t>VA</a:t>
            </a:r>
          </a:p>
        </p:txBody>
      </p:sp>
      <p:sp>
        <p:nvSpPr>
          <p:cNvPr id="239" name="Rectangle 238"/>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Rectangle 239"/>
          <p:cNvSpPr/>
          <p:nvPr/>
        </p:nvSpPr>
        <p:spPr>
          <a:xfrm flipV="1">
            <a:off x="0" y="6705599"/>
            <a:ext cx="9154297" cy="177626"/>
          </a:xfrm>
          <a:prstGeom prst="rect">
            <a:avLst/>
          </a:prstGeom>
          <a:solidFill>
            <a:srgbClr val="A9C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4663157"/>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75" y="325179"/>
            <a:ext cx="8201025" cy="4170621"/>
          </a:xfrm>
        </p:spPr>
        <p:txBody>
          <a:bodyPr>
            <a:noAutofit/>
          </a:bodyPr>
          <a:lstStyle/>
          <a:p>
            <a:pPr marL="0" indent="0">
              <a:buNone/>
            </a:pPr>
            <a:endParaRPr lang="en-US" sz="2800" dirty="0">
              <a:solidFill>
                <a:schemeClr val="tx1">
                  <a:lumMod val="50000"/>
                  <a:lumOff val="50000"/>
                </a:schemeClr>
              </a:solidFill>
              <a:ea typeface="Abadi MT Condensed Light" charset="0"/>
              <a:cs typeface="Abadi MT Condensed Light" charset="0"/>
            </a:endParaRPr>
          </a:p>
          <a:p>
            <a:pPr marL="0" indent="0">
              <a:lnSpc>
                <a:spcPct val="150000"/>
              </a:lnSpc>
              <a:spcBef>
                <a:spcPts val="0"/>
              </a:spcBef>
              <a:buNone/>
            </a:pPr>
            <a:r>
              <a:rPr lang="en-US" sz="2800" dirty="0">
                <a:solidFill>
                  <a:schemeClr val="tx1">
                    <a:lumMod val="50000"/>
                    <a:lumOff val="50000"/>
                  </a:schemeClr>
                </a:solidFill>
                <a:ea typeface="Abadi MT Condensed Light" charset="0"/>
                <a:cs typeface="Abadi MT Condensed Light" charset="0"/>
              </a:rPr>
              <a:t>These slides summarize results from the  demonstration study involving 48 institutions in twelve states using common rubrics to assess more than 8,000 student work products. The sample of student work in the pilot represented the near-graduation students across the participating institutions in the twelve states only; therefore, the results are not generalizable for all students in each participating state or nationwide.</a:t>
            </a:r>
          </a:p>
          <a:p>
            <a:pPr marL="0" indent="0">
              <a:spcBef>
                <a:spcPts val="0"/>
              </a:spcBef>
              <a:buNone/>
            </a:pPr>
            <a:endParaRPr lang="en-US" sz="2800" dirty="0">
              <a:solidFill>
                <a:schemeClr val="tx1">
                  <a:lumMod val="50000"/>
                  <a:lumOff val="50000"/>
                </a:schemeClr>
              </a:solidFill>
              <a:ea typeface="Abadi MT Condensed Light" charset="0"/>
              <a:cs typeface="Abadi MT Condensed Light" charset="0"/>
            </a:endParaRPr>
          </a:p>
          <a:p>
            <a:pPr marL="0" indent="0">
              <a:lnSpc>
                <a:spcPct val="200000"/>
              </a:lnSpc>
              <a:buNone/>
            </a:pPr>
            <a:endParaRPr lang="en-US" sz="2800" dirty="0">
              <a:solidFill>
                <a:schemeClr val="tx1">
                  <a:lumMod val="50000"/>
                  <a:lumOff val="50000"/>
                </a:schemeClr>
              </a:solidFill>
              <a:ea typeface="Abadi MT Condensed Light" charset="0"/>
              <a:cs typeface="Abadi MT Condensed Light" charset="0"/>
            </a:endParaRPr>
          </a:p>
        </p:txBody>
      </p:sp>
      <p:sp>
        <p:nvSpPr>
          <p:cNvPr id="4" name="Slide Number Placeholder 3"/>
          <p:cNvSpPr>
            <a:spLocks noGrp="1"/>
          </p:cNvSpPr>
          <p:nvPr>
            <p:ph type="sldNum" sz="quarter" idx="12"/>
          </p:nvPr>
        </p:nvSpPr>
        <p:spPr/>
        <p:txBody>
          <a:bodyPr/>
          <a:lstStyle/>
          <a:p>
            <a:fld id="{33E3FCA5-B39A-4436-98BA-61383C549734}" type="slidenum">
              <a:rPr lang="en-US" sz="1350" kern="0">
                <a:solidFill>
                  <a:prstClr val="black">
                    <a:tint val="75000"/>
                  </a:prstClr>
                </a:solidFill>
              </a:rPr>
              <a:pPr/>
              <a:t>4</a:t>
            </a:fld>
            <a:endParaRPr lang="en-US" sz="1350" kern="0">
              <a:solidFill>
                <a:prstClr val="black">
                  <a:tint val="75000"/>
                </a:prstClr>
              </a:solidFill>
            </a:endParaRPr>
          </a:p>
        </p:txBody>
      </p:sp>
      <p:sp>
        <p:nvSpPr>
          <p:cNvPr id="5" name="Rectangle 4"/>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6705599"/>
            <a:ext cx="9154297" cy="177626"/>
          </a:xfrm>
          <a:prstGeom prst="rect">
            <a:avLst/>
          </a:prstGeom>
          <a:solidFill>
            <a:srgbClr val="A9C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4098031"/>
      </p:ext>
    </p:extLst>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flipV="1">
            <a:off x="0" y="6705599"/>
            <a:ext cx="9154297" cy="177626"/>
          </a:xfrm>
          <a:prstGeom prst="rect">
            <a:avLst/>
          </a:prstGeom>
          <a:solidFill>
            <a:srgbClr val="A9C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228600" y="1524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000" b="1" dirty="0">
                <a:solidFill>
                  <a:schemeClr val="accent1"/>
                </a:solidFill>
                <a:latin typeface="+mn-lt"/>
              </a:rPr>
              <a:t>Questions?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866105"/>
      </p:ext>
    </p:extLst>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14063"/>
            <a:ext cx="5824175" cy="4460312"/>
          </a:xfrm>
        </p:spPr>
        <p:txBody>
          <a:bodyPr anchor="ctr">
            <a:noAutofit/>
          </a:bodyPr>
          <a:lstStyle/>
          <a:p>
            <a:pPr marL="0" indent="0">
              <a:spcBef>
                <a:spcPts val="0"/>
              </a:spcBef>
              <a:buNone/>
            </a:pPr>
            <a:r>
              <a:rPr lang="en-US" sz="2700" dirty="0"/>
              <a:t>Julie Carnahan</a:t>
            </a:r>
            <a:br>
              <a:rPr lang="en-US" sz="2700" dirty="0"/>
            </a:br>
            <a:r>
              <a:rPr lang="en-US" sz="2700" dirty="0">
                <a:hlinkClick r:id="rId3"/>
              </a:rPr>
              <a:t>JCarnahan@sheeo.org</a:t>
            </a:r>
            <a:r>
              <a:rPr lang="en-US" sz="2700" dirty="0"/>
              <a:t> </a:t>
            </a:r>
          </a:p>
          <a:p>
            <a:pPr marL="0" indent="0">
              <a:spcBef>
                <a:spcPts val="0"/>
              </a:spcBef>
              <a:buNone/>
            </a:pPr>
            <a:endParaRPr lang="en-US" sz="3600" dirty="0"/>
          </a:p>
          <a:p>
            <a:pPr marL="0" indent="0">
              <a:spcBef>
                <a:spcPts val="0"/>
              </a:spcBef>
              <a:buNone/>
            </a:pPr>
            <a:r>
              <a:rPr lang="en-US" sz="2700" dirty="0"/>
              <a:t>Terrel Rhodes</a:t>
            </a:r>
            <a:br>
              <a:rPr lang="en-US" sz="2700" dirty="0"/>
            </a:br>
            <a:r>
              <a:rPr lang="en-US" sz="2700" dirty="0">
                <a:hlinkClick r:id="rId4"/>
              </a:rPr>
              <a:t>rhodes@aacu.org</a:t>
            </a:r>
            <a:r>
              <a:rPr lang="en-US" sz="2700" dirty="0"/>
              <a:t> </a:t>
            </a:r>
            <a:br>
              <a:rPr lang="en-US" sz="2700" dirty="0"/>
            </a:br>
            <a:endParaRPr lang="en-US" sz="2700" dirty="0"/>
          </a:p>
          <a:p>
            <a:pPr marL="0" indent="0">
              <a:spcBef>
                <a:spcPts val="0"/>
              </a:spcBef>
              <a:buNone/>
            </a:pPr>
            <a:r>
              <a:rPr lang="en-US" sz="2700" dirty="0"/>
              <a:t>Taskstream.com/Aqua</a:t>
            </a:r>
            <a:br>
              <a:rPr lang="en-US" sz="2700" dirty="0"/>
            </a:br>
            <a:r>
              <a:rPr lang="en-US" sz="2700" dirty="0">
                <a:hlinkClick r:id="rId5"/>
              </a:rPr>
              <a:t>events@taskstream.com</a:t>
            </a:r>
            <a:endParaRPr lang="en-US" sz="2700" dirty="0"/>
          </a:p>
        </p:txBody>
      </p:sp>
      <p:pic>
        <p:nvPicPr>
          <p:cNvPr id="6" name="Picture 6" descr="C:\Users\mankaa-n\Desktop\Logo.png"/>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45156" y="3429000"/>
            <a:ext cx="1981200" cy="117539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2"/>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82493" y="2158199"/>
            <a:ext cx="3359763" cy="7757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fld id="{4FBE9844-9179-4A19-AB61-B0EC7EA45A17}" type="slidenum">
              <a:rPr lang="en-US" sz="1200"/>
              <a:pPr/>
              <a:t>41</a:t>
            </a:fld>
            <a:endParaRPr lang="en-US" sz="1200"/>
          </a:p>
        </p:txBody>
      </p:sp>
      <p:pic>
        <p:nvPicPr>
          <p:cNvPr id="8" name="Picture 7"/>
          <p:cNvPicPr>
            <a:picLocks noChangeAspect="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12103" y="4971610"/>
            <a:ext cx="2700544" cy="445090"/>
          </a:xfrm>
          <a:prstGeom prst="rect">
            <a:avLst/>
          </a:prstGeom>
        </p:spPr>
      </p:pic>
      <p:sp>
        <p:nvSpPr>
          <p:cNvPr id="9" name="Rectangle 8"/>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flipV="1">
            <a:off x="0" y="6705599"/>
            <a:ext cx="9154297" cy="177626"/>
          </a:xfrm>
          <a:prstGeom prst="rect">
            <a:avLst/>
          </a:prstGeom>
          <a:solidFill>
            <a:srgbClr val="A9C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228600" y="571063"/>
            <a:ext cx="860821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461"/>
              </a:lnSpc>
            </a:pPr>
            <a:r>
              <a:rPr lang="en-US" altLang="en-US" sz="8000" b="1" dirty="0">
                <a:solidFill>
                  <a:schemeClr val="accent1"/>
                </a:solidFill>
                <a:latin typeface="+mn-lt"/>
              </a:rPr>
              <a:t>Contact Us!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2717415"/>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609600"/>
            <a:ext cx="9315450" cy="994172"/>
          </a:xfrm>
        </p:spPr>
        <p:txBody>
          <a:bodyPr>
            <a:normAutofit/>
          </a:bodyPr>
          <a:lstStyle/>
          <a:p>
            <a:pPr algn="l"/>
            <a:r>
              <a:rPr lang="en-US" b="1" dirty="0">
                <a:solidFill>
                  <a:schemeClr val="accent1"/>
                </a:solidFill>
                <a:latin typeface="+mn-lt"/>
                <a:ea typeface="Abadi MT Condensed Light" charset="0"/>
                <a:cs typeface="Abadi MT Condensed Light" charset="0"/>
              </a:rPr>
              <a:t>VALUE Rubric Approach Assumptions</a:t>
            </a:r>
          </a:p>
        </p:txBody>
      </p:sp>
      <p:sp>
        <p:nvSpPr>
          <p:cNvPr id="3" name="Content Placeholder 2"/>
          <p:cNvSpPr>
            <a:spLocks noGrp="1"/>
          </p:cNvSpPr>
          <p:nvPr>
            <p:ph idx="1"/>
          </p:nvPr>
        </p:nvSpPr>
        <p:spPr>
          <a:xfrm>
            <a:off x="257175" y="1654692"/>
            <a:ext cx="9124397" cy="4170621"/>
          </a:xfrm>
        </p:spPr>
        <p:txBody>
          <a:bodyPr>
            <a:normAutofit fontScale="92500" lnSpcReduction="10000"/>
          </a:bodyPr>
          <a:lstStyle/>
          <a:p>
            <a:pPr marL="0" indent="0">
              <a:lnSpc>
                <a:spcPct val="200000"/>
              </a:lnSpc>
              <a:buNone/>
            </a:pPr>
            <a:r>
              <a:rPr lang="en-US" sz="2700" dirty="0">
                <a:solidFill>
                  <a:schemeClr val="tx1">
                    <a:lumMod val="50000"/>
                    <a:lumOff val="50000"/>
                  </a:schemeClr>
                </a:solidFill>
                <a:ea typeface="Abadi MT Condensed Light" charset="0"/>
                <a:cs typeface="Abadi MT Condensed Light" charset="0"/>
              </a:rPr>
              <a:t>Learning is a process that occurs over time</a:t>
            </a:r>
          </a:p>
          <a:p>
            <a:pPr marL="0" indent="0">
              <a:lnSpc>
                <a:spcPct val="200000"/>
              </a:lnSpc>
              <a:buNone/>
            </a:pPr>
            <a:r>
              <a:rPr lang="en-US" sz="2700" dirty="0">
                <a:solidFill>
                  <a:schemeClr val="tx1">
                    <a:lumMod val="50000"/>
                    <a:lumOff val="50000"/>
                  </a:schemeClr>
                </a:solidFill>
                <a:ea typeface="Abadi MT Condensed Light" charset="0"/>
                <a:cs typeface="Abadi MT Condensed Light" charset="0"/>
              </a:rPr>
              <a:t>Student work is best representation of motivated learning</a:t>
            </a:r>
          </a:p>
          <a:p>
            <a:pPr marL="0" indent="0">
              <a:lnSpc>
                <a:spcPct val="200000"/>
              </a:lnSpc>
              <a:buNone/>
            </a:pPr>
            <a:r>
              <a:rPr lang="en-US" sz="2700" dirty="0">
                <a:solidFill>
                  <a:schemeClr val="tx1">
                    <a:lumMod val="50000"/>
                    <a:lumOff val="50000"/>
                  </a:schemeClr>
                </a:solidFill>
                <a:ea typeface="Abadi MT Condensed Light" charset="0"/>
                <a:cs typeface="Abadi MT Condensed Light" charset="0"/>
              </a:rPr>
              <a:t>Focus on what student does in key learning outcomes </a:t>
            </a:r>
          </a:p>
          <a:p>
            <a:pPr marL="0" indent="0">
              <a:lnSpc>
                <a:spcPct val="200000"/>
              </a:lnSpc>
              <a:buNone/>
            </a:pPr>
            <a:r>
              <a:rPr lang="en-US" sz="2700" dirty="0">
                <a:solidFill>
                  <a:schemeClr val="tx1">
                    <a:lumMod val="50000"/>
                    <a:lumOff val="50000"/>
                  </a:schemeClr>
                </a:solidFill>
                <a:ea typeface="Abadi MT Condensed Light" charset="0"/>
                <a:cs typeface="Abadi MT Condensed Light" charset="0"/>
              </a:rPr>
              <a:t>Faculty &amp; educator expert judgment</a:t>
            </a:r>
          </a:p>
          <a:p>
            <a:pPr marL="0" indent="0">
              <a:lnSpc>
                <a:spcPct val="200000"/>
              </a:lnSpc>
              <a:buNone/>
            </a:pPr>
            <a:r>
              <a:rPr lang="en-US" sz="2700" dirty="0">
                <a:solidFill>
                  <a:schemeClr val="tx1">
                    <a:lumMod val="50000"/>
                    <a:lumOff val="50000"/>
                  </a:schemeClr>
                </a:solidFill>
                <a:ea typeface="Abadi MT Condensed Light" charset="0"/>
                <a:cs typeface="Abadi MT Condensed Light" charset="0"/>
              </a:rPr>
              <a:t>Results are useful &amp; actionable for learning (&amp; accountability)</a:t>
            </a:r>
          </a:p>
        </p:txBody>
      </p:sp>
      <p:sp>
        <p:nvSpPr>
          <p:cNvPr id="4" name="Slide Number Placeholder 3"/>
          <p:cNvSpPr>
            <a:spLocks noGrp="1"/>
          </p:cNvSpPr>
          <p:nvPr>
            <p:ph type="sldNum" sz="quarter" idx="12"/>
          </p:nvPr>
        </p:nvSpPr>
        <p:spPr/>
        <p:txBody>
          <a:bodyPr/>
          <a:lstStyle/>
          <a:p>
            <a:fld id="{33E3FCA5-B39A-4436-98BA-61383C549734}" type="slidenum">
              <a:rPr lang="en-US" sz="1350" kern="0">
                <a:solidFill>
                  <a:prstClr val="black">
                    <a:tint val="75000"/>
                  </a:prstClr>
                </a:solidFill>
              </a:rPr>
              <a:pPr/>
              <a:t>5</a:t>
            </a:fld>
            <a:endParaRPr lang="en-US" sz="1350" kern="0">
              <a:solidFill>
                <a:prstClr val="black">
                  <a:tint val="75000"/>
                </a:prstClr>
              </a:solidFill>
            </a:endParaRPr>
          </a:p>
        </p:txBody>
      </p:sp>
      <p:sp>
        <p:nvSpPr>
          <p:cNvPr id="5" name="Rectangle 4"/>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6705599"/>
            <a:ext cx="9154297" cy="177626"/>
          </a:xfrm>
          <a:prstGeom prst="rect">
            <a:avLst/>
          </a:prstGeom>
          <a:solidFill>
            <a:srgbClr val="A9C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575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5" name="Content Placeholder 4"/>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38282190"/>
              </p:ext>
            </p:extLst>
          </p:nvPr>
        </p:nvGraphicFramePr>
        <p:xfrm>
          <a:off x="1981200" y="1447800"/>
          <a:ext cx="9429750" cy="471668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28600" y="577882"/>
            <a:ext cx="8329613" cy="534337"/>
          </a:xfrm>
        </p:spPr>
        <p:txBody>
          <a:bodyPr>
            <a:normAutofit fontScale="90000"/>
          </a:bodyPr>
          <a:lstStyle/>
          <a:p>
            <a:pPr algn="l"/>
            <a:r>
              <a:rPr lang="en-US" b="1" dirty="0">
                <a:solidFill>
                  <a:schemeClr val="accent1"/>
                </a:solidFill>
                <a:latin typeface="Abadi MT Condensed Light" charset="0"/>
                <a:ea typeface="Abadi MT Condensed Light" charset="0"/>
                <a:cs typeface="Abadi MT Condensed Light" charset="0"/>
              </a:rPr>
              <a:t>The Current VALUE Initiative </a:t>
            </a:r>
          </a:p>
        </p:txBody>
      </p:sp>
      <p:sp>
        <p:nvSpPr>
          <p:cNvPr id="13" name="Content Placeholder 12"/>
          <p:cNvSpPr>
            <a:spLocks noGrp="1"/>
          </p:cNvSpPr>
          <p:nvPr>
            <p:ph idx="1"/>
          </p:nvPr>
        </p:nvSpPr>
        <p:spPr>
          <a:xfrm>
            <a:off x="228600" y="1828800"/>
            <a:ext cx="4324821" cy="2890898"/>
          </a:xfrm>
        </p:spPr>
        <p:txBody>
          <a:bodyPr>
            <a:noAutofit/>
          </a:bodyPr>
          <a:lstStyle/>
          <a:p>
            <a:pPr marL="0" indent="0">
              <a:spcBef>
                <a:spcPts val="0"/>
              </a:spcBef>
              <a:spcAft>
                <a:spcPts val="675"/>
              </a:spcAft>
              <a:buNone/>
            </a:pPr>
            <a:r>
              <a:rPr lang="en-US" sz="2700" b="1" dirty="0">
                <a:solidFill>
                  <a:schemeClr val="tx1">
                    <a:lumMod val="50000"/>
                    <a:lumOff val="50000"/>
                  </a:schemeClr>
                </a:solidFill>
                <a:latin typeface="Abadi MT Condensed Light" charset="0"/>
                <a:ea typeface="Abadi MT Condensed Light" charset="0"/>
                <a:cs typeface="Abadi MT Condensed Light" charset="0"/>
              </a:rPr>
              <a:t>Purpose</a:t>
            </a:r>
          </a:p>
          <a:p>
            <a:pPr marL="342900" lvl="1" indent="0">
              <a:spcBef>
                <a:spcPts val="0"/>
              </a:spcBef>
              <a:spcAft>
                <a:spcPts val="675"/>
              </a:spcAft>
              <a:buNone/>
            </a:pPr>
            <a:r>
              <a:rPr lang="en-US" sz="2700" dirty="0">
                <a:solidFill>
                  <a:schemeClr val="tx1">
                    <a:lumMod val="50000"/>
                    <a:lumOff val="50000"/>
                  </a:schemeClr>
                </a:solidFill>
                <a:latin typeface="Abadi MT Condensed Light" charset="0"/>
                <a:ea typeface="Abadi MT Condensed Light" charset="0"/>
                <a:cs typeface="Abadi MT Condensed Light" charset="0"/>
              </a:rPr>
              <a:t>Sea change in assessment</a:t>
            </a:r>
          </a:p>
          <a:p>
            <a:pPr marL="342900" lvl="1" indent="0">
              <a:spcBef>
                <a:spcPts val="0"/>
              </a:spcBef>
              <a:spcAft>
                <a:spcPts val="675"/>
              </a:spcAft>
              <a:buNone/>
            </a:pPr>
            <a:r>
              <a:rPr lang="en-US" sz="2700" dirty="0">
                <a:solidFill>
                  <a:schemeClr val="tx1">
                    <a:lumMod val="50000"/>
                    <a:lumOff val="50000"/>
                  </a:schemeClr>
                </a:solidFill>
                <a:latin typeface="Abadi MT Condensed Light" charset="0"/>
                <a:ea typeface="Abadi MT Condensed Light" charset="0"/>
                <a:cs typeface="Abadi MT Condensed Light" charset="0"/>
              </a:rPr>
              <a:t>Reliability</a:t>
            </a:r>
          </a:p>
          <a:p>
            <a:pPr marL="342900" lvl="1" indent="0">
              <a:spcBef>
                <a:spcPts val="0"/>
              </a:spcBef>
              <a:spcAft>
                <a:spcPts val="675"/>
              </a:spcAft>
              <a:buNone/>
            </a:pPr>
            <a:r>
              <a:rPr lang="en-US" sz="2700" dirty="0">
                <a:solidFill>
                  <a:schemeClr val="tx1">
                    <a:lumMod val="50000"/>
                    <a:lumOff val="50000"/>
                  </a:schemeClr>
                </a:solidFill>
                <a:latin typeface="Abadi MT Condensed Light" charset="0"/>
                <a:ea typeface="Abadi MT Condensed Light" charset="0"/>
                <a:cs typeface="Abadi MT Condensed Light" charset="0"/>
              </a:rPr>
              <a:t>Validity</a:t>
            </a:r>
          </a:p>
          <a:p>
            <a:pPr marL="342900" lvl="1" indent="0">
              <a:spcBef>
                <a:spcPts val="0"/>
              </a:spcBef>
              <a:spcAft>
                <a:spcPts val="675"/>
              </a:spcAft>
              <a:buNone/>
            </a:pPr>
            <a:r>
              <a:rPr lang="en-US" sz="2700" dirty="0">
                <a:solidFill>
                  <a:schemeClr val="tx1">
                    <a:lumMod val="50000"/>
                    <a:lumOff val="50000"/>
                  </a:schemeClr>
                </a:solidFill>
                <a:latin typeface="Abadi MT Condensed Light" charset="0"/>
                <a:ea typeface="Abadi MT Condensed Light" charset="0"/>
                <a:cs typeface="Abadi MT Condensed Light" charset="0"/>
              </a:rPr>
              <a:t>Local </a:t>
            </a:r>
            <a:r>
              <a:rPr lang="en-US" sz="2700" u="sng" dirty="0">
                <a:solidFill>
                  <a:schemeClr val="tx1">
                    <a:lumMod val="50000"/>
                    <a:lumOff val="50000"/>
                  </a:schemeClr>
                </a:solidFill>
                <a:latin typeface="Abadi MT Condensed Light" charset="0"/>
                <a:ea typeface="Abadi MT Condensed Light" charset="0"/>
                <a:cs typeface="Abadi MT Condensed Light" charset="0"/>
              </a:rPr>
              <a:t>value</a:t>
            </a:r>
          </a:p>
          <a:p>
            <a:pPr marL="342900" lvl="1" indent="0">
              <a:spcBef>
                <a:spcPts val="0"/>
              </a:spcBef>
              <a:spcAft>
                <a:spcPts val="675"/>
              </a:spcAft>
              <a:buNone/>
            </a:pPr>
            <a:r>
              <a:rPr lang="en-US" sz="2700" dirty="0">
                <a:solidFill>
                  <a:schemeClr val="tx1">
                    <a:lumMod val="50000"/>
                    <a:lumOff val="50000"/>
                  </a:schemeClr>
                </a:solidFill>
                <a:latin typeface="Abadi MT Condensed Light" charset="0"/>
                <a:ea typeface="Abadi MT Condensed Light" charset="0"/>
                <a:cs typeface="Abadi MT Condensed Light" charset="0"/>
              </a:rPr>
              <a:t>Policy debate = learning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5631711"/>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609600"/>
            <a:ext cx="9315450" cy="994172"/>
          </a:xfrm>
        </p:spPr>
        <p:txBody>
          <a:bodyPr>
            <a:normAutofit/>
          </a:bodyPr>
          <a:lstStyle/>
          <a:p>
            <a:pPr algn="l"/>
            <a:r>
              <a:rPr lang="en-US" b="1" dirty="0">
                <a:solidFill>
                  <a:schemeClr val="accent1"/>
                </a:solidFill>
                <a:latin typeface="+mn-lt"/>
                <a:ea typeface="Abadi MT Condensed Light" charset="0"/>
                <a:cs typeface="Abadi MT Condensed Light" charset="0"/>
              </a:rPr>
              <a:t>The Multi-State Collaborative</a:t>
            </a:r>
          </a:p>
        </p:txBody>
      </p:sp>
      <p:sp>
        <p:nvSpPr>
          <p:cNvPr id="3" name="Content Placeholder 2"/>
          <p:cNvSpPr>
            <a:spLocks noGrp="1"/>
          </p:cNvSpPr>
          <p:nvPr>
            <p:ph idx="1"/>
          </p:nvPr>
        </p:nvSpPr>
        <p:spPr>
          <a:xfrm>
            <a:off x="257175" y="1654692"/>
            <a:ext cx="8658225" cy="4517508"/>
          </a:xfrm>
        </p:spPr>
        <p:txBody>
          <a:bodyPr>
            <a:normAutofit/>
          </a:bodyPr>
          <a:lstStyle/>
          <a:p>
            <a:pPr>
              <a:spcBef>
                <a:spcPts val="0"/>
              </a:spcBef>
            </a:pPr>
            <a:r>
              <a:rPr lang="en-US" dirty="0">
                <a:solidFill>
                  <a:schemeClr val="tx1">
                    <a:lumMod val="50000"/>
                    <a:lumOff val="50000"/>
                  </a:schemeClr>
                </a:solidFill>
                <a:ea typeface="Abadi MT Condensed Light" charset="0"/>
                <a:cs typeface="Abadi MT Condensed Light" charset="0"/>
              </a:rPr>
              <a:t>States committed to  the importance of  learning outcomes and quality of  a degree</a:t>
            </a:r>
          </a:p>
          <a:p>
            <a:pPr>
              <a:spcBef>
                <a:spcPts val="0"/>
              </a:spcBef>
            </a:pPr>
            <a:r>
              <a:rPr lang="en-US" dirty="0">
                <a:solidFill>
                  <a:schemeClr val="tx1">
                    <a:lumMod val="50000"/>
                    <a:lumOff val="50000"/>
                  </a:schemeClr>
                </a:solidFill>
                <a:ea typeface="Abadi MT Condensed Light" charset="0"/>
                <a:cs typeface="Abadi MT Condensed Light" charset="0"/>
              </a:rPr>
              <a:t>Mindful of students contribution to the states in which they live</a:t>
            </a:r>
          </a:p>
          <a:p>
            <a:pPr>
              <a:spcBef>
                <a:spcPts val="0"/>
              </a:spcBef>
            </a:pPr>
            <a:r>
              <a:rPr lang="en-US" dirty="0">
                <a:solidFill>
                  <a:schemeClr val="tx1">
                    <a:lumMod val="50000"/>
                    <a:lumOff val="50000"/>
                  </a:schemeClr>
                </a:solidFill>
                <a:ea typeface="Abadi MT Condensed Light" charset="0"/>
                <a:cs typeface="Abadi MT Condensed Light" charset="0"/>
              </a:rPr>
              <a:t>Respectful that teaching &amp; learning is prerogative of faculty</a:t>
            </a:r>
          </a:p>
          <a:p>
            <a:pPr>
              <a:spcBef>
                <a:spcPts val="0"/>
              </a:spcBef>
            </a:pPr>
            <a:r>
              <a:rPr lang="en-US" dirty="0">
                <a:solidFill>
                  <a:schemeClr val="tx1">
                    <a:lumMod val="50000"/>
                    <a:lumOff val="50000"/>
                  </a:schemeClr>
                </a:solidFill>
                <a:ea typeface="Abadi MT Condensed Light" charset="0"/>
                <a:cs typeface="Abadi MT Condensed Light" charset="0"/>
              </a:rPr>
              <a:t>Focus is on improvement of student learning not ranking states or institutions</a:t>
            </a:r>
          </a:p>
          <a:p>
            <a:pPr>
              <a:lnSpc>
                <a:spcPct val="200000"/>
              </a:lnSpc>
            </a:pPr>
            <a:endParaRPr lang="en-US" sz="2700" dirty="0">
              <a:solidFill>
                <a:schemeClr val="tx1">
                  <a:lumMod val="50000"/>
                  <a:lumOff val="50000"/>
                </a:schemeClr>
              </a:solidFill>
              <a:ea typeface="Abadi MT Condensed Light" charset="0"/>
              <a:cs typeface="Abadi MT Condensed Light" charset="0"/>
            </a:endParaRPr>
          </a:p>
        </p:txBody>
      </p:sp>
      <p:sp>
        <p:nvSpPr>
          <p:cNvPr id="4" name="Slide Number Placeholder 3"/>
          <p:cNvSpPr>
            <a:spLocks noGrp="1"/>
          </p:cNvSpPr>
          <p:nvPr>
            <p:ph type="sldNum" sz="quarter" idx="12"/>
          </p:nvPr>
        </p:nvSpPr>
        <p:spPr/>
        <p:txBody>
          <a:bodyPr/>
          <a:lstStyle/>
          <a:p>
            <a:fld id="{33E3FCA5-B39A-4436-98BA-61383C549734}" type="slidenum">
              <a:rPr lang="en-US" sz="1350" kern="0">
                <a:solidFill>
                  <a:prstClr val="black">
                    <a:tint val="75000"/>
                  </a:prstClr>
                </a:solidFill>
              </a:rPr>
              <a:pPr/>
              <a:t>7</a:t>
            </a:fld>
            <a:endParaRPr lang="en-US" sz="1350" kern="0">
              <a:solidFill>
                <a:prstClr val="black">
                  <a:tint val="75000"/>
                </a:prstClr>
              </a:solidFill>
            </a:endParaRPr>
          </a:p>
        </p:txBody>
      </p:sp>
      <p:sp>
        <p:nvSpPr>
          <p:cNvPr id="5" name="Rectangle 4"/>
          <p:cNvSpPr/>
          <p:nvPr/>
        </p:nvSpPr>
        <p:spPr>
          <a:xfrm flipV="1">
            <a:off x="-5151" y="-2"/>
            <a:ext cx="9159448" cy="381002"/>
          </a:xfrm>
          <a:prstGeom prst="rect">
            <a:avLst/>
          </a:prstGeom>
          <a:solidFill>
            <a:srgbClr val="4D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6705599"/>
            <a:ext cx="9154297" cy="177626"/>
          </a:xfrm>
          <a:prstGeom prst="rect">
            <a:avLst/>
          </a:prstGeom>
          <a:solidFill>
            <a:srgbClr val="A9C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503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9640" y="1524000"/>
            <a:ext cx="8669866" cy="4876800"/>
          </a:xfrm>
          <a:prstGeom prst="rect">
            <a:avLst/>
          </a:prstGeom>
        </p:spPr>
      </p:pic>
      <p:sp>
        <p:nvSpPr>
          <p:cNvPr id="2" name="TextBox 1"/>
          <p:cNvSpPr txBox="1"/>
          <p:nvPr/>
        </p:nvSpPr>
        <p:spPr>
          <a:xfrm>
            <a:off x="1143000" y="5181600"/>
            <a:ext cx="1066800" cy="523220"/>
          </a:xfrm>
          <a:prstGeom prst="rect">
            <a:avLst/>
          </a:prstGeom>
          <a:solidFill>
            <a:schemeClr val="bg1"/>
          </a:solidFill>
        </p:spPr>
        <p:txBody>
          <a:bodyPr wrap="square" rtlCol="0">
            <a:spAutoFit/>
          </a:bodyPr>
          <a:lstStyle/>
          <a:p>
            <a:r>
              <a:rPr lang="en-US" sz="2800" dirty="0">
                <a:solidFill>
                  <a:srgbClr val="2797C5"/>
                </a:solidFill>
                <a:latin typeface="Microsoft JhengHei UI Light" panose="020B0304030504040204" pitchFamily="34" charset="-120"/>
                <a:ea typeface="Microsoft JhengHei UI Light" panose="020B0304030504040204" pitchFamily="34" charset="-120"/>
              </a:rPr>
              <a:t>8,308</a:t>
            </a:r>
          </a:p>
        </p:txBody>
      </p:sp>
      <p:sp>
        <p:nvSpPr>
          <p:cNvPr id="7" name="Title 6"/>
          <p:cNvSpPr txBox="1">
            <a:spLocks/>
          </p:cNvSpPr>
          <p:nvPr/>
        </p:nvSpPr>
        <p:spPr>
          <a:xfrm>
            <a:off x="249399" y="377428"/>
            <a:ext cx="8589801" cy="9941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50" b="1" dirty="0">
                <a:solidFill>
                  <a:schemeClr val="accent1"/>
                </a:solidFill>
                <a:latin typeface="+mn-lt"/>
              </a:rPr>
              <a:t>The MSC Challenge: Scaling Direct Assessment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4453588"/>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249399" y="250180"/>
            <a:ext cx="8589801" cy="994172"/>
          </a:xfrm>
        </p:spPr>
        <p:txBody>
          <a:bodyPr>
            <a:noAutofit/>
          </a:bodyPr>
          <a:lstStyle/>
          <a:p>
            <a:pPr algn="l"/>
            <a:r>
              <a:rPr lang="en-US" sz="4050" b="1" dirty="0">
                <a:solidFill>
                  <a:schemeClr val="accent1"/>
                </a:solidFill>
                <a:latin typeface="+mn-lt"/>
              </a:rPr>
              <a:t>Demonstration Year: Taking the vision to scale from 9 to 12 states</a:t>
            </a:r>
          </a:p>
        </p:txBody>
      </p:sp>
      <p:sp>
        <p:nvSpPr>
          <p:cNvPr id="64" name="Freeform 3053"/>
          <p:cNvSpPr>
            <a:spLocks/>
          </p:cNvSpPr>
          <p:nvPr/>
        </p:nvSpPr>
        <p:spPr bwMode="auto">
          <a:xfrm>
            <a:off x="7818256" y="3081258"/>
            <a:ext cx="96419" cy="368323"/>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66" name="Freeform 3055"/>
          <p:cNvSpPr>
            <a:spLocks/>
          </p:cNvSpPr>
          <p:nvPr/>
        </p:nvSpPr>
        <p:spPr bwMode="auto">
          <a:xfrm>
            <a:off x="8061233" y="3181534"/>
            <a:ext cx="38568" cy="26997"/>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2" name="Freeform 2853"/>
          <p:cNvSpPr>
            <a:spLocks/>
          </p:cNvSpPr>
          <p:nvPr/>
        </p:nvSpPr>
        <p:spPr bwMode="auto">
          <a:xfrm>
            <a:off x="8069276" y="3485708"/>
            <a:ext cx="1928" cy="1928"/>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3" name="Freeform 2874"/>
          <p:cNvSpPr>
            <a:spLocks/>
          </p:cNvSpPr>
          <p:nvPr/>
        </p:nvSpPr>
        <p:spPr bwMode="auto">
          <a:xfrm>
            <a:off x="5570272" y="4069964"/>
            <a:ext cx="11570" cy="343227"/>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4" name="Freeform 2875"/>
          <p:cNvSpPr>
            <a:spLocks/>
          </p:cNvSpPr>
          <p:nvPr/>
        </p:nvSpPr>
        <p:spPr bwMode="auto">
          <a:xfrm>
            <a:off x="6125607" y="3996693"/>
            <a:ext cx="1928" cy="1928"/>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5" name="Freeform 2876"/>
          <p:cNvSpPr>
            <a:spLocks/>
          </p:cNvSpPr>
          <p:nvPr/>
        </p:nvSpPr>
        <p:spPr bwMode="auto">
          <a:xfrm>
            <a:off x="6133320" y="3987050"/>
            <a:ext cx="333586" cy="11570"/>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6" name="Rectangle 2877"/>
          <p:cNvSpPr>
            <a:spLocks noChangeArrowheads="1"/>
          </p:cNvSpPr>
          <p:nvPr/>
        </p:nvSpPr>
        <p:spPr bwMode="auto">
          <a:xfrm>
            <a:off x="6916186" y="5095789"/>
            <a:ext cx="1928" cy="3857"/>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97" name="Freeform 2878"/>
          <p:cNvSpPr>
            <a:spLocks/>
          </p:cNvSpPr>
          <p:nvPr/>
        </p:nvSpPr>
        <p:spPr bwMode="auto">
          <a:xfrm>
            <a:off x="6866052" y="4557810"/>
            <a:ext cx="52063" cy="537980"/>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8" name="Freeform 2879"/>
          <p:cNvSpPr>
            <a:spLocks/>
          </p:cNvSpPr>
          <p:nvPr/>
        </p:nvSpPr>
        <p:spPr bwMode="auto">
          <a:xfrm>
            <a:off x="7203495" y="4257005"/>
            <a:ext cx="204394" cy="239102"/>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9" name="Freeform 2880"/>
          <p:cNvSpPr>
            <a:spLocks/>
          </p:cNvSpPr>
          <p:nvPr/>
        </p:nvSpPr>
        <p:spPr bwMode="auto">
          <a:xfrm>
            <a:off x="7353898" y="4118172"/>
            <a:ext cx="1928" cy="1928"/>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0" name="Freeform 2881"/>
          <p:cNvSpPr>
            <a:spLocks/>
          </p:cNvSpPr>
          <p:nvPr/>
        </p:nvSpPr>
        <p:spPr bwMode="auto">
          <a:xfrm>
            <a:off x="7242059" y="4120100"/>
            <a:ext cx="113766" cy="165829"/>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1" name="Freeform 2882"/>
          <p:cNvSpPr>
            <a:spLocks/>
          </p:cNvSpPr>
          <p:nvPr/>
        </p:nvSpPr>
        <p:spPr bwMode="auto">
          <a:xfrm>
            <a:off x="7928515" y="3784586"/>
            <a:ext cx="1928" cy="5785"/>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2" name="Freeform 2883"/>
          <p:cNvSpPr>
            <a:spLocks/>
          </p:cNvSpPr>
          <p:nvPr/>
        </p:nvSpPr>
        <p:spPr bwMode="auto">
          <a:xfrm>
            <a:off x="7835957" y="3713239"/>
            <a:ext cx="92556" cy="7713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3" name="Freeform 2884"/>
          <p:cNvSpPr>
            <a:spLocks/>
          </p:cNvSpPr>
          <p:nvPr/>
        </p:nvSpPr>
        <p:spPr bwMode="auto">
          <a:xfrm>
            <a:off x="7959367" y="3562838"/>
            <a:ext cx="1928" cy="1928"/>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4" name="Freeform 2885"/>
          <p:cNvSpPr>
            <a:spLocks/>
          </p:cNvSpPr>
          <p:nvPr/>
        </p:nvSpPr>
        <p:spPr bwMode="auto">
          <a:xfrm>
            <a:off x="8067348" y="3487636"/>
            <a:ext cx="5785" cy="1928"/>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6" name="Rectangle 2887"/>
          <p:cNvSpPr>
            <a:spLocks noChangeArrowheads="1"/>
          </p:cNvSpPr>
          <p:nvPr/>
        </p:nvSpPr>
        <p:spPr bwMode="auto">
          <a:xfrm>
            <a:off x="3888844" y="3073064"/>
            <a:ext cx="5785" cy="578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07" name="Freeform 2888"/>
          <p:cNvSpPr>
            <a:spLocks/>
          </p:cNvSpPr>
          <p:nvPr/>
        </p:nvSpPr>
        <p:spPr bwMode="auto">
          <a:xfrm>
            <a:off x="3894628" y="2874455"/>
            <a:ext cx="1532954" cy="939055"/>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8" name="Rectangle 2889"/>
          <p:cNvSpPr>
            <a:spLocks noChangeArrowheads="1"/>
          </p:cNvSpPr>
          <p:nvPr/>
        </p:nvSpPr>
        <p:spPr bwMode="auto">
          <a:xfrm>
            <a:off x="3777005" y="3570549"/>
            <a:ext cx="965"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09" name="Freeform 2890"/>
          <p:cNvSpPr>
            <a:spLocks/>
          </p:cNvSpPr>
          <p:nvPr/>
        </p:nvSpPr>
        <p:spPr bwMode="auto">
          <a:xfrm>
            <a:off x="4359336" y="4879826"/>
            <a:ext cx="1928" cy="965"/>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0" name="Freeform 2891"/>
          <p:cNvSpPr>
            <a:spLocks/>
          </p:cNvSpPr>
          <p:nvPr/>
        </p:nvSpPr>
        <p:spPr bwMode="auto">
          <a:xfrm>
            <a:off x="4480814" y="3759517"/>
            <a:ext cx="77130" cy="568832"/>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1" name="Freeform 2892"/>
          <p:cNvSpPr>
            <a:spLocks/>
          </p:cNvSpPr>
          <p:nvPr/>
        </p:nvSpPr>
        <p:spPr bwMode="auto">
          <a:xfrm>
            <a:off x="3777005" y="3570551"/>
            <a:ext cx="707666" cy="1309277"/>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2" name="Freeform 2893"/>
          <p:cNvSpPr>
            <a:spLocks/>
          </p:cNvSpPr>
          <p:nvPr/>
        </p:nvSpPr>
        <p:spPr bwMode="auto">
          <a:xfrm>
            <a:off x="4320769" y="3705526"/>
            <a:ext cx="3857" cy="3857"/>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3" name="Freeform 2894"/>
          <p:cNvSpPr>
            <a:spLocks/>
          </p:cNvSpPr>
          <p:nvPr/>
        </p:nvSpPr>
        <p:spPr bwMode="auto">
          <a:xfrm>
            <a:off x="4550231" y="3755662"/>
            <a:ext cx="7713" cy="5785"/>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4" name="Freeform 2895"/>
          <p:cNvSpPr>
            <a:spLocks/>
          </p:cNvSpPr>
          <p:nvPr/>
        </p:nvSpPr>
        <p:spPr bwMode="auto">
          <a:xfrm>
            <a:off x="6389775" y="5230767"/>
            <a:ext cx="3857" cy="965"/>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5" name="Freeform 2896"/>
          <p:cNvSpPr>
            <a:spLocks/>
          </p:cNvSpPr>
          <p:nvPr/>
        </p:nvSpPr>
        <p:spPr bwMode="auto">
          <a:xfrm>
            <a:off x="5134490" y="5063010"/>
            <a:ext cx="1928" cy="3857"/>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6" name="Freeform 2897"/>
          <p:cNvSpPr>
            <a:spLocks/>
          </p:cNvSpPr>
          <p:nvPr/>
        </p:nvSpPr>
        <p:spPr bwMode="auto">
          <a:xfrm>
            <a:off x="4879961" y="5088078"/>
            <a:ext cx="7713" cy="1928"/>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7" name="Freeform 2898"/>
          <p:cNvSpPr>
            <a:spLocks/>
          </p:cNvSpPr>
          <p:nvPr/>
        </p:nvSpPr>
        <p:spPr bwMode="auto">
          <a:xfrm>
            <a:off x="6326143" y="4848975"/>
            <a:ext cx="88700" cy="381792"/>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18" name="Rectangle 2899"/>
          <p:cNvSpPr>
            <a:spLocks noChangeArrowheads="1"/>
          </p:cNvSpPr>
          <p:nvPr/>
        </p:nvSpPr>
        <p:spPr bwMode="auto">
          <a:xfrm>
            <a:off x="4480814" y="4328349"/>
            <a:ext cx="965"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20" name="Freeform 2901"/>
          <p:cNvSpPr>
            <a:spLocks/>
          </p:cNvSpPr>
          <p:nvPr/>
        </p:nvSpPr>
        <p:spPr bwMode="auto">
          <a:xfrm>
            <a:off x="6031123" y="3616828"/>
            <a:ext cx="102197" cy="379864"/>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1" name="Freeform 2902"/>
          <p:cNvSpPr>
            <a:spLocks/>
          </p:cNvSpPr>
          <p:nvPr/>
        </p:nvSpPr>
        <p:spPr bwMode="auto">
          <a:xfrm>
            <a:off x="5944352" y="3005574"/>
            <a:ext cx="94484" cy="611253"/>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2" name="Rectangle 2903"/>
          <p:cNvSpPr>
            <a:spLocks noChangeArrowheads="1"/>
          </p:cNvSpPr>
          <p:nvPr/>
        </p:nvSpPr>
        <p:spPr bwMode="auto">
          <a:xfrm>
            <a:off x="5572200" y="4069965"/>
            <a:ext cx="965" cy="1928"/>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23" name="Rectangle 2904"/>
          <p:cNvSpPr>
            <a:spLocks noChangeArrowheads="1"/>
          </p:cNvSpPr>
          <p:nvPr/>
        </p:nvSpPr>
        <p:spPr bwMode="auto">
          <a:xfrm>
            <a:off x="5577985" y="4413193"/>
            <a:ext cx="3857" cy="1928"/>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24" name="Freeform 2905"/>
          <p:cNvSpPr>
            <a:spLocks/>
          </p:cNvSpPr>
          <p:nvPr/>
        </p:nvSpPr>
        <p:spPr bwMode="auto">
          <a:xfrm>
            <a:off x="6125606" y="3996693"/>
            <a:ext cx="7713" cy="1928"/>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5" name="Freeform 2906"/>
          <p:cNvSpPr>
            <a:spLocks/>
          </p:cNvSpPr>
          <p:nvPr/>
        </p:nvSpPr>
        <p:spPr bwMode="auto">
          <a:xfrm>
            <a:off x="4808616" y="3809652"/>
            <a:ext cx="5785" cy="5785"/>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6" name="Rectangle 2907"/>
          <p:cNvSpPr>
            <a:spLocks noChangeArrowheads="1"/>
          </p:cNvSpPr>
          <p:nvPr/>
        </p:nvSpPr>
        <p:spPr bwMode="auto">
          <a:xfrm>
            <a:off x="5421798" y="3476065"/>
            <a:ext cx="1928"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27" name="Freeform 2908"/>
          <p:cNvSpPr>
            <a:spLocks/>
          </p:cNvSpPr>
          <p:nvPr/>
        </p:nvSpPr>
        <p:spPr bwMode="auto">
          <a:xfrm>
            <a:off x="4480814" y="4328349"/>
            <a:ext cx="3857" cy="3857"/>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8" name="Freeform 2909"/>
          <p:cNvSpPr>
            <a:spLocks/>
          </p:cNvSpPr>
          <p:nvPr/>
        </p:nvSpPr>
        <p:spPr bwMode="auto">
          <a:xfrm>
            <a:off x="5421798" y="3713240"/>
            <a:ext cx="620894" cy="59776"/>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29" name="Rectangle 2910"/>
          <p:cNvSpPr>
            <a:spLocks noChangeArrowheads="1"/>
          </p:cNvSpPr>
          <p:nvPr/>
        </p:nvSpPr>
        <p:spPr bwMode="auto">
          <a:xfrm>
            <a:off x="5421796" y="3715167"/>
            <a:ext cx="965" cy="3857"/>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30" name="Freeform 2911"/>
          <p:cNvSpPr>
            <a:spLocks/>
          </p:cNvSpPr>
          <p:nvPr/>
        </p:nvSpPr>
        <p:spPr bwMode="auto">
          <a:xfrm>
            <a:off x="6794706" y="3753734"/>
            <a:ext cx="3857" cy="5785"/>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1" name="Freeform 2912"/>
          <p:cNvSpPr>
            <a:spLocks/>
          </p:cNvSpPr>
          <p:nvPr/>
        </p:nvSpPr>
        <p:spPr bwMode="auto">
          <a:xfrm>
            <a:off x="6355068" y="3194543"/>
            <a:ext cx="5785" cy="5785"/>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2" name="Freeform 2913"/>
          <p:cNvSpPr>
            <a:spLocks/>
          </p:cNvSpPr>
          <p:nvPr/>
        </p:nvSpPr>
        <p:spPr bwMode="auto">
          <a:xfrm>
            <a:off x="6279866" y="3200327"/>
            <a:ext cx="555334" cy="1137664"/>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3" name="Rectangle 2914"/>
          <p:cNvSpPr>
            <a:spLocks noChangeArrowheads="1"/>
          </p:cNvSpPr>
          <p:nvPr/>
        </p:nvSpPr>
        <p:spPr bwMode="auto">
          <a:xfrm>
            <a:off x="6466906" y="3987050"/>
            <a:ext cx="1928" cy="3857"/>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34" name="Freeform 2915"/>
          <p:cNvSpPr>
            <a:spLocks/>
          </p:cNvSpPr>
          <p:nvPr/>
        </p:nvSpPr>
        <p:spPr bwMode="auto">
          <a:xfrm>
            <a:off x="6038835" y="3593688"/>
            <a:ext cx="412644" cy="23139"/>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5" name="Freeform 2916"/>
          <p:cNvSpPr>
            <a:spLocks/>
          </p:cNvSpPr>
          <p:nvPr/>
        </p:nvSpPr>
        <p:spPr bwMode="auto">
          <a:xfrm>
            <a:off x="6031122" y="3616828"/>
            <a:ext cx="965" cy="1928"/>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6" name="Freeform 2917"/>
          <p:cNvSpPr>
            <a:spLocks/>
          </p:cNvSpPr>
          <p:nvPr/>
        </p:nvSpPr>
        <p:spPr bwMode="auto">
          <a:xfrm>
            <a:off x="6031122" y="3609115"/>
            <a:ext cx="7713" cy="9641"/>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7" name="Freeform 2918"/>
          <p:cNvSpPr>
            <a:spLocks/>
          </p:cNvSpPr>
          <p:nvPr/>
        </p:nvSpPr>
        <p:spPr bwMode="auto">
          <a:xfrm>
            <a:off x="5423726" y="3373869"/>
            <a:ext cx="590042" cy="5785"/>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38" name="Rectangle 2919"/>
          <p:cNvSpPr>
            <a:spLocks noChangeArrowheads="1"/>
          </p:cNvSpPr>
          <p:nvPr/>
        </p:nvSpPr>
        <p:spPr bwMode="auto">
          <a:xfrm>
            <a:off x="5421798" y="3375796"/>
            <a:ext cx="1928" cy="3857"/>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39" name="Freeform 2920"/>
          <p:cNvSpPr>
            <a:spLocks/>
          </p:cNvSpPr>
          <p:nvPr/>
        </p:nvSpPr>
        <p:spPr bwMode="auto">
          <a:xfrm>
            <a:off x="6709864" y="3327591"/>
            <a:ext cx="13498" cy="3857"/>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0" name="Freeform 2921"/>
          <p:cNvSpPr>
            <a:spLocks/>
          </p:cNvSpPr>
          <p:nvPr/>
        </p:nvSpPr>
        <p:spPr bwMode="auto">
          <a:xfrm>
            <a:off x="6451480" y="3213824"/>
            <a:ext cx="262241" cy="117623"/>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1" name="Freeform 2922"/>
          <p:cNvSpPr>
            <a:spLocks/>
          </p:cNvSpPr>
          <p:nvPr/>
        </p:nvSpPr>
        <p:spPr bwMode="auto">
          <a:xfrm>
            <a:off x="6154529" y="4058395"/>
            <a:ext cx="136905" cy="734661"/>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2" name="Freeform 2923"/>
          <p:cNvSpPr>
            <a:spLocks/>
          </p:cNvSpPr>
          <p:nvPr/>
        </p:nvSpPr>
        <p:spPr bwMode="auto">
          <a:xfrm>
            <a:off x="6281794" y="4789199"/>
            <a:ext cx="9641" cy="7713"/>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3" name="Freeform 2924"/>
          <p:cNvSpPr>
            <a:spLocks/>
          </p:cNvSpPr>
          <p:nvPr/>
        </p:nvSpPr>
        <p:spPr bwMode="auto">
          <a:xfrm>
            <a:off x="6247086" y="4390054"/>
            <a:ext cx="5785" cy="5785"/>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4" name="Freeform 2925"/>
          <p:cNvSpPr>
            <a:spLocks/>
          </p:cNvSpPr>
          <p:nvPr/>
        </p:nvSpPr>
        <p:spPr bwMode="auto">
          <a:xfrm>
            <a:off x="6148745" y="4058396"/>
            <a:ext cx="7713" cy="5785"/>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5" name="Freeform 2926"/>
          <p:cNvSpPr>
            <a:spLocks/>
          </p:cNvSpPr>
          <p:nvPr/>
        </p:nvSpPr>
        <p:spPr bwMode="auto">
          <a:xfrm>
            <a:off x="7932370" y="4089246"/>
            <a:ext cx="3857" cy="3857"/>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6" name="Freeform 2927"/>
          <p:cNvSpPr>
            <a:spLocks/>
          </p:cNvSpPr>
          <p:nvPr/>
        </p:nvSpPr>
        <p:spPr bwMode="auto">
          <a:xfrm>
            <a:off x="6260582" y="4089247"/>
            <a:ext cx="1673715" cy="397218"/>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7" name="Freeform 2928"/>
          <p:cNvSpPr>
            <a:spLocks/>
          </p:cNvSpPr>
          <p:nvPr/>
        </p:nvSpPr>
        <p:spPr bwMode="auto">
          <a:xfrm>
            <a:off x="7404032" y="4255075"/>
            <a:ext cx="5785" cy="3857"/>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8" name="Freeform 2929"/>
          <p:cNvSpPr>
            <a:spLocks/>
          </p:cNvSpPr>
          <p:nvPr/>
        </p:nvSpPr>
        <p:spPr bwMode="auto">
          <a:xfrm>
            <a:off x="7238203" y="4283999"/>
            <a:ext cx="9641" cy="7713"/>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49" name="Rectangle 2930"/>
          <p:cNvSpPr>
            <a:spLocks noChangeArrowheads="1"/>
          </p:cNvSpPr>
          <p:nvPr/>
        </p:nvSpPr>
        <p:spPr bwMode="auto">
          <a:xfrm>
            <a:off x="6256726" y="4444044"/>
            <a:ext cx="3857" cy="3857"/>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50" name="Freeform 2931"/>
          <p:cNvSpPr>
            <a:spLocks/>
          </p:cNvSpPr>
          <p:nvPr/>
        </p:nvSpPr>
        <p:spPr bwMode="auto">
          <a:xfrm>
            <a:off x="7743402" y="4492250"/>
            <a:ext cx="3857" cy="5785"/>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1" name="Freeform 2932"/>
          <p:cNvSpPr>
            <a:spLocks/>
          </p:cNvSpPr>
          <p:nvPr/>
        </p:nvSpPr>
        <p:spPr bwMode="auto">
          <a:xfrm>
            <a:off x="6802420" y="5120856"/>
            <a:ext cx="5785" cy="3857"/>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2" name="Freeform 2933"/>
          <p:cNvSpPr>
            <a:spLocks/>
          </p:cNvSpPr>
          <p:nvPr/>
        </p:nvSpPr>
        <p:spPr bwMode="auto">
          <a:xfrm>
            <a:off x="6333856" y="4391982"/>
            <a:ext cx="1411475" cy="728876"/>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3" name="Rectangle 2934"/>
          <p:cNvSpPr>
            <a:spLocks noChangeArrowheads="1"/>
          </p:cNvSpPr>
          <p:nvPr/>
        </p:nvSpPr>
        <p:spPr bwMode="auto">
          <a:xfrm>
            <a:off x="6326143" y="4848975"/>
            <a:ext cx="965"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54" name="Freeform 2935"/>
          <p:cNvSpPr>
            <a:spLocks/>
          </p:cNvSpPr>
          <p:nvPr/>
        </p:nvSpPr>
        <p:spPr bwMode="auto">
          <a:xfrm>
            <a:off x="7201566" y="4496106"/>
            <a:ext cx="5785" cy="3857"/>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5" name="Freeform 2936"/>
          <p:cNvSpPr>
            <a:spLocks/>
          </p:cNvSpPr>
          <p:nvPr/>
        </p:nvSpPr>
        <p:spPr bwMode="auto">
          <a:xfrm>
            <a:off x="6326143" y="4845118"/>
            <a:ext cx="7713" cy="3857"/>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6" name="Rectangle 2937"/>
          <p:cNvSpPr>
            <a:spLocks noChangeArrowheads="1"/>
          </p:cNvSpPr>
          <p:nvPr/>
        </p:nvSpPr>
        <p:spPr bwMode="auto">
          <a:xfrm>
            <a:off x="6694438" y="4478753"/>
            <a:ext cx="3857" cy="1928"/>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57" name="Freeform 2938"/>
          <p:cNvSpPr>
            <a:spLocks/>
          </p:cNvSpPr>
          <p:nvPr/>
        </p:nvSpPr>
        <p:spPr bwMode="auto">
          <a:xfrm>
            <a:off x="6997173" y="5078436"/>
            <a:ext cx="5785" cy="3857"/>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8" name="Freeform 2939"/>
          <p:cNvSpPr>
            <a:spLocks/>
          </p:cNvSpPr>
          <p:nvPr/>
        </p:nvSpPr>
        <p:spPr bwMode="auto">
          <a:xfrm>
            <a:off x="6954751" y="4519245"/>
            <a:ext cx="644033" cy="561119"/>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59" name="Freeform 2940"/>
          <p:cNvSpPr>
            <a:spLocks/>
          </p:cNvSpPr>
          <p:nvPr/>
        </p:nvSpPr>
        <p:spPr bwMode="auto">
          <a:xfrm>
            <a:off x="7085872" y="4517316"/>
            <a:ext cx="5785" cy="3857"/>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0" name="Freeform 2941"/>
          <p:cNvSpPr>
            <a:spLocks/>
          </p:cNvSpPr>
          <p:nvPr/>
        </p:nvSpPr>
        <p:spPr bwMode="auto">
          <a:xfrm>
            <a:off x="7618066" y="4762205"/>
            <a:ext cx="3857" cy="5785"/>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1" name="Freeform 2942"/>
          <p:cNvSpPr>
            <a:spLocks/>
          </p:cNvSpPr>
          <p:nvPr/>
        </p:nvSpPr>
        <p:spPr bwMode="auto">
          <a:xfrm>
            <a:off x="7315333" y="4463327"/>
            <a:ext cx="304663" cy="300806"/>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2" name="Freeform 2943"/>
          <p:cNvSpPr>
            <a:spLocks/>
          </p:cNvSpPr>
          <p:nvPr/>
        </p:nvSpPr>
        <p:spPr bwMode="auto">
          <a:xfrm>
            <a:off x="7143718" y="3684315"/>
            <a:ext cx="11570" cy="3857"/>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3" name="Freeform 2944"/>
          <p:cNvSpPr>
            <a:spLocks/>
          </p:cNvSpPr>
          <p:nvPr/>
        </p:nvSpPr>
        <p:spPr bwMode="auto">
          <a:xfrm>
            <a:off x="6821702" y="3730595"/>
            <a:ext cx="7713" cy="5785"/>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4" name="Freeform 2945"/>
          <p:cNvSpPr>
            <a:spLocks/>
          </p:cNvSpPr>
          <p:nvPr/>
        </p:nvSpPr>
        <p:spPr bwMode="auto">
          <a:xfrm>
            <a:off x="6823630" y="3686245"/>
            <a:ext cx="325874" cy="329729"/>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5" name="Freeform 2946"/>
          <p:cNvSpPr>
            <a:spLocks/>
          </p:cNvSpPr>
          <p:nvPr/>
        </p:nvSpPr>
        <p:spPr bwMode="auto">
          <a:xfrm>
            <a:off x="6812060" y="4017902"/>
            <a:ext cx="268026" cy="225605"/>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6" name="Freeform 2947"/>
          <p:cNvSpPr>
            <a:spLocks/>
          </p:cNvSpPr>
          <p:nvPr/>
        </p:nvSpPr>
        <p:spPr bwMode="auto">
          <a:xfrm>
            <a:off x="7673986" y="3823150"/>
            <a:ext cx="1928" cy="1928"/>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7" name="Freeform 2948"/>
          <p:cNvSpPr>
            <a:spLocks/>
          </p:cNvSpPr>
          <p:nvPr/>
        </p:nvSpPr>
        <p:spPr bwMode="auto">
          <a:xfrm>
            <a:off x="7072373" y="4015975"/>
            <a:ext cx="965" cy="1928"/>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8" name="Freeform 2949"/>
          <p:cNvSpPr>
            <a:spLocks/>
          </p:cNvSpPr>
          <p:nvPr/>
        </p:nvSpPr>
        <p:spPr bwMode="auto">
          <a:xfrm>
            <a:off x="7076231" y="3605259"/>
            <a:ext cx="323945" cy="514841"/>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69" name="Freeform 2950"/>
          <p:cNvSpPr>
            <a:spLocks/>
          </p:cNvSpPr>
          <p:nvPr/>
        </p:nvSpPr>
        <p:spPr bwMode="auto">
          <a:xfrm>
            <a:off x="7355824" y="3827005"/>
            <a:ext cx="318161" cy="327801"/>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70" name="Freeform 2951"/>
          <p:cNvSpPr>
            <a:spLocks/>
          </p:cNvSpPr>
          <p:nvPr/>
        </p:nvSpPr>
        <p:spPr bwMode="auto">
          <a:xfrm>
            <a:off x="7351968" y="4118170"/>
            <a:ext cx="3857" cy="3857"/>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71" name="Freeform 2952"/>
          <p:cNvSpPr>
            <a:spLocks/>
          </p:cNvSpPr>
          <p:nvPr/>
        </p:nvSpPr>
        <p:spPr bwMode="auto">
          <a:xfrm>
            <a:off x="7072373" y="4014047"/>
            <a:ext cx="3857" cy="5785"/>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72" name="Freeform 2953"/>
          <p:cNvSpPr>
            <a:spLocks/>
          </p:cNvSpPr>
          <p:nvPr/>
        </p:nvSpPr>
        <p:spPr bwMode="auto">
          <a:xfrm>
            <a:off x="7920800" y="3913778"/>
            <a:ext cx="3857" cy="5785"/>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73" name="Freeform 2954"/>
          <p:cNvSpPr>
            <a:spLocks/>
          </p:cNvSpPr>
          <p:nvPr/>
        </p:nvSpPr>
        <p:spPr bwMode="auto">
          <a:xfrm>
            <a:off x="7673985" y="3825077"/>
            <a:ext cx="248744" cy="113766"/>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solidFill>
            <a:srgbClr val="18786F"/>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74" name="Freeform 2955"/>
          <p:cNvSpPr>
            <a:spLocks/>
          </p:cNvSpPr>
          <p:nvPr/>
        </p:nvSpPr>
        <p:spPr bwMode="auto">
          <a:xfrm>
            <a:off x="7398246" y="3801939"/>
            <a:ext cx="275739" cy="69417"/>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75" name="Freeform 2956"/>
          <p:cNvSpPr>
            <a:spLocks/>
          </p:cNvSpPr>
          <p:nvPr/>
        </p:nvSpPr>
        <p:spPr bwMode="auto">
          <a:xfrm>
            <a:off x="7672057" y="3825078"/>
            <a:ext cx="3857" cy="1928"/>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76" name="Rectangle 2957"/>
          <p:cNvSpPr>
            <a:spLocks noChangeArrowheads="1"/>
          </p:cNvSpPr>
          <p:nvPr/>
        </p:nvSpPr>
        <p:spPr bwMode="auto">
          <a:xfrm>
            <a:off x="7398246" y="3805796"/>
            <a:ext cx="965" cy="1928"/>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77" name="Freeform 2958"/>
          <p:cNvSpPr>
            <a:spLocks/>
          </p:cNvSpPr>
          <p:nvPr/>
        </p:nvSpPr>
        <p:spPr bwMode="auto">
          <a:xfrm>
            <a:off x="7392462" y="3462568"/>
            <a:ext cx="472420" cy="260313"/>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79" name="Freeform 2960"/>
          <p:cNvSpPr>
            <a:spLocks/>
          </p:cNvSpPr>
          <p:nvPr/>
        </p:nvSpPr>
        <p:spPr bwMode="auto">
          <a:xfrm>
            <a:off x="7500445" y="3825078"/>
            <a:ext cx="1928" cy="1928"/>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80" name="Rectangle 2961"/>
          <p:cNvSpPr>
            <a:spLocks noChangeArrowheads="1"/>
          </p:cNvSpPr>
          <p:nvPr/>
        </p:nvSpPr>
        <p:spPr bwMode="auto">
          <a:xfrm>
            <a:off x="7928515" y="3850146"/>
            <a:ext cx="1928" cy="1928"/>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81" name="Rectangle 2962"/>
          <p:cNvSpPr>
            <a:spLocks noChangeArrowheads="1"/>
          </p:cNvSpPr>
          <p:nvPr/>
        </p:nvSpPr>
        <p:spPr bwMode="auto">
          <a:xfrm>
            <a:off x="7805105" y="3719024"/>
            <a:ext cx="965"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82" name="Freeform 2963"/>
          <p:cNvSpPr>
            <a:spLocks/>
          </p:cNvSpPr>
          <p:nvPr/>
        </p:nvSpPr>
        <p:spPr bwMode="auto">
          <a:xfrm>
            <a:off x="7807034" y="3722880"/>
            <a:ext cx="121479" cy="156188"/>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83" name="Freeform 2964"/>
          <p:cNvSpPr>
            <a:spLocks/>
          </p:cNvSpPr>
          <p:nvPr/>
        </p:nvSpPr>
        <p:spPr bwMode="auto">
          <a:xfrm>
            <a:off x="7805107" y="3719024"/>
            <a:ext cx="1928" cy="3857"/>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84" name="Freeform 2965"/>
          <p:cNvSpPr>
            <a:spLocks/>
          </p:cNvSpPr>
          <p:nvPr/>
        </p:nvSpPr>
        <p:spPr bwMode="auto">
          <a:xfrm>
            <a:off x="8129052" y="3370012"/>
            <a:ext cx="1928" cy="3857"/>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85" name="Freeform 2966"/>
          <p:cNvSpPr>
            <a:spLocks/>
          </p:cNvSpPr>
          <p:nvPr/>
        </p:nvSpPr>
        <p:spPr bwMode="auto">
          <a:xfrm>
            <a:off x="8069275" y="3481851"/>
            <a:ext cx="3857" cy="5785"/>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86" name="Freeform 2967"/>
          <p:cNvSpPr>
            <a:spLocks/>
          </p:cNvSpPr>
          <p:nvPr/>
        </p:nvSpPr>
        <p:spPr bwMode="auto">
          <a:xfrm>
            <a:off x="7911160" y="3397008"/>
            <a:ext cx="59776" cy="1311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87" name="Freeform 2968"/>
          <p:cNvSpPr>
            <a:spLocks/>
          </p:cNvSpPr>
          <p:nvPr/>
        </p:nvSpPr>
        <p:spPr bwMode="auto">
          <a:xfrm>
            <a:off x="7812819" y="3051853"/>
            <a:ext cx="98341" cy="345155"/>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88" name="Freeform 2969"/>
          <p:cNvSpPr>
            <a:spLocks/>
          </p:cNvSpPr>
          <p:nvPr/>
        </p:nvSpPr>
        <p:spPr bwMode="auto">
          <a:xfrm>
            <a:off x="8042281" y="3329519"/>
            <a:ext cx="86771" cy="156188"/>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solidFill>
            <a:schemeClr val="accent6">
              <a:lumMod val="50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89" name="Rectangle 2970"/>
          <p:cNvSpPr>
            <a:spLocks noChangeArrowheads="1"/>
          </p:cNvSpPr>
          <p:nvPr/>
        </p:nvSpPr>
        <p:spPr bwMode="auto">
          <a:xfrm>
            <a:off x="8071203" y="3487635"/>
            <a:ext cx="965" cy="965"/>
          </a:xfrm>
          <a:prstGeom prst="rect">
            <a:avLst/>
          </a:prstGeom>
          <a:solidFill>
            <a:schemeClr val="tx1"/>
          </a:solidFill>
          <a:ln w="12700" cmpd="sng">
            <a:solidFill>
              <a:schemeClr val="bg1"/>
            </a:solidFill>
            <a:prstDash val="solid"/>
            <a:miter lim="800000"/>
            <a:headEnd/>
            <a:tailEnd/>
          </a:ln>
        </p:spPr>
        <p:txBody>
          <a:bodyPr/>
          <a:lstStyle/>
          <a:p>
            <a:pPr defTabSz="342900">
              <a:defRPr/>
            </a:pPr>
            <a:endParaRPr lang="da-DK" sz="1350" kern="0">
              <a:solidFill>
                <a:prstClr val="white"/>
              </a:solidFill>
              <a:ea typeface="ＭＳ Ｐゴシック" pitchFamily="-97" charset="-128"/>
            </a:endParaRPr>
          </a:p>
        </p:txBody>
      </p:sp>
      <p:sp>
        <p:nvSpPr>
          <p:cNvPr id="190" name="Freeform 2971"/>
          <p:cNvSpPr>
            <a:spLocks/>
          </p:cNvSpPr>
          <p:nvPr/>
        </p:nvSpPr>
        <p:spPr bwMode="auto">
          <a:xfrm>
            <a:off x="7942011" y="2974723"/>
            <a:ext cx="160044" cy="239102"/>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91" name="Freeform 2972"/>
          <p:cNvSpPr>
            <a:spLocks/>
          </p:cNvSpPr>
          <p:nvPr/>
        </p:nvSpPr>
        <p:spPr bwMode="auto">
          <a:xfrm>
            <a:off x="4399828" y="2874455"/>
            <a:ext cx="61704" cy="329729"/>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94" name="Freeform 2975"/>
          <p:cNvSpPr>
            <a:spLocks/>
          </p:cNvSpPr>
          <p:nvPr/>
        </p:nvSpPr>
        <p:spPr bwMode="auto">
          <a:xfrm>
            <a:off x="4399828" y="3204184"/>
            <a:ext cx="7713" cy="25067"/>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95" name="Freeform 2979"/>
          <p:cNvSpPr>
            <a:spLocks/>
          </p:cNvSpPr>
          <p:nvPr/>
        </p:nvSpPr>
        <p:spPr bwMode="auto">
          <a:xfrm>
            <a:off x="4575298" y="3208041"/>
            <a:ext cx="175470" cy="285380"/>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96" name="Freeform 2980"/>
          <p:cNvSpPr>
            <a:spLocks/>
          </p:cNvSpPr>
          <p:nvPr/>
        </p:nvSpPr>
        <p:spPr bwMode="auto">
          <a:xfrm>
            <a:off x="4683280" y="3470281"/>
            <a:ext cx="125336" cy="23139"/>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97" name="Freeform 2981"/>
          <p:cNvSpPr>
            <a:spLocks/>
          </p:cNvSpPr>
          <p:nvPr/>
        </p:nvSpPr>
        <p:spPr bwMode="auto">
          <a:xfrm>
            <a:off x="4839467" y="3032569"/>
            <a:ext cx="584258" cy="458922"/>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98" name="Freeform 2982"/>
          <p:cNvSpPr>
            <a:spLocks/>
          </p:cNvSpPr>
          <p:nvPr/>
        </p:nvSpPr>
        <p:spPr bwMode="auto">
          <a:xfrm>
            <a:off x="5421796" y="3032569"/>
            <a:ext cx="591971" cy="443496"/>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99" name="Freeform 2983"/>
          <p:cNvSpPr>
            <a:spLocks/>
          </p:cNvSpPr>
          <p:nvPr/>
        </p:nvSpPr>
        <p:spPr bwMode="auto">
          <a:xfrm>
            <a:off x="4777764" y="3466425"/>
            <a:ext cx="59776" cy="40493"/>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0" name="Freeform 2984"/>
          <p:cNvSpPr>
            <a:spLocks/>
          </p:cNvSpPr>
          <p:nvPr/>
        </p:nvSpPr>
        <p:spPr bwMode="auto">
          <a:xfrm>
            <a:off x="4837540" y="3491493"/>
            <a:ext cx="1928" cy="9641"/>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1" name="Freeform 2985"/>
          <p:cNvSpPr>
            <a:spLocks/>
          </p:cNvSpPr>
          <p:nvPr/>
        </p:nvSpPr>
        <p:spPr bwMode="auto">
          <a:xfrm>
            <a:off x="4750768" y="3476066"/>
            <a:ext cx="26996" cy="5785"/>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3" name="Freeform 2987"/>
          <p:cNvSpPr>
            <a:spLocks/>
          </p:cNvSpPr>
          <p:nvPr/>
        </p:nvSpPr>
        <p:spPr bwMode="auto">
          <a:xfrm>
            <a:off x="6034979" y="3751804"/>
            <a:ext cx="113766" cy="306591"/>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4" name="Freeform 2988"/>
          <p:cNvSpPr>
            <a:spLocks/>
          </p:cNvSpPr>
          <p:nvPr/>
        </p:nvSpPr>
        <p:spPr bwMode="auto">
          <a:xfrm>
            <a:off x="6025339" y="3437500"/>
            <a:ext cx="9641" cy="314304"/>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5" name="Freeform 2989"/>
          <p:cNvSpPr>
            <a:spLocks/>
          </p:cNvSpPr>
          <p:nvPr/>
        </p:nvSpPr>
        <p:spPr bwMode="auto">
          <a:xfrm>
            <a:off x="5417941" y="3034497"/>
            <a:ext cx="624751" cy="937127"/>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6" name="Freeform 2990"/>
          <p:cNvSpPr>
            <a:spLocks/>
          </p:cNvSpPr>
          <p:nvPr/>
        </p:nvSpPr>
        <p:spPr bwMode="auto">
          <a:xfrm>
            <a:off x="5576057" y="4058395"/>
            <a:ext cx="580401" cy="7713"/>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7" name="Freeform 2991"/>
          <p:cNvSpPr>
            <a:spLocks/>
          </p:cNvSpPr>
          <p:nvPr/>
        </p:nvSpPr>
        <p:spPr bwMode="auto">
          <a:xfrm>
            <a:off x="5944352" y="3005575"/>
            <a:ext cx="71345" cy="364438"/>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9" name="Freeform 2993"/>
          <p:cNvSpPr>
            <a:spLocks/>
          </p:cNvSpPr>
          <p:nvPr/>
        </p:nvSpPr>
        <p:spPr bwMode="auto">
          <a:xfrm>
            <a:off x="5878792" y="3713239"/>
            <a:ext cx="161972" cy="53991"/>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5" name="Freeform 2999"/>
          <p:cNvSpPr>
            <a:spLocks/>
          </p:cNvSpPr>
          <p:nvPr/>
        </p:nvSpPr>
        <p:spPr bwMode="auto">
          <a:xfrm>
            <a:off x="6592242" y="4122027"/>
            <a:ext cx="79058" cy="133049"/>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6" name="Freeform 3000"/>
          <p:cNvSpPr>
            <a:spLocks/>
          </p:cNvSpPr>
          <p:nvPr/>
        </p:nvSpPr>
        <p:spPr bwMode="auto">
          <a:xfrm>
            <a:off x="6592240" y="4197228"/>
            <a:ext cx="225605" cy="140762"/>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7" name="Freeform 3001"/>
          <p:cNvSpPr>
            <a:spLocks/>
          </p:cNvSpPr>
          <p:nvPr/>
        </p:nvSpPr>
        <p:spPr bwMode="auto">
          <a:xfrm>
            <a:off x="6806275" y="4108530"/>
            <a:ext cx="26996" cy="158116"/>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8" name="Freeform 3003"/>
          <p:cNvSpPr>
            <a:spLocks/>
          </p:cNvSpPr>
          <p:nvPr/>
        </p:nvSpPr>
        <p:spPr bwMode="auto">
          <a:xfrm>
            <a:off x="6817845" y="4177946"/>
            <a:ext cx="3857" cy="19283"/>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5" name="Freeform 3004"/>
          <p:cNvSpPr>
            <a:spLocks/>
          </p:cNvSpPr>
          <p:nvPr/>
        </p:nvSpPr>
        <p:spPr bwMode="auto">
          <a:xfrm>
            <a:off x="6864123" y="4158663"/>
            <a:ext cx="100269" cy="57848"/>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6" name="Freeform 3005"/>
          <p:cNvSpPr>
            <a:spLocks/>
          </p:cNvSpPr>
          <p:nvPr/>
        </p:nvSpPr>
        <p:spPr bwMode="auto">
          <a:xfrm>
            <a:off x="6991387" y="4029472"/>
            <a:ext cx="84843" cy="142690"/>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7" name="Freeform 3006"/>
          <p:cNvSpPr>
            <a:spLocks/>
          </p:cNvSpPr>
          <p:nvPr/>
        </p:nvSpPr>
        <p:spPr bwMode="auto">
          <a:xfrm>
            <a:off x="6812061" y="4197229"/>
            <a:ext cx="75202" cy="46278"/>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8" name="Freeform 3007"/>
          <p:cNvSpPr>
            <a:spLocks/>
          </p:cNvSpPr>
          <p:nvPr/>
        </p:nvSpPr>
        <p:spPr bwMode="auto">
          <a:xfrm>
            <a:off x="6887263" y="4069965"/>
            <a:ext cx="154259" cy="146546"/>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79" name="Freeform 3008"/>
          <p:cNvSpPr>
            <a:spLocks/>
          </p:cNvSpPr>
          <p:nvPr/>
        </p:nvSpPr>
        <p:spPr bwMode="auto">
          <a:xfrm>
            <a:off x="7072373" y="4015975"/>
            <a:ext cx="3857" cy="13498"/>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1" name="Freeform 3011"/>
          <p:cNvSpPr>
            <a:spLocks/>
          </p:cNvSpPr>
          <p:nvPr/>
        </p:nvSpPr>
        <p:spPr bwMode="auto">
          <a:xfrm>
            <a:off x="6866051" y="4557811"/>
            <a:ext cx="30852" cy="337442"/>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3" name="Freeform 3013"/>
          <p:cNvSpPr>
            <a:spLocks/>
          </p:cNvSpPr>
          <p:nvPr/>
        </p:nvSpPr>
        <p:spPr bwMode="auto">
          <a:xfrm>
            <a:off x="6896903" y="4895253"/>
            <a:ext cx="19283" cy="200537"/>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5" name="Freeform 3015"/>
          <p:cNvSpPr>
            <a:spLocks/>
          </p:cNvSpPr>
          <p:nvPr/>
        </p:nvSpPr>
        <p:spPr bwMode="auto">
          <a:xfrm>
            <a:off x="7315333" y="4511533"/>
            <a:ext cx="52063" cy="36637"/>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6" name="Freeform 3016"/>
          <p:cNvSpPr>
            <a:spLocks/>
          </p:cNvSpPr>
          <p:nvPr/>
        </p:nvSpPr>
        <p:spPr bwMode="auto">
          <a:xfrm>
            <a:off x="7315333" y="4476825"/>
            <a:ext cx="52063" cy="40493"/>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7" name="Freeform 3017"/>
          <p:cNvSpPr>
            <a:spLocks/>
          </p:cNvSpPr>
          <p:nvPr/>
        </p:nvSpPr>
        <p:spPr bwMode="auto">
          <a:xfrm>
            <a:off x="7365467" y="4511533"/>
            <a:ext cx="254528" cy="250672"/>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8" name="Freeform 3018"/>
          <p:cNvSpPr>
            <a:spLocks/>
          </p:cNvSpPr>
          <p:nvPr/>
        </p:nvSpPr>
        <p:spPr bwMode="auto">
          <a:xfrm>
            <a:off x="7315332" y="4463326"/>
            <a:ext cx="26996" cy="53991"/>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0" name="Freeform 3020"/>
          <p:cNvSpPr>
            <a:spLocks/>
          </p:cNvSpPr>
          <p:nvPr/>
        </p:nvSpPr>
        <p:spPr bwMode="auto">
          <a:xfrm>
            <a:off x="7228562" y="4935745"/>
            <a:ext cx="308519" cy="80987"/>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1" name="Freeform 3021"/>
          <p:cNvSpPr>
            <a:spLocks/>
          </p:cNvSpPr>
          <p:nvPr/>
        </p:nvSpPr>
        <p:spPr bwMode="auto">
          <a:xfrm>
            <a:off x="7531296" y="4933817"/>
            <a:ext cx="67489" cy="3857"/>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2" name="Freeform 3022"/>
          <p:cNvSpPr>
            <a:spLocks/>
          </p:cNvSpPr>
          <p:nvPr/>
        </p:nvSpPr>
        <p:spPr bwMode="auto">
          <a:xfrm>
            <a:off x="7531296" y="4935745"/>
            <a:ext cx="67489" cy="53991"/>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3" name="Freeform 3023"/>
          <p:cNvSpPr>
            <a:spLocks/>
          </p:cNvSpPr>
          <p:nvPr/>
        </p:nvSpPr>
        <p:spPr bwMode="auto">
          <a:xfrm>
            <a:off x="7222776" y="4976240"/>
            <a:ext cx="23139" cy="40493"/>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4" name="Freeform 3024"/>
          <p:cNvSpPr>
            <a:spLocks/>
          </p:cNvSpPr>
          <p:nvPr/>
        </p:nvSpPr>
        <p:spPr bwMode="auto">
          <a:xfrm>
            <a:off x="6958606" y="4995522"/>
            <a:ext cx="42422" cy="82915"/>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7" name="Freeform 3027"/>
          <p:cNvSpPr>
            <a:spLocks/>
          </p:cNvSpPr>
          <p:nvPr/>
        </p:nvSpPr>
        <p:spPr bwMode="auto">
          <a:xfrm>
            <a:off x="7812819" y="3051853"/>
            <a:ext cx="98341" cy="345155"/>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8" name="Freeform 3028"/>
          <p:cNvSpPr>
            <a:spLocks/>
          </p:cNvSpPr>
          <p:nvPr/>
        </p:nvSpPr>
        <p:spPr bwMode="auto">
          <a:xfrm>
            <a:off x="7911160" y="3397008"/>
            <a:ext cx="59776" cy="1311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9" name="Freeform 3029"/>
          <p:cNvSpPr>
            <a:spLocks/>
          </p:cNvSpPr>
          <p:nvPr/>
        </p:nvSpPr>
        <p:spPr bwMode="auto">
          <a:xfrm>
            <a:off x="7326901" y="3605257"/>
            <a:ext cx="73274" cy="194753"/>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1" name="Freeform 3031"/>
          <p:cNvSpPr>
            <a:spLocks/>
          </p:cNvSpPr>
          <p:nvPr/>
        </p:nvSpPr>
        <p:spPr bwMode="auto">
          <a:xfrm>
            <a:off x="7294122" y="4062252"/>
            <a:ext cx="5785" cy="5785"/>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2" name="Freeform 3032"/>
          <p:cNvSpPr>
            <a:spLocks/>
          </p:cNvSpPr>
          <p:nvPr/>
        </p:nvSpPr>
        <p:spPr bwMode="auto">
          <a:xfrm>
            <a:off x="7388605" y="3807724"/>
            <a:ext cx="11570" cy="75202"/>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3" name="Freeform 3033"/>
          <p:cNvSpPr>
            <a:spLocks/>
          </p:cNvSpPr>
          <p:nvPr/>
        </p:nvSpPr>
        <p:spPr bwMode="auto">
          <a:xfrm>
            <a:off x="7299906" y="3882926"/>
            <a:ext cx="88700" cy="185111"/>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4" name="Freeform 3034"/>
          <p:cNvSpPr>
            <a:spLocks/>
          </p:cNvSpPr>
          <p:nvPr/>
        </p:nvSpPr>
        <p:spPr bwMode="auto">
          <a:xfrm>
            <a:off x="7398247" y="3800012"/>
            <a:ext cx="1928" cy="5785"/>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6" name="Freeform 3036"/>
          <p:cNvSpPr>
            <a:spLocks/>
          </p:cNvSpPr>
          <p:nvPr/>
        </p:nvSpPr>
        <p:spPr bwMode="auto">
          <a:xfrm>
            <a:off x="7812819" y="3051853"/>
            <a:ext cx="98341" cy="345155"/>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7" name="Freeform 3037"/>
          <p:cNvSpPr>
            <a:spLocks/>
          </p:cNvSpPr>
          <p:nvPr/>
        </p:nvSpPr>
        <p:spPr bwMode="auto">
          <a:xfrm>
            <a:off x="7911160" y="3397008"/>
            <a:ext cx="59776" cy="1311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8" name="Freeform 3038"/>
          <p:cNvSpPr>
            <a:spLocks/>
          </p:cNvSpPr>
          <p:nvPr/>
        </p:nvSpPr>
        <p:spPr bwMode="auto">
          <a:xfrm>
            <a:off x="7409815" y="3462569"/>
            <a:ext cx="455066" cy="250672"/>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9" name="Freeform 3039"/>
          <p:cNvSpPr>
            <a:spLocks/>
          </p:cNvSpPr>
          <p:nvPr/>
        </p:nvSpPr>
        <p:spPr bwMode="auto">
          <a:xfrm>
            <a:off x="7392463" y="3466425"/>
            <a:ext cx="368294" cy="115694"/>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12" name="Freeform 3042"/>
          <p:cNvSpPr>
            <a:spLocks/>
          </p:cNvSpPr>
          <p:nvPr/>
        </p:nvSpPr>
        <p:spPr bwMode="auto">
          <a:xfrm>
            <a:off x="7812819" y="3051853"/>
            <a:ext cx="98341" cy="345155"/>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13" name="Freeform 3043"/>
          <p:cNvSpPr>
            <a:spLocks/>
          </p:cNvSpPr>
          <p:nvPr/>
        </p:nvSpPr>
        <p:spPr bwMode="auto">
          <a:xfrm>
            <a:off x="7841743" y="3528129"/>
            <a:ext cx="71345" cy="17354"/>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14" name="Freeform 3044"/>
          <p:cNvSpPr>
            <a:spLocks/>
          </p:cNvSpPr>
          <p:nvPr/>
        </p:nvSpPr>
        <p:spPr bwMode="auto">
          <a:xfrm>
            <a:off x="7911160" y="3397008"/>
            <a:ext cx="59776" cy="1311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15" name="Freeform 3045"/>
          <p:cNvSpPr>
            <a:spLocks/>
          </p:cNvSpPr>
          <p:nvPr/>
        </p:nvSpPr>
        <p:spPr bwMode="auto">
          <a:xfrm>
            <a:off x="7913089" y="3545483"/>
            <a:ext cx="48206" cy="13498"/>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17" name="Freeform 3047"/>
          <p:cNvSpPr>
            <a:spLocks/>
          </p:cNvSpPr>
          <p:nvPr/>
        </p:nvSpPr>
        <p:spPr bwMode="auto">
          <a:xfrm>
            <a:off x="7911159" y="3397008"/>
            <a:ext cx="11570" cy="79058"/>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18" name="Freeform 3048"/>
          <p:cNvSpPr>
            <a:spLocks/>
          </p:cNvSpPr>
          <p:nvPr/>
        </p:nvSpPr>
        <p:spPr bwMode="auto">
          <a:xfrm>
            <a:off x="7812819" y="3051853"/>
            <a:ext cx="98341" cy="345155"/>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solidFill>
            <a:schemeClr val="bg1">
              <a:lumMod val="50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19" name="Freeform 3049"/>
          <p:cNvSpPr>
            <a:spLocks/>
          </p:cNvSpPr>
          <p:nvPr/>
        </p:nvSpPr>
        <p:spPr bwMode="auto">
          <a:xfrm>
            <a:off x="7812818" y="3051853"/>
            <a:ext cx="7713" cy="32780"/>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20" name="Freeform 3050"/>
          <p:cNvSpPr>
            <a:spLocks/>
          </p:cNvSpPr>
          <p:nvPr/>
        </p:nvSpPr>
        <p:spPr bwMode="auto">
          <a:xfrm>
            <a:off x="7922730" y="3476066"/>
            <a:ext cx="48206" cy="52063"/>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21" name="Freeform 3051"/>
          <p:cNvSpPr>
            <a:spLocks/>
          </p:cNvSpPr>
          <p:nvPr/>
        </p:nvSpPr>
        <p:spPr bwMode="auto">
          <a:xfrm>
            <a:off x="7916944" y="3452928"/>
            <a:ext cx="50135" cy="71345"/>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22" name="Line 3080"/>
          <p:cNvSpPr>
            <a:spLocks noChangeShapeType="1"/>
          </p:cNvSpPr>
          <p:nvPr/>
        </p:nvSpPr>
        <p:spPr bwMode="auto">
          <a:xfrm>
            <a:off x="5592064" y="5810463"/>
            <a:ext cx="965" cy="965"/>
          </a:xfrm>
          <a:prstGeom prst="line">
            <a:avLst/>
          </a:pr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23" name="Line 3117"/>
          <p:cNvSpPr>
            <a:spLocks noChangeShapeType="1"/>
          </p:cNvSpPr>
          <p:nvPr/>
        </p:nvSpPr>
        <p:spPr bwMode="auto">
          <a:xfrm>
            <a:off x="7908889" y="3034976"/>
            <a:ext cx="965" cy="965"/>
          </a:xfrm>
          <a:prstGeom prst="line">
            <a:avLst/>
          </a:pr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24" name="Line 3118"/>
          <p:cNvSpPr>
            <a:spLocks noChangeShapeType="1"/>
          </p:cNvSpPr>
          <p:nvPr/>
        </p:nvSpPr>
        <p:spPr bwMode="auto">
          <a:xfrm>
            <a:off x="7908889" y="3034976"/>
            <a:ext cx="965" cy="965"/>
          </a:xfrm>
          <a:prstGeom prst="line">
            <a:avLst/>
          </a:pr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25" name="Line 3119"/>
          <p:cNvSpPr>
            <a:spLocks noChangeShapeType="1"/>
          </p:cNvSpPr>
          <p:nvPr/>
        </p:nvSpPr>
        <p:spPr bwMode="auto">
          <a:xfrm>
            <a:off x="7862608" y="3594210"/>
            <a:ext cx="965" cy="965"/>
          </a:xfrm>
          <a:prstGeom prst="line">
            <a:avLst/>
          </a:pr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26" name="Line 3120"/>
          <p:cNvSpPr>
            <a:spLocks noChangeShapeType="1"/>
          </p:cNvSpPr>
          <p:nvPr/>
        </p:nvSpPr>
        <p:spPr bwMode="auto">
          <a:xfrm>
            <a:off x="8097871" y="3457293"/>
            <a:ext cx="965" cy="965"/>
          </a:xfrm>
          <a:prstGeom prst="line">
            <a:avLst/>
          </a:pr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17" name="Group 16"/>
          <p:cNvGrpSpPr>
            <a:grpSpLocks noChangeAspect="1"/>
          </p:cNvGrpSpPr>
          <p:nvPr/>
        </p:nvGrpSpPr>
        <p:grpSpPr>
          <a:xfrm>
            <a:off x="3337127" y="2371844"/>
            <a:ext cx="5224708" cy="3565924"/>
            <a:chOff x="3077262" y="1315574"/>
            <a:chExt cx="6118544" cy="4175977"/>
          </a:xfrm>
        </p:grpSpPr>
        <p:sp>
          <p:nvSpPr>
            <p:cNvPr id="90" name="Freeform 2871"/>
            <p:cNvSpPr>
              <a:spLocks/>
            </p:cNvSpPr>
            <p:nvPr/>
          </p:nvSpPr>
          <p:spPr bwMode="auto">
            <a:xfrm>
              <a:off x="8856851" y="2255961"/>
              <a:ext cx="110553" cy="200537"/>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solidFill>
              <a:srgbClr val="33B3E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2" name="Freeform 2873"/>
            <p:cNvSpPr>
              <a:spLocks/>
            </p:cNvSpPr>
            <p:nvPr/>
          </p:nvSpPr>
          <p:spPr bwMode="auto">
            <a:xfrm>
              <a:off x="8131832" y="2777871"/>
              <a:ext cx="568189" cy="285380"/>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16" name="Group 15"/>
            <p:cNvGrpSpPr/>
            <p:nvPr/>
          </p:nvGrpSpPr>
          <p:grpSpPr>
            <a:xfrm>
              <a:off x="3077262" y="1315574"/>
              <a:ext cx="6118544" cy="4175977"/>
              <a:chOff x="3077262" y="1315574"/>
              <a:chExt cx="6118544" cy="4175977"/>
            </a:xfrm>
          </p:grpSpPr>
          <p:sp>
            <p:nvSpPr>
              <p:cNvPr id="80" name="Freeform 2861"/>
              <p:cNvSpPr>
                <a:spLocks/>
              </p:cNvSpPr>
              <p:nvPr/>
            </p:nvSpPr>
            <p:spPr bwMode="auto">
              <a:xfrm>
                <a:off x="6738354" y="1926874"/>
                <a:ext cx="683884" cy="323945"/>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15" name="Group 14"/>
              <p:cNvGrpSpPr/>
              <p:nvPr/>
            </p:nvGrpSpPr>
            <p:grpSpPr>
              <a:xfrm>
                <a:off x="3077262" y="1315574"/>
                <a:ext cx="6118544" cy="4175977"/>
                <a:chOff x="3077262" y="1315574"/>
                <a:chExt cx="6118544" cy="4175977"/>
              </a:xfrm>
            </p:grpSpPr>
            <p:sp>
              <p:nvSpPr>
                <p:cNvPr id="68" name="Freeform 3057"/>
                <p:cNvSpPr>
                  <a:spLocks/>
                </p:cNvSpPr>
                <p:nvPr/>
              </p:nvSpPr>
              <p:spPr bwMode="auto">
                <a:xfrm>
                  <a:off x="8545296" y="1824669"/>
                  <a:ext cx="151701" cy="434531"/>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0" name="Freeform 3059"/>
                <p:cNvSpPr>
                  <a:spLocks/>
                </p:cNvSpPr>
                <p:nvPr/>
              </p:nvSpPr>
              <p:spPr bwMode="auto">
                <a:xfrm>
                  <a:off x="8673855" y="2279769"/>
                  <a:ext cx="213409" cy="233978"/>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solidFill>
                  <a:srgbClr val="33B3E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13" name="Group 12"/>
                <p:cNvGrpSpPr/>
                <p:nvPr/>
              </p:nvGrpSpPr>
              <p:grpSpPr>
                <a:xfrm>
                  <a:off x="3077262" y="1315574"/>
                  <a:ext cx="6118544" cy="4175977"/>
                  <a:chOff x="3077262" y="1315574"/>
                  <a:chExt cx="6118544" cy="4175977"/>
                </a:xfrm>
              </p:grpSpPr>
              <p:sp>
                <p:nvSpPr>
                  <p:cNvPr id="178" name="Freeform 2959"/>
                  <p:cNvSpPr>
                    <a:spLocks/>
                  </p:cNvSpPr>
                  <p:nvPr/>
                </p:nvSpPr>
                <p:spPr bwMode="auto">
                  <a:xfrm>
                    <a:off x="8126690" y="2772730"/>
                    <a:ext cx="411359" cy="143975"/>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10" name="Freeform 3040"/>
                  <p:cNvSpPr>
                    <a:spLocks/>
                  </p:cNvSpPr>
                  <p:nvPr/>
                </p:nvSpPr>
                <p:spPr bwMode="auto">
                  <a:xfrm>
                    <a:off x="8538047" y="2765017"/>
                    <a:ext cx="161972" cy="215963"/>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12" name="Group 11"/>
                  <p:cNvGrpSpPr/>
                  <p:nvPr/>
                </p:nvGrpSpPr>
                <p:grpSpPr>
                  <a:xfrm>
                    <a:off x="3077262" y="1315574"/>
                    <a:ext cx="6118544" cy="4175977"/>
                    <a:chOff x="3077262" y="1315574"/>
                    <a:chExt cx="6118544" cy="4175977"/>
                  </a:xfrm>
                </p:grpSpPr>
                <p:sp>
                  <p:nvSpPr>
                    <p:cNvPr id="316" name="Freeform 3046"/>
                    <p:cNvSpPr>
                      <a:spLocks/>
                    </p:cNvSpPr>
                    <p:nvPr/>
                  </p:nvSpPr>
                  <p:spPr bwMode="auto">
                    <a:xfrm>
                      <a:off x="8566328" y="2515631"/>
                      <a:ext cx="177398" cy="344513"/>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11" name="Group 10"/>
                    <p:cNvGrpSpPr/>
                    <p:nvPr/>
                  </p:nvGrpSpPr>
                  <p:grpSpPr>
                    <a:xfrm>
                      <a:off x="3077262" y="1315574"/>
                      <a:ext cx="6118544" cy="4175977"/>
                      <a:chOff x="3077262" y="1315574"/>
                      <a:chExt cx="6118544" cy="4175977"/>
                    </a:xfrm>
                  </p:grpSpPr>
                  <p:sp>
                    <p:nvSpPr>
                      <p:cNvPr id="65" name="Freeform 3054"/>
                      <p:cNvSpPr>
                        <a:spLocks/>
                      </p:cNvSpPr>
                      <p:nvPr/>
                    </p:nvSpPr>
                    <p:spPr bwMode="auto">
                      <a:xfrm>
                        <a:off x="7984777" y="1878664"/>
                        <a:ext cx="771357" cy="701935"/>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67" name="Freeform 3056"/>
                      <p:cNvSpPr>
                        <a:spLocks/>
                      </p:cNvSpPr>
                      <p:nvPr/>
                    </p:nvSpPr>
                    <p:spPr bwMode="auto">
                      <a:xfrm>
                        <a:off x="8714994" y="1315574"/>
                        <a:ext cx="480812" cy="771357"/>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solidFill>
                        <a:srgbClr val="00BCE4"/>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69" name="Freeform 3058"/>
                      <p:cNvSpPr>
                        <a:spLocks/>
                      </p:cNvSpPr>
                      <p:nvPr/>
                    </p:nvSpPr>
                    <p:spPr bwMode="auto">
                      <a:xfrm>
                        <a:off x="8678997" y="1770675"/>
                        <a:ext cx="251976" cy="478241"/>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1" name="Freeform 3060"/>
                      <p:cNvSpPr>
                        <a:spLocks/>
                      </p:cNvSpPr>
                      <p:nvPr/>
                    </p:nvSpPr>
                    <p:spPr bwMode="auto">
                      <a:xfrm>
                        <a:off x="8653286" y="2143496"/>
                        <a:ext cx="429388" cy="195410"/>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solidFill>
                        <a:srgbClr val="33B3E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05" name="Freeform 2886"/>
                      <p:cNvSpPr>
                        <a:spLocks/>
                      </p:cNvSpPr>
                      <p:nvPr/>
                    </p:nvSpPr>
                    <p:spPr bwMode="auto">
                      <a:xfrm>
                        <a:off x="8584326" y="2464210"/>
                        <a:ext cx="303377" cy="10284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solidFill>
                        <a:schemeClr val="tx1"/>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grpSp>
                    <p:nvGrpSpPr>
                      <p:cNvPr id="10" name="Group 9"/>
                      <p:cNvGrpSpPr/>
                      <p:nvPr/>
                    </p:nvGrpSpPr>
                    <p:grpSpPr>
                      <a:xfrm>
                        <a:off x="3077262" y="1494947"/>
                        <a:ext cx="5674179" cy="3996604"/>
                        <a:chOff x="3077262" y="1494947"/>
                        <a:chExt cx="5674179" cy="3996604"/>
                      </a:xfrm>
                    </p:grpSpPr>
                    <p:sp>
                      <p:nvSpPr>
                        <p:cNvPr id="60" name="Freeform 6"/>
                        <p:cNvSpPr>
                          <a:spLocks/>
                        </p:cNvSpPr>
                        <p:nvPr/>
                      </p:nvSpPr>
                      <p:spPr bwMode="auto">
                        <a:xfrm>
                          <a:off x="7046729" y="3176446"/>
                          <a:ext cx="876663" cy="485892"/>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solidFill>
                          <a:srgbClr val="33B3E1"/>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61" name="Freeform 7"/>
                        <p:cNvSpPr>
                          <a:spLocks/>
                        </p:cNvSpPr>
                        <p:nvPr/>
                      </p:nvSpPr>
                      <p:spPr bwMode="auto">
                        <a:xfrm>
                          <a:off x="6307985" y="3128508"/>
                          <a:ext cx="755833" cy="655569"/>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solidFill>
                          <a:srgbClr val="00BCE4"/>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62" name="Freeform 61"/>
                        <p:cNvSpPr>
                          <a:spLocks/>
                        </p:cNvSpPr>
                        <p:nvPr/>
                      </p:nvSpPr>
                      <p:spPr bwMode="auto">
                        <a:xfrm>
                          <a:off x="6496717" y="2037571"/>
                          <a:ext cx="646996" cy="751772"/>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63" name="Freeform 62"/>
                        <p:cNvSpPr>
                          <a:spLocks/>
                        </p:cNvSpPr>
                        <p:nvPr/>
                      </p:nvSpPr>
                      <p:spPr bwMode="auto">
                        <a:xfrm>
                          <a:off x="6750800" y="2706821"/>
                          <a:ext cx="492450" cy="861788"/>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3" name="Freeform 2854"/>
                        <p:cNvSpPr>
                          <a:spLocks/>
                        </p:cNvSpPr>
                        <p:nvPr/>
                      </p:nvSpPr>
                      <p:spPr bwMode="auto">
                        <a:xfrm>
                          <a:off x="3943687" y="3590304"/>
                          <a:ext cx="745587" cy="1007828"/>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4" name="Freeform 2855"/>
                        <p:cNvSpPr>
                          <a:spLocks/>
                        </p:cNvSpPr>
                        <p:nvPr/>
                      </p:nvSpPr>
                      <p:spPr bwMode="auto">
                        <a:xfrm>
                          <a:off x="6573810" y="4253620"/>
                          <a:ext cx="719878" cy="601612"/>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7" name="Freeform 2858"/>
                        <p:cNvSpPr>
                          <a:spLocks/>
                        </p:cNvSpPr>
                        <p:nvPr/>
                      </p:nvSpPr>
                      <p:spPr bwMode="auto">
                        <a:xfrm>
                          <a:off x="6476113" y="3734280"/>
                          <a:ext cx="578473" cy="539908"/>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8" name="Freeform 2859"/>
                        <p:cNvSpPr>
                          <a:spLocks/>
                        </p:cNvSpPr>
                        <p:nvPr/>
                      </p:nvSpPr>
                      <p:spPr bwMode="auto">
                        <a:xfrm>
                          <a:off x="5465713" y="3675147"/>
                          <a:ext cx="1038680" cy="524482"/>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79" name="Freeform 2860"/>
                        <p:cNvSpPr>
                          <a:spLocks/>
                        </p:cNvSpPr>
                        <p:nvPr/>
                      </p:nvSpPr>
                      <p:spPr bwMode="auto">
                        <a:xfrm>
                          <a:off x="4108230" y="2829292"/>
                          <a:ext cx="642748" cy="858711"/>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solidFill>
                          <a:srgbClr val="00BCE4"/>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81" name="Freeform 2862"/>
                        <p:cNvSpPr>
                          <a:spLocks/>
                        </p:cNvSpPr>
                        <p:nvPr/>
                      </p:nvSpPr>
                      <p:spPr bwMode="auto">
                        <a:xfrm>
                          <a:off x="4696988" y="3088961"/>
                          <a:ext cx="868995" cy="61189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2" name="Freeform 2863"/>
                        <p:cNvSpPr>
                          <a:spLocks/>
                        </p:cNvSpPr>
                        <p:nvPr/>
                      </p:nvSpPr>
                      <p:spPr bwMode="auto">
                        <a:xfrm>
                          <a:off x="3077262" y="2574764"/>
                          <a:ext cx="953838" cy="1745703"/>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3" name="Freeform 2864"/>
                        <p:cNvSpPr>
                          <a:spLocks/>
                        </p:cNvSpPr>
                        <p:nvPr/>
                      </p:nvSpPr>
                      <p:spPr bwMode="auto">
                        <a:xfrm>
                          <a:off x="4514447" y="2397365"/>
                          <a:ext cx="843285" cy="707023"/>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4" name="Freeform 2865"/>
                        <p:cNvSpPr>
                          <a:spLocks/>
                        </p:cNvSpPr>
                        <p:nvPr/>
                      </p:nvSpPr>
                      <p:spPr bwMode="auto">
                        <a:xfrm>
                          <a:off x="7021163" y="3492607"/>
                          <a:ext cx="979548" cy="416501"/>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5" name="Freeform 2866"/>
                        <p:cNvSpPr>
                          <a:spLocks/>
                        </p:cNvSpPr>
                        <p:nvPr/>
                      </p:nvSpPr>
                      <p:spPr bwMode="auto">
                        <a:xfrm>
                          <a:off x="7738470" y="3271502"/>
                          <a:ext cx="1012971" cy="537337"/>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7" name="Freeform 2868"/>
                        <p:cNvSpPr>
                          <a:spLocks/>
                        </p:cNvSpPr>
                        <p:nvPr/>
                      </p:nvSpPr>
                      <p:spPr bwMode="auto">
                        <a:xfrm>
                          <a:off x="5558270" y="3232937"/>
                          <a:ext cx="899847" cy="465349"/>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8" name="Freeform 2869"/>
                        <p:cNvSpPr>
                          <a:spLocks/>
                        </p:cNvSpPr>
                        <p:nvPr/>
                      </p:nvSpPr>
                      <p:spPr bwMode="auto">
                        <a:xfrm>
                          <a:off x="7203704" y="2132553"/>
                          <a:ext cx="501343" cy="655603"/>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89" name="Freeform 2870"/>
                        <p:cNvSpPr>
                          <a:spLocks/>
                        </p:cNvSpPr>
                        <p:nvPr/>
                      </p:nvSpPr>
                      <p:spPr bwMode="auto">
                        <a:xfrm>
                          <a:off x="3501476" y="2700742"/>
                          <a:ext cx="694168" cy="1210937"/>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91" name="Freeform 2872"/>
                        <p:cNvSpPr>
                          <a:spLocks/>
                        </p:cNvSpPr>
                        <p:nvPr/>
                      </p:nvSpPr>
                      <p:spPr bwMode="auto">
                        <a:xfrm>
                          <a:off x="7792460" y="2916705"/>
                          <a:ext cx="912702" cy="609325"/>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192" name="Freeform 2973"/>
                        <p:cNvSpPr>
                          <a:spLocks/>
                        </p:cNvSpPr>
                        <p:nvPr/>
                      </p:nvSpPr>
                      <p:spPr bwMode="auto">
                        <a:xfrm>
                          <a:off x="3156963" y="1919160"/>
                          <a:ext cx="876708" cy="835572"/>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solidFill>
                          <a:srgbClr val="00BCE4"/>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193" name="Freeform 2974"/>
                        <p:cNvSpPr>
                          <a:spLocks/>
                        </p:cNvSpPr>
                        <p:nvPr/>
                      </p:nvSpPr>
                      <p:spPr bwMode="auto">
                        <a:xfrm>
                          <a:off x="3321507" y="1494947"/>
                          <a:ext cx="755871" cy="624751"/>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2" name="Freeform 2986"/>
                        <p:cNvSpPr>
                          <a:spLocks/>
                        </p:cNvSpPr>
                        <p:nvPr/>
                      </p:nvSpPr>
                      <p:spPr bwMode="auto">
                        <a:xfrm>
                          <a:off x="3902550" y="1644065"/>
                          <a:ext cx="673600" cy="1241789"/>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08" name="Freeform 2992"/>
                        <p:cNvSpPr>
                          <a:spLocks/>
                        </p:cNvSpPr>
                        <p:nvPr/>
                      </p:nvSpPr>
                      <p:spPr bwMode="auto">
                        <a:xfrm>
                          <a:off x="4145509" y="1669775"/>
                          <a:ext cx="1213508" cy="807291"/>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0" name="Freeform 2994"/>
                        <p:cNvSpPr>
                          <a:spLocks/>
                        </p:cNvSpPr>
                        <p:nvPr/>
                      </p:nvSpPr>
                      <p:spPr bwMode="auto">
                        <a:xfrm>
                          <a:off x="5360302" y="1816320"/>
                          <a:ext cx="789294" cy="498772"/>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1" name="Freeform 2995"/>
                        <p:cNvSpPr>
                          <a:spLocks/>
                        </p:cNvSpPr>
                        <p:nvPr/>
                      </p:nvSpPr>
                      <p:spPr bwMode="auto">
                        <a:xfrm>
                          <a:off x="5352589" y="2770159"/>
                          <a:ext cx="974406" cy="465349"/>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2" name="Freeform 2996"/>
                        <p:cNvSpPr>
                          <a:spLocks/>
                        </p:cNvSpPr>
                        <p:nvPr/>
                      </p:nvSpPr>
                      <p:spPr bwMode="auto">
                        <a:xfrm>
                          <a:off x="5357731" y="2315093"/>
                          <a:ext cx="825288" cy="521911"/>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3" name="Freeform 2997"/>
                        <p:cNvSpPr>
                          <a:spLocks/>
                        </p:cNvSpPr>
                        <p:nvPr/>
                      </p:nvSpPr>
                      <p:spPr bwMode="auto">
                        <a:xfrm>
                          <a:off x="6180449" y="2605615"/>
                          <a:ext cx="673600" cy="537337"/>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4" name="Freeform 2998"/>
                        <p:cNvSpPr>
                          <a:spLocks/>
                        </p:cNvSpPr>
                        <p:nvPr/>
                      </p:nvSpPr>
                      <p:spPr bwMode="auto">
                        <a:xfrm>
                          <a:off x="6057041" y="1806036"/>
                          <a:ext cx="753300" cy="820146"/>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rgbClr val="33B3E1"/>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280" name="Freeform 3010"/>
                        <p:cNvSpPr>
                          <a:spLocks/>
                        </p:cNvSpPr>
                        <p:nvPr/>
                      </p:nvSpPr>
                      <p:spPr bwMode="auto">
                        <a:xfrm>
                          <a:off x="7193420" y="2788155"/>
                          <a:ext cx="370223" cy="673600"/>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solidFill>
                          <a:srgbClr val="33B3E1"/>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sp>
                      <p:nvSpPr>
                        <p:cNvPr id="282" name="Freeform 3012"/>
                        <p:cNvSpPr>
                          <a:spLocks/>
                        </p:cNvSpPr>
                        <p:nvPr/>
                      </p:nvSpPr>
                      <p:spPr bwMode="auto">
                        <a:xfrm>
                          <a:off x="6926037" y="3888539"/>
                          <a:ext cx="421643" cy="753300"/>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4" name="Freeform 3014"/>
                        <p:cNvSpPr>
                          <a:spLocks/>
                        </p:cNvSpPr>
                        <p:nvPr/>
                      </p:nvSpPr>
                      <p:spPr bwMode="auto">
                        <a:xfrm>
                          <a:off x="7285975" y="3842262"/>
                          <a:ext cx="473062" cy="766155"/>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89" name="Freeform 3019"/>
                        <p:cNvSpPr>
                          <a:spLocks/>
                        </p:cNvSpPr>
                        <p:nvPr/>
                      </p:nvSpPr>
                      <p:spPr bwMode="auto">
                        <a:xfrm>
                          <a:off x="7890159" y="3677719"/>
                          <a:ext cx="563047" cy="485917"/>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5" name="Freeform 3025"/>
                        <p:cNvSpPr>
                          <a:spLocks/>
                        </p:cNvSpPr>
                        <p:nvPr/>
                      </p:nvSpPr>
                      <p:spPr bwMode="auto">
                        <a:xfrm>
                          <a:off x="7584211" y="3762560"/>
                          <a:ext cx="701881" cy="732732"/>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96" name="Freeform 3026"/>
                        <p:cNvSpPr>
                          <a:spLocks/>
                        </p:cNvSpPr>
                        <p:nvPr/>
                      </p:nvSpPr>
                      <p:spPr bwMode="auto">
                        <a:xfrm>
                          <a:off x="7406812" y="4397595"/>
                          <a:ext cx="1190369" cy="856140"/>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0" name="Freeform 3030"/>
                        <p:cNvSpPr>
                          <a:spLocks/>
                        </p:cNvSpPr>
                        <p:nvPr/>
                      </p:nvSpPr>
                      <p:spPr bwMode="auto">
                        <a:xfrm>
                          <a:off x="7854164" y="2893566"/>
                          <a:ext cx="503914" cy="455065"/>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05" name="Freeform 3035"/>
                        <p:cNvSpPr>
                          <a:spLocks/>
                        </p:cNvSpPr>
                        <p:nvPr/>
                      </p:nvSpPr>
                      <p:spPr bwMode="auto">
                        <a:xfrm>
                          <a:off x="7478799" y="2623611"/>
                          <a:ext cx="509056" cy="601612"/>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311" name="Freeform 3041"/>
                        <p:cNvSpPr>
                          <a:spLocks/>
                        </p:cNvSpPr>
                        <p:nvPr/>
                      </p:nvSpPr>
                      <p:spPr bwMode="auto">
                        <a:xfrm>
                          <a:off x="7895301" y="2435930"/>
                          <a:ext cx="717307" cy="511627"/>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19" name="Freeform 2856"/>
                        <p:cNvSpPr>
                          <a:spLocks/>
                        </p:cNvSpPr>
                        <p:nvPr/>
                      </p:nvSpPr>
                      <p:spPr bwMode="auto">
                        <a:xfrm>
                          <a:off x="4640426" y="3693144"/>
                          <a:ext cx="812433" cy="915273"/>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solidFill>
                          <a:schemeClr val="bg1">
                            <a:lumMod val="75000"/>
                          </a:schemeClr>
                        </a:solidFill>
                        <a:ln w="12700" cmpd="sng">
                          <a:solidFill>
                            <a:schemeClr val="bg1"/>
                          </a:solidFill>
                          <a:prstDash val="solid"/>
                          <a:round/>
                          <a:headEnd/>
                          <a:tailEnd/>
                        </a:ln>
                      </p:spPr>
                      <p:txBody>
                        <a:bodyPr/>
                        <a:lstStyle/>
                        <a:p>
                          <a:pPr defTabSz="342900">
                            <a:defRPr/>
                          </a:pPr>
                          <a:endParaRPr lang="da-DK" sz="1350" kern="0">
                            <a:solidFill>
                              <a:prstClr val="white"/>
                            </a:solidFill>
                            <a:ea typeface="ＭＳ Ｐゴシック" pitchFamily="-97" charset="-128"/>
                          </a:endParaRPr>
                        </a:p>
                      </p:txBody>
                    </p:sp>
                    <p:sp>
                      <p:nvSpPr>
                        <p:cNvPr id="220" name="Freeform 2857"/>
                        <p:cNvSpPr>
                          <a:spLocks/>
                        </p:cNvSpPr>
                        <p:nvPr/>
                      </p:nvSpPr>
                      <p:spPr bwMode="auto">
                        <a:xfrm>
                          <a:off x="4973369" y="3792126"/>
                          <a:ext cx="1699425" cy="1699425"/>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solidFill>
                          <a:srgbClr val="00BCE4"/>
                        </a:solidFill>
                        <a:ln w="12700" cmpd="sng">
                          <a:solidFill>
                            <a:schemeClr val="bg1"/>
                          </a:solidFill>
                          <a:prstDash val="solid"/>
                          <a:round/>
                          <a:headEnd/>
                          <a:tailEnd/>
                        </a:ln>
                      </p:spPr>
                      <p:txBody>
                        <a:bodyPr/>
                        <a:lstStyle/>
                        <a:p>
                          <a:pPr defTabSz="342900"/>
                          <a:endParaRPr lang="da-DK" sz="1350" kern="0">
                            <a:solidFill>
                              <a:prstClr val="white"/>
                            </a:solidFill>
                            <a:ea typeface="ＭＳ Ｐゴシック" pitchFamily="-97" charset="-128"/>
                          </a:endParaRPr>
                        </a:p>
                      </p:txBody>
                    </p:sp>
                  </p:grpSp>
                </p:grpSp>
              </p:grpSp>
            </p:grpSp>
          </p:grpSp>
        </p:grpSp>
      </p:grpSp>
      <p:sp>
        <p:nvSpPr>
          <p:cNvPr id="2" name="TextBox 1"/>
          <p:cNvSpPr txBox="1"/>
          <p:nvPr/>
        </p:nvSpPr>
        <p:spPr>
          <a:xfrm>
            <a:off x="3003698" y="5868577"/>
            <a:ext cx="6057900" cy="300082"/>
          </a:xfrm>
          <a:prstGeom prst="rect">
            <a:avLst/>
          </a:prstGeom>
          <a:noFill/>
        </p:spPr>
        <p:txBody>
          <a:bodyPr wrap="square" rtlCol="0">
            <a:spAutoFit/>
          </a:bodyPr>
          <a:lstStyle/>
          <a:p>
            <a:pPr defTabSz="342900"/>
            <a:endParaRPr lang="en-US" sz="1350" dirty="0">
              <a:solidFill>
                <a:prstClr val="black"/>
              </a:solidFill>
            </a:endParaRPr>
          </a:p>
        </p:txBody>
      </p:sp>
      <p:pic>
        <p:nvPicPr>
          <p:cNvPr id="1028" name="Picture 4" descr="C:\Users\dhansen\AppData\Local\Temp\SNAGHTML16257948.PN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62016" y="5315365"/>
            <a:ext cx="665166" cy="38404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30" name="TextBox 234"/>
          <p:cNvSpPr txBox="1"/>
          <p:nvPr/>
        </p:nvSpPr>
        <p:spPr>
          <a:xfrm>
            <a:off x="176191" y="1818751"/>
            <a:ext cx="3231638" cy="4505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6916" indent="2381">
              <a:lnSpc>
                <a:spcPct val="120000"/>
              </a:lnSpc>
              <a:defRPr/>
            </a:pPr>
            <a:r>
              <a:rPr lang="en-US" sz="2800" b="1" dirty="0">
                <a:solidFill>
                  <a:srgbClr val="33B3E1"/>
                </a:solidFill>
                <a:cs typeface="Times New Roman" panose="02020603050405020304" pitchFamily="18" charset="0"/>
              </a:rPr>
              <a:t>Steering Committee</a:t>
            </a:r>
          </a:p>
          <a:p>
            <a:pPr marL="86916" indent="2381">
              <a:lnSpc>
                <a:spcPct val="120000"/>
              </a:lnSpc>
              <a:defRPr/>
            </a:pPr>
            <a:r>
              <a:rPr lang="en-US" sz="2400" dirty="0">
                <a:solidFill>
                  <a:schemeClr val="tx1">
                    <a:lumMod val="65000"/>
                    <a:lumOff val="35000"/>
                  </a:schemeClr>
                </a:solidFill>
              </a:rPr>
              <a:t>Point person from each state and reps from SHEEO &amp; AAC&amp;U</a:t>
            </a:r>
          </a:p>
          <a:p>
            <a:pPr marL="86916" indent="2381">
              <a:lnSpc>
                <a:spcPct val="120000"/>
              </a:lnSpc>
              <a:defRPr/>
            </a:pPr>
            <a:endParaRPr lang="en-US" sz="2400" dirty="0">
              <a:solidFill>
                <a:schemeClr val="tx1">
                  <a:lumMod val="65000"/>
                  <a:lumOff val="35000"/>
                </a:schemeClr>
              </a:solidFill>
            </a:endParaRPr>
          </a:p>
          <a:p>
            <a:pPr marL="86916" indent="2381">
              <a:lnSpc>
                <a:spcPct val="120000"/>
              </a:lnSpc>
              <a:defRPr/>
            </a:pPr>
            <a:r>
              <a:rPr lang="en-US" sz="2800" b="1" dirty="0">
                <a:solidFill>
                  <a:srgbClr val="33B3E1"/>
                </a:solidFill>
                <a:cs typeface="Times New Roman" panose="02020603050405020304" pitchFamily="18" charset="0"/>
              </a:rPr>
              <a:t>Institution Point Persons</a:t>
            </a:r>
          </a:p>
          <a:p>
            <a:pPr marL="86916" indent="2381">
              <a:lnSpc>
                <a:spcPct val="120000"/>
              </a:lnSpc>
              <a:defRPr/>
            </a:pPr>
            <a:r>
              <a:rPr lang="en-US" sz="2400" dirty="0">
                <a:solidFill>
                  <a:schemeClr val="tx1">
                    <a:lumMod val="65000"/>
                    <a:lumOff val="35000"/>
                  </a:schemeClr>
                </a:solidFill>
              </a:rPr>
              <a:t>From each campus in each state</a:t>
            </a:r>
          </a:p>
          <a:p>
            <a:pPr marL="86916" indent="2381">
              <a:lnSpc>
                <a:spcPct val="120000"/>
              </a:lnSpc>
              <a:defRPr/>
            </a:pPr>
            <a:r>
              <a:rPr lang="en-US" sz="1100" dirty="0">
                <a:solidFill>
                  <a:schemeClr val="bg1"/>
                </a:solidFill>
                <a:cs typeface="Times New Roman" panose="02020603050405020304" pitchFamily="18" charset="0"/>
              </a:rPr>
              <a:t>p</a:t>
            </a:r>
          </a:p>
        </p:txBody>
      </p:sp>
      <p:sp>
        <p:nvSpPr>
          <p:cNvPr id="3" name="TextBox 2"/>
          <p:cNvSpPr txBox="1"/>
          <p:nvPr/>
        </p:nvSpPr>
        <p:spPr>
          <a:xfrm>
            <a:off x="3569830" y="3121121"/>
            <a:ext cx="446069" cy="323165"/>
          </a:xfrm>
          <a:prstGeom prst="rect">
            <a:avLst/>
          </a:prstGeom>
          <a:noFill/>
        </p:spPr>
        <p:txBody>
          <a:bodyPr wrap="square" rtlCol="0">
            <a:spAutoFit/>
          </a:bodyPr>
          <a:lstStyle/>
          <a:p>
            <a:r>
              <a:rPr lang="en-US" sz="1500" b="1" dirty="0">
                <a:solidFill>
                  <a:schemeClr val="bg1"/>
                </a:solidFill>
              </a:rPr>
              <a:t>OR</a:t>
            </a:r>
          </a:p>
        </p:txBody>
      </p:sp>
      <p:sp>
        <p:nvSpPr>
          <p:cNvPr id="226" name="TextBox 225"/>
          <p:cNvSpPr txBox="1"/>
          <p:nvPr/>
        </p:nvSpPr>
        <p:spPr>
          <a:xfrm>
            <a:off x="4296957" y="3937242"/>
            <a:ext cx="446069" cy="323165"/>
          </a:xfrm>
          <a:prstGeom prst="rect">
            <a:avLst/>
          </a:prstGeom>
          <a:noFill/>
        </p:spPr>
        <p:txBody>
          <a:bodyPr wrap="square" rtlCol="0">
            <a:spAutoFit/>
          </a:bodyPr>
          <a:lstStyle/>
          <a:p>
            <a:r>
              <a:rPr lang="en-US" sz="1500" b="1" dirty="0">
                <a:solidFill>
                  <a:schemeClr val="bg1"/>
                </a:solidFill>
              </a:rPr>
              <a:t>UT</a:t>
            </a:r>
          </a:p>
        </p:txBody>
      </p:sp>
      <p:sp>
        <p:nvSpPr>
          <p:cNvPr id="227" name="TextBox 226"/>
          <p:cNvSpPr txBox="1"/>
          <p:nvPr/>
        </p:nvSpPr>
        <p:spPr>
          <a:xfrm>
            <a:off x="5614892" y="5008667"/>
            <a:ext cx="446069" cy="323165"/>
          </a:xfrm>
          <a:prstGeom prst="rect">
            <a:avLst/>
          </a:prstGeom>
          <a:noFill/>
        </p:spPr>
        <p:txBody>
          <a:bodyPr wrap="square" rtlCol="0">
            <a:spAutoFit/>
          </a:bodyPr>
          <a:lstStyle/>
          <a:p>
            <a:r>
              <a:rPr lang="en-US" sz="1500" b="1" dirty="0">
                <a:solidFill>
                  <a:schemeClr val="bg1"/>
                </a:solidFill>
              </a:rPr>
              <a:t>TX</a:t>
            </a:r>
          </a:p>
        </p:txBody>
      </p:sp>
      <p:sp>
        <p:nvSpPr>
          <p:cNvPr id="228" name="TextBox 227"/>
          <p:cNvSpPr txBox="1"/>
          <p:nvPr/>
        </p:nvSpPr>
        <p:spPr>
          <a:xfrm>
            <a:off x="3818817" y="5321117"/>
            <a:ext cx="446069" cy="323165"/>
          </a:xfrm>
          <a:prstGeom prst="rect">
            <a:avLst/>
          </a:prstGeom>
          <a:noFill/>
        </p:spPr>
        <p:txBody>
          <a:bodyPr wrap="square" rtlCol="0">
            <a:spAutoFit/>
          </a:bodyPr>
          <a:lstStyle/>
          <a:p>
            <a:r>
              <a:rPr lang="en-US" sz="1500" b="1" dirty="0">
                <a:solidFill>
                  <a:schemeClr val="bg1">
                    <a:lumMod val="50000"/>
                  </a:schemeClr>
                </a:solidFill>
              </a:rPr>
              <a:t>HI</a:t>
            </a:r>
          </a:p>
        </p:txBody>
      </p:sp>
      <p:sp>
        <p:nvSpPr>
          <p:cNvPr id="229" name="TextBox 228"/>
          <p:cNvSpPr txBox="1"/>
          <p:nvPr/>
        </p:nvSpPr>
        <p:spPr>
          <a:xfrm>
            <a:off x="5904394" y="2866759"/>
            <a:ext cx="487485" cy="323165"/>
          </a:xfrm>
          <a:prstGeom prst="rect">
            <a:avLst/>
          </a:prstGeom>
          <a:noFill/>
        </p:spPr>
        <p:txBody>
          <a:bodyPr wrap="square" rtlCol="0">
            <a:spAutoFit/>
          </a:bodyPr>
          <a:lstStyle/>
          <a:p>
            <a:r>
              <a:rPr lang="en-US" sz="1500" b="1" dirty="0">
                <a:solidFill>
                  <a:schemeClr val="bg1"/>
                </a:solidFill>
              </a:rPr>
              <a:t>MN</a:t>
            </a:r>
          </a:p>
        </p:txBody>
      </p:sp>
      <p:sp>
        <p:nvSpPr>
          <p:cNvPr id="231" name="TextBox 230"/>
          <p:cNvSpPr txBox="1"/>
          <p:nvPr/>
        </p:nvSpPr>
        <p:spPr>
          <a:xfrm>
            <a:off x="6210231" y="4050927"/>
            <a:ext cx="487485" cy="323165"/>
          </a:xfrm>
          <a:prstGeom prst="rect">
            <a:avLst/>
          </a:prstGeom>
          <a:noFill/>
        </p:spPr>
        <p:txBody>
          <a:bodyPr wrap="square" rtlCol="0">
            <a:spAutoFit/>
          </a:bodyPr>
          <a:lstStyle/>
          <a:p>
            <a:r>
              <a:rPr lang="en-US" sz="1500" b="1" dirty="0">
                <a:solidFill>
                  <a:schemeClr val="bg1"/>
                </a:solidFill>
              </a:rPr>
              <a:t>MO</a:t>
            </a:r>
          </a:p>
        </p:txBody>
      </p:sp>
      <p:sp>
        <p:nvSpPr>
          <p:cNvPr id="232" name="TextBox 231"/>
          <p:cNvSpPr txBox="1"/>
          <p:nvPr/>
        </p:nvSpPr>
        <p:spPr>
          <a:xfrm>
            <a:off x="6866836" y="3749640"/>
            <a:ext cx="446069" cy="323165"/>
          </a:xfrm>
          <a:prstGeom prst="rect">
            <a:avLst/>
          </a:prstGeom>
          <a:noFill/>
        </p:spPr>
        <p:txBody>
          <a:bodyPr wrap="square" rtlCol="0">
            <a:spAutoFit/>
          </a:bodyPr>
          <a:lstStyle/>
          <a:p>
            <a:r>
              <a:rPr lang="en-US" sz="1500" b="1" dirty="0">
                <a:solidFill>
                  <a:schemeClr val="bg1"/>
                </a:solidFill>
              </a:rPr>
              <a:t>IN</a:t>
            </a:r>
          </a:p>
        </p:txBody>
      </p:sp>
      <p:sp>
        <p:nvSpPr>
          <p:cNvPr id="233" name="TextBox 232"/>
          <p:cNvSpPr txBox="1"/>
          <p:nvPr/>
        </p:nvSpPr>
        <p:spPr>
          <a:xfrm>
            <a:off x="7093477" y="3991473"/>
            <a:ext cx="446069" cy="323165"/>
          </a:xfrm>
          <a:prstGeom prst="rect">
            <a:avLst/>
          </a:prstGeom>
          <a:noFill/>
        </p:spPr>
        <p:txBody>
          <a:bodyPr wrap="square" rtlCol="0">
            <a:spAutoFit/>
          </a:bodyPr>
          <a:lstStyle/>
          <a:p>
            <a:r>
              <a:rPr lang="en-US" sz="1500" b="1" dirty="0">
                <a:solidFill>
                  <a:schemeClr val="bg1"/>
                </a:solidFill>
              </a:rPr>
              <a:t>KY</a:t>
            </a:r>
          </a:p>
        </p:txBody>
      </p:sp>
      <p:sp>
        <p:nvSpPr>
          <p:cNvPr id="234" name="TextBox 233"/>
          <p:cNvSpPr txBox="1"/>
          <p:nvPr/>
        </p:nvSpPr>
        <p:spPr>
          <a:xfrm>
            <a:off x="8089726" y="2566841"/>
            <a:ext cx="446069" cy="323165"/>
          </a:xfrm>
          <a:prstGeom prst="rect">
            <a:avLst/>
          </a:prstGeom>
          <a:noFill/>
        </p:spPr>
        <p:txBody>
          <a:bodyPr wrap="square" rtlCol="0">
            <a:spAutoFit/>
          </a:bodyPr>
          <a:lstStyle/>
          <a:p>
            <a:r>
              <a:rPr lang="en-US" sz="1500" b="1" dirty="0">
                <a:solidFill>
                  <a:schemeClr val="bg1"/>
                </a:solidFill>
              </a:rPr>
              <a:t>ME</a:t>
            </a:r>
          </a:p>
        </p:txBody>
      </p:sp>
      <p:sp>
        <p:nvSpPr>
          <p:cNvPr id="235" name="TextBox 234"/>
          <p:cNvSpPr txBox="1"/>
          <p:nvPr/>
        </p:nvSpPr>
        <p:spPr>
          <a:xfrm>
            <a:off x="8449859" y="2874771"/>
            <a:ext cx="487485" cy="323165"/>
          </a:xfrm>
          <a:prstGeom prst="rect">
            <a:avLst/>
          </a:prstGeom>
          <a:noFill/>
        </p:spPr>
        <p:txBody>
          <a:bodyPr wrap="square" rtlCol="0">
            <a:spAutoFit/>
          </a:bodyPr>
          <a:lstStyle/>
          <a:p>
            <a:r>
              <a:rPr lang="en-US" sz="1500" b="1" dirty="0">
                <a:solidFill>
                  <a:schemeClr val="bg1">
                    <a:lumMod val="50000"/>
                  </a:schemeClr>
                </a:solidFill>
              </a:rPr>
              <a:t>MA</a:t>
            </a:r>
          </a:p>
        </p:txBody>
      </p:sp>
      <p:sp>
        <p:nvSpPr>
          <p:cNvPr id="236" name="TextBox 235"/>
          <p:cNvSpPr txBox="1"/>
          <p:nvPr/>
        </p:nvSpPr>
        <p:spPr>
          <a:xfrm>
            <a:off x="8430057" y="3187793"/>
            <a:ext cx="446069" cy="323165"/>
          </a:xfrm>
          <a:prstGeom prst="rect">
            <a:avLst/>
          </a:prstGeom>
          <a:noFill/>
        </p:spPr>
        <p:txBody>
          <a:bodyPr wrap="square" rtlCol="0">
            <a:spAutoFit/>
          </a:bodyPr>
          <a:lstStyle/>
          <a:p>
            <a:r>
              <a:rPr lang="en-US" sz="1500" b="1" dirty="0">
                <a:solidFill>
                  <a:schemeClr val="bg1">
                    <a:lumMod val="50000"/>
                  </a:schemeClr>
                </a:solidFill>
              </a:rPr>
              <a:t>RI</a:t>
            </a:r>
          </a:p>
        </p:txBody>
      </p:sp>
      <p:sp>
        <p:nvSpPr>
          <p:cNvPr id="237" name="TextBox 236"/>
          <p:cNvSpPr txBox="1"/>
          <p:nvPr/>
        </p:nvSpPr>
        <p:spPr>
          <a:xfrm>
            <a:off x="8192662" y="3349388"/>
            <a:ext cx="446069" cy="323165"/>
          </a:xfrm>
          <a:prstGeom prst="rect">
            <a:avLst/>
          </a:prstGeom>
          <a:noFill/>
        </p:spPr>
        <p:txBody>
          <a:bodyPr wrap="square" rtlCol="0">
            <a:spAutoFit/>
          </a:bodyPr>
          <a:lstStyle/>
          <a:p>
            <a:r>
              <a:rPr lang="en-US" sz="1500" b="1" dirty="0">
                <a:solidFill>
                  <a:schemeClr val="bg1">
                    <a:lumMod val="50000"/>
                  </a:schemeClr>
                </a:solidFill>
              </a:rPr>
              <a:t>CT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4572316"/>
      </p:ext>
    </p:extLst>
  </p:cSld>
  <p:clrMapOvr>
    <a:masterClrMapping/>
  </p:clrMapOvr>
</p:sld>
</file>

<file path=ppt/theme/theme1.xml><?xml version="1.0" encoding="utf-8"?>
<a:theme xmlns:a="http://schemas.openxmlformats.org/drawingml/2006/main" name="Office Theme">
  <a:themeElements>
    <a:clrScheme name="AACU">
      <a:dk1>
        <a:sysClr val="windowText" lastClr="000000"/>
      </a:dk1>
      <a:lt1>
        <a:sysClr val="window" lastClr="FFFFFF"/>
      </a:lt1>
      <a:dk2>
        <a:srgbClr val="44546A"/>
      </a:dk2>
      <a:lt2>
        <a:srgbClr val="E7E6E6"/>
      </a:lt2>
      <a:accent1>
        <a:srgbClr val="4167AF"/>
      </a:accent1>
      <a:accent2>
        <a:srgbClr val="7A6AAF"/>
      </a:accent2>
      <a:accent3>
        <a:srgbClr val="C693C1"/>
      </a:accent3>
      <a:accent4>
        <a:srgbClr val="52C8E6"/>
      </a:accent4>
      <a:accent5>
        <a:srgbClr val="96AACE"/>
      </a:accent5>
      <a:accent6>
        <a:srgbClr val="AE9AC9"/>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AACU">
      <a:dk1>
        <a:sysClr val="windowText" lastClr="000000"/>
      </a:dk1>
      <a:lt1>
        <a:sysClr val="window" lastClr="FFFFFF"/>
      </a:lt1>
      <a:dk2>
        <a:srgbClr val="44546A"/>
      </a:dk2>
      <a:lt2>
        <a:srgbClr val="E7E6E6"/>
      </a:lt2>
      <a:accent1>
        <a:srgbClr val="4167AF"/>
      </a:accent1>
      <a:accent2>
        <a:srgbClr val="7A6AAF"/>
      </a:accent2>
      <a:accent3>
        <a:srgbClr val="C693C1"/>
      </a:accent3>
      <a:accent4>
        <a:srgbClr val="52C8E6"/>
      </a:accent4>
      <a:accent5>
        <a:srgbClr val="96AACE"/>
      </a:accent5>
      <a:accent6>
        <a:srgbClr val="AE9AC9"/>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3150</TotalTime>
  <Words>2669</Words>
  <Application>Microsoft Macintosh PowerPoint</Application>
  <PresentationFormat>On-screen Show (4:3)</PresentationFormat>
  <Paragraphs>361</Paragraphs>
  <Slides>41</Slides>
  <Notes>39</Notes>
  <HiddenSlides>0</HiddenSlides>
  <MMClips>0</MMClips>
  <ScaleCrop>false</ScaleCrop>
  <HeadingPairs>
    <vt:vector size="4" baseType="variant">
      <vt:variant>
        <vt:lpstr>Design Template</vt:lpstr>
      </vt:variant>
      <vt:variant>
        <vt:i4>2</vt:i4>
      </vt:variant>
      <vt:variant>
        <vt:lpstr>Slide Titles</vt:lpstr>
      </vt:variant>
      <vt:variant>
        <vt:i4>41</vt:i4>
      </vt:variant>
    </vt:vector>
  </HeadingPairs>
  <TitlesOfParts>
    <vt:vector size="43" baseType="lpstr">
      <vt:lpstr>Office Theme</vt:lpstr>
      <vt:lpstr>2_Office Theme</vt:lpstr>
      <vt:lpstr>Slide 1</vt:lpstr>
      <vt:lpstr>Slide 2</vt:lpstr>
      <vt:lpstr>Purpose of Today</vt:lpstr>
      <vt:lpstr>Slide 4</vt:lpstr>
      <vt:lpstr>VALUE Rubric Approach Assumptions</vt:lpstr>
      <vt:lpstr>The Current VALUE Initiative </vt:lpstr>
      <vt:lpstr>The Multi-State Collaborative</vt:lpstr>
      <vt:lpstr>Slide 8</vt:lpstr>
      <vt:lpstr>Demonstration Year: Taking the vision to scale from 9 to 12 states</vt:lpstr>
      <vt:lpstr>Demonstration Year: Taking the vision to scale from 9 to 12 states</vt:lpstr>
      <vt:lpstr>Multi-State Collaborative To Advance Learning Outcomes Assessment</vt:lpstr>
      <vt:lpstr>MSC Demonstration Year by the Numbers</vt:lpstr>
      <vt:lpstr>Slide 13</vt:lpstr>
      <vt:lpstr>Slide 14</vt:lpstr>
      <vt:lpstr>Slide 15</vt:lpstr>
      <vt:lpstr>Critical Thinking Rubric Dimensions</vt:lpstr>
      <vt:lpstr>Slide 17</vt:lpstr>
      <vt:lpstr>Quantitative Literacy Rubric Dimensions</vt:lpstr>
      <vt:lpstr>Slide 19</vt:lpstr>
      <vt:lpstr>Slide 20</vt:lpstr>
      <vt:lpstr>Slide 21</vt:lpstr>
      <vt:lpstr>Slide 22</vt:lpstr>
      <vt:lpstr>Slide 23</vt:lpstr>
      <vt:lpstr>State Level Results</vt:lpstr>
      <vt:lpstr>MSC Criterion State Level Score Distribution</vt:lpstr>
      <vt:lpstr>Slide 26</vt:lpstr>
      <vt:lpstr>Institution Level Results</vt:lpstr>
      <vt:lpstr>Institution Level Results</vt:lpstr>
      <vt:lpstr>Slide 29</vt:lpstr>
      <vt:lpstr>Slide 30</vt:lpstr>
      <vt:lpstr>Slide 31</vt:lpstr>
      <vt:lpstr>Slide 32</vt:lpstr>
      <vt:lpstr>Slide 33</vt:lpstr>
      <vt:lpstr>Slide 34</vt:lpstr>
      <vt:lpstr>Slide 35</vt:lpstr>
      <vt:lpstr>Faculty &amp; staff saw the VALUE rubrics as valid.</vt:lpstr>
      <vt:lpstr>Lessons Learned</vt:lpstr>
      <vt:lpstr>Slide 38</vt:lpstr>
      <vt:lpstr>Virginia joins as 13th state.</vt:lpstr>
      <vt:lpstr>Slide 40</vt:lpstr>
      <vt:lpstr>Slide 41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Sophia Laderman</dc:creator>
  <cp:lastModifiedBy>Melanie Hardcastle</cp:lastModifiedBy>
  <cp:revision>200</cp:revision>
  <dcterms:created xsi:type="dcterms:W3CDTF">2016-12-07T14:47:44Z</dcterms:created>
  <dcterms:modified xsi:type="dcterms:W3CDTF">2016-12-08T19:04:45Z</dcterms:modified>
</cp:coreProperties>
</file>