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2" r:id="rId4"/>
    <p:sldId id="273" r:id="rId5"/>
    <p:sldId id="275" r:id="rId6"/>
    <p:sldId id="274" r:id="rId7"/>
    <p:sldId id="276" r:id="rId8"/>
    <p:sldId id="280" r:id="rId9"/>
    <p:sldId id="277" r:id="rId10"/>
    <p:sldId id="278" r:id="rId11"/>
    <p:sldId id="279" r:id="rId12"/>
    <p:sldId id="281" r:id="rId13"/>
    <p:sldId id="282" r:id="rId14"/>
    <p:sldId id="283" r:id="rId15"/>
    <p:sldId id="284" r:id="rId16"/>
    <p:sldId id="285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ed7204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333333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napToObjects="1">
      <p:cViewPr>
        <p:scale>
          <a:sx n="96" d="100"/>
          <a:sy n="96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BC85-BD8D-A74B-B797-A2637FBAFBA3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924B-207B-0742-A71A-59CA2AB7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0BF3-A352-46BB-BCFF-0155C74BA18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5109E-B4EF-4CB4-B8BE-79A7EA68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4C4C4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F48024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868-76BF-4B6A-A236-480B375B5669}" type="datetime2">
              <a:rPr lang="en-US" smtClean="0"/>
              <a:t>Monday, October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4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1BD1-695C-4469-A8C4-EBE2D2F5AAD5}" type="datetime2">
              <a:rPr lang="en-US" smtClean="0"/>
              <a:t>Monday, October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097D-6C99-4C79-A44E-9A8103521B96}" type="datetime2">
              <a:rPr lang="en-US" smtClean="0"/>
              <a:t>Monday, October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FDA1-494A-43A2-A475-CEB6D84D65B1}" type="datetime2">
              <a:rPr lang="en-US" smtClean="0"/>
              <a:t>Monday, October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8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A44-0392-4692-AC7A-FBE2F25B1A89}" type="datetime2">
              <a:rPr lang="en-US" smtClean="0"/>
              <a:t>Monday, October 31,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F33B-A7A0-4687-8616-647E5217AEF4}" type="datetime2">
              <a:rPr lang="en-US" smtClean="0"/>
              <a:t>Monday, October 31,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EB4E-5D1C-41CE-A14F-68F1AF4E9361}" type="datetime2">
              <a:rPr lang="en-US" smtClean="0"/>
              <a:t>Monday, October 31,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D8DB-49D4-4AEA-87CB-B51F4DF6784A}" type="datetime2">
              <a:rPr lang="en-US" smtClean="0"/>
              <a:t>Monday, October 31,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6BD-900C-4FA1-B1D2-E6ED1E84007A}" type="datetime2">
              <a:rPr lang="en-US" smtClean="0"/>
              <a:t>Monday, October 31,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E218-B9B6-4873-B7E1-311838FE6CDC}" type="datetime2">
              <a:rPr lang="en-US" smtClean="0"/>
              <a:t>Monday, October 31,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69AC-1AC2-482E-B013-329DD98B61C1}" type="datetime2">
              <a:rPr lang="en-US" smtClean="0"/>
              <a:t>Monday, October 31,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E8A0A7-4F69-42EE-8A77-2FCA4D47E749}" type="datetime2">
              <a:rPr lang="en-US" smtClean="0"/>
              <a:t>Monday, October 31,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4C4C4C"/>
          </a:solidFill>
          <a:latin typeface="Franklin Gothic Medium"/>
          <a:ea typeface="+mj-ea"/>
          <a:cs typeface="Franklin Gothic Medium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rgbClr val="4C4C4C"/>
          </a:solidFill>
          <a:latin typeface="Franklin Gothic Medium"/>
          <a:ea typeface="+mn-ea"/>
          <a:cs typeface="Franklin Gothic Medium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Key trends in graduate </a:t>
            </a:r>
            <a:br>
              <a:rPr lang="en-US" sz="3600" dirty="0" smtClean="0"/>
            </a:br>
            <a:r>
              <a:rPr lang="en-US" sz="3600" dirty="0" smtClean="0"/>
              <a:t>and professional education: </a:t>
            </a:r>
            <a:br>
              <a:rPr lang="en-US" sz="3600" dirty="0" smtClean="0"/>
            </a:br>
            <a:r>
              <a:rPr lang="en-US" sz="2800" dirty="0" smtClean="0"/>
              <a:t>Attracting Students in Changing Times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 </a:t>
            </a:r>
            <a:r>
              <a:rPr lang="en-US" sz="2000" i="1" dirty="0" smtClean="0"/>
              <a:t>Inside Higher Ed </a:t>
            </a:r>
            <a:r>
              <a:rPr lang="en-US" sz="2000" dirty="0" smtClean="0"/>
              <a:t>webinar</a:t>
            </a:r>
          </a:p>
          <a:p>
            <a:r>
              <a:rPr lang="en-US" sz="2000" dirty="0" smtClean="0"/>
              <a:t>Wednesday, November 2 at 2 p.m. Eastern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14974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Going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First-time graduate enrollments were up 3.9% in fall 2015, largest one-year gain since 2009.</a:t>
            </a:r>
          </a:p>
          <a:p>
            <a:r>
              <a:rPr lang="en-US" dirty="0" smtClean="0"/>
              <a:t>Minority enrollments increased by larger percentage than total enrollments.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08" y="3231457"/>
            <a:ext cx="3246783" cy="322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81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International Factor:</a:t>
            </a:r>
            <a:br>
              <a:rPr lang="en-US" dirty="0" smtClean="0"/>
            </a:br>
            <a:r>
              <a:rPr lang="en-US" sz="2000" dirty="0" smtClean="0"/>
              <a:t>1-Year Change in First-Time International Graduate Enrollments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490312"/>
              </p:ext>
            </p:extLst>
          </p:nvPr>
        </p:nvGraphicFramePr>
        <p:xfrm>
          <a:off x="1524000" y="1908312"/>
          <a:ext cx="6096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371600"/>
                <a:gridCol w="1524000"/>
                <a:gridCol w="1524000"/>
              </a:tblGrid>
              <a:tr h="3069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r>
                        <a:rPr lang="en-US" baseline="0" dirty="0" smtClean="0"/>
                        <a:t>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2014</a:t>
                      </a:r>
                      <a:endParaRPr lang="en-US" dirty="0"/>
                    </a:p>
                  </a:txBody>
                  <a:tcPr/>
                </a:tc>
              </a:tr>
              <a:tr h="306926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+5%</a:t>
                      </a:r>
                      <a:endParaRPr lang="en-US" dirty="0"/>
                    </a:p>
                  </a:txBody>
                  <a:tcPr/>
                </a:tc>
              </a:tr>
              <a:tr h="306926">
                <a:tc>
                  <a:txBody>
                    <a:bodyPr/>
                    <a:lstStyle/>
                    <a:p>
                      <a:r>
                        <a:rPr lang="en-US" dirty="0" smtClean="0"/>
                        <a:t>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926">
                <a:tc>
                  <a:txBody>
                    <a:bodyPr/>
                    <a:lstStyle/>
                    <a:p>
                      <a:r>
                        <a:rPr lang="en-US" dirty="0" smtClean="0"/>
                        <a:t>--China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+12%</a:t>
                      </a:r>
                      <a:endParaRPr lang="en-US" dirty="0"/>
                    </a:p>
                  </a:txBody>
                  <a:tcPr/>
                </a:tc>
              </a:tr>
              <a:tr h="306926">
                <a:tc>
                  <a:txBody>
                    <a:bodyPr/>
                    <a:lstStyle/>
                    <a:p>
                      <a:r>
                        <a:rPr lang="en-US" dirty="0" smtClean="0"/>
                        <a:t>--India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+12%</a:t>
                      </a:r>
                      <a:endParaRPr lang="en-US" dirty="0"/>
                    </a:p>
                  </a:txBody>
                  <a:tcPr/>
                </a:tc>
              </a:tr>
              <a:tr h="306926">
                <a:tc>
                  <a:txBody>
                    <a:bodyPr/>
                    <a:lstStyle/>
                    <a:p>
                      <a:r>
                        <a:rPr lang="en-US" dirty="0" smtClean="0"/>
                        <a:t>--South Korea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+5%</a:t>
                      </a:r>
                      <a:endParaRPr lang="en-US" dirty="0"/>
                    </a:p>
                  </a:txBody>
                  <a:tcPr/>
                </a:tc>
              </a:tr>
              <a:tr h="306926">
                <a:tc>
                  <a:txBody>
                    <a:bodyPr/>
                    <a:lstStyle/>
                    <a:p>
                      <a:r>
                        <a:rPr lang="en-US" dirty="0" smtClean="0"/>
                        <a:t>--Taiwan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+2%</a:t>
                      </a:r>
                      <a:endParaRPr lang="en-US" dirty="0"/>
                    </a:p>
                  </a:txBody>
                  <a:tcPr/>
                </a:tc>
              </a:tr>
              <a:tr h="306926">
                <a:tc>
                  <a:txBody>
                    <a:bodyPr/>
                    <a:lstStyle/>
                    <a:p>
                      <a:r>
                        <a:rPr lang="en-US" dirty="0" smtClean="0"/>
                        <a:t>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3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Online Impact I: The M.B.A. Reboot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1628129"/>
            <a:ext cx="7825409" cy="4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97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Online Impact II: </a:t>
            </a:r>
            <a:br>
              <a:rPr lang="en-US" dirty="0" smtClean="0"/>
            </a:br>
            <a:r>
              <a:rPr lang="en-US" dirty="0" smtClean="0"/>
              <a:t>Georgia Tech Master’s Program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85937"/>
            <a:ext cx="76200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68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Online Impact III: </a:t>
            </a:r>
            <a:r>
              <a:rPr lang="en-US" dirty="0" err="1" smtClean="0"/>
              <a:t>MicroMasters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2705100"/>
            <a:ext cx="6429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267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15" y="2088460"/>
            <a:ext cx="22479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33" y="4859821"/>
            <a:ext cx="7572168" cy="143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17" y="762572"/>
            <a:ext cx="3453378" cy="365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444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Tip-Toeing Into Graduate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2543175"/>
            <a:ext cx="59531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8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Your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Q&amp;A.</a:t>
            </a:r>
          </a:p>
          <a:p>
            <a:r>
              <a:rPr lang="en-US" dirty="0" smtClean="0"/>
              <a:t>Suggestions for future coverage.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05449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1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With Thanks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13" y="1987828"/>
            <a:ext cx="5359174" cy="369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76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Presenters</a:t>
            </a:r>
            <a:endParaRPr lang="en-US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14974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7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Grad School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hype and the reality</a:t>
            </a:r>
          </a:p>
          <a:p>
            <a:r>
              <a:rPr lang="en-US" dirty="0" smtClean="0"/>
              <a:t>The impact of the recession and the limited recovery</a:t>
            </a:r>
          </a:p>
          <a:p>
            <a:r>
              <a:rPr lang="en-US" dirty="0" smtClean="0"/>
              <a:t>The liberal arts</a:t>
            </a:r>
          </a:p>
          <a:p>
            <a:r>
              <a:rPr lang="en-US" dirty="0" smtClean="0"/>
              <a:t>For higher education, a range of motives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57" y="3650799"/>
            <a:ext cx="3217792" cy="265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7" y="3860731"/>
            <a:ext cx="42100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64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 Degrees and 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10" y="1600200"/>
            <a:ext cx="355397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92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 Degrees and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i="1" dirty="0" smtClean="0"/>
              <a:t>                                                                  --Graphic from New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6" y="1403916"/>
            <a:ext cx="7798283" cy="453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89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Risk of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Graduate and professional education programs vary widely in length of degree, expense, post-graduation pay and many other factors.</a:t>
            </a:r>
          </a:p>
          <a:p>
            <a:r>
              <a:rPr lang="en-US" dirty="0" smtClean="0"/>
              <a:t>Availability of generous financial aid is common in some programs and unheard of in others.</a:t>
            </a:r>
          </a:p>
          <a:p>
            <a:r>
              <a:rPr lang="en-US" dirty="0" smtClean="0"/>
              <a:t>The motives of students for pursuing graduate education also vary widely.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01" y="4926703"/>
            <a:ext cx="20002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10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 (Elite Programs)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revelations and impact of the 2016 book </a:t>
            </a:r>
            <a:r>
              <a:rPr lang="en-US" i="1" dirty="0" smtClean="0"/>
              <a:t>Inside Graduate Admissions: Merit, Diversity and Faculty Gatekeeping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35" y="3267283"/>
            <a:ext cx="1809543" cy="275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00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In: The Global (Elite) Competition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63" y="1942353"/>
            <a:ext cx="4831190" cy="321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24381"/>
            <a:ext cx="4101962" cy="20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81" y="1693927"/>
            <a:ext cx="3270181" cy="183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84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 (Everywhere Else)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graduate and professional programs are effectively open admissions (if you can pay).</a:t>
            </a:r>
          </a:p>
          <a:p>
            <a:r>
              <a:rPr lang="en-US" dirty="0" smtClean="0"/>
              <a:t>Much of the battle for students is either local or local vs. online.</a:t>
            </a:r>
          </a:p>
          <a:p>
            <a:r>
              <a:rPr lang="en-US" dirty="0" smtClean="0"/>
              <a:t>Impact of willingness of employers to pay.</a:t>
            </a:r>
          </a:p>
          <a:p>
            <a:r>
              <a:rPr lang="en-US" dirty="0" smtClean="0"/>
              <a:t>Law school admissions/enrollment as the model feared by many other grad/professional programs.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67" y="4976399"/>
            <a:ext cx="20002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488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HE_ppt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IHE_pptTemplate</Template>
  <TotalTime>2287</TotalTime>
  <Words>384</Words>
  <Application>Microsoft Office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IHE_pptTemplate</vt:lpstr>
      <vt:lpstr>Key trends in graduate  and professional education:  Attracting Students in Changing Times</vt:lpstr>
      <vt:lpstr>Presenters</vt:lpstr>
      <vt:lpstr>Why Grad School Matters</vt:lpstr>
      <vt:lpstr>Grad Degrees and Income</vt:lpstr>
      <vt:lpstr>Grad Degrees and Debt</vt:lpstr>
      <vt:lpstr>The Risk of Generalization</vt:lpstr>
      <vt:lpstr>Getting In (Elite Programs)</vt:lpstr>
      <vt:lpstr>Getting In: The Global (Elite) Competition</vt:lpstr>
      <vt:lpstr>Getting In (Everywhere Else)</vt:lpstr>
      <vt:lpstr>Numbers Going Up</vt:lpstr>
      <vt:lpstr>The International Factor: 1-Year Change in First-Time International Graduate Enrollments</vt:lpstr>
      <vt:lpstr>The Online Impact I: The M.B.A. Reboot</vt:lpstr>
      <vt:lpstr>The Online Impact II:  Georgia Tech Master’s Program </vt:lpstr>
      <vt:lpstr>The Online Impact III: MicroMasters</vt:lpstr>
      <vt:lpstr>Dual Programs</vt:lpstr>
      <vt:lpstr>Tip-Toeing Into Graduate Education</vt:lpstr>
      <vt:lpstr>Your Questions</vt:lpstr>
      <vt:lpstr>With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Scott Jaschik</dc:creator>
  <cp:lastModifiedBy>Melanie Hardcastle</cp:lastModifiedBy>
  <cp:revision>50</cp:revision>
  <dcterms:created xsi:type="dcterms:W3CDTF">2012-08-15T17:43:30Z</dcterms:created>
  <dcterms:modified xsi:type="dcterms:W3CDTF">2016-11-01T21:07:39Z</dcterms:modified>
</cp:coreProperties>
</file>