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5" r:id="rId7"/>
    <p:sldId id="276" r:id="rId8"/>
    <p:sldId id="277" r:id="rId9"/>
    <p:sldId id="260" r:id="rId10"/>
    <p:sldId id="262" r:id="rId11"/>
    <p:sldId id="263" r:id="rId12"/>
    <p:sldId id="264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4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11/13/2017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11/13/2017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 dirty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 dirty="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 dirty="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 dirty="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New Challenges in Graduate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and Professional Education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November 15 at 2 p.m. 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Doctoral Education: </a:t>
            </a:r>
            <a:br>
              <a:rPr lang="en-US" dirty="0"/>
            </a:br>
            <a:r>
              <a:rPr lang="en-US" dirty="0"/>
              <a:t>Where Are the Jobs?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--From Survey of Earned Doctorates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085975"/>
            <a:ext cx="6543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7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Debates Over Ph.D. Job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Promoting non-academic careers</a:t>
            </a:r>
          </a:p>
          <a:p>
            <a:r>
              <a:rPr lang="en-US" dirty="0"/>
              <a:t>Focusing on decline in tenure-track positions and treatment of adjuncts</a:t>
            </a:r>
          </a:p>
          <a:p>
            <a:r>
              <a:rPr lang="en-US" dirty="0"/>
              <a:t>Questioning whether too many doctoral students are admitted in some fields or programs </a:t>
            </a:r>
            <a:r>
              <a:rPr lang="en-US" dirty="0">
                <a:solidFill>
                  <a:srgbClr val="FF0000"/>
                </a:solidFill>
              </a:rPr>
              <a:t>(third rail issue!)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1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Doctoral Student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--From Survey of Earned Doctorates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40" y="1958010"/>
            <a:ext cx="4905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2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Impact of Tax Bill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2128838"/>
            <a:ext cx="5895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Doctoral Education Discourage Academic STEM Careers?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51" y="1957388"/>
            <a:ext cx="482529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6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Schools’ Viability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Criticism over job placement rates</a:t>
            </a:r>
          </a:p>
          <a:p>
            <a:r>
              <a:rPr lang="en-US" dirty="0"/>
              <a:t>Reaction to Whittier closure</a:t>
            </a:r>
          </a:p>
          <a:p>
            <a:r>
              <a:rPr lang="en-US" dirty="0"/>
              <a:t>Concerns on for-profit law schools</a:t>
            </a:r>
          </a:p>
        </p:txBody>
      </p:sp>
    </p:spTree>
    <p:extLst>
      <p:ext uri="{BB962C8B-B14F-4D97-AF65-F5344CB8AC3E}">
        <p14:creationId xmlns:p14="http://schemas.microsoft.com/office/powerpoint/2010/main" val="362921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School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options</a:t>
            </a:r>
          </a:p>
          <a:p>
            <a:r>
              <a:rPr lang="en-US" dirty="0"/>
              <a:t>Reliance on testing</a:t>
            </a:r>
          </a:p>
          <a:p>
            <a:r>
              <a:rPr lang="en-US" dirty="0"/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39374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Flipped Med School Classrooms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25" y="1957388"/>
            <a:ext cx="6445149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1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School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medical schools</a:t>
            </a:r>
          </a:p>
          <a:p>
            <a:r>
              <a:rPr lang="en-US" dirty="0"/>
              <a:t>Significant growth in medical schools</a:t>
            </a:r>
          </a:p>
          <a:p>
            <a:r>
              <a:rPr lang="en-US" dirty="0"/>
              <a:t>For-profit medical schools</a:t>
            </a:r>
          </a:p>
          <a:p>
            <a:r>
              <a:rPr lang="en-US" dirty="0"/>
              <a:t>Concerns about specializations</a:t>
            </a:r>
          </a:p>
        </p:txBody>
      </p:sp>
    </p:spTree>
    <p:extLst>
      <p:ext uri="{BB962C8B-B14F-4D97-AF65-F5344CB8AC3E}">
        <p14:creationId xmlns:p14="http://schemas.microsoft.com/office/powerpoint/2010/main" val="34182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E.M.B.A.s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they were once seen as cash cow</a:t>
            </a:r>
          </a:p>
          <a:p>
            <a:r>
              <a:rPr lang="en-US" dirty="0"/>
              <a:t>New competition</a:t>
            </a:r>
          </a:p>
          <a:p>
            <a:r>
              <a:rPr lang="en-US" dirty="0"/>
              <a:t>Different educational needs</a:t>
            </a:r>
          </a:p>
        </p:txBody>
      </p:sp>
    </p:spTree>
    <p:extLst>
      <p:ext uri="{BB962C8B-B14F-4D97-AF65-F5344CB8AC3E}">
        <p14:creationId xmlns:p14="http://schemas.microsoft.com/office/powerpoint/2010/main" val="366823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</a:t>
            </a:r>
            <a:r>
              <a:rPr lang="en-US" i="1"/>
              <a:t>, </a:t>
            </a:r>
            <a:r>
              <a:rPr lang="en-US">
                <a:hlinkClick r:id="rId2"/>
              </a:rPr>
              <a:t>scott.jaschik@insidehighered.com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M.B.A.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Decline of full-time programs</a:t>
            </a:r>
          </a:p>
          <a:p>
            <a:r>
              <a:rPr lang="en-US" dirty="0"/>
              <a:t>Rise of specialized programs, many of which are not degrees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18" y="3719073"/>
            <a:ext cx="3293889" cy="16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9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Professional Programs:</a:t>
            </a:r>
            <a:br>
              <a:rPr lang="en-US" dirty="0"/>
            </a:br>
            <a:r>
              <a:rPr lang="en-US" dirty="0"/>
              <a:t>Elites vs. Non-elites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957388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211815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5" name="Content Placeholder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3659A89-4CFD-4582-8B19-C085385DF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528316"/>
            <a:ext cx="4267200" cy="2944368"/>
          </a:xfrm>
        </p:spPr>
      </p:pic>
    </p:spTree>
    <p:extLst>
      <p:ext uri="{BB962C8B-B14F-4D97-AF65-F5344CB8AC3E}">
        <p14:creationId xmlns:p14="http://schemas.microsoft.com/office/powerpoint/2010/main" val="29553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that cross various graduate and professional fields</a:t>
            </a:r>
          </a:p>
          <a:p>
            <a:r>
              <a:rPr lang="en-US" dirty="0"/>
              <a:t>Master’s/Ph.D. programs</a:t>
            </a:r>
          </a:p>
          <a:p>
            <a:r>
              <a:rPr lang="en-US" dirty="0"/>
              <a:t>Law</a:t>
            </a:r>
          </a:p>
          <a:p>
            <a:r>
              <a:rPr lang="en-US" dirty="0"/>
              <a:t>Medicine</a:t>
            </a:r>
          </a:p>
          <a:p>
            <a:r>
              <a:rPr lang="en-US" dirty="0"/>
              <a:t>Business</a:t>
            </a:r>
          </a:p>
          <a:p>
            <a:r>
              <a:rPr lang="en-US" dirty="0"/>
              <a:t>Common themes across professional education</a:t>
            </a:r>
          </a:p>
        </p:txBody>
      </p:sp>
    </p:spTree>
    <p:extLst>
      <p:ext uri="{BB962C8B-B14F-4D97-AF65-F5344CB8AC3E}">
        <p14:creationId xmlns:p14="http://schemas.microsoft.com/office/powerpoint/2010/main" val="327590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Across Varying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Doubts about value of bachelor’s degrees</a:t>
            </a:r>
          </a:p>
          <a:p>
            <a:r>
              <a:rPr lang="en-US" dirty="0"/>
              <a:t>New competition for master’s degrees</a:t>
            </a:r>
          </a:p>
          <a:p>
            <a:r>
              <a:rPr lang="en-US" dirty="0"/>
              <a:t>Demonstrating value of graduate/professional education</a:t>
            </a:r>
          </a:p>
          <a:p>
            <a:r>
              <a:rPr lang="en-US" dirty="0"/>
              <a:t>Uncertainty in the economy</a:t>
            </a:r>
          </a:p>
          <a:p>
            <a:r>
              <a:rPr lang="en-US" dirty="0"/>
              <a:t>Diversity</a:t>
            </a:r>
          </a:p>
          <a:p>
            <a:r>
              <a:rPr lang="en-US" dirty="0"/>
              <a:t>International enrollments</a:t>
            </a:r>
          </a:p>
        </p:txBody>
      </p:sp>
    </p:spTree>
    <p:extLst>
      <p:ext uri="{BB962C8B-B14F-4D97-AF65-F5344CB8AC3E}">
        <p14:creationId xmlns:p14="http://schemas.microsoft.com/office/powerpoint/2010/main" val="231344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Trends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73" y="1725276"/>
            <a:ext cx="5848606" cy="47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2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Trends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49" y="1694152"/>
            <a:ext cx="5153134" cy="51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2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--Institute of International Education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9" y="2068847"/>
            <a:ext cx="8332247" cy="336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 -- II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1721860"/>
            <a:ext cx="2559122" cy="49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0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 Wider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--From </a:t>
            </a:r>
            <a:br>
              <a:rPr lang="en-US" sz="1200" i="1" dirty="0"/>
            </a:br>
            <a:br>
              <a:rPr lang="en-US" sz="1200" i="1" dirty="0"/>
            </a:br>
            <a:br>
              <a:rPr lang="en-US" sz="1200" i="1" dirty="0"/>
            </a:br>
            <a:r>
              <a:rPr lang="en-US" sz="1200" i="1" dirty="0"/>
              <a:t>						National Student Clearinghouse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4" y="1958010"/>
            <a:ext cx="5646218" cy="40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168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102</TotalTime>
  <Words>297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New Challenges in Graduate  and Professional Education</vt:lpstr>
      <vt:lpstr>Presenter</vt:lpstr>
      <vt:lpstr>Agenda</vt:lpstr>
      <vt:lpstr>Issues Across Varying Programs</vt:lpstr>
      <vt:lpstr>Enrollment Trends</vt:lpstr>
      <vt:lpstr>Degree Trends</vt:lpstr>
      <vt:lpstr>International Students - I</vt:lpstr>
      <vt:lpstr>International Students -- II</vt:lpstr>
      <vt:lpstr>Casting a Wider Net</vt:lpstr>
      <vt:lpstr>Doctoral Education:  Where Are the Jobs?</vt:lpstr>
      <vt:lpstr>Debates Over Ph.D. Job Market</vt:lpstr>
      <vt:lpstr>Doctoral Student Debt</vt:lpstr>
      <vt:lpstr>Potential Impact of Tax Bill</vt:lpstr>
      <vt:lpstr>Does Doctoral Education Discourage Academic STEM Careers?</vt:lpstr>
      <vt:lpstr>Law Schools’ Viability</vt:lpstr>
      <vt:lpstr>Law School Admissions</vt:lpstr>
      <vt:lpstr>Flipped Med School Classrooms</vt:lpstr>
      <vt:lpstr>Medical School Growth</vt:lpstr>
      <vt:lpstr>Decline of E.M.B.A.s</vt:lpstr>
      <vt:lpstr>M.B.A. Programs</vt:lpstr>
      <vt:lpstr>Across Professional Programs: Elites vs. Non-elites</vt:lpstr>
      <vt:lpstr>Questions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16</cp:revision>
  <dcterms:created xsi:type="dcterms:W3CDTF">2017-05-09T13:33:13Z</dcterms:created>
  <dcterms:modified xsi:type="dcterms:W3CDTF">2017-11-13T14:07:41Z</dcterms:modified>
</cp:coreProperties>
</file>