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3" r:id="rId4"/>
  </p:sldMasterIdLst>
  <p:notesMasterIdLst>
    <p:notesMasterId r:id="rId44"/>
  </p:notesMasterIdLst>
  <p:sldIdLst>
    <p:sldId id="261" r:id="rId5"/>
    <p:sldId id="325" r:id="rId6"/>
    <p:sldId id="271" r:id="rId7"/>
    <p:sldId id="324" r:id="rId8"/>
    <p:sldId id="328" r:id="rId9"/>
    <p:sldId id="326" r:id="rId10"/>
    <p:sldId id="327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81" r:id="rId19"/>
    <p:sldId id="282" r:id="rId20"/>
    <p:sldId id="283" r:id="rId21"/>
    <p:sldId id="284" r:id="rId22"/>
    <p:sldId id="285" r:id="rId23"/>
    <p:sldId id="298" r:id="rId24"/>
    <p:sldId id="286" r:id="rId25"/>
    <p:sldId id="287" r:id="rId26"/>
    <p:sldId id="288" r:id="rId27"/>
    <p:sldId id="289" r:id="rId28"/>
    <p:sldId id="290" r:id="rId29"/>
    <p:sldId id="292" r:id="rId30"/>
    <p:sldId id="321" r:id="rId31"/>
    <p:sldId id="322" r:id="rId32"/>
    <p:sldId id="295" r:id="rId33"/>
    <p:sldId id="299" r:id="rId34"/>
    <p:sldId id="302" r:id="rId35"/>
    <p:sldId id="301" r:id="rId36"/>
    <p:sldId id="320" r:id="rId37"/>
    <p:sldId id="310" r:id="rId38"/>
    <p:sldId id="315" r:id="rId39"/>
    <p:sldId id="313" r:id="rId40"/>
    <p:sldId id="314" r:id="rId41"/>
    <p:sldId id="312" r:id="rId42"/>
    <p:sldId id="270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67D"/>
    <a:srgbClr val="8FA3C7"/>
    <a:srgbClr val="7C93BD"/>
    <a:srgbClr val="003474"/>
    <a:srgbClr val="2B568B"/>
    <a:srgbClr val="B44702"/>
    <a:srgbClr val="974806"/>
    <a:srgbClr val="90AD3E"/>
    <a:srgbClr val="205AA0"/>
    <a:srgbClr val="7A9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2" autoAdjust="0"/>
    <p:restoredTop sz="94599" autoAdjust="0"/>
  </p:normalViewPr>
  <p:slideViewPr>
    <p:cSldViewPr snapToGrid="0" snapToObjects="1">
      <p:cViewPr varScale="1">
        <p:scale>
          <a:sx n="87" d="100"/>
          <a:sy n="87" d="100"/>
        </p:scale>
        <p:origin x="160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D11748-56D0-4B54-ADBD-CF4593400584}" type="doc">
      <dgm:prSet loTypeId="urn:microsoft.com/office/officeart/2005/8/layout/radial6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3969E47-E75D-46B1-971D-F011F5FF5F03}">
      <dgm:prSet phldrT="[Text]"/>
      <dgm:spPr>
        <a:xfrm>
          <a:off x="2237576" y="1842003"/>
          <a:ext cx="2020320" cy="2020320"/>
        </a:xfrm>
        <a:prstGeom prst="ellipse">
          <a:avLst/>
        </a:prstGeom>
        <a:solidFill>
          <a:srgbClr val="B4470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College Experience</a:t>
          </a:r>
          <a:endParaRPr lang="en-US" dirty="0">
            <a:solidFill>
              <a:sysClr val="window" lastClr="FFFFFF"/>
            </a:solidFill>
            <a:latin typeface="Georgia" panose="02040502050405020303" pitchFamily="18" charset="0"/>
            <a:ea typeface="+mn-ea"/>
            <a:cs typeface="+mn-cs"/>
          </a:endParaRPr>
        </a:p>
      </dgm:t>
    </dgm:pt>
    <dgm:pt modelId="{45727ADB-C533-4D7D-95D0-1A3B4DC5462D}" type="parTrans" cxnId="{40D54FFD-BBAC-47D0-A6DC-9A16492D7EE5}">
      <dgm:prSet/>
      <dgm:spPr/>
      <dgm:t>
        <a:bodyPr/>
        <a:lstStyle/>
        <a:p>
          <a:endParaRPr lang="en-US"/>
        </a:p>
      </dgm:t>
    </dgm:pt>
    <dgm:pt modelId="{AA04088E-522E-4EA4-9238-4891E1697750}" type="sibTrans" cxnId="{40D54FFD-BBAC-47D0-A6DC-9A16492D7EE5}">
      <dgm:prSet/>
      <dgm:spPr/>
      <dgm:t>
        <a:bodyPr/>
        <a:lstStyle/>
        <a:p>
          <a:endParaRPr lang="en-US"/>
        </a:p>
      </dgm:t>
    </dgm:pt>
    <dgm:pt modelId="{5046B3E6-844F-4A93-8A18-01366F3D3195}">
      <dgm:prSet phldrT="[Text]"/>
      <dgm:spPr>
        <a:xfrm>
          <a:off x="2540624" y="2295"/>
          <a:ext cx="1414224" cy="1414224"/>
        </a:xfrm>
        <a:prstGeom prst="ellipse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New Student Orientation</a:t>
          </a:r>
          <a:endParaRPr lang="en-US" dirty="0">
            <a:solidFill>
              <a:sysClr val="window" lastClr="FFFFFF"/>
            </a:solidFill>
            <a:latin typeface="Georgia" panose="02040502050405020303" pitchFamily="18" charset="0"/>
            <a:ea typeface="+mn-ea"/>
            <a:cs typeface="+mn-cs"/>
          </a:endParaRPr>
        </a:p>
      </dgm:t>
    </dgm:pt>
    <dgm:pt modelId="{0A95FA93-48AC-4E3B-A9E7-9B28D3FC02B5}" type="parTrans" cxnId="{5FFAD226-5E0D-45C2-9579-156460FE40EC}">
      <dgm:prSet/>
      <dgm:spPr/>
      <dgm:t>
        <a:bodyPr/>
        <a:lstStyle/>
        <a:p>
          <a:endParaRPr lang="en-US"/>
        </a:p>
      </dgm:t>
    </dgm:pt>
    <dgm:pt modelId="{403C20D2-4F14-4CFD-81BE-42D0C1BCA623}" type="sibTrans" cxnId="{5FFAD226-5E0D-45C2-9579-156460FE40EC}">
      <dgm:prSet/>
      <dgm:spPr>
        <a:xfrm>
          <a:off x="1054067" y="658495"/>
          <a:ext cx="4387337" cy="4387337"/>
        </a:xfrm>
        <a:prstGeom prst="blockArc">
          <a:avLst>
            <a:gd name="adj1" fmla="val 16200000"/>
            <a:gd name="adj2" fmla="val 20520000"/>
            <a:gd name="adj3" fmla="val 4642"/>
          </a:avLst>
        </a:prstGeom>
        <a:gradFill rotWithShape="0">
          <a:gsLst>
            <a:gs pos="0">
              <a:srgbClr val="1F497D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1F497D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US"/>
        </a:p>
      </dgm:t>
    </dgm:pt>
    <dgm:pt modelId="{3A6ECF60-DB4C-4101-82DC-6C7C7D2B6A53}">
      <dgm:prSet phldrT="[Text]"/>
      <dgm:spPr>
        <a:xfrm>
          <a:off x="3800105" y="3878578"/>
          <a:ext cx="1414224" cy="1414224"/>
        </a:xfrm>
        <a:prstGeom prst="ellipse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Early Alert System</a:t>
          </a:r>
          <a:endParaRPr lang="en-US" dirty="0">
            <a:solidFill>
              <a:sysClr val="window" lastClr="FFFFFF"/>
            </a:solidFill>
            <a:latin typeface="Georgia" panose="02040502050405020303" pitchFamily="18" charset="0"/>
            <a:ea typeface="+mn-ea"/>
            <a:cs typeface="+mn-cs"/>
          </a:endParaRPr>
        </a:p>
      </dgm:t>
    </dgm:pt>
    <dgm:pt modelId="{A3DA3DBD-4516-477F-AE45-083590339B60}" type="parTrans" cxnId="{82A0C0D8-67B5-47A7-B4E1-8729FF6A3221}">
      <dgm:prSet/>
      <dgm:spPr/>
      <dgm:t>
        <a:bodyPr/>
        <a:lstStyle/>
        <a:p>
          <a:endParaRPr lang="en-US"/>
        </a:p>
      </dgm:t>
    </dgm:pt>
    <dgm:pt modelId="{2C6550D5-EC85-46DF-A7BF-E7354DF7C17D}" type="sibTrans" cxnId="{82A0C0D8-67B5-47A7-B4E1-8729FF6A3221}">
      <dgm:prSet/>
      <dgm:spPr>
        <a:xfrm>
          <a:off x="1054067" y="658495"/>
          <a:ext cx="4387337" cy="4387337"/>
        </a:xfrm>
        <a:prstGeom prst="blockArc">
          <a:avLst>
            <a:gd name="adj1" fmla="val 3240000"/>
            <a:gd name="adj2" fmla="val 7560000"/>
            <a:gd name="adj3" fmla="val 4642"/>
          </a:avLst>
        </a:prstGeom>
        <a:gradFill rotWithShape="0">
          <a:gsLst>
            <a:gs pos="0">
              <a:srgbClr val="1F497D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1F497D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US"/>
        </a:p>
      </dgm:t>
    </dgm:pt>
    <dgm:pt modelId="{C2C668B8-6B55-45FE-9A0D-35624960C895}">
      <dgm:prSet phldrT="[Text]"/>
      <dgm:spPr>
        <a:xfrm>
          <a:off x="1281143" y="3878578"/>
          <a:ext cx="1414224" cy="1414224"/>
        </a:xfrm>
        <a:prstGeom prst="ellipse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Career Advising</a:t>
          </a:r>
          <a:endParaRPr lang="en-US" dirty="0">
            <a:solidFill>
              <a:sysClr val="window" lastClr="FFFFFF"/>
            </a:solidFill>
            <a:latin typeface="Georgia" panose="02040502050405020303" pitchFamily="18" charset="0"/>
            <a:ea typeface="+mn-ea"/>
            <a:cs typeface="+mn-cs"/>
          </a:endParaRPr>
        </a:p>
      </dgm:t>
    </dgm:pt>
    <dgm:pt modelId="{06745A2C-D292-4584-9A0D-23C34A07DDFF}" type="parTrans" cxnId="{DE3F6010-577D-4DA8-A42C-90007B7CC493}">
      <dgm:prSet/>
      <dgm:spPr/>
      <dgm:t>
        <a:bodyPr/>
        <a:lstStyle/>
        <a:p>
          <a:endParaRPr lang="en-US"/>
        </a:p>
      </dgm:t>
    </dgm:pt>
    <dgm:pt modelId="{79E92186-3B98-45FA-96B9-C274CFAFA924}" type="sibTrans" cxnId="{DE3F6010-577D-4DA8-A42C-90007B7CC493}">
      <dgm:prSet/>
      <dgm:spPr>
        <a:xfrm>
          <a:off x="1054067" y="658495"/>
          <a:ext cx="4387337" cy="4387337"/>
        </a:xfrm>
        <a:prstGeom prst="blockArc">
          <a:avLst>
            <a:gd name="adj1" fmla="val 7560000"/>
            <a:gd name="adj2" fmla="val 11880000"/>
            <a:gd name="adj3" fmla="val 4642"/>
          </a:avLst>
        </a:prstGeom>
        <a:gradFill rotWithShape="0">
          <a:gsLst>
            <a:gs pos="0">
              <a:srgbClr val="1F497D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1F497D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US"/>
        </a:p>
      </dgm:t>
    </dgm:pt>
    <dgm:pt modelId="{4729BC9B-E6B8-4E58-9877-3A8E6C375193}">
      <dgm:prSet phldrT="[Text]"/>
      <dgm:spPr>
        <a:xfrm>
          <a:off x="502741" y="1482903"/>
          <a:ext cx="1414224" cy="1414224"/>
        </a:xfrm>
        <a:prstGeom prst="ellipse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Learning Support</a:t>
          </a:r>
          <a:endParaRPr lang="en-US" dirty="0">
            <a:solidFill>
              <a:sysClr val="window" lastClr="FFFFFF"/>
            </a:solidFill>
            <a:latin typeface="Georgia" panose="02040502050405020303" pitchFamily="18" charset="0"/>
            <a:ea typeface="+mn-ea"/>
            <a:cs typeface="+mn-cs"/>
          </a:endParaRPr>
        </a:p>
      </dgm:t>
    </dgm:pt>
    <dgm:pt modelId="{97E64889-639E-4F78-983F-FA3929B31448}" type="parTrans" cxnId="{F1A4D810-5A3B-44DE-AE5A-02019D3F0DB5}">
      <dgm:prSet/>
      <dgm:spPr/>
      <dgm:t>
        <a:bodyPr/>
        <a:lstStyle/>
        <a:p>
          <a:endParaRPr lang="en-US"/>
        </a:p>
      </dgm:t>
    </dgm:pt>
    <dgm:pt modelId="{6AA8F66B-471E-4305-B6F3-C03F8A34F92D}" type="sibTrans" cxnId="{F1A4D810-5A3B-44DE-AE5A-02019D3F0DB5}">
      <dgm:prSet/>
      <dgm:spPr>
        <a:xfrm>
          <a:off x="1054067" y="658495"/>
          <a:ext cx="4387337" cy="4387337"/>
        </a:xfrm>
        <a:prstGeom prst="blockArc">
          <a:avLst>
            <a:gd name="adj1" fmla="val 11880000"/>
            <a:gd name="adj2" fmla="val 16200000"/>
            <a:gd name="adj3" fmla="val 4642"/>
          </a:avLst>
        </a:prstGeom>
        <a:gradFill rotWithShape="0">
          <a:gsLst>
            <a:gs pos="0">
              <a:srgbClr val="1F497D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1F497D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US"/>
        </a:p>
      </dgm:t>
    </dgm:pt>
    <dgm:pt modelId="{DA3870B8-7FED-4FB6-AF31-8CF589291081}">
      <dgm:prSet/>
      <dgm:spPr>
        <a:xfrm>
          <a:off x="4578507" y="1482903"/>
          <a:ext cx="1414224" cy="1414224"/>
        </a:xfrm>
        <a:prstGeom prst="ellipse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My Learning Plan</a:t>
          </a:r>
          <a:endParaRPr lang="en-US" dirty="0">
            <a:solidFill>
              <a:sysClr val="window" lastClr="FFFFFF"/>
            </a:solidFill>
            <a:latin typeface="Georgia" panose="02040502050405020303" pitchFamily="18" charset="0"/>
            <a:ea typeface="+mn-ea"/>
            <a:cs typeface="+mn-cs"/>
          </a:endParaRPr>
        </a:p>
      </dgm:t>
    </dgm:pt>
    <dgm:pt modelId="{766A68F2-5C1A-45CB-B8BA-D650E32E74C0}" type="parTrans" cxnId="{E53F34D4-7A23-4975-8F01-22FBF3CC1EBA}">
      <dgm:prSet/>
      <dgm:spPr/>
      <dgm:t>
        <a:bodyPr/>
        <a:lstStyle/>
        <a:p>
          <a:endParaRPr lang="en-US"/>
        </a:p>
      </dgm:t>
    </dgm:pt>
    <dgm:pt modelId="{791BF004-B642-4FBC-8762-CE1682085C7E}" type="sibTrans" cxnId="{E53F34D4-7A23-4975-8F01-22FBF3CC1EBA}">
      <dgm:prSet/>
      <dgm:spPr>
        <a:xfrm>
          <a:off x="1054067" y="658495"/>
          <a:ext cx="4387337" cy="4387337"/>
        </a:xfrm>
        <a:prstGeom prst="blockArc">
          <a:avLst>
            <a:gd name="adj1" fmla="val 20520000"/>
            <a:gd name="adj2" fmla="val 3240000"/>
            <a:gd name="adj3" fmla="val 4642"/>
          </a:avLst>
        </a:prstGeom>
        <a:gradFill rotWithShape="0">
          <a:gsLst>
            <a:gs pos="0">
              <a:srgbClr val="1F497D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1F497D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US"/>
        </a:p>
      </dgm:t>
    </dgm:pt>
    <dgm:pt modelId="{40ED9B85-97C9-4927-AB05-27C8B8DB6155}" type="pres">
      <dgm:prSet presAssocID="{12D11748-56D0-4B54-ADBD-CF459340058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9D1563-84F5-4961-BDD6-0736E226BE58}" type="pres">
      <dgm:prSet presAssocID="{83969E47-E75D-46B1-971D-F011F5FF5F03}" presName="centerShape" presStyleLbl="node0" presStyleIdx="0" presStyleCnt="1"/>
      <dgm:spPr/>
      <dgm:t>
        <a:bodyPr/>
        <a:lstStyle/>
        <a:p>
          <a:endParaRPr lang="en-US"/>
        </a:p>
      </dgm:t>
    </dgm:pt>
    <dgm:pt modelId="{03F32830-FB74-4D40-BEA1-DDBBD07319DB}" type="pres">
      <dgm:prSet presAssocID="{5046B3E6-844F-4A93-8A18-01366F3D319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92AF0-D2A6-48BF-8D1B-4C582125F7D4}" type="pres">
      <dgm:prSet presAssocID="{5046B3E6-844F-4A93-8A18-01366F3D3195}" presName="dummy" presStyleCnt="0"/>
      <dgm:spPr/>
      <dgm:t>
        <a:bodyPr/>
        <a:lstStyle/>
        <a:p>
          <a:endParaRPr lang="en-US"/>
        </a:p>
      </dgm:t>
    </dgm:pt>
    <dgm:pt modelId="{4FEA7E8A-38CF-427A-BFD6-ACF4B0526C9D}" type="pres">
      <dgm:prSet presAssocID="{403C20D2-4F14-4CFD-81BE-42D0C1BCA623}" presName="sibTrans" presStyleLbl="sibTrans2D1" presStyleIdx="0" presStyleCnt="5"/>
      <dgm:spPr/>
      <dgm:t>
        <a:bodyPr/>
        <a:lstStyle/>
        <a:p>
          <a:endParaRPr lang="en-US"/>
        </a:p>
      </dgm:t>
    </dgm:pt>
    <dgm:pt modelId="{E3352E15-99E4-41A7-AF45-EC33486219FF}" type="pres">
      <dgm:prSet presAssocID="{DA3870B8-7FED-4FB6-AF31-8CF58929108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A00AE3-35BB-4065-B19A-8280999337FB}" type="pres">
      <dgm:prSet presAssocID="{DA3870B8-7FED-4FB6-AF31-8CF589291081}" presName="dummy" presStyleCnt="0"/>
      <dgm:spPr/>
      <dgm:t>
        <a:bodyPr/>
        <a:lstStyle/>
        <a:p>
          <a:endParaRPr lang="en-US"/>
        </a:p>
      </dgm:t>
    </dgm:pt>
    <dgm:pt modelId="{071D138A-16A3-4C84-8805-AD2FFB613BEE}" type="pres">
      <dgm:prSet presAssocID="{791BF004-B642-4FBC-8762-CE1682085C7E}" presName="sibTrans" presStyleLbl="sibTrans2D1" presStyleIdx="1" presStyleCnt="5"/>
      <dgm:spPr/>
      <dgm:t>
        <a:bodyPr/>
        <a:lstStyle/>
        <a:p>
          <a:endParaRPr lang="en-US"/>
        </a:p>
      </dgm:t>
    </dgm:pt>
    <dgm:pt modelId="{4DF5855B-D1D5-4A54-8E58-BBB272EE482A}" type="pres">
      <dgm:prSet presAssocID="{3A6ECF60-DB4C-4101-82DC-6C7C7D2B6A5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8B2F51-B03C-4468-9360-D87532F3BDBF}" type="pres">
      <dgm:prSet presAssocID="{3A6ECF60-DB4C-4101-82DC-6C7C7D2B6A53}" presName="dummy" presStyleCnt="0"/>
      <dgm:spPr/>
      <dgm:t>
        <a:bodyPr/>
        <a:lstStyle/>
        <a:p>
          <a:endParaRPr lang="en-US"/>
        </a:p>
      </dgm:t>
    </dgm:pt>
    <dgm:pt modelId="{134E0011-E824-43DE-B2E3-D70FB3AB4D4B}" type="pres">
      <dgm:prSet presAssocID="{2C6550D5-EC85-46DF-A7BF-E7354DF7C17D}" presName="sibTrans" presStyleLbl="sibTrans2D1" presStyleIdx="2" presStyleCnt="5"/>
      <dgm:spPr/>
      <dgm:t>
        <a:bodyPr/>
        <a:lstStyle/>
        <a:p>
          <a:endParaRPr lang="en-US"/>
        </a:p>
      </dgm:t>
    </dgm:pt>
    <dgm:pt modelId="{DB5B13B2-B245-48B6-85D7-043D4CE2D1FB}" type="pres">
      <dgm:prSet presAssocID="{C2C668B8-6B55-45FE-9A0D-35624960C89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C1DBE2-EEEC-4044-B7BC-9C338913FF91}" type="pres">
      <dgm:prSet presAssocID="{C2C668B8-6B55-45FE-9A0D-35624960C895}" presName="dummy" presStyleCnt="0"/>
      <dgm:spPr/>
      <dgm:t>
        <a:bodyPr/>
        <a:lstStyle/>
        <a:p>
          <a:endParaRPr lang="en-US"/>
        </a:p>
      </dgm:t>
    </dgm:pt>
    <dgm:pt modelId="{FD20DBB8-997B-42CD-8064-4C84F9067854}" type="pres">
      <dgm:prSet presAssocID="{79E92186-3B98-45FA-96B9-C274CFAFA924}" presName="sibTrans" presStyleLbl="sibTrans2D1" presStyleIdx="3" presStyleCnt="5"/>
      <dgm:spPr/>
      <dgm:t>
        <a:bodyPr/>
        <a:lstStyle/>
        <a:p>
          <a:endParaRPr lang="en-US"/>
        </a:p>
      </dgm:t>
    </dgm:pt>
    <dgm:pt modelId="{C9A442C9-433A-42DD-ADD0-3E7B5B6FC1CA}" type="pres">
      <dgm:prSet presAssocID="{4729BC9B-E6B8-4E58-9877-3A8E6C37519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DF06C8-70D4-4839-A92D-E08462F1C77D}" type="pres">
      <dgm:prSet presAssocID="{4729BC9B-E6B8-4E58-9877-3A8E6C375193}" presName="dummy" presStyleCnt="0"/>
      <dgm:spPr/>
      <dgm:t>
        <a:bodyPr/>
        <a:lstStyle/>
        <a:p>
          <a:endParaRPr lang="en-US"/>
        </a:p>
      </dgm:t>
    </dgm:pt>
    <dgm:pt modelId="{3DFDAD82-DFEE-4E3F-BB58-2D83D11DACCC}" type="pres">
      <dgm:prSet presAssocID="{6AA8F66B-471E-4305-B6F3-C03F8A34F92D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E1F91E30-5FA2-430B-9051-011BC9FEF6C7}" type="presOf" srcId="{403C20D2-4F14-4CFD-81BE-42D0C1BCA623}" destId="{4FEA7E8A-38CF-427A-BFD6-ACF4B0526C9D}" srcOrd="0" destOrd="0" presId="urn:microsoft.com/office/officeart/2005/8/layout/radial6"/>
    <dgm:cxn modelId="{CF159B7B-3A00-41DB-A7C4-7725AB9B89CC}" type="presOf" srcId="{DA3870B8-7FED-4FB6-AF31-8CF589291081}" destId="{E3352E15-99E4-41A7-AF45-EC33486219FF}" srcOrd="0" destOrd="0" presId="urn:microsoft.com/office/officeart/2005/8/layout/radial6"/>
    <dgm:cxn modelId="{40D54FFD-BBAC-47D0-A6DC-9A16492D7EE5}" srcId="{12D11748-56D0-4B54-ADBD-CF4593400584}" destId="{83969E47-E75D-46B1-971D-F011F5FF5F03}" srcOrd="0" destOrd="0" parTransId="{45727ADB-C533-4D7D-95D0-1A3B4DC5462D}" sibTransId="{AA04088E-522E-4EA4-9238-4891E1697750}"/>
    <dgm:cxn modelId="{67A088FB-654C-448E-83B8-B94840BD084A}" type="presOf" srcId="{6AA8F66B-471E-4305-B6F3-C03F8A34F92D}" destId="{3DFDAD82-DFEE-4E3F-BB58-2D83D11DACCC}" srcOrd="0" destOrd="0" presId="urn:microsoft.com/office/officeart/2005/8/layout/radial6"/>
    <dgm:cxn modelId="{2ADAAEA7-7772-49B3-A0E4-1773B11307CD}" type="presOf" srcId="{79E92186-3B98-45FA-96B9-C274CFAFA924}" destId="{FD20DBB8-997B-42CD-8064-4C84F9067854}" srcOrd="0" destOrd="0" presId="urn:microsoft.com/office/officeart/2005/8/layout/radial6"/>
    <dgm:cxn modelId="{2DEE54BE-53C5-4703-9D29-0940BBEDD0E8}" type="presOf" srcId="{5046B3E6-844F-4A93-8A18-01366F3D3195}" destId="{03F32830-FB74-4D40-BEA1-DDBBD07319DB}" srcOrd="0" destOrd="0" presId="urn:microsoft.com/office/officeart/2005/8/layout/radial6"/>
    <dgm:cxn modelId="{AF35239A-C97B-4393-81E8-B04F7955F4CA}" type="presOf" srcId="{791BF004-B642-4FBC-8762-CE1682085C7E}" destId="{071D138A-16A3-4C84-8805-AD2FFB613BEE}" srcOrd="0" destOrd="0" presId="urn:microsoft.com/office/officeart/2005/8/layout/radial6"/>
    <dgm:cxn modelId="{81266DA7-B0A3-481A-B57A-E9D416D49A34}" type="presOf" srcId="{C2C668B8-6B55-45FE-9A0D-35624960C895}" destId="{DB5B13B2-B245-48B6-85D7-043D4CE2D1FB}" srcOrd="0" destOrd="0" presId="urn:microsoft.com/office/officeart/2005/8/layout/radial6"/>
    <dgm:cxn modelId="{DE3F6010-577D-4DA8-A42C-90007B7CC493}" srcId="{83969E47-E75D-46B1-971D-F011F5FF5F03}" destId="{C2C668B8-6B55-45FE-9A0D-35624960C895}" srcOrd="3" destOrd="0" parTransId="{06745A2C-D292-4584-9A0D-23C34A07DDFF}" sibTransId="{79E92186-3B98-45FA-96B9-C274CFAFA924}"/>
    <dgm:cxn modelId="{11B329D4-CCA8-4404-83CB-81B1698C7F48}" type="presOf" srcId="{4729BC9B-E6B8-4E58-9877-3A8E6C375193}" destId="{C9A442C9-433A-42DD-ADD0-3E7B5B6FC1CA}" srcOrd="0" destOrd="0" presId="urn:microsoft.com/office/officeart/2005/8/layout/radial6"/>
    <dgm:cxn modelId="{7707CDC9-F970-4385-B762-A725AA336D52}" type="presOf" srcId="{83969E47-E75D-46B1-971D-F011F5FF5F03}" destId="{459D1563-84F5-4961-BDD6-0736E226BE58}" srcOrd="0" destOrd="0" presId="urn:microsoft.com/office/officeart/2005/8/layout/radial6"/>
    <dgm:cxn modelId="{7374706B-FA77-42EB-8631-8EE4ADC5B8E0}" type="presOf" srcId="{12D11748-56D0-4B54-ADBD-CF4593400584}" destId="{40ED9B85-97C9-4927-AB05-27C8B8DB6155}" srcOrd="0" destOrd="0" presId="urn:microsoft.com/office/officeart/2005/8/layout/radial6"/>
    <dgm:cxn modelId="{5FFAD226-5E0D-45C2-9579-156460FE40EC}" srcId="{83969E47-E75D-46B1-971D-F011F5FF5F03}" destId="{5046B3E6-844F-4A93-8A18-01366F3D3195}" srcOrd="0" destOrd="0" parTransId="{0A95FA93-48AC-4E3B-A9E7-9B28D3FC02B5}" sibTransId="{403C20D2-4F14-4CFD-81BE-42D0C1BCA623}"/>
    <dgm:cxn modelId="{F1A4D810-5A3B-44DE-AE5A-02019D3F0DB5}" srcId="{83969E47-E75D-46B1-971D-F011F5FF5F03}" destId="{4729BC9B-E6B8-4E58-9877-3A8E6C375193}" srcOrd="4" destOrd="0" parTransId="{97E64889-639E-4F78-983F-FA3929B31448}" sibTransId="{6AA8F66B-471E-4305-B6F3-C03F8A34F92D}"/>
    <dgm:cxn modelId="{E53F34D4-7A23-4975-8F01-22FBF3CC1EBA}" srcId="{83969E47-E75D-46B1-971D-F011F5FF5F03}" destId="{DA3870B8-7FED-4FB6-AF31-8CF589291081}" srcOrd="1" destOrd="0" parTransId="{766A68F2-5C1A-45CB-B8BA-D650E32E74C0}" sibTransId="{791BF004-B642-4FBC-8762-CE1682085C7E}"/>
    <dgm:cxn modelId="{82A0C0D8-67B5-47A7-B4E1-8729FF6A3221}" srcId="{83969E47-E75D-46B1-971D-F011F5FF5F03}" destId="{3A6ECF60-DB4C-4101-82DC-6C7C7D2B6A53}" srcOrd="2" destOrd="0" parTransId="{A3DA3DBD-4516-477F-AE45-083590339B60}" sibTransId="{2C6550D5-EC85-46DF-A7BF-E7354DF7C17D}"/>
    <dgm:cxn modelId="{2A8C765B-8B39-4EEE-92D6-888F8BB68575}" type="presOf" srcId="{3A6ECF60-DB4C-4101-82DC-6C7C7D2B6A53}" destId="{4DF5855B-D1D5-4A54-8E58-BBB272EE482A}" srcOrd="0" destOrd="0" presId="urn:microsoft.com/office/officeart/2005/8/layout/radial6"/>
    <dgm:cxn modelId="{60DE9DEB-9BD4-48EF-9962-7BDBB4F37B68}" type="presOf" srcId="{2C6550D5-EC85-46DF-A7BF-E7354DF7C17D}" destId="{134E0011-E824-43DE-B2E3-D70FB3AB4D4B}" srcOrd="0" destOrd="0" presId="urn:microsoft.com/office/officeart/2005/8/layout/radial6"/>
    <dgm:cxn modelId="{1732546A-C05A-4571-A7B9-46520E7EA3A8}" type="presParOf" srcId="{40ED9B85-97C9-4927-AB05-27C8B8DB6155}" destId="{459D1563-84F5-4961-BDD6-0736E226BE58}" srcOrd="0" destOrd="0" presId="urn:microsoft.com/office/officeart/2005/8/layout/radial6"/>
    <dgm:cxn modelId="{97C961FA-868D-45BD-9191-45B013A69E86}" type="presParOf" srcId="{40ED9B85-97C9-4927-AB05-27C8B8DB6155}" destId="{03F32830-FB74-4D40-BEA1-DDBBD07319DB}" srcOrd="1" destOrd="0" presId="urn:microsoft.com/office/officeart/2005/8/layout/radial6"/>
    <dgm:cxn modelId="{CCDA2D56-C59D-4A82-9AD9-8A5A57C7EF54}" type="presParOf" srcId="{40ED9B85-97C9-4927-AB05-27C8B8DB6155}" destId="{C8692AF0-D2A6-48BF-8D1B-4C582125F7D4}" srcOrd="2" destOrd="0" presId="urn:microsoft.com/office/officeart/2005/8/layout/radial6"/>
    <dgm:cxn modelId="{130DB3D4-63C3-44FF-8111-02B5BB7F4DA3}" type="presParOf" srcId="{40ED9B85-97C9-4927-AB05-27C8B8DB6155}" destId="{4FEA7E8A-38CF-427A-BFD6-ACF4B0526C9D}" srcOrd="3" destOrd="0" presId="urn:microsoft.com/office/officeart/2005/8/layout/radial6"/>
    <dgm:cxn modelId="{8D7B298D-BC3F-4799-A33E-5B1400F8A9B6}" type="presParOf" srcId="{40ED9B85-97C9-4927-AB05-27C8B8DB6155}" destId="{E3352E15-99E4-41A7-AF45-EC33486219FF}" srcOrd="4" destOrd="0" presId="urn:microsoft.com/office/officeart/2005/8/layout/radial6"/>
    <dgm:cxn modelId="{A84188AE-BDAC-42C8-BC20-E0788644C779}" type="presParOf" srcId="{40ED9B85-97C9-4927-AB05-27C8B8DB6155}" destId="{A7A00AE3-35BB-4065-B19A-8280999337FB}" srcOrd="5" destOrd="0" presId="urn:microsoft.com/office/officeart/2005/8/layout/radial6"/>
    <dgm:cxn modelId="{A8E0952F-C118-41F5-BC44-8B68D64326FD}" type="presParOf" srcId="{40ED9B85-97C9-4927-AB05-27C8B8DB6155}" destId="{071D138A-16A3-4C84-8805-AD2FFB613BEE}" srcOrd="6" destOrd="0" presId="urn:microsoft.com/office/officeart/2005/8/layout/radial6"/>
    <dgm:cxn modelId="{0969477A-D7D4-46E2-B0A8-EDC5CB9D824B}" type="presParOf" srcId="{40ED9B85-97C9-4927-AB05-27C8B8DB6155}" destId="{4DF5855B-D1D5-4A54-8E58-BBB272EE482A}" srcOrd="7" destOrd="0" presId="urn:microsoft.com/office/officeart/2005/8/layout/radial6"/>
    <dgm:cxn modelId="{51BB63CB-685E-460F-B99D-862F516C967B}" type="presParOf" srcId="{40ED9B85-97C9-4927-AB05-27C8B8DB6155}" destId="{ED8B2F51-B03C-4468-9360-D87532F3BDBF}" srcOrd="8" destOrd="0" presId="urn:microsoft.com/office/officeart/2005/8/layout/radial6"/>
    <dgm:cxn modelId="{3EB390BE-254B-4EAB-B798-3452BA3EFE7E}" type="presParOf" srcId="{40ED9B85-97C9-4927-AB05-27C8B8DB6155}" destId="{134E0011-E824-43DE-B2E3-D70FB3AB4D4B}" srcOrd="9" destOrd="0" presId="urn:microsoft.com/office/officeart/2005/8/layout/radial6"/>
    <dgm:cxn modelId="{20E980D8-C2EB-4DC5-A44C-3C45D20F5D32}" type="presParOf" srcId="{40ED9B85-97C9-4927-AB05-27C8B8DB6155}" destId="{DB5B13B2-B245-48B6-85D7-043D4CE2D1FB}" srcOrd="10" destOrd="0" presId="urn:microsoft.com/office/officeart/2005/8/layout/radial6"/>
    <dgm:cxn modelId="{3EE62CD5-AAF4-4EE8-A3FD-09757DDDCBDD}" type="presParOf" srcId="{40ED9B85-97C9-4927-AB05-27C8B8DB6155}" destId="{EEC1DBE2-EEEC-4044-B7BC-9C338913FF91}" srcOrd="11" destOrd="0" presId="urn:microsoft.com/office/officeart/2005/8/layout/radial6"/>
    <dgm:cxn modelId="{7487EC95-EAD2-483F-8F01-2D3A4FDA0529}" type="presParOf" srcId="{40ED9B85-97C9-4927-AB05-27C8B8DB6155}" destId="{FD20DBB8-997B-42CD-8064-4C84F9067854}" srcOrd="12" destOrd="0" presId="urn:microsoft.com/office/officeart/2005/8/layout/radial6"/>
    <dgm:cxn modelId="{6AE07DCB-C5F8-4C74-8DA5-909EC1DEF851}" type="presParOf" srcId="{40ED9B85-97C9-4927-AB05-27C8B8DB6155}" destId="{C9A442C9-433A-42DD-ADD0-3E7B5B6FC1CA}" srcOrd="13" destOrd="0" presId="urn:microsoft.com/office/officeart/2005/8/layout/radial6"/>
    <dgm:cxn modelId="{5B4EEEF0-5E5D-44A7-85A2-90369F80C0B9}" type="presParOf" srcId="{40ED9B85-97C9-4927-AB05-27C8B8DB6155}" destId="{3DDF06C8-70D4-4839-A92D-E08462F1C77D}" srcOrd="14" destOrd="0" presId="urn:microsoft.com/office/officeart/2005/8/layout/radial6"/>
    <dgm:cxn modelId="{6C2776C4-D183-4C6A-86F0-509A870584D8}" type="presParOf" srcId="{40ED9B85-97C9-4927-AB05-27C8B8DB6155}" destId="{3DFDAD82-DFEE-4E3F-BB58-2D83D11DACCC}" srcOrd="15" destOrd="0" presId="urn:microsoft.com/office/officeart/2005/8/layout/radial6"/>
  </dgm:cxnLst>
  <dgm:bg/>
  <dgm:whole>
    <a:ln w="15875"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DAD82-DFEE-4E3F-BB58-2D83D11DACCC}">
      <dsp:nvSpPr>
        <dsp:cNvPr id="0" name=""/>
        <dsp:cNvSpPr/>
      </dsp:nvSpPr>
      <dsp:spPr>
        <a:xfrm>
          <a:off x="1054067" y="658495"/>
          <a:ext cx="4387337" cy="4387337"/>
        </a:xfrm>
        <a:prstGeom prst="blockArc">
          <a:avLst>
            <a:gd name="adj1" fmla="val 11880000"/>
            <a:gd name="adj2" fmla="val 16200000"/>
            <a:gd name="adj3" fmla="val 4642"/>
          </a:avLst>
        </a:prstGeom>
        <a:gradFill rotWithShape="0">
          <a:gsLst>
            <a:gs pos="0">
              <a:srgbClr val="1F497D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1F497D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20DBB8-997B-42CD-8064-4C84F9067854}">
      <dsp:nvSpPr>
        <dsp:cNvPr id="0" name=""/>
        <dsp:cNvSpPr/>
      </dsp:nvSpPr>
      <dsp:spPr>
        <a:xfrm>
          <a:off x="1054067" y="658495"/>
          <a:ext cx="4387337" cy="4387337"/>
        </a:xfrm>
        <a:prstGeom prst="blockArc">
          <a:avLst>
            <a:gd name="adj1" fmla="val 7560000"/>
            <a:gd name="adj2" fmla="val 11880000"/>
            <a:gd name="adj3" fmla="val 4642"/>
          </a:avLst>
        </a:prstGeom>
        <a:gradFill rotWithShape="0">
          <a:gsLst>
            <a:gs pos="0">
              <a:srgbClr val="1F497D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1F497D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4E0011-E824-43DE-B2E3-D70FB3AB4D4B}">
      <dsp:nvSpPr>
        <dsp:cNvPr id="0" name=""/>
        <dsp:cNvSpPr/>
      </dsp:nvSpPr>
      <dsp:spPr>
        <a:xfrm>
          <a:off x="1054067" y="658495"/>
          <a:ext cx="4387337" cy="4387337"/>
        </a:xfrm>
        <a:prstGeom prst="blockArc">
          <a:avLst>
            <a:gd name="adj1" fmla="val 3240000"/>
            <a:gd name="adj2" fmla="val 7560000"/>
            <a:gd name="adj3" fmla="val 4642"/>
          </a:avLst>
        </a:prstGeom>
        <a:gradFill rotWithShape="0">
          <a:gsLst>
            <a:gs pos="0">
              <a:srgbClr val="1F497D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1F497D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1D138A-16A3-4C84-8805-AD2FFB613BEE}">
      <dsp:nvSpPr>
        <dsp:cNvPr id="0" name=""/>
        <dsp:cNvSpPr/>
      </dsp:nvSpPr>
      <dsp:spPr>
        <a:xfrm>
          <a:off x="1054067" y="658495"/>
          <a:ext cx="4387337" cy="4387337"/>
        </a:xfrm>
        <a:prstGeom prst="blockArc">
          <a:avLst>
            <a:gd name="adj1" fmla="val 20520000"/>
            <a:gd name="adj2" fmla="val 3240000"/>
            <a:gd name="adj3" fmla="val 4642"/>
          </a:avLst>
        </a:prstGeom>
        <a:gradFill rotWithShape="0">
          <a:gsLst>
            <a:gs pos="0">
              <a:srgbClr val="1F497D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1F497D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EA7E8A-38CF-427A-BFD6-ACF4B0526C9D}">
      <dsp:nvSpPr>
        <dsp:cNvPr id="0" name=""/>
        <dsp:cNvSpPr/>
      </dsp:nvSpPr>
      <dsp:spPr>
        <a:xfrm>
          <a:off x="1054067" y="658495"/>
          <a:ext cx="4387337" cy="4387337"/>
        </a:xfrm>
        <a:prstGeom prst="blockArc">
          <a:avLst>
            <a:gd name="adj1" fmla="val 16200000"/>
            <a:gd name="adj2" fmla="val 20520000"/>
            <a:gd name="adj3" fmla="val 4642"/>
          </a:avLst>
        </a:prstGeom>
        <a:gradFill rotWithShape="0">
          <a:gsLst>
            <a:gs pos="0">
              <a:srgbClr val="1F497D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1F497D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9D1563-84F5-4961-BDD6-0736E226BE58}">
      <dsp:nvSpPr>
        <dsp:cNvPr id="0" name=""/>
        <dsp:cNvSpPr/>
      </dsp:nvSpPr>
      <dsp:spPr>
        <a:xfrm>
          <a:off x="2237576" y="1842003"/>
          <a:ext cx="2020320" cy="2020320"/>
        </a:xfrm>
        <a:prstGeom prst="ellipse">
          <a:avLst/>
        </a:prstGeom>
        <a:solidFill>
          <a:srgbClr val="B4470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College Experience</a:t>
          </a:r>
          <a:endParaRPr lang="en-US" sz="2100" kern="1200" dirty="0">
            <a:solidFill>
              <a:sysClr val="window" lastClr="FFFFFF"/>
            </a:solidFill>
            <a:latin typeface="Georgia" panose="02040502050405020303" pitchFamily="18" charset="0"/>
            <a:ea typeface="+mn-ea"/>
            <a:cs typeface="+mn-cs"/>
          </a:endParaRPr>
        </a:p>
      </dsp:txBody>
      <dsp:txXfrm>
        <a:off x="2533445" y="2137872"/>
        <a:ext cx="1428582" cy="1428582"/>
      </dsp:txXfrm>
    </dsp:sp>
    <dsp:sp modelId="{03F32830-FB74-4D40-BEA1-DDBBD07319DB}">
      <dsp:nvSpPr>
        <dsp:cNvPr id="0" name=""/>
        <dsp:cNvSpPr/>
      </dsp:nvSpPr>
      <dsp:spPr>
        <a:xfrm>
          <a:off x="2540624" y="2295"/>
          <a:ext cx="1414224" cy="1414224"/>
        </a:xfrm>
        <a:prstGeom prst="ellipse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New Student Orientation</a:t>
          </a:r>
          <a:endParaRPr lang="en-US" sz="1400" kern="1200" dirty="0">
            <a:solidFill>
              <a:sysClr val="window" lastClr="FFFFFF"/>
            </a:solidFill>
            <a:latin typeface="Georgia" panose="02040502050405020303" pitchFamily="18" charset="0"/>
            <a:ea typeface="+mn-ea"/>
            <a:cs typeface="+mn-cs"/>
          </a:endParaRPr>
        </a:p>
      </dsp:txBody>
      <dsp:txXfrm>
        <a:off x="2747732" y="209403"/>
        <a:ext cx="1000008" cy="1000008"/>
      </dsp:txXfrm>
    </dsp:sp>
    <dsp:sp modelId="{E3352E15-99E4-41A7-AF45-EC33486219FF}">
      <dsp:nvSpPr>
        <dsp:cNvPr id="0" name=""/>
        <dsp:cNvSpPr/>
      </dsp:nvSpPr>
      <dsp:spPr>
        <a:xfrm>
          <a:off x="4578507" y="1482903"/>
          <a:ext cx="1414224" cy="1414224"/>
        </a:xfrm>
        <a:prstGeom prst="ellipse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My Learning Plan</a:t>
          </a:r>
          <a:endParaRPr lang="en-US" sz="1400" kern="1200" dirty="0">
            <a:solidFill>
              <a:sysClr val="window" lastClr="FFFFFF"/>
            </a:solidFill>
            <a:latin typeface="Georgia" panose="02040502050405020303" pitchFamily="18" charset="0"/>
            <a:ea typeface="+mn-ea"/>
            <a:cs typeface="+mn-cs"/>
          </a:endParaRPr>
        </a:p>
      </dsp:txBody>
      <dsp:txXfrm>
        <a:off x="4785615" y="1690011"/>
        <a:ext cx="1000008" cy="1000008"/>
      </dsp:txXfrm>
    </dsp:sp>
    <dsp:sp modelId="{4DF5855B-D1D5-4A54-8E58-BBB272EE482A}">
      <dsp:nvSpPr>
        <dsp:cNvPr id="0" name=""/>
        <dsp:cNvSpPr/>
      </dsp:nvSpPr>
      <dsp:spPr>
        <a:xfrm>
          <a:off x="3800105" y="3878578"/>
          <a:ext cx="1414224" cy="1414224"/>
        </a:xfrm>
        <a:prstGeom prst="ellipse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Early Alert System</a:t>
          </a:r>
          <a:endParaRPr lang="en-US" sz="1400" kern="1200" dirty="0">
            <a:solidFill>
              <a:sysClr val="window" lastClr="FFFFFF"/>
            </a:solidFill>
            <a:latin typeface="Georgia" panose="02040502050405020303" pitchFamily="18" charset="0"/>
            <a:ea typeface="+mn-ea"/>
            <a:cs typeface="+mn-cs"/>
          </a:endParaRPr>
        </a:p>
      </dsp:txBody>
      <dsp:txXfrm>
        <a:off x="4007213" y="4085686"/>
        <a:ext cx="1000008" cy="1000008"/>
      </dsp:txXfrm>
    </dsp:sp>
    <dsp:sp modelId="{DB5B13B2-B245-48B6-85D7-043D4CE2D1FB}">
      <dsp:nvSpPr>
        <dsp:cNvPr id="0" name=""/>
        <dsp:cNvSpPr/>
      </dsp:nvSpPr>
      <dsp:spPr>
        <a:xfrm>
          <a:off x="1281143" y="3878578"/>
          <a:ext cx="1414224" cy="1414224"/>
        </a:xfrm>
        <a:prstGeom prst="ellipse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Career Advising</a:t>
          </a:r>
          <a:endParaRPr lang="en-US" sz="1400" kern="1200" dirty="0">
            <a:solidFill>
              <a:sysClr val="window" lastClr="FFFFFF"/>
            </a:solidFill>
            <a:latin typeface="Georgia" panose="02040502050405020303" pitchFamily="18" charset="0"/>
            <a:ea typeface="+mn-ea"/>
            <a:cs typeface="+mn-cs"/>
          </a:endParaRPr>
        </a:p>
      </dsp:txBody>
      <dsp:txXfrm>
        <a:off x="1488251" y="4085686"/>
        <a:ext cx="1000008" cy="1000008"/>
      </dsp:txXfrm>
    </dsp:sp>
    <dsp:sp modelId="{C9A442C9-433A-42DD-ADD0-3E7B5B6FC1CA}">
      <dsp:nvSpPr>
        <dsp:cNvPr id="0" name=""/>
        <dsp:cNvSpPr/>
      </dsp:nvSpPr>
      <dsp:spPr>
        <a:xfrm>
          <a:off x="502741" y="1482903"/>
          <a:ext cx="1414224" cy="1414224"/>
        </a:xfrm>
        <a:prstGeom prst="ellipse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Learning Support</a:t>
          </a:r>
          <a:endParaRPr lang="en-US" sz="1400" kern="1200" dirty="0">
            <a:solidFill>
              <a:sysClr val="window" lastClr="FFFFFF"/>
            </a:solidFill>
            <a:latin typeface="Georgia" panose="02040502050405020303" pitchFamily="18" charset="0"/>
            <a:ea typeface="+mn-ea"/>
            <a:cs typeface="+mn-cs"/>
          </a:endParaRPr>
        </a:p>
      </dsp:txBody>
      <dsp:txXfrm>
        <a:off x="709849" y="1690011"/>
        <a:ext cx="1000008" cy="1000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315D8-22E6-421C-9FDE-74FBCA6275A9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C1387-A1E2-4295-860C-DBD800CEC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60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ollege.edu/5180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9AD86-2AA7-4F3C-AF96-2743A5A04C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Council of Student Affairs June 12, 2014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D1E4DA3-96E5-42B0-A4ED-B80022DEE6B4}" type="datetime1">
              <a:rPr lang="en-US" smtClean="0"/>
              <a:t>6/19/2015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Rising to the Challenge of Developmental Education Reform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3DB745-93CC-C240-9D46-152BFB84788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980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Council of Student Affairs June 12, 2014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AAE332D-2992-42FA-82E9-AF96B0D570FC}" type="datetime1">
              <a:rPr lang="en-US" smtClean="0"/>
              <a:t>6/19/2015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Rising to the Challenge of Developmental Education Reform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3DB745-93CC-C240-9D46-152BFB84788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23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Council of Student Affairs June 12, 2014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AAE332D-2992-42FA-82E9-AF96B0D570FC}" type="datetime1">
              <a:rPr lang="en-US" smtClean="0"/>
              <a:t>6/19/2015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Rising to the Challenge of Developmental Education Reform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3DB745-93CC-C240-9D46-152BFB84788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866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Council of Student Affairs June 12, 2014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AAE332D-2992-42FA-82E9-AF96B0D570FC}" type="datetime1">
              <a:rPr lang="en-US" smtClean="0"/>
              <a:t>6/19/2015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Rising to the Challenge of Developmental Education Reform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3DB745-93CC-C240-9D46-152BFB84788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775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Council of Student Affairs June 12, 2014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AAE332D-2992-42FA-82E9-AF96B0D570FC}" type="datetime1">
              <a:rPr lang="en-US" smtClean="0"/>
              <a:t>6/19/2015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Rising to the Challenge of Developmental Education Reform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3DB745-93CC-C240-9D46-152BFB84788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74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Council of Student Affairs June 12, 2014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AAE332D-2992-42FA-82E9-AF96B0D570FC}" type="datetime1">
              <a:rPr lang="en-US" smtClean="0"/>
              <a:t>6/19/2015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Rising to the Challenge of Developmental Education Reform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3DB745-93CC-C240-9D46-152BFB84788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4425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Council of Student Affairs June 12, 2014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AAE332D-2992-42FA-82E9-AF96B0D570FC}" type="datetime1">
              <a:rPr lang="en-US" smtClean="0"/>
              <a:t>6/19/2015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Rising to the Challenge of Developmental Education Reform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3DB745-93CC-C240-9D46-152BFB84788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7587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Council of Student Affairs June 12, 2014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AAE332D-2992-42FA-82E9-AF96B0D570FC}" type="datetime1">
              <a:rPr lang="en-US" smtClean="0"/>
              <a:t>6/19/2015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Rising to the Challenge of Developmental Education Reform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3DB745-93CC-C240-9D46-152BFB84788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7052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DB745-93CC-C240-9D46-152BFB84788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CB9B437-E088-4FFB-B51E-E735662294AA}" type="datetime1">
              <a:rPr lang="en-US" smtClean="0"/>
              <a:t>6/19/2015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Rising to the Challenge of Developmental Education Reform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Council of Student Affairs June 12,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1756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Council of Student Affairs June 12, 2014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AAE332D-2992-42FA-82E9-AF96B0D570FC}" type="datetime1">
              <a:rPr lang="en-US" smtClean="0"/>
              <a:t>6/19/2015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Rising to the Challenge of Developmental Education Reform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3DB745-93CC-C240-9D46-152BFB84788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04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1671BA-6822-4717-8B63-D0A943C4B351}" type="datetime1">
              <a:rPr lang="en-US" smtClean="0"/>
              <a:t>6/19/2015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Rising to the Challenge of Developmental Education Reform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3DB745-93CC-C240-9D46-152BFB84788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Header Placeholder 6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71799" cy="464820"/>
          </a:xfrm>
        </p:spPr>
        <p:txBody>
          <a:bodyPr/>
          <a:lstStyle/>
          <a:p>
            <a:r>
              <a:rPr lang="en-US" dirty="0" smtClean="0"/>
              <a:t>Council of Student Affairs June 12,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600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Council of Student Affairs June 12, 2014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AAE332D-2992-42FA-82E9-AF96B0D570FC}" type="datetime1">
              <a:rPr lang="en-US" smtClean="0"/>
              <a:t>6/19/2015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Rising to the Challenge of Developmental Education Reform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3DB745-93CC-C240-9D46-152BFB84788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007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765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33013A-5264-47C3-A46A-DEAF2991BBDE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1018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765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33013A-5264-47C3-A46A-DEAF2991BBDE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5323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22BDA-194B-4240-90DF-D66CE95B07A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FE00C68-F434-48CA-A41A-39F0E115BDC6}" type="datetime1">
              <a:rPr lang="en-US" smtClean="0"/>
              <a:t>6/19/2015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Rising to the Challenge of Developmental Education Reform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Council of Student Affairs June 12,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1830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Council of Student Affairs June 12, 2014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AAE332D-2992-42FA-82E9-AF96B0D570FC}" type="datetime1">
              <a:rPr lang="en-US" smtClean="0"/>
              <a:t>6/19/2015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Rising to the Challenge of Developmental Education Reform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3DB745-93CC-C240-9D46-152BFB847883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9003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DB745-93CC-C240-9D46-152BFB847883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869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rgbClr val="000099"/>
              </a:buClr>
            </a:pPr>
            <a:r>
              <a:rPr lang="en-US" dirty="0" smtClean="0"/>
              <a:t>The College Experience is a values-based, student completion and success initiative composed of five strategic project initiatives.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College Experience Website: </a:t>
            </a:r>
            <a:r>
              <a:rPr lang="en-US" dirty="0" smtClean="0">
                <a:hlinkClick r:id="rId3"/>
              </a:rPr>
              <a:t>http://www.spcollege.edu/5180/</a:t>
            </a: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 eaLnBrk="0" hangingPunct="0">
              <a:spcBef>
                <a:spcPct val="20000"/>
              </a:spcBef>
              <a:buClr>
                <a:srgbClr val="000099"/>
              </a:buClr>
            </a:pPr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382F65-075F-4D80-B3E3-551A0BB80774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944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DB745-93CC-C240-9D46-152BFB84788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C9C496D-1F6B-4C41-91F3-E09A892560B5}" type="datetime1">
              <a:rPr lang="en-US" smtClean="0"/>
              <a:t>6/19/2015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Rising to the Challenge of Developmental Education Reform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Council of Student Affairs June 12,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646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Council of Student Affairs June 12, 2014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D89156A-ECE9-46FB-8CFC-344071717CB7}" type="datetime1">
              <a:rPr lang="en-US" smtClean="0"/>
              <a:t>6/19/2015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Rising to the Challenge of Developmental Education Reform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3DB745-93CC-C240-9D46-152BFB84788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554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DB745-93CC-C240-9D46-152BFB84788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455D7CF-CE17-4D20-8276-116BDD8FB82C}" type="datetime1">
              <a:rPr lang="en-US" smtClean="0"/>
              <a:t>6/19/2015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Rising to the Challenge of Developmental Education Reform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Council of Student Affairs June 12,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175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Council of Student Affairs June 12, 2014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42D8B99-C457-497F-8B94-E401F514096E}" type="datetime1">
              <a:rPr lang="en-US" smtClean="0"/>
              <a:t>6/19/2015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Rising to the Challenge of Developmental Education Reform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3DB745-93CC-C240-9D46-152BFB84788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772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Council of Student Affairs June 12, 2014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AAE332D-2992-42FA-82E9-AF96B0D570FC}" type="datetime1">
              <a:rPr lang="en-US" smtClean="0"/>
              <a:t>6/19/2015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Rising to the Challenge of Developmental Education Reform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3DB745-93CC-C240-9D46-152BFB84788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846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Council of Student Affairs June 12, 2014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D1E4DA3-96E5-42B0-A4ED-B80022DEE6B4}" type="datetime1">
              <a:rPr lang="en-US" smtClean="0"/>
              <a:t>6/19/2015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Rising to the Challenge of Developmental Education Reform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3DB745-93CC-C240-9D46-152BFB84788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777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677" y="766762"/>
            <a:ext cx="6572646" cy="4380897"/>
          </a:xfrm>
          <a:prstGeom prst="rect">
            <a:avLst/>
          </a:prstGeom>
        </p:spPr>
      </p:pic>
      <p:sp>
        <p:nvSpPr>
          <p:cNvPr id="7" name="Rounded Rectangle 6"/>
          <p:cNvSpPr/>
          <p:nvPr userDrawn="1"/>
        </p:nvSpPr>
        <p:spPr>
          <a:xfrm>
            <a:off x="2501900" y="365125"/>
            <a:ext cx="6248400" cy="803275"/>
          </a:xfrm>
          <a:prstGeom prst="roundRect">
            <a:avLst/>
          </a:prstGeom>
          <a:solidFill>
            <a:srgbClr val="194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94000" y="288925"/>
            <a:ext cx="5721350" cy="935037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rgbClr val="7A92BC"/>
                </a:solidFill>
              </a:defRPr>
            </a:lvl1pPr>
          </a:lstStyle>
          <a:p>
            <a:r>
              <a:rPr lang="en-US" dirty="0" smtClean="0"/>
              <a:t>Title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450" y="2132882"/>
            <a:ext cx="2990850" cy="3035300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CFA2-A128-4EFF-9BDC-899DAC334248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3619-F348-4C67-BE79-186A04186A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343900" y="365125"/>
            <a:ext cx="800100" cy="803275"/>
          </a:xfrm>
          <a:prstGeom prst="rect">
            <a:avLst/>
          </a:prstGeom>
          <a:solidFill>
            <a:srgbClr val="194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69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7A55-8D6C-407D-9EF6-48D5B134A60A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3619-F348-4C67-BE79-186A04186A3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721475"/>
            <a:ext cx="9144000" cy="136525"/>
          </a:xfrm>
          <a:prstGeom prst="rect">
            <a:avLst/>
          </a:prstGeom>
          <a:solidFill>
            <a:srgbClr val="90A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501900" y="365125"/>
            <a:ext cx="6642100" cy="1052709"/>
            <a:chOff x="2501900" y="365125"/>
            <a:chExt cx="6642100" cy="80327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" name="Rounded Rectangle 6"/>
            <p:cNvSpPr/>
            <p:nvPr userDrawn="1"/>
          </p:nvSpPr>
          <p:spPr>
            <a:xfrm>
              <a:off x="2501900" y="365125"/>
              <a:ext cx="6248400" cy="803275"/>
            </a:xfrm>
            <a:prstGeom prst="roundRect">
              <a:avLst/>
            </a:prstGeom>
            <a:solidFill>
              <a:srgbClr val="194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343900" y="365125"/>
              <a:ext cx="800100" cy="803275"/>
            </a:xfrm>
            <a:prstGeom prst="rect">
              <a:avLst/>
            </a:prstGeom>
            <a:solidFill>
              <a:srgbClr val="194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19" y="529509"/>
            <a:ext cx="1947676" cy="48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53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02D2-948E-49C8-B217-8896D833870A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3619-F348-4C67-BE79-186A04186A3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721475"/>
            <a:ext cx="9144000" cy="136525"/>
          </a:xfrm>
          <a:prstGeom prst="rect">
            <a:avLst/>
          </a:prstGeom>
          <a:solidFill>
            <a:srgbClr val="90A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501900" y="365125"/>
            <a:ext cx="6642100" cy="1052709"/>
            <a:chOff x="2501900" y="365125"/>
            <a:chExt cx="6642100" cy="80327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" name="Rounded Rectangle 6"/>
            <p:cNvSpPr/>
            <p:nvPr userDrawn="1"/>
          </p:nvSpPr>
          <p:spPr>
            <a:xfrm>
              <a:off x="2501900" y="365125"/>
              <a:ext cx="6248400" cy="803275"/>
            </a:xfrm>
            <a:prstGeom prst="roundRect">
              <a:avLst/>
            </a:prstGeom>
            <a:solidFill>
              <a:srgbClr val="194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343900" y="365125"/>
              <a:ext cx="800100" cy="803275"/>
            </a:xfrm>
            <a:prstGeom prst="rect">
              <a:avLst/>
            </a:prstGeom>
            <a:solidFill>
              <a:srgbClr val="194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30" y="467866"/>
            <a:ext cx="1013371" cy="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32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5AA6-1A30-4730-920F-64A2156E924E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3619-F348-4C67-BE79-186A04186A3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2501900" y="365125"/>
            <a:ext cx="6248400" cy="803275"/>
          </a:xfrm>
          <a:prstGeom prst="roundRect">
            <a:avLst/>
          </a:prstGeom>
          <a:solidFill>
            <a:srgbClr val="19467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343900" y="365125"/>
            <a:ext cx="800100" cy="803275"/>
          </a:xfrm>
          <a:prstGeom prst="rect">
            <a:avLst/>
          </a:prstGeom>
          <a:solidFill>
            <a:srgbClr val="194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889" y="5663882"/>
            <a:ext cx="1359411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14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rotWithShape="1">
          <a:gsLst>
            <a:gs pos="29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rgbClr val="7A92BC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A039-1382-45AD-89F3-B6C321488CB0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3619-F348-4C67-BE79-186A04186A3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050" y="295783"/>
            <a:ext cx="7861300" cy="523983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889" y="5663882"/>
            <a:ext cx="1359411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50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DA7F-816B-44B8-B4FB-E383A170A6A1}" type="datetime1">
              <a:rPr lang="en-US" smtClean="0"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3619-F348-4C67-BE79-186A04186A3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889" y="5663882"/>
            <a:ext cx="1359411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69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99C3D-0A81-4449-B7E3-1D75E688F053}" type="datetime1">
              <a:rPr lang="en-US" smtClean="0"/>
              <a:t>6/19/2015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3619-F348-4C67-BE79-186A04186A3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889" y="5663882"/>
            <a:ext cx="1359411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8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1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3A2E-DE16-44FF-94E4-1E2A5A754DBC}" type="datetime1">
              <a:rPr lang="en-US" smtClean="0"/>
              <a:t>6/19/2015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3619-F348-4C67-BE79-186A04186A3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939" y="189863"/>
            <a:ext cx="1359411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3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1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16C7-DBAC-4CF6-BF69-41662B9A16E2}" type="datetime1">
              <a:rPr lang="en-US" smtClean="0"/>
              <a:t>6/19/2015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3619-F348-4C67-BE79-186A04186A3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939" y="189863"/>
            <a:ext cx="1359411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38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4570-9846-4AF2-883E-6D3692B898C8}" type="datetime1">
              <a:rPr lang="en-US" smtClean="0"/>
              <a:t>6/19/2015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3619-F348-4C67-BE79-186A04186A3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889" y="5663882"/>
            <a:ext cx="1359411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47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88BFB-706D-44B7-95F5-29C939D14B58}" type="datetime1">
              <a:rPr lang="en-US" smtClean="0"/>
              <a:t>6/19/2015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3619-F348-4C67-BE79-186A04186A3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014" y="6051231"/>
            <a:ext cx="1947676" cy="48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93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1" cy="685799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9144001" cy="6858000"/>
          </a:xfrm>
          <a:prstGeom prst="rect">
            <a:avLst/>
          </a:prstGeom>
          <a:gradFill>
            <a:gsLst>
              <a:gs pos="42000">
                <a:schemeClr val="accent1">
                  <a:lumMod val="5000"/>
                  <a:lumOff val="95000"/>
                  <a:alpha val="84000"/>
                </a:schemeClr>
              </a:gs>
              <a:gs pos="0">
                <a:srgbClr val="7A92BC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2A47-E4A6-4D94-A2F8-9403B0F699C0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3619-F348-4C67-BE79-186A04186A3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7263" y="5912828"/>
            <a:ext cx="983037" cy="65021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721475"/>
            <a:ext cx="9144000" cy="136525"/>
          </a:xfrm>
          <a:prstGeom prst="rect">
            <a:avLst/>
          </a:prstGeom>
          <a:solidFill>
            <a:srgbClr val="90A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501900" y="365125"/>
            <a:ext cx="6642100" cy="803275"/>
            <a:chOff x="2501900" y="365125"/>
            <a:chExt cx="6642100" cy="80327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" name="Rounded Rectangle 6"/>
            <p:cNvSpPr/>
            <p:nvPr userDrawn="1"/>
          </p:nvSpPr>
          <p:spPr>
            <a:xfrm>
              <a:off x="2501900" y="365125"/>
              <a:ext cx="6248400" cy="803275"/>
            </a:xfrm>
            <a:prstGeom prst="roundRect">
              <a:avLst/>
            </a:prstGeom>
            <a:solidFill>
              <a:srgbClr val="194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343900" y="365125"/>
              <a:ext cx="800100" cy="803275"/>
            </a:xfrm>
            <a:prstGeom prst="rect">
              <a:avLst/>
            </a:prstGeom>
            <a:solidFill>
              <a:srgbClr val="194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3866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1482-4584-43C7-824B-BFF98B37681C}" type="datetime1">
              <a:rPr lang="en-US" smtClean="0"/>
              <a:t>6/19/2015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3619-F348-4C67-BE79-186A04186A3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014" y="6051231"/>
            <a:ext cx="1947676" cy="487681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 flipH="1">
            <a:off x="0" y="5822701"/>
            <a:ext cx="6642100" cy="803275"/>
            <a:chOff x="2501900" y="365125"/>
            <a:chExt cx="6642100" cy="80327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" name="Rounded Rectangle 7"/>
            <p:cNvSpPr/>
            <p:nvPr userDrawn="1"/>
          </p:nvSpPr>
          <p:spPr>
            <a:xfrm>
              <a:off x="2501900" y="365125"/>
              <a:ext cx="6248400" cy="803275"/>
            </a:xfrm>
            <a:prstGeom prst="roundRect">
              <a:avLst/>
            </a:prstGeom>
            <a:solidFill>
              <a:srgbClr val="194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8343900" y="365125"/>
              <a:ext cx="800100" cy="803275"/>
            </a:xfrm>
            <a:prstGeom prst="rect">
              <a:avLst/>
            </a:prstGeom>
            <a:solidFill>
              <a:srgbClr val="194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8703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9C00-41BB-46FC-95FB-809FB668D618}" type="datetime1">
              <a:rPr lang="en-US" smtClean="0"/>
              <a:t>6/19/2015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3619-F348-4C67-BE79-186A04186A3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 flipH="1">
            <a:off x="0" y="5822701"/>
            <a:ext cx="6642100" cy="803275"/>
            <a:chOff x="2501900" y="365125"/>
            <a:chExt cx="6642100" cy="80327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" name="Rounded Rectangle 7"/>
            <p:cNvSpPr/>
            <p:nvPr userDrawn="1"/>
          </p:nvSpPr>
          <p:spPr>
            <a:xfrm>
              <a:off x="2501900" y="365125"/>
              <a:ext cx="6248400" cy="803275"/>
            </a:xfrm>
            <a:prstGeom prst="roundRect">
              <a:avLst/>
            </a:prstGeom>
            <a:solidFill>
              <a:srgbClr val="194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8343900" y="365125"/>
              <a:ext cx="800100" cy="803275"/>
            </a:xfrm>
            <a:prstGeom prst="rect">
              <a:avLst/>
            </a:prstGeom>
            <a:solidFill>
              <a:srgbClr val="194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6989" y="5906032"/>
            <a:ext cx="993311" cy="65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7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9F52-AAEB-4588-9D1C-889378C56167}" type="datetime1">
              <a:rPr lang="en-US" smtClean="0"/>
              <a:t>6/19/2015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3619-F348-4C67-BE79-186A04186A3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014" y="6051231"/>
            <a:ext cx="1947676" cy="487681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 flipH="1">
            <a:off x="0" y="6051231"/>
            <a:ext cx="6642100" cy="574745"/>
            <a:chOff x="2501900" y="365125"/>
            <a:chExt cx="6642100" cy="80327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" name="Rounded Rectangle 7"/>
            <p:cNvSpPr/>
            <p:nvPr userDrawn="1"/>
          </p:nvSpPr>
          <p:spPr>
            <a:xfrm>
              <a:off x="2501900" y="365125"/>
              <a:ext cx="6248400" cy="803275"/>
            </a:xfrm>
            <a:prstGeom prst="roundRect">
              <a:avLst/>
            </a:prstGeom>
            <a:solidFill>
              <a:srgbClr val="194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8343900" y="365125"/>
              <a:ext cx="800100" cy="803275"/>
            </a:xfrm>
            <a:prstGeom prst="rect">
              <a:avLst/>
            </a:prstGeom>
            <a:solidFill>
              <a:srgbClr val="194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5986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013C-0014-4A7F-BB29-EE4D5B501FF0}" type="datetime1">
              <a:rPr lang="en-US" smtClean="0"/>
              <a:t>6/19/2015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3619-F348-4C67-BE79-186A04186A3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 flipH="1">
            <a:off x="0" y="6051231"/>
            <a:ext cx="6642100" cy="574745"/>
            <a:chOff x="2501900" y="365125"/>
            <a:chExt cx="6642100" cy="80327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" name="Rounded Rectangle 7"/>
            <p:cNvSpPr/>
            <p:nvPr userDrawn="1"/>
          </p:nvSpPr>
          <p:spPr>
            <a:xfrm>
              <a:off x="2501900" y="365125"/>
              <a:ext cx="6248400" cy="803275"/>
            </a:xfrm>
            <a:prstGeom prst="roundRect">
              <a:avLst/>
            </a:prstGeom>
            <a:solidFill>
              <a:srgbClr val="194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8343900" y="365125"/>
              <a:ext cx="800100" cy="803275"/>
            </a:xfrm>
            <a:prstGeom prst="rect">
              <a:avLst/>
            </a:prstGeom>
            <a:solidFill>
              <a:srgbClr val="194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0827" y="6062816"/>
            <a:ext cx="849473" cy="56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9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55EA-CF68-4D71-939D-C319D1EBB8E9}" type="datetime1">
              <a:rPr lang="en-US" smtClean="0"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3619-F348-4C67-BE79-186A04186A3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889" y="5663882"/>
            <a:ext cx="1359411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1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1274-5BD2-4C08-89A4-E12BD9C08744}" type="datetime1">
              <a:rPr lang="en-US" smtClean="0"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3619-F348-4C67-BE79-186A04186A3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889" y="5663882"/>
            <a:ext cx="1359411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93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5E5E-E80D-4694-8422-5C741EF9992F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3619-F348-4C67-BE79-186A04186A3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889" y="5663882"/>
            <a:ext cx="1359411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93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7AF2-EA88-443F-8B22-EDA0BA710B71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3619-F348-4C67-BE79-186A04186A3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889" y="5663882"/>
            <a:ext cx="1359411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35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1" cy="685799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9144001" cy="6858000"/>
          </a:xfrm>
          <a:prstGeom prst="rect">
            <a:avLst/>
          </a:prstGeom>
          <a:gradFill>
            <a:gsLst>
              <a:gs pos="42000">
                <a:schemeClr val="accent1">
                  <a:lumMod val="5000"/>
                  <a:lumOff val="95000"/>
                  <a:alpha val="84000"/>
                </a:schemeClr>
              </a:gs>
              <a:gs pos="0">
                <a:srgbClr val="7A92BC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AA4E-1773-4DE5-B005-012B424968F1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3619-F348-4C67-BE79-186A04186A3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889" y="5663882"/>
            <a:ext cx="1359411" cy="89916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721475"/>
            <a:ext cx="9144000" cy="136525"/>
          </a:xfrm>
          <a:prstGeom prst="rect">
            <a:avLst/>
          </a:prstGeom>
          <a:solidFill>
            <a:srgbClr val="90A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501900" y="365125"/>
            <a:ext cx="6642100" cy="803275"/>
            <a:chOff x="2501900" y="365125"/>
            <a:chExt cx="6642100" cy="803275"/>
          </a:xfrm>
        </p:grpSpPr>
        <p:sp>
          <p:nvSpPr>
            <p:cNvPr id="7" name="Rounded Rectangle 6"/>
            <p:cNvSpPr/>
            <p:nvPr userDrawn="1"/>
          </p:nvSpPr>
          <p:spPr>
            <a:xfrm>
              <a:off x="2501900" y="365125"/>
              <a:ext cx="6248400" cy="803275"/>
            </a:xfrm>
            <a:prstGeom prst="roundRect">
              <a:avLst/>
            </a:prstGeom>
            <a:solidFill>
              <a:srgbClr val="194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343900" y="365125"/>
              <a:ext cx="800100" cy="803275"/>
            </a:xfrm>
            <a:prstGeom prst="rect">
              <a:avLst/>
            </a:prstGeom>
            <a:solidFill>
              <a:srgbClr val="194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005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1" cy="685799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9144001" cy="6858000"/>
          </a:xfrm>
          <a:prstGeom prst="rect">
            <a:avLst/>
          </a:prstGeom>
          <a:gradFill>
            <a:gsLst>
              <a:gs pos="42000">
                <a:schemeClr val="accent1">
                  <a:lumMod val="5000"/>
                  <a:lumOff val="95000"/>
                  <a:alpha val="84000"/>
                </a:schemeClr>
              </a:gs>
              <a:gs pos="0">
                <a:srgbClr val="7A92BC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055C-20A1-4DB2-B5AA-CF93DC9319F0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3619-F348-4C67-BE79-186A04186A3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889" y="5663882"/>
            <a:ext cx="1359411" cy="89916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721475"/>
            <a:ext cx="9144000" cy="136525"/>
          </a:xfrm>
          <a:prstGeom prst="rect">
            <a:avLst/>
          </a:prstGeom>
          <a:solidFill>
            <a:srgbClr val="90A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501900" y="365125"/>
            <a:ext cx="6642100" cy="803275"/>
            <a:chOff x="2501900" y="365125"/>
            <a:chExt cx="6642100" cy="803275"/>
          </a:xfrm>
        </p:grpSpPr>
        <p:sp>
          <p:nvSpPr>
            <p:cNvPr id="7" name="Rounded Rectangle 6"/>
            <p:cNvSpPr/>
            <p:nvPr userDrawn="1"/>
          </p:nvSpPr>
          <p:spPr>
            <a:xfrm>
              <a:off x="2501900" y="365125"/>
              <a:ext cx="6248400" cy="803275"/>
            </a:xfrm>
            <a:prstGeom prst="roundRect">
              <a:avLst/>
            </a:prstGeom>
            <a:solidFill>
              <a:srgbClr val="194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343900" y="365125"/>
              <a:ext cx="800100" cy="803275"/>
            </a:xfrm>
            <a:prstGeom prst="rect">
              <a:avLst/>
            </a:prstGeom>
            <a:solidFill>
              <a:srgbClr val="194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6254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1" cy="685799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9144001" cy="6858000"/>
          </a:xfrm>
          <a:prstGeom prst="rect">
            <a:avLst/>
          </a:prstGeom>
          <a:gradFill>
            <a:gsLst>
              <a:gs pos="42000">
                <a:schemeClr val="accent1">
                  <a:lumMod val="5000"/>
                  <a:lumOff val="95000"/>
                  <a:alpha val="84000"/>
                </a:schemeClr>
              </a:gs>
              <a:gs pos="0">
                <a:srgbClr val="7A92BC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558D-3C88-48C2-ABF6-1282E2D2EBC2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3619-F348-4C67-BE79-186A04186A3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721475"/>
            <a:ext cx="9144000" cy="136525"/>
          </a:xfrm>
          <a:prstGeom prst="rect">
            <a:avLst/>
          </a:prstGeom>
          <a:solidFill>
            <a:srgbClr val="90A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501900" y="365125"/>
            <a:ext cx="6642100" cy="803275"/>
            <a:chOff x="2501900" y="365125"/>
            <a:chExt cx="6642100" cy="80327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" name="Rounded Rectangle 6"/>
            <p:cNvSpPr/>
            <p:nvPr userDrawn="1"/>
          </p:nvSpPr>
          <p:spPr>
            <a:xfrm>
              <a:off x="2501900" y="365125"/>
              <a:ext cx="6248400" cy="803275"/>
            </a:xfrm>
            <a:prstGeom prst="roundRect">
              <a:avLst/>
            </a:prstGeom>
            <a:solidFill>
              <a:srgbClr val="194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343900" y="365125"/>
              <a:ext cx="800100" cy="803275"/>
            </a:xfrm>
            <a:prstGeom prst="rect">
              <a:avLst/>
            </a:prstGeom>
            <a:solidFill>
              <a:srgbClr val="194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999" y="6112509"/>
            <a:ext cx="1947676" cy="48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92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1" cy="685799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9144001" cy="6858000"/>
          </a:xfrm>
          <a:prstGeom prst="rect">
            <a:avLst/>
          </a:prstGeom>
          <a:gradFill>
            <a:gsLst>
              <a:gs pos="42000">
                <a:schemeClr val="accent1">
                  <a:lumMod val="5000"/>
                  <a:lumOff val="95000"/>
                  <a:alpha val="84000"/>
                </a:schemeClr>
              </a:gs>
              <a:gs pos="0">
                <a:srgbClr val="7A92BC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65BF-0DDC-491E-903B-AD55DF4BEE42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3619-F348-4C67-BE79-186A04186A3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889" y="5663882"/>
            <a:ext cx="1359411" cy="89916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721475"/>
            <a:ext cx="9144000" cy="136525"/>
          </a:xfrm>
          <a:prstGeom prst="rect">
            <a:avLst/>
          </a:prstGeom>
          <a:solidFill>
            <a:srgbClr val="90A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501900" y="365125"/>
            <a:ext cx="6642100" cy="803275"/>
            <a:chOff x="2501900" y="365125"/>
            <a:chExt cx="6642100" cy="803275"/>
          </a:xfrm>
        </p:grpSpPr>
        <p:sp>
          <p:nvSpPr>
            <p:cNvPr id="7" name="Rounded Rectangle 6"/>
            <p:cNvSpPr/>
            <p:nvPr userDrawn="1"/>
          </p:nvSpPr>
          <p:spPr>
            <a:xfrm>
              <a:off x="2501900" y="365125"/>
              <a:ext cx="6248400" cy="803275"/>
            </a:xfrm>
            <a:prstGeom prst="roundRect">
              <a:avLst/>
            </a:prstGeom>
            <a:solidFill>
              <a:srgbClr val="194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343900" y="365125"/>
              <a:ext cx="800100" cy="803275"/>
            </a:xfrm>
            <a:prstGeom prst="rect">
              <a:avLst/>
            </a:prstGeom>
            <a:solidFill>
              <a:srgbClr val="194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0079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1" cy="685799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9144001" cy="6858000"/>
          </a:xfrm>
          <a:prstGeom prst="rect">
            <a:avLst/>
          </a:prstGeom>
          <a:gradFill>
            <a:gsLst>
              <a:gs pos="42000">
                <a:schemeClr val="accent1">
                  <a:lumMod val="5000"/>
                  <a:lumOff val="95000"/>
                  <a:alpha val="84000"/>
                </a:schemeClr>
              </a:gs>
              <a:gs pos="0">
                <a:srgbClr val="7A92BC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26E3-AAC1-4C09-B510-415AC98264F4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3619-F348-4C67-BE79-186A04186A3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889" y="5663882"/>
            <a:ext cx="1359411" cy="89916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721475"/>
            <a:ext cx="9144000" cy="136525"/>
          </a:xfrm>
          <a:prstGeom prst="rect">
            <a:avLst/>
          </a:prstGeom>
          <a:solidFill>
            <a:srgbClr val="90A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501900" y="365125"/>
            <a:ext cx="6642100" cy="803275"/>
            <a:chOff x="2501900" y="365125"/>
            <a:chExt cx="6642100" cy="803275"/>
          </a:xfrm>
        </p:grpSpPr>
        <p:sp>
          <p:nvSpPr>
            <p:cNvPr id="7" name="Rounded Rectangle 6"/>
            <p:cNvSpPr/>
            <p:nvPr userDrawn="1"/>
          </p:nvSpPr>
          <p:spPr>
            <a:xfrm>
              <a:off x="2501900" y="365125"/>
              <a:ext cx="6248400" cy="803275"/>
            </a:xfrm>
            <a:prstGeom prst="roundRect">
              <a:avLst/>
            </a:prstGeom>
            <a:solidFill>
              <a:srgbClr val="194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343900" y="365125"/>
              <a:ext cx="800100" cy="803275"/>
            </a:xfrm>
            <a:prstGeom prst="rect">
              <a:avLst/>
            </a:prstGeom>
            <a:solidFill>
              <a:srgbClr val="194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836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ADF8-0035-45D4-8A79-E7F49CD68948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3619-F348-4C67-BE79-186A04186A3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7263" y="5912828"/>
            <a:ext cx="983037" cy="65021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721475"/>
            <a:ext cx="9144000" cy="136525"/>
          </a:xfrm>
          <a:prstGeom prst="rect">
            <a:avLst/>
          </a:prstGeom>
          <a:solidFill>
            <a:srgbClr val="90A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501900" y="365125"/>
            <a:ext cx="6642100" cy="803275"/>
            <a:chOff x="2501900" y="365125"/>
            <a:chExt cx="6642100" cy="80327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" name="Rounded Rectangle 6"/>
            <p:cNvSpPr/>
            <p:nvPr userDrawn="1"/>
          </p:nvSpPr>
          <p:spPr>
            <a:xfrm>
              <a:off x="2501900" y="365125"/>
              <a:ext cx="6248400" cy="803275"/>
            </a:xfrm>
            <a:prstGeom prst="roundRect">
              <a:avLst/>
            </a:prstGeom>
            <a:solidFill>
              <a:srgbClr val="194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343900" y="365125"/>
              <a:ext cx="800100" cy="803275"/>
            </a:xfrm>
            <a:prstGeom prst="rect">
              <a:avLst/>
            </a:prstGeom>
            <a:solidFill>
              <a:srgbClr val="194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8372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DDAB-4E7C-43E7-A5E1-30FDF1E3B68B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3619-F348-4C67-BE79-186A04186A3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721475"/>
            <a:ext cx="9144000" cy="136525"/>
          </a:xfrm>
          <a:prstGeom prst="rect">
            <a:avLst/>
          </a:prstGeom>
          <a:solidFill>
            <a:srgbClr val="90A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501900" y="365125"/>
            <a:ext cx="6642100" cy="1535594"/>
            <a:chOff x="2501900" y="365125"/>
            <a:chExt cx="6642100" cy="80327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" name="Rounded Rectangle 6"/>
            <p:cNvSpPr/>
            <p:nvPr userDrawn="1"/>
          </p:nvSpPr>
          <p:spPr>
            <a:xfrm>
              <a:off x="2501900" y="365125"/>
              <a:ext cx="6248400" cy="803275"/>
            </a:xfrm>
            <a:prstGeom prst="roundRect">
              <a:avLst/>
            </a:prstGeom>
            <a:solidFill>
              <a:srgbClr val="194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343900" y="365125"/>
              <a:ext cx="800100" cy="803275"/>
            </a:xfrm>
            <a:prstGeom prst="rect">
              <a:avLst/>
            </a:prstGeom>
            <a:solidFill>
              <a:srgbClr val="194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7263" y="5912828"/>
            <a:ext cx="983037" cy="65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8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2214-4598-47E4-B62A-1077CD96B7AA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3619-F348-4C67-BE79-186A04186A3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721475"/>
            <a:ext cx="9144000" cy="136525"/>
          </a:xfrm>
          <a:prstGeom prst="rect">
            <a:avLst/>
          </a:prstGeom>
          <a:solidFill>
            <a:srgbClr val="90A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501900" y="365125"/>
            <a:ext cx="6642100" cy="803275"/>
            <a:chOff x="2501900" y="365125"/>
            <a:chExt cx="6642100" cy="80327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" name="Rounded Rectangle 6"/>
            <p:cNvSpPr/>
            <p:nvPr userDrawn="1"/>
          </p:nvSpPr>
          <p:spPr>
            <a:xfrm>
              <a:off x="2501900" y="365125"/>
              <a:ext cx="6248400" cy="803275"/>
            </a:xfrm>
            <a:prstGeom prst="roundRect">
              <a:avLst/>
            </a:prstGeom>
            <a:solidFill>
              <a:srgbClr val="194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343900" y="365125"/>
              <a:ext cx="800100" cy="803275"/>
            </a:xfrm>
            <a:prstGeom prst="rect">
              <a:avLst/>
            </a:prstGeom>
            <a:solidFill>
              <a:srgbClr val="194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999" y="6112509"/>
            <a:ext cx="1947676" cy="48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3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C3F18-8847-42B1-B520-9663B38AA6DF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3619-F348-4C67-BE79-186A04186A3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721475"/>
            <a:ext cx="9144000" cy="136525"/>
          </a:xfrm>
          <a:prstGeom prst="rect">
            <a:avLst/>
          </a:prstGeom>
          <a:solidFill>
            <a:srgbClr val="90A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C:\Users\Williams.Tonjua\AppData\Local\Microsoft\Windows\Temporary Internet Files\Content.IE5\VSHIJ2MM\MP900409483[1]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66" y="111720"/>
            <a:ext cx="3175000" cy="2113359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 userDrawn="1"/>
        </p:nvGrpSpPr>
        <p:grpSpPr>
          <a:xfrm>
            <a:off x="2501900" y="365125"/>
            <a:ext cx="6642100" cy="803275"/>
            <a:chOff x="2501900" y="365125"/>
            <a:chExt cx="6642100" cy="80327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" name="Rounded Rectangle 6"/>
            <p:cNvSpPr/>
            <p:nvPr userDrawn="1"/>
          </p:nvSpPr>
          <p:spPr>
            <a:xfrm>
              <a:off x="2501900" y="365125"/>
              <a:ext cx="6248400" cy="803275"/>
            </a:xfrm>
            <a:prstGeom prst="roundRect">
              <a:avLst/>
            </a:prstGeom>
            <a:solidFill>
              <a:srgbClr val="194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343900" y="365125"/>
              <a:ext cx="800100" cy="803275"/>
            </a:xfrm>
            <a:prstGeom prst="rect">
              <a:avLst/>
            </a:prstGeom>
            <a:solidFill>
              <a:srgbClr val="194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6989" y="5906032"/>
            <a:ext cx="993311" cy="65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41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BAAC-EFDF-4B4B-8B0E-BD1430F4B14F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3619-F348-4C67-BE79-186A04186A3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997" y="324029"/>
            <a:ext cx="1126385" cy="74503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721475"/>
            <a:ext cx="9144000" cy="136525"/>
          </a:xfrm>
          <a:prstGeom prst="rect">
            <a:avLst/>
          </a:prstGeom>
          <a:solidFill>
            <a:srgbClr val="90A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501900" y="365125"/>
            <a:ext cx="6642100" cy="803275"/>
            <a:chOff x="2501900" y="365125"/>
            <a:chExt cx="6642100" cy="80327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" name="Rounded Rectangle 6"/>
            <p:cNvSpPr/>
            <p:nvPr userDrawn="1"/>
          </p:nvSpPr>
          <p:spPr>
            <a:xfrm>
              <a:off x="2501900" y="365125"/>
              <a:ext cx="6248400" cy="803275"/>
            </a:xfrm>
            <a:prstGeom prst="roundRect">
              <a:avLst/>
            </a:prstGeom>
            <a:solidFill>
              <a:srgbClr val="194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343900" y="365125"/>
              <a:ext cx="800100" cy="803275"/>
            </a:xfrm>
            <a:prstGeom prst="rect">
              <a:avLst/>
            </a:prstGeom>
            <a:solidFill>
              <a:srgbClr val="194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328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567E-0FF4-49A5-A821-6ECE0E85AA51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3619-F348-4C67-BE79-186A04186A3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721475"/>
            <a:ext cx="9144000" cy="136525"/>
          </a:xfrm>
          <a:prstGeom prst="rect">
            <a:avLst/>
          </a:prstGeom>
          <a:solidFill>
            <a:srgbClr val="90A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501900" y="365125"/>
            <a:ext cx="6642100" cy="803275"/>
            <a:chOff x="2501900" y="365125"/>
            <a:chExt cx="6642100" cy="80327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" name="Rounded Rectangle 6"/>
            <p:cNvSpPr/>
            <p:nvPr userDrawn="1"/>
          </p:nvSpPr>
          <p:spPr>
            <a:xfrm>
              <a:off x="2501900" y="365125"/>
              <a:ext cx="6248400" cy="803275"/>
            </a:xfrm>
            <a:prstGeom prst="roundRect">
              <a:avLst/>
            </a:prstGeom>
            <a:solidFill>
              <a:srgbClr val="194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343900" y="365125"/>
              <a:ext cx="800100" cy="803275"/>
            </a:xfrm>
            <a:prstGeom prst="rect">
              <a:avLst/>
            </a:prstGeom>
            <a:solidFill>
              <a:srgbClr val="194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19" y="529509"/>
            <a:ext cx="1947676" cy="48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3000">
              <a:schemeClr val="bg1">
                <a:tint val="98000"/>
                <a:satMod val="130000"/>
                <a:shade val="90000"/>
                <a:lumMod val="103000"/>
              </a:schemeClr>
            </a:gs>
            <a:gs pos="0">
              <a:srgbClr val="7A92BC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619F9-3F58-40DF-9C31-3868F6822368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42461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73619-F348-4C67-BE79-186A04186A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721475"/>
            <a:ext cx="9144000" cy="136525"/>
          </a:xfrm>
          <a:prstGeom prst="rect">
            <a:avLst/>
          </a:prstGeom>
          <a:solidFill>
            <a:srgbClr val="90A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845" r:id="rId2"/>
    <p:sldLayoutId id="2147483861" r:id="rId3"/>
    <p:sldLayoutId id="2147483858" r:id="rId4"/>
    <p:sldLayoutId id="2147483868" r:id="rId5"/>
    <p:sldLayoutId id="2147483860" r:id="rId6"/>
    <p:sldLayoutId id="2147483871" r:id="rId7"/>
    <p:sldLayoutId id="2147483859" r:id="rId8"/>
    <p:sldLayoutId id="2147483862" r:id="rId9"/>
    <p:sldLayoutId id="2147483872" r:id="rId10"/>
    <p:sldLayoutId id="2147483876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867" r:id="rId17"/>
    <p:sldLayoutId id="2147483780" r:id="rId18"/>
    <p:sldLayoutId id="2147483869" r:id="rId19"/>
    <p:sldLayoutId id="2147483870" r:id="rId20"/>
    <p:sldLayoutId id="2147483874" r:id="rId21"/>
    <p:sldLayoutId id="2147483873" r:id="rId22"/>
    <p:sldLayoutId id="2147483875" r:id="rId23"/>
    <p:sldLayoutId id="2147483781" r:id="rId24"/>
    <p:sldLayoutId id="2147483782" r:id="rId25"/>
    <p:sldLayoutId id="2147483783" r:id="rId26"/>
    <p:sldLayoutId id="2147483784" r:id="rId27"/>
    <p:sldLayoutId id="2147483863" r:id="rId28"/>
    <p:sldLayoutId id="2147483864" r:id="rId29"/>
    <p:sldLayoutId id="2147483865" r:id="rId30"/>
    <p:sldLayoutId id="2147483866" r:id="rId3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9467D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B4470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ollege.edu/ready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yqunSGZv-w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ollege.edu/collegeexperience/#tab=3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1953" y="1162410"/>
            <a:ext cx="7886700" cy="733935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Preparing the Underprepared for Academic Success:</a:t>
            </a:r>
            <a:endParaRPr lang="en-US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01953" y="1853590"/>
            <a:ext cx="5110711" cy="1054866"/>
          </a:xfrm>
          <a:prstGeom prst="rect">
            <a:avLst/>
          </a:prstGeom>
        </p:spPr>
        <p:txBody>
          <a:bodyPr vert="horz" lIns="91411" tIns="45706" rIns="91411" bIns="45706" rtlCol="0">
            <a:normAutofit/>
          </a:bodyPr>
          <a:lstStyle>
            <a:lvl1pPr marL="0" indent="0" algn="ctr" defTabSz="457059" rtl="0" eaLnBrk="1" latinLnBrk="0" hangingPunct="1">
              <a:spcBef>
                <a:spcPct val="20000"/>
              </a:spcBef>
              <a:buFont typeface="Arial"/>
              <a:buNone/>
              <a:defRPr sz="3200" kern="1200" baseline="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1pPr>
            <a:lvl2pPr marL="457035" indent="0" algn="ctr" defTabSz="457059" rtl="0" eaLnBrk="1" latinLnBrk="0" hangingPunct="1">
              <a:spcBef>
                <a:spcPct val="20000"/>
              </a:spcBef>
              <a:buFont typeface="Arial"/>
              <a:buNone/>
              <a:defRPr sz="2800" kern="1200" baseline="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2pPr>
            <a:lvl3pPr marL="914071" indent="0" algn="ctr" defTabSz="457059" rtl="0" eaLnBrk="1" latinLnBrk="0" hangingPunct="1">
              <a:spcBef>
                <a:spcPct val="20000"/>
              </a:spcBef>
              <a:buFont typeface="Arial"/>
              <a:buNone/>
              <a:defRPr sz="2400" kern="1200" baseline="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3pPr>
            <a:lvl4pPr marL="1371110" indent="0" algn="ctr" defTabSz="457059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4pPr>
            <a:lvl5pPr marL="1828146" indent="0" algn="ctr" defTabSz="457059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5pPr>
            <a:lvl6pPr marL="2285181" indent="0" algn="ctr" defTabSz="45705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219" indent="0" algn="ctr" defTabSz="45705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252" indent="0" algn="ctr" defTabSz="45705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291" indent="0" algn="ctr" defTabSz="45705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2400" b="1" i="1" dirty="0" smtClean="0">
                <a:solidFill>
                  <a:srgbClr val="1946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St. Petersburg College’s Approach to Implementing SB1720</a:t>
            </a:r>
            <a:endParaRPr lang="en-US" altLang="en-US" sz="2400" b="1" i="1" dirty="0">
              <a:solidFill>
                <a:srgbClr val="19467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yriad Pro" panose="020B0503030403020204" pitchFamily="34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01953" y="3140360"/>
            <a:ext cx="4589503" cy="1316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467D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Conversation with the Jobs for the Future Team</a:t>
            </a:r>
          </a:p>
          <a:p>
            <a:pPr>
              <a:lnSpc>
                <a:spcPct val="100000"/>
              </a:lnSpc>
            </a:pPr>
            <a:r>
              <a:rPr lang="en-US" sz="2000" b="1" i="1" dirty="0" smtClean="0"/>
              <a:t>May 26, 2015</a:t>
            </a:r>
            <a:endParaRPr lang="en-US" sz="2000" b="1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3619-F348-4C67-BE79-186A04186A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6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9156" y="6356350"/>
            <a:ext cx="2057400" cy="365125"/>
          </a:xfrm>
        </p:spPr>
        <p:txBody>
          <a:bodyPr/>
          <a:lstStyle/>
          <a:p>
            <a:pPr algn="ctr">
              <a:defRPr/>
            </a:pPr>
            <a:fld id="{1576BFE0-24F7-46F1-A4C4-AECD27816DED}" type="slidenum">
              <a:rPr lang="en-US" smtClean="0"/>
              <a:pPr algn="ctr">
                <a:defRPr/>
              </a:pPr>
              <a:t>10</a:t>
            </a:fld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25676" y="1448142"/>
            <a:ext cx="7956468" cy="2264542"/>
          </a:xfrm>
          <a:prstGeom prst="rect">
            <a:avLst/>
          </a:prstGeom>
        </p:spPr>
        <p:txBody>
          <a:bodyPr>
            <a:noAutofit/>
          </a:bodyPr>
          <a:lstStyle>
            <a:lvl1pPr marL="342796" indent="-342796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32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742722" indent="-285662" algn="l" defTabSz="457059" rtl="0" eaLnBrk="1" latinLnBrk="0" hangingPunct="1">
              <a:spcBef>
                <a:spcPct val="20000"/>
              </a:spcBef>
              <a:buFont typeface="Arial"/>
              <a:buChar char="–"/>
              <a:defRPr sz="28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2647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599708" indent="-228529" algn="l" defTabSz="457059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6770" indent="-228529" algn="l" defTabSz="457059" rtl="0" eaLnBrk="1" latinLnBrk="0" hangingPunct="1">
              <a:spcBef>
                <a:spcPct val="20000"/>
              </a:spcBef>
              <a:buFont typeface="Arial"/>
              <a:buChar char="»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3830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88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49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06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457200"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3474"/>
                </a:solidFill>
                <a:latin typeface="Myriad Pro" panose="020B0503030403020204" pitchFamily="34" charset="0"/>
              </a:rPr>
              <a:t>Advisors will provide students with options of accelerated pathways to college level courses</a:t>
            </a:r>
          </a:p>
          <a:p>
            <a:pPr marL="742825" lvl="2" indent="-342900" defTabSz="457200"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3474"/>
                </a:solidFill>
                <a:latin typeface="Myriad Pro" panose="020B0503030403020204" pitchFamily="34" charset="0"/>
              </a:rPr>
              <a:t>MOOCs</a:t>
            </a:r>
          </a:p>
          <a:p>
            <a:pPr marL="742825" lvl="2" indent="-342900" defTabSz="457200"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3474"/>
                </a:solidFill>
                <a:latin typeface="Myriad Pro" panose="020B0503030403020204" pitchFamily="34" charset="0"/>
              </a:rPr>
              <a:t>New developmental education options</a:t>
            </a:r>
          </a:p>
          <a:p>
            <a:pPr marL="742825" lvl="2" indent="-342900" defTabSz="457200"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3474"/>
                </a:solidFill>
                <a:latin typeface="Myriad Pro" panose="020B0503030403020204" pitchFamily="34" charset="0"/>
              </a:rPr>
              <a:t>Co-requisite support courses</a:t>
            </a:r>
          </a:p>
          <a:p>
            <a:pPr marL="342900" lvl="1" indent="-342900" defTabSz="457200">
              <a:buClr>
                <a:srgbClr val="90AD3E"/>
              </a:buClr>
              <a:buFont typeface="Wingdings" panose="05000000000000000000" pitchFamily="2" charset="2"/>
              <a:buChar char="§"/>
            </a:pPr>
            <a:endParaRPr lang="en-US" sz="2600" dirty="0">
              <a:solidFill>
                <a:srgbClr val="003474"/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 smtClean="0">
              <a:latin typeface="+mn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57821" y="522690"/>
            <a:ext cx="6298893" cy="5234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467D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Traditional Placement Tracks</a:t>
            </a:r>
            <a:endParaRPr lang="en-US" sz="32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5676" y="4029165"/>
            <a:ext cx="710932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3474"/>
                </a:solidFill>
                <a:latin typeface="Myriad Pro" panose="020B0503030403020204" pitchFamily="34" charset="0"/>
              </a:rPr>
              <a:t>Students who test into 1 or more developmental education courses are required enroll in the College Success Course and Mentoring course</a:t>
            </a:r>
          </a:p>
        </p:txBody>
      </p:sp>
    </p:spTree>
    <p:extLst>
      <p:ext uri="{BB962C8B-B14F-4D97-AF65-F5344CB8AC3E}">
        <p14:creationId xmlns:p14="http://schemas.microsoft.com/office/powerpoint/2010/main" val="36711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61356" y="6356350"/>
            <a:ext cx="2057400" cy="365125"/>
          </a:xfrm>
        </p:spPr>
        <p:txBody>
          <a:bodyPr/>
          <a:lstStyle/>
          <a:p>
            <a:pPr algn="ctr"/>
            <a:fld id="{72D44100-1937-D34D-BD52-04A9C58A8C93}" type="slidenum">
              <a:rPr lang="en-US" smtClean="0"/>
              <a:pPr algn="ctr"/>
              <a:t>11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644966" y="1566268"/>
            <a:ext cx="8002588" cy="1760826"/>
          </a:xfrm>
        </p:spPr>
        <p:txBody>
          <a:bodyPr>
            <a:noAutofit/>
          </a:bodyPr>
          <a:lstStyle/>
          <a:p>
            <a:pPr marL="342900" indent="-342900" defTabSz="457200"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3474"/>
                </a:solidFill>
                <a:latin typeface="Myriad Pro" panose="020B0503030403020204" pitchFamily="34" charset="0"/>
              </a:rPr>
              <a:t>Advisors will use data to recommend coursework</a:t>
            </a:r>
          </a:p>
          <a:p>
            <a:pPr marL="800100" lvl="2" indent="-342900" defTabSz="457200"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3474"/>
                </a:solidFill>
              </a:rPr>
              <a:t>Completed college courses</a:t>
            </a:r>
          </a:p>
          <a:p>
            <a:pPr marL="800100" lvl="2" indent="-342900" defTabSz="457200"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3474"/>
                </a:solidFill>
              </a:rPr>
              <a:t>Test scores (SAT/ACT/FCAT/PERT)</a:t>
            </a:r>
          </a:p>
          <a:p>
            <a:pPr marL="800100" lvl="2" indent="-342900" defTabSz="457200"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3474"/>
                </a:solidFill>
              </a:rPr>
              <a:t>High school courses/GPA  </a:t>
            </a:r>
            <a:endParaRPr lang="en-US" sz="2200" dirty="0" smtClean="0">
              <a:solidFill>
                <a:srgbClr val="003474"/>
              </a:solidFill>
            </a:endParaRPr>
          </a:p>
          <a:p>
            <a:pPr marL="457200" lvl="2" indent="0" defTabSz="457200">
              <a:spcBef>
                <a:spcPct val="20000"/>
              </a:spcBef>
              <a:buClr>
                <a:srgbClr val="90AD3E"/>
              </a:buClr>
              <a:buNone/>
            </a:pPr>
            <a:endParaRPr lang="en-US" sz="2200" dirty="0">
              <a:solidFill>
                <a:srgbClr val="00347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57821" y="522690"/>
            <a:ext cx="6298893" cy="5234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467D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Flexible Placement Tracks</a:t>
            </a:r>
            <a:endParaRPr lang="en-US" sz="32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4966" y="3513117"/>
            <a:ext cx="6582579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3474"/>
                </a:solidFill>
                <a:latin typeface="Myriad Pro" panose="020B0503030403020204" pitchFamily="34" charset="0"/>
              </a:rPr>
              <a:t>If an electronic high school transcript is not available, staff can manually enter data using a program calculator to assist with recommendations for placement  </a:t>
            </a:r>
          </a:p>
        </p:txBody>
      </p:sp>
    </p:spTree>
    <p:extLst>
      <p:ext uri="{BB962C8B-B14F-4D97-AF65-F5344CB8AC3E}">
        <p14:creationId xmlns:p14="http://schemas.microsoft.com/office/powerpoint/2010/main" val="265053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27459" y="6356350"/>
            <a:ext cx="2057400" cy="365125"/>
          </a:xfrm>
        </p:spPr>
        <p:txBody>
          <a:bodyPr/>
          <a:lstStyle/>
          <a:p>
            <a:pPr algn="ctr">
              <a:defRPr/>
            </a:pPr>
            <a:fld id="{DBB6D105-F65D-4C06-90FB-0AE3AC12D8F6}" type="slidenum">
              <a:rPr lang="en-US" smtClean="0"/>
              <a:pPr algn="ctr">
                <a:defRPr/>
              </a:pPr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4941" y="1636743"/>
            <a:ext cx="7939767" cy="96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3474"/>
                </a:solidFill>
                <a:latin typeface="Myriad Pro" panose="020B0503030403020204" pitchFamily="34" charset="0"/>
              </a:rPr>
              <a:t>Advising is REQUIRED for all Flexible Placement </a:t>
            </a:r>
            <a:r>
              <a:rPr lang="en-US" sz="2600" dirty="0" smtClean="0">
                <a:solidFill>
                  <a:srgbClr val="003474"/>
                </a:solidFill>
                <a:latin typeface="Myriad Pro" panose="020B0503030403020204" pitchFamily="34" charset="0"/>
              </a:rPr>
              <a:t>students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90AD3E"/>
              </a:buClr>
            </a:pPr>
            <a:endParaRPr lang="en-US" sz="900" dirty="0">
              <a:solidFill>
                <a:srgbClr val="003474"/>
              </a:solidFill>
              <a:latin typeface="Myriad Pro" panose="020B0503030403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57821" y="522690"/>
            <a:ext cx="6298893" cy="5234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467D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Flexible Placement Advising</a:t>
            </a:r>
            <a:endParaRPr lang="en-US" sz="32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4941" y="2483891"/>
            <a:ext cx="8042283" cy="308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3474"/>
                </a:solidFill>
                <a:latin typeface="Myriad Pro" panose="020B0503030403020204" pitchFamily="34" charset="0"/>
              </a:rPr>
              <a:t>Advisors review information, make recommendations, and provide options for each subject. The advisor may encourage the student to: </a:t>
            </a:r>
          </a:p>
          <a:p>
            <a:pPr marL="800100" lvl="2" indent="-342900">
              <a:lnSpc>
                <a:spcPct val="90000"/>
              </a:lnSpc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3474"/>
                </a:solidFill>
                <a:latin typeface="Myriad Pro" panose="020B0503030403020204" pitchFamily="34" charset="0"/>
              </a:rPr>
              <a:t>Review sample college level questions</a:t>
            </a:r>
          </a:p>
          <a:p>
            <a:pPr marL="800100" lvl="2" indent="-342900">
              <a:lnSpc>
                <a:spcPct val="90000"/>
              </a:lnSpc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3474"/>
                </a:solidFill>
                <a:latin typeface="Myriad Pro" panose="020B0503030403020204" pitchFamily="34" charset="0"/>
              </a:rPr>
              <a:t>Complete online pre-assessment</a:t>
            </a:r>
          </a:p>
          <a:p>
            <a:pPr marL="800100" lvl="2" indent="-342900">
              <a:lnSpc>
                <a:spcPct val="90000"/>
              </a:lnSpc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3474"/>
                </a:solidFill>
                <a:latin typeface="Myriad Pro" panose="020B0503030403020204" pitchFamily="34" charset="0"/>
              </a:rPr>
              <a:t>Utilize the MOOC (Massive Open Online Course)</a:t>
            </a:r>
          </a:p>
          <a:p>
            <a:pPr marL="800100" lvl="2" indent="-342900">
              <a:lnSpc>
                <a:spcPct val="90000"/>
              </a:lnSpc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3474"/>
                </a:solidFill>
                <a:latin typeface="Myriad Pro" panose="020B0503030403020204" pitchFamily="34" charset="0"/>
              </a:rPr>
              <a:t>Take the PERT</a:t>
            </a:r>
          </a:p>
          <a:p>
            <a:pPr marL="457200" lvl="2">
              <a:lnSpc>
                <a:spcPct val="90000"/>
              </a:lnSpc>
              <a:spcBef>
                <a:spcPct val="20000"/>
              </a:spcBef>
              <a:buClr>
                <a:srgbClr val="90AD3E"/>
              </a:buClr>
            </a:pPr>
            <a:endParaRPr lang="en-US" sz="900" dirty="0">
              <a:solidFill>
                <a:srgbClr val="003474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4940" y="5414762"/>
            <a:ext cx="793976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90000"/>
              </a:lnSpc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3474"/>
                </a:solidFill>
                <a:latin typeface="Myriad Pro" panose="020B0503030403020204" pitchFamily="34" charset="0"/>
              </a:rPr>
              <a:t>Students confirm placement decisions using </a:t>
            </a:r>
            <a:r>
              <a:rPr lang="en-US" sz="2600" dirty="0" err="1">
                <a:solidFill>
                  <a:srgbClr val="003474"/>
                </a:solidFill>
                <a:latin typeface="Myriad Pro" panose="020B0503030403020204" pitchFamily="34" charset="0"/>
              </a:rPr>
              <a:t>MySPC</a:t>
            </a:r>
            <a:r>
              <a:rPr lang="en-US" sz="2600" dirty="0">
                <a:solidFill>
                  <a:srgbClr val="003474"/>
                </a:solidFill>
                <a:latin typeface="Myriad Pro" panose="020B0503030403020204" pitchFamily="34" charset="0"/>
              </a:rPr>
              <a:t>,  the online student portal</a:t>
            </a:r>
          </a:p>
        </p:txBody>
      </p:sp>
    </p:spTree>
    <p:extLst>
      <p:ext uri="{BB962C8B-B14F-4D97-AF65-F5344CB8AC3E}">
        <p14:creationId xmlns:p14="http://schemas.microsoft.com/office/powerpoint/2010/main" val="350176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54262634"/>
              </p:ext>
            </p:extLst>
          </p:nvPr>
        </p:nvGraphicFramePr>
        <p:xfrm>
          <a:off x="517353" y="1250950"/>
          <a:ext cx="8097248" cy="537477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34427"/>
                <a:gridCol w="1047426"/>
                <a:gridCol w="1450698"/>
                <a:gridCol w="1374915"/>
                <a:gridCol w="913452"/>
                <a:gridCol w="1217937"/>
                <a:gridCol w="1158393"/>
              </a:tblGrid>
              <a:tr h="8469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College Readiness Area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1946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Order of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Comparisons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1946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Type of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Criteria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1946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Criteria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1946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3-Likely College Ready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1946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2-Dev 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Recommended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1946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1-Dev ED Strongly Recommended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19467D"/>
                    </a:solidFill>
                  </a:tcPr>
                </a:tc>
              </a:tr>
              <a:tr h="751417">
                <a:tc rowSpan="6">
                  <a:txBody>
                    <a:bodyPr/>
                    <a:lstStyle/>
                    <a:p>
                      <a:pPr marL="0" marR="0" algn="ctr" defTabSz="457059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Writing</a:t>
                      </a:r>
                      <a:endParaRPr lang="en-US" sz="12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Course Completion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ENC 0025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ENC 0990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ENC 0055/0056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Grade of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A,B, or C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Remaining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Students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862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Course Completion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ENG 0015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Grade of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A,B, or C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5141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2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Assessments within last 3 years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ACCUPLACER-Sentence Skills </a:t>
                      </a: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subtest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(200)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83 or Higher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58 to </a:t>
                      </a: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82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66423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2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Assessments within last 3 years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PERT –Writing </a:t>
                      </a: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subtest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(111)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103 or higher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 to 102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97421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2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Assessments within last 3 years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SAT Reasoning Test Critical Reading subtest (55)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440 or higher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857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2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0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Assessments within last 3 years</a:t>
                      </a:r>
                    </a:p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 Test-English subtest (177)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17 or higher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657821" y="522690"/>
            <a:ext cx="6298893" cy="5234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467D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Prediction Rubric for Writing</a:t>
            </a:r>
            <a:endParaRPr lang="en-US" sz="32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17290" y="6455503"/>
            <a:ext cx="2057400" cy="365125"/>
          </a:xfrm>
        </p:spPr>
        <p:txBody>
          <a:bodyPr/>
          <a:lstStyle/>
          <a:p>
            <a:pPr algn="ctr"/>
            <a:fld id="{72D44100-1937-D34D-BD52-04A9C58A8C93}" type="slidenum">
              <a:rPr lang="en-US" smtClean="0"/>
              <a:pPr algn="ctr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92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93563" y="6488554"/>
            <a:ext cx="2057400" cy="365125"/>
          </a:xfrm>
        </p:spPr>
        <p:txBody>
          <a:bodyPr/>
          <a:lstStyle/>
          <a:p>
            <a:pPr algn="ctr"/>
            <a:fld id="{72D44100-1937-D34D-BD52-04A9C58A8C93}" type="slidenum">
              <a:rPr lang="en-US" smtClean="0"/>
              <a:pPr algn="ctr"/>
              <a:t>14</a:t>
            </a:fld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031120"/>
              </p:ext>
            </p:extLst>
          </p:nvPr>
        </p:nvGraphicFramePr>
        <p:xfrm>
          <a:off x="471842" y="44881"/>
          <a:ext cx="8043508" cy="599846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12167"/>
                <a:gridCol w="1060064"/>
                <a:gridCol w="999834"/>
                <a:gridCol w="1554625"/>
                <a:gridCol w="1131673"/>
                <a:gridCol w="1192575"/>
                <a:gridCol w="1192570"/>
              </a:tblGrid>
              <a:tr h="7019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College Readiness Area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1946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Order of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Comparisons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1946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Type of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Criteria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1946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Criteria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1946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3-Likely College Ready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1946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2-Dev 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Recommended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1946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1-Dev ED Strongly Recommended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19467D"/>
                    </a:solidFill>
                  </a:tcPr>
                </a:tc>
              </a:tr>
              <a:tr h="621955">
                <a:tc rowSpan="8"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Writing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0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Assessments within last 3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FCAT Reading 2.0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262 or higher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</a:rPr>
                        <a:t>250 to 261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/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All Remaining Students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9756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Course Completion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 COLL PREP HS Course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</a:rPr>
                        <a:t>Grade of A or B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Grade of C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192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3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Course Completion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 or IB English Course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or more units earned with A,B,or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70192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3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Course Completion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Honors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English Course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or more units earned with A,B,or C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3504">
                <a:tc vMerge="1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1200" b="1" dirty="0" smtClean="0"/>
                        <a:t>4</a:t>
                      </a:r>
                      <a:endParaRPr lang="en-US" sz="1200" b="1" dirty="0"/>
                    </a:p>
                  </a:txBody>
                  <a:tcPr>
                    <a:solidFill>
                      <a:srgbClr val="8FA3C7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1200" b="1" dirty="0" smtClean="0"/>
                        <a:t>Composite</a:t>
                      </a:r>
                      <a:endParaRPr lang="en-US" sz="1200" b="1" dirty="0"/>
                    </a:p>
                  </a:txBody>
                  <a:tcPr>
                    <a:solidFill>
                      <a:srgbClr val="8FA3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Subject Area English GPA=3.2</a:t>
                      </a:r>
                      <a:r>
                        <a:rPr lang="en-US" sz="11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or greater  </a:t>
                      </a:r>
                      <a:r>
                        <a:rPr lang="en-US" sz="11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</a:t>
                      </a:r>
                      <a:endParaRPr lang="en-US" sz="1100" b="1" i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FA3C7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Must have two of the four items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FA3C7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Must have one of the four items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FA3C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35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HS unweighted GPA=3.0</a:t>
                      </a:r>
                      <a:r>
                        <a:rPr lang="en-US" sz="11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or greater                 </a:t>
                      </a:r>
                      <a:r>
                        <a:rPr lang="en-US" sz="11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</a:t>
                      </a:r>
                      <a:endParaRPr lang="en-US" sz="1100" b="1" i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FA3C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35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Dual Enrolled with 3 or more credits</a:t>
                      </a:r>
                      <a:r>
                        <a:rPr lang="en-US" sz="11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en-US" sz="11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</a:t>
                      </a:r>
                      <a:endParaRPr lang="en-US" sz="1100" b="1" i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FA3C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81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HS Foreign Language</a:t>
                      </a:r>
                      <a:r>
                        <a:rPr lang="en-US" sz="11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Subject Area with 2.5 or more units earned with A,B, or C</a:t>
                      </a:r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FA3C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8639" y="6079061"/>
            <a:ext cx="6916367" cy="5234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467D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Prediction Rubric for Writing Continued</a:t>
            </a:r>
            <a:endParaRPr lang="en-US" sz="26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84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16440" y="6356350"/>
            <a:ext cx="2057400" cy="365125"/>
          </a:xfrm>
        </p:spPr>
        <p:txBody>
          <a:bodyPr/>
          <a:lstStyle/>
          <a:p>
            <a:pPr algn="ctr"/>
            <a:fld id="{72D44100-1937-D34D-BD52-04A9C58A8C93}" type="slidenum">
              <a:rPr lang="en-US" smtClean="0"/>
              <a:pPr algn="ctr"/>
              <a:t>15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517156"/>
              </p:ext>
            </p:extLst>
          </p:nvPr>
        </p:nvGraphicFramePr>
        <p:xfrm>
          <a:off x="473768" y="1416588"/>
          <a:ext cx="8109678" cy="456660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82476"/>
                <a:gridCol w="2225222"/>
                <a:gridCol w="1633928"/>
                <a:gridCol w="1558977"/>
                <a:gridCol w="1409075"/>
              </a:tblGrid>
              <a:tr h="441641">
                <a:tc gridSpan="5">
                  <a:txBody>
                    <a:bodyPr/>
                    <a:lstStyle/>
                    <a:p>
                      <a:r>
                        <a:rPr lang="en-US" dirty="0" smtClean="0"/>
                        <a:t>Traditional</a:t>
                      </a:r>
                      <a:r>
                        <a:rPr lang="en-US" baseline="0" dirty="0" smtClean="0"/>
                        <a:t> Placement Options</a:t>
                      </a:r>
                      <a:endParaRPr lang="en-US" dirty="0"/>
                    </a:p>
                  </a:txBody>
                  <a:tcPr>
                    <a:solidFill>
                      <a:srgbClr val="1946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i="1" dirty="0" smtClean="0"/>
                        <a:t>Required Pert College Placement Test before</a:t>
                      </a:r>
                      <a:r>
                        <a:rPr lang="en-US" i="1" baseline="0" dirty="0" smtClean="0"/>
                        <a:t> enrollment in courses</a:t>
                      </a:r>
                      <a:endParaRPr lang="en-US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PERT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Previous Placement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Option 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Option 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Option 3</a:t>
                      </a:r>
                      <a:endParaRPr lang="en-US" b="1" dirty="0"/>
                    </a:p>
                  </a:txBody>
                  <a:tcPr/>
                </a:tc>
              </a:tr>
              <a:tr h="28373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Writing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3730"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50-89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ENC0015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ENC0015 (MO)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3730"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90-102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EnC0025</a:t>
                      </a:r>
                      <a:r>
                        <a:rPr lang="en-US" baseline="0" dirty="0" smtClean="0"/>
                        <a:t> or ENC0056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ENC0025</a:t>
                      </a:r>
                      <a:r>
                        <a:rPr lang="en-US" sz="1800" baseline="0" dirty="0" smtClean="0"/>
                        <a:t> 4 cr. (MO)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ENC0056 (CO,MO)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3730"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98-102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ENC0025 </a:t>
                      </a:r>
                      <a:r>
                        <a:rPr lang="en-US" baseline="0" dirty="0" smtClean="0"/>
                        <a:t>or ENC0056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ENC0025 4 cr. (MO)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ENC1101 +</a:t>
                      </a:r>
                    </a:p>
                    <a:p>
                      <a:r>
                        <a:rPr lang="en-US" dirty="0" smtClean="0"/>
                        <a:t>ENC0055 1 cr.</a:t>
                      </a:r>
                      <a:r>
                        <a:rPr lang="en-US" baseline="0" dirty="0" smtClean="0"/>
                        <a:t> (CO,CR)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ENC0056</a:t>
                      </a:r>
                    </a:p>
                    <a:p>
                      <a:r>
                        <a:rPr lang="en-US" dirty="0" smtClean="0"/>
                        <a:t>(CO,MO)</a:t>
                      </a:r>
                      <a:endParaRPr lang="en-US" dirty="0"/>
                    </a:p>
                  </a:txBody>
                  <a:tcPr/>
                </a:tc>
              </a:tr>
              <a:tr h="283730"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103-150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ENC1101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ENC1101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3730"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120-150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Qualifies for</a:t>
                      </a:r>
                      <a:r>
                        <a:rPr lang="en-US" baseline="0" dirty="0" smtClean="0"/>
                        <a:t> Honors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i="1" dirty="0" smtClean="0"/>
                        <a:t>Refer</a:t>
                      </a:r>
                      <a:r>
                        <a:rPr lang="en-US" sz="1800" i="1" baseline="0" dirty="0" smtClean="0"/>
                        <a:t> to Accuplacer Test Scores</a:t>
                      </a:r>
                      <a:endParaRPr lang="en-US" sz="18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3730">
                <a:tc gridSpan="5">
                  <a:txBody>
                    <a:bodyPr/>
                    <a:lstStyle/>
                    <a:p>
                      <a:r>
                        <a:rPr lang="en-US" b="0" i="1" dirty="0" smtClean="0"/>
                        <a:t>Notes: CO=</a:t>
                      </a:r>
                      <a:r>
                        <a:rPr lang="en-US" b="0" i="1" baseline="0" dirty="0" smtClean="0"/>
                        <a:t> Compressed, CR= Co-requisite, MO= Modularized</a:t>
                      </a:r>
                      <a:endParaRPr lang="en-US" b="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657821" y="405956"/>
            <a:ext cx="6298893" cy="5234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467D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Traditional Placement Recommendations</a:t>
            </a:r>
          </a:p>
          <a:p>
            <a:pPr algn="ctr"/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Writing</a:t>
            </a:r>
            <a:endParaRPr lang="en-US" sz="24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58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395256" y="6356350"/>
            <a:ext cx="2057400" cy="365125"/>
          </a:xfrm>
        </p:spPr>
        <p:txBody>
          <a:bodyPr/>
          <a:lstStyle/>
          <a:p>
            <a:pPr algn="ctr"/>
            <a:fld id="{72D44100-1937-D34D-BD52-04A9C58A8C93}" type="slidenum">
              <a:rPr lang="en-US" smtClean="0"/>
              <a:pPr algn="ctr"/>
              <a:t>16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302699"/>
              </p:ext>
            </p:extLst>
          </p:nvPr>
        </p:nvGraphicFramePr>
        <p:xfrm>
          <a:off x="521153" y="1449985"/>
          <a:ext cx="8034727" cy="474948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82890"/>
                <a:gridCol w="1617084"/>
                <a:gridCol w="2002979"/>
                <a:gridCol w="1731774"/>
              </a:tblGrid>
              <a:tr h="441641">
                <a:tc gridSpan="4">
                  <a:txBody>
                    <a:bodyPr/>
                    <a:lstStyle/>
                    <a:p>
                      <a:r>
                        <a:rPr lang="en-US" sz="1500" dirty="0" smtClean="0"/>
                        <a:t>Flexible Placement</a:t>
                      </a:r>
                      <a:r>
                        <a:rPr lang="en-US" sz="1500" baseline="0" dirty="0" smtClean="0"/>
                        <a:t> Options (Standard diploma awarded from a Florida Public School &gt;= 2007)</a:t>
                      </a:r>
                      <a:endParaRPr lang="en-US" sz="1500" dirty="0"/>
                    </a:p>
                  </a:txBody>
                  <a:tcPr>
                    <a:solidFill>
                      <a:srgbClr val="1946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i="1" dirty="0" smtClean="0"/>
                        <a:t>Optional PERT College Placement</a:t>
                      </a:r>
                      <a:r>
                        <a:rPr lang="en-US" i="1" baseline="0" dirty="0" smtClean="0"/>
                        <a:t> Test</a:t>
                      </a:r>
                      <a:endParaRPr lang="en-US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College</a:t>
                      </a:r>
                      <a:r>
                        <a:rPr lang="en-US" b="1" baseline="0" dirty="0" smtClean="0"/>
                        <a:t> Recommendation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Option 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Option 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Option 3</a:t>
                      </a:r>
                      <a:endParaRPr lang="en-US" b="1" dirty="0"/>
                    </a:p>
                  </a:txBody>
                  <a:tcPr/>
                </a:tc>
              </a:tr>
              <a:tr h="28373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Writing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3730"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Dev</a:t>
                      </a:r>
                      <a:r>
                        <a:rPr lang="en-US" b="0" i="0" baseline="0" dirty="0" smtClean="0"/>
                        <a:t> Ed Strongly Recommended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ENC0015 (MO)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2716"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Dev</a:t>
                      </a:r>
                      <a:r>
                        <a:rPr lang="en-US" b="0" i="0" baseline="0" dirty="0" smtClean="0"/>
                        <a:t> Ed Recommended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ENC0025 4 cr. (MO)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ENC0056 (CO,MO)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ENC1101 +</a:t>
                      </a:r>
                    </a:p>
                    <a:p>
                      <a:r>
                        <a:rPr lang="en-US" dirty="0" smtClean="0"/>
                        <a:t>ENC0055 1</a:t>
                      </a:r>
                      <a:r>
                        <a:rPr lang="en-US" baseline="0" dirty="0" smtClean="0"/>
                        <a:t> cr. (CO,CR)</a:t>
                      </a:r>
                      <a:endParaRPr lang="en-US" dirty="0"/>
                    </a:p>
                  </a:txBody>
                  <a:tcPr/>
                </a:tc>
              </a:tr>
              <a:tr h="283730"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Likely College</a:t>
                      </a:r>
                      <a:r>
                        <a:rPr lang="en-US" b="0" i="0" baseline="0" dirty="0" smtClean="0"/>
                        <a:t> Ready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ENC1101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ENC1101 +</a:t>
                      </a:r>
                    </a:p>
                    <a:p>
                      <a:r>
                        <a:rPr lang="en-US" sz="1800" dirty="0" smtClean="0"/>
                        <a:t>ENC0055 1</a:t>
                      </a:r>
                      <a:r>
                        <a:rPr lang="en-US" sz="1800" baseline="0" dirty="0" smtClean="0"/>
                        <a:t> cr.</a:t>
                      </a:r>
                    </a:p>
                    <a:p>
                      <a:r>
                        <a:rPr lang="en-US" sz="1800" baseline="0" dirty="0" smtClean="0"/>
                        <a:t>(CO,CR)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3730"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Qualifies for Honors</a:t>
                      </a:r>
                      <a:endParaRPr lang="en-US" b="0" i="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Refer</a:t>
                      </a:r>
                      <a:r>
                        <a:rPr lang="en-US" i="1" baseline="0" dirty="0" smtClean="0"/>
                        <a:t> to Accuplacer Test Scores</a:t>
                      </a:r>
                      <a:endParaRPr lang="en-US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3730">
                <a:tc gridSpan="4">
                  <a:txBody>
                    <a:bodyPr/>
                    <a:lstStyle/>
                    <a:p>
                      <a:pPr marL="0" marR="0" indent="0" algn="l" defTabSz="4570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/>
                        <a:t>Notes: CO=</a:t>
                      </a:r>
                      <a:r>
                        <a:rPr lang="en-US" b="0" i="1" baseline="0" dirty="0" smtClean="0"/>
                        <a:t> Compressed, CR= Co-requisite, MO= Modularized</a:t>
                      </a:r>
                      <a:endParaRPr lang="en-US" b="0" i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657821" y="405956"/>
            <a:ext cx="6298893" cy="5234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467D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Flexible Placement Recommendations</a:t>
            </a:r>
          </a:p>
          <a:p>
            <a:pPr algn="ctr"/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Writing</a:t>
            </a:r>
            <a:endParaRPr lang="en-US" sz="24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36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373226" y="6356350"/>
            <a:ext cx="2057400" cy="365125"/>
          </a:xfrm>
        </p:spPr>
        <p:txBody>
          <a:bodyPr/>
          <a:lstStyle/>
          <a:p>
            <a:pPr algn="ctr"/>
            <a:fld id="{72D44100-1937-D34D-BD52-04A9C58A8C93}" type="slidenum">
              <a:rPr lang="en-US" smtClean="0"/>
              <a:pPr algn="ctr"/>
              <a:t>17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907723"/>
              </p:ext>
            </p:extLst>
          </p:nvPr>
        </p:nvGraphicFramePr>
        <p:xfrm>
          <a:off x="568990" y="1261189"/>
          <a:ext cx="8064709" cy="512376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tx2">
                      <a:lumMod val="60000"/>
                      <a:lumOff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1487009"/>
                <a:gridCol w="1966646"/>
                <a:gridCol w="2507973"/>
                <a:gridCol w="2103081"/>
              </a:tblGrid>
              <a:tr h="368881"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Traditional</a:t>
                      </a:r>
                      <a:r>
                        <a:rPr lang="en-US" baseline="0" dirty="0" smtClean="0"/>
                        <a:t> Placement Options</a:t>
                      </a:r>
                      <a:endParaRPr lang="en-US" dirty="0"/>
                    </a:p>
                  </a:txBody>
                  <a:tcPr>
                    <a:solidFill>
                      <a:srgbClr val="1946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7245">
                <a:tc gridSpan="4">
                  <a:txBody>
                    <a:bodyPr/>
                    <a:lstStyle/>
                    <a:p>
                      <a:r>
                        <a:rPr lang="en-US" i="1" dirty="0" smtClean="0"/>
                        <a:t>Math</a:t>
                      </a:r>
                      <a:r>
                        <a:rPr lang="en-US" i="1" baseline="0" dirty="0" smtClean="0"/>
                        <a:t> (Get Ready for College-Math MOOC is recommended before and in)</a:t>
                      </a:r>
                      <a:endParaRPr lang="en-US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767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PERT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Previous Placement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Option 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Option 2</a:t>
                      </a:r>
                      <a:endParaRPr lang="en-US" b="1" dirty="0"/>
                    </a:p>
                  </a:txBody>
                  <a:tcPr/>
                </a:tc>
              </a:tr>
              <a:tr h="347245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Math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7245"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50-95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MAT0018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MAT0018 (MO or CO)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MAT0022 (CO)</a:t>
                      </a:r>
                      <a:endParaRPr lang="en-US" dirty="0"/>
                    </a:p>
                  </a:txBody>
                  <a:tcPr/>
                </a:tc>
              </a:tr>
              <a:tr h="607679"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96-113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MAT0028 or MAT0056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MAT0028</a:t>
                      </a:r>
                      <a:r>
                        <a:rPr lang="en-US" sz="1800" baseline="0" dirty="0" smtClean="0"/>
                        <a:t> (CO)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MAT0028 (MO)</a:t>
                      </a:r>
                      <a:endParaRPr lang="en-US" dirty="0"/>
                    </a:p>
                  </a:txBody>
                  <a:tcPr/>
                </a:tc>
              </a:tr>
              <a:tr h="347245"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107-113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MAT0056 2</a:t>
                      </a:r>
                      <a:r>
                        <a:rPr lang="en-US" sz="1800" baseline="0" dirty="0" smtClean="0"/>
                        <a:t> cr. (MO)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7245"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110-113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MAT0055</a:t>
                      </a:r>
                      <a:r>
                        <a:rPr lang="en-US" sz="1800" baseline="0" dirty="0" smtClean="0"/>
                        <a:t> 1 cr. (MO)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7245"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114-122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MAT1033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MAT1033 </a:t>
                      </a:r>
                      <a:r>
                        <a:rPr lang="en-US" sz="1800" smtClean="0"/>
                        <a:t>or MAT1100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7679"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123-150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Higher level</a:t>
                      </a:r>
                      <a:r>
                        <a:rPr lang="en-US" baseline="0" dirty="0" smtClean="0"/>
                        <a:t> Math</a:t>
                      </a:r>
                    </a:p>
                    <a:p>
                      <a:r>
                        <a:rPr lang="en-US" baseline="0" dirty="0" smtClean="0"/>
                        <a:t>Courses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i="1" dirty="0" smtClean="0"/>
                        <a:t>Refer to Accuplacer Test Scores</a:t>
                      </a:r>
                      <a:endParaRPr lang="en-US" sz="18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8842">
                <a:tc gridSpan="4">
                  <a:txBody>
                    <a:bodyPr/>
                    <a:lstStyle/>
                    <a:p>
                      <a:pPr marL="0" marR="0" indent="0" algn="l" defTabSz="4570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/>
                        <a:t>Notes: CO=</a:t>
                      </a:r>
                      <a:r>
                        <a:rPr lang="en-US" b="0" i="1" baseline="0" dirty="0" smtClean="0"/>
                        <a:t> Compressed, CR= Co-requisite, MO= Modularized</a:t>
                      </a:r>
                      <a:endParaRPr lang="en-US" b="0" i="0" dirty="0" smtClean="0"/>
                    </a:p>
                    <a:p>
                      <a:endParaRPr lang="en-US" b="0" i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657821" y="405956"/>
            <a:ext cx="6298893" cy="5234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467D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Traditional Placement Recommendations</a:t>
            </a:r>
          </a:p>
          <a:p>
            <a:pPr algn="ctr"/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Math</a:t>
            </a:r>
            <a:endParaRPr lang="en-US" sz="24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93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28306" y="6356350"/>
            <a:ext cx="2057400" cy="365125"/>
          </a:xfrm>
        </p:spPr>
        <p:txBody>
          <a:bodyPr/>
          <a:lstStyle/>
          <a:p>
            <a:pPr algn="ctr"/>
            <a:fld id="{72D44100-1937-D34D-BD52-04A9C58A8C93}" type="slidenum">
              <a:rPr lang="en-US" smtClean="0"/>
              <a:pPr algn="ctr"/>
              <a:t>18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649894"/>
              </p:ext>
            </p:extLst>
          </p:nvPr>
        </p:nvGraphicFramePr>
        <p:xfrm>
          <a:off x="529263" y="1521367"/>
          <a:ext cx="8034727" cy="447516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tx2">
                      <a:lumMod val="60000"/>
                      <a:lumOff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2682890"/>
                <a:gridCol w="1617084"/>
                <a:gridCol w="1638301"/>
                <a:gridCol w="2096452"/>
              </a:tblGrid>
              <a:tr h="441641">
                <a:tc gridSpan="4">
                  <a:txBody>
                    <a:bodyPr/>
                    <a:lstStyle/>
                    <a:p>
                      <a:r>
                        <a:rPr lang="en-US" sz="1500" dirty="0" smtClean="0"/>
                        <a:t>Flexible Placement</a:t>
                      </a:r>
                      <a:r>
                        <a:rPr lang="en-US" sz="1500" baseline="0" dirty="0" smtClean="0"/>
                        <a:t> Options (Traditional diploma awarded from a Florida Public School &gt;= 2007)</a:t>
                      </a:r>
                      <a:endParaRPr lang="en-US" sz="1500" dirty="0"/>
                    </a:p>
                  </a:txBody>
                  <a:tcPr>
                    <a:solidFill>
                      <a:srgbClr val="1946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i="1" dirty="0" smtClean="0"/>
                        <a:t>Optional PERT College Placement</a:t>
                      </a:r>
                      <a:r>
                        <a:rPr lang="en-US" i="1" baseline="0" dirty="0" smtClean="0"/>
                        <a:t> Test</a:t>
                      </a:r>
                      <a:endParaRPr lang="en-US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College</a:t>
                      </a:r>
                      <a:r>
                        <a:rPr lang="en-US" b="1" baseline="0" dirty="0" smtClean="0"/>
                        <a:t> Recommendation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Option 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Option 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Option 3</a:t>
                      </a:r>
                      <a:endParaRPr lang="en-US" b="1" dirty="0"/>
                    </a:p>
                  </a:txBody>
                  <a:tcPr/>
                </a:tc>
              </a:tr>
              <a:tr h="28373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Math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3730"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Dev</a:t>
                      </a:r>
                      <a:r>
                        <a:rPr lang="en-US" b="0" i="0" baseline="0" dirty="0" smtClean="0"/>
                        <a:t> Ed Strongly Recommended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MAT0018(MO or</a:t>
                      </a:r>
                      <a:r>
                        <a:rPr lang="en-US" baseline="0" dirty="0" smtClean="0"/>
                        <a:t> CO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MAT0022</a:t>
                      </a:r>
                      <a:r>
                        <a:rPr lang="en-US" baseline="0" dirty="0" smtClean="0"/>
                        <a:t> (CO)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College-Math</a:t>
                      </a:r>
                    </a:p>
                    <a:p>
                      <a:r>
                        <a:rPr lang="en-US" dirty="0" smtClean="0"/>
                        <a:t>MOOC</a:t>
                      </a:r>
                      <a:endParaRPr lang="en-US" dirty="0"/>
                    </a:p>
                  </a:txBody>
                  <a:tcPr/>
                </a:tc>
              </a:tr>
              <a:tr h="172716"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Dev</a:t>
                      </a:r>
                      <a:r>
                        <a:rPr lang="en-US" b="0" i="0" baseline="0" dirty="0" smtClean="0"/>
                        <a:t> Ed Recommended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MAT0028</a:t>
                      </a:r>
                      <a:r>
                        <a:rPr lang="en-US" baseline="0" dirty="0" smtClean="0"/>
                        <a:t> (CO)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MAT0028</a:t>
                      </a:r>
                      <a:r>
                        <a:rPr lang="en-US" sz="1800" baseline="0" dirty="0" smtClean="0"/>
                        <a:t> (MO)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MAT0055</a:t>
                      </a:r>
                      <a:r>
                        <a:rPr lang="en-US" baseline="0" dirty="0" smtClean="0"/>
                        <a:t> 1cr.</a:t>
                      </a:r>
                    </a:p>
                    <a:p>
                      <a:r>
                        <a:rPr lang="en-US" baseline="0" dirty="0" smtClean="0"/>
                        <a:t>(MO) or</a:t>
                      </a:r>
                    </a:p>
                    <a:p>
                      <a:r>
                        <a:rPr lang="en-US" baseline="0" dirty="0" smtClean="0"/>
                        <a:t>MAT0056 2cr. (MO)</a:t>
                      </a:r>
                      <a:endParaRPr lang="en-US" dirty="0"/>
                    </a:p>
                  </a:txBody>
                  <a:tcPr/>
                </a:tc>
              </a:tr>
              <a:tr h="283730"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Likely College</a:t>
                      </a:r>
                      <a:r>
                        <a:rPr lang="en-US" b="0" i="0" baseline="0" dirty="0" smtClean="0"/>
                        <a:t> Ready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MAT1033</a:t>
                      </a:r>
                      <a:r>
                        <a:rPr lang="en-US" baseline="0" dirty="0" smtClean="0"/>
                        <a:t> or</a:t>
                      </a:r>
                    </a:p>
                    <a:p>
                      <a:r>
                        <a:rPr lang="en-US" baseline="0" dirty="0" smtClean="0"/>
                        <a:t>MAT1100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3730"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Higher level</a:t>
                      </a:r>
                      <a:r>
                        <a:rPr lang="en-US" b="0" i="0" baseline="0" dirty="0" smtClean="0"/>
                        <a:t> Math Courses</a:t>
                      </a:r>
                      <a:endParaRPr lang="en-US" b="0" i="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Refer</a:t>
                      </a:r>
                      <a:r>
                        <a:rPr lang="en-US" i="1" baseline="0" dirty="0" smtClean="0"/>
                        <a:t> to Accuplacer Test Scores</a:t>
                      </a:r>
                      <a:endParaRPr lang="en-US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3730">
                <a:tc gridSpan="4">
                  <a:txBody>
                    <a:bodyPr/>
                    <a:lstStyle/>
                    <a:p>
                      <a:pPr marL="0" marR="0" indent="0" algn="l" defTabSz="4570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/>
                        <a:t>Notes: CO=</a:t>
                      </a:r>
                      <a:r>
                        <a:rPr lang="en-US" b="0" i="1" baseline="0" dirty="0" smtClean="0"/>
                        <a:t> Compressed, CR= Co-requisite, MO= Modularized</a:t>
                      </a:r>
                      <a:endParaRPr lang="en-US" b="0" i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2657821" y="405956"/>
            <a:ext cx="6298893" cy="5234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467D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Flexible Placement Recommendations</a:t>
            </a:r>
          </a:p>
          <a:p>
            <a:pPr algn="ctr"/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Math</a:t>
            </a:r>
            <a:endParaRPr lang="en-US" sz="24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63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27460" y="6356350"/>
            <a:ext cx="2057400" cy="365125"/>
          </a:xfrm>
        </p:spPr>
        <p:txBody>
          <a:bodyPr/>
          <a:lstStyle/>
          <a:p>
            <a:pPr algn="ctr"/>
            <a:fld id="{72D44100-1937-D34D-BD52-04A9C58A8C93}" type="slidenum">
              <a:rPr lang="en-US" smtClean="0"/>
              <a:pPr algn="ctr"/>
              <a:t>19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74578" y="1711325"/>
            <a:ext cx="4895850" cy="1476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797" y="2020369"/>
            <a:ext cx="2990720" cy="3543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474" y="3411019"/>
            <a:ext cx="5105400" cy="2152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657821" y="493507"/>
            <a:ext cx="6298893" cy="5234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467D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Sample Math Problems</a:t>
            </a:r>
            <a:endParaRPr lang="en-US" sz="32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78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1338" y="1902743"/>
            <a:ext cx="7886700" cy="4351338"/>
          </a:xfrm>
        </p:spPr>
        <p:txBody>
          <a:bodyPr>
            <a:normAutofit/>
          </a:bodyPr>
          <a:lstStyle/>
          <a:p>
            <a:pPr marL="342900" indent="-342900" defTabSz="457200">
              <a:lnSpc>
                <a:spcPct val="50000"/>
              </a:lnSpc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3474"/>
                </a:solidFill>
                <a:latin typeface="Myriad Pro" panose="020B0503030403020204" pitchFamily="34" charset="0"/>
              </a:rPr>
              <a:t>Developmental Education before </a:t>
            </a:r>
            <a:r>
              <a:rPr lang="en-US" sz="2600" dirty="0" smtClean="0">
                <a:solidFill>
                  <a:srgbClr val="003474"/>
                </a:solidFill>
                <a:latin typeface="Myriad Pro" panose="020B0503030403020204" pitchFamily="34" charset="0"/>
              </a:rPr>
              <a:t>SB1720</a:t>
            </a:r>
          </a:p>
          <a:p>
            <a:pPr marL="0" indent="0" defTabSz="457200">
              <a:lnSpc>
                <a:spcPct val="50000"/>
              </a:lnSpc>
              <a:spcBef>
                <a:spcPct val="20000"/>
              </a:spcBef>
              <a:buClr>
                <a:srgbClr val="90AD3E"/>
              </a:buClr>
              <a:buNone/>
            </a:pPr>
            <a:endParaRPr lang="en-US" sz="2600" dirty="0">
              <a:solidFill>
                <a:srgbClr val="003474"/>
              </a:solidFill>
              <a:latin typeface="Myriad Pro" panose="020B0503030403020204" pitchFamily="34" charset="0"/>
            </a:endParaRPr>
          </a:p>
          <a:p>
            <a:pPr marL="342900" indent="-342900" defTabSz="457200">
              <a:lnSpc>
                <a:spcPct val="50000"/>
              </a:lnSpc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3474"/>
                </a:solidFill>
                <a:latin typeface="Myriad Pro" panose="020B0503030403020204" pitchFamily="34" charset="0"/>
              </a:rPr>
              <a:t>SPC’s SB1720 </a:t>
            </a:r>
            <a:r>
              <a:rPr lang="en-US" sz="2600" dirty="0" smtClean="0">
                <a:solidFill>
                  <a:srgbClr val="003474"/>
                </a:solidFill>
                <a:latin typeface="Myriad Pro" panose="020B0503030403020204" pitchFamily="34" charset="0"/>
              </a:rPr>
              <a:t>Implementation</a:t>
            </a:r>
          </a:p>
          <a:p>
            <a:pPr marL="0" indent="0" defTabSz="457200">
              <a:lnSpc>
                <a:spcPct val="50000"/>
              </a:lnSpc>
              <a:spcBef>
                <a:spcPct val="20000"/>
              </a:spcBef>
              <a:buClr>
                <a:srgbClr val="90AD3E"/>
              </a:buClr>
              <a:buNone/>
            </a:pPr>
            <a:endParaRPr lang="en-US" sz="2600" dirty="0">
              <a:solidFill>
                <a:srgbClr val="003474"/>
              </a:solidFill>
              <a:latin typeface="Myriad Pro" panose="020B0503030403020204" pitchFamily="34" charset="0"/>
            </a:endParaRPr>
          </a:p>
          <a:p>
            <a:pPr marL="342900" indent="-342900" defTabSz="457200">
              <a:lnSpc>
                <a:spcPct val="50000"/>
              </a:lnSpc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rgbClr val="003474"/>
                </a:solidFill>
                <a:latin typeface="Myriad Pro" panose="020B0503030403020204" pitchFamily="34" charset="0"/>
              </a:rPr>
              <a:t>Results</a:t>
            </a:r>
          </a:p>
          <a:p>
            <a:pPr marL="0" indent="0" defTabSz="457200">
              <a:lnSpc>
                <a:spcPct val="50000"/>
              </a:lnSpc>
              <a:spcBef>
                <a:spcPct val="20000"/>
              </a:spcBef>
              <a:buClr>
                <a:srgbClr val="90AD3E"/>
              </a:buClr>
              <a:buNone/>
            </a:pPr>
            <a:endParaRPr lang="en-US" sz="2600" dirty="0">
              <a:solidFill>
                <a:srgbClr val="003474"/>
              </a:solidFill>
              <a:latin typeface="Myriad Pro" panose="020B0503030403020204" pitchFamily="34" charset="0"/>
            </a:endParaRPr>
          </a:p>
          <a:p>
            <a:pPr marL="342900" indent="-342900" defTabSz="457200">
              <a:lnSpc>
                <a:spcPct val="50000"/>
              </a:lnSpc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3474"/>
                </a:solidFill>
                <a:latin typeface="Myriad Pro" panose="020B0503030403020204" pitchFamily="34" charset="0"/>
              </a:rPr>
              <a:t>Our findings and upcoming policy changes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3619-F348-4C67-BE79-186A04186A31}" type="slidenum">
              <a:rPr lang="en-US" smtClean="0"/>
              <a:t>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48499" y="505470"/>
            <a:ext cx="58573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Framework for our Conversation</a:t>
            </a:r>
            <a:endParaRPr lang="en-US" sz="28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450340" y="6356350"/>
            <a:ext cx="2057400" cy="365125"/>
          </a:xfrm>
        </p:spPr>
        <p:txBody>
          <a:bodyPr/>
          <a:lstStyle/>
          <a:p>
            <a:pPr algn="ctr"/>
            <a:fld id="{BBB73619-F348-4C67-BE79-186A04186A31}" type="slidenum">
              <a:rPr lang="en-US" smtClean="0"/>
              <a:pPr algn="ctr"/>
              <a:t>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17" y="1524181"/>
            <a:ext cx="8112857" cy="45645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657821" y="493507"/>
            <a:ext cx="6298893" cy="5234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467D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Sample Writing Problems</a:t>
            </a:r>
            <a:endParaRPr lang="en-US" sz="32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23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73" y="1360422"/>
            <a:ext cx="8025989" cy="517849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657821" y="493507"/>
            <a:ext cx="6298893" cy="5234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467D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Flexible Placement Page</a:t>
            </a:r>
            <a:endParaRPr lang="en-US" sz="32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406277" y="6455503"/>
            <a:ext cx="2057400" cy="365125"/>
          </a:xfrm>
        </p:spPr>
        <p:txBody>
          <a:bodyPr/>
          <a:lstStyle/>
          <a:p>
            <a:pPr algn="ctr"/>
            <a:fld id="{72D44100-1937-D34D-BD52-04A9C58A8C93}" type="slidenum">
              <a:rPr lang="en-US" smtClean="0"/>
              <a:pPr algn="ctr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35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96" y="1363663"/>
            <a:ext cx="7745413" cy="51355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57821" y="493507"/>
            <a:ext cx="6298893" cy="5234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467D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 Placement Page</a:t>
            </a:r>
            <a:endParaRPr lang="en-US" sz="32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527457" y="6433469"/>
            <a:ext cx="2057400" cy="365125"/>
          </a:xfrm>
        </p:spPr>
        <p:txBody>
          <a:bodyPr/>
          <a:lstStyle/>
          <a:p>
            <a:pPr algn="ctr"/>
            <a:fld id="{72D44100-1937-D34D-BD52-04A9C58A8C93}" type="slidenum">
              <a:rPr lang="en-US" smtClean="0"/>
              <a:pPr algn="ctr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7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373221" y="6356350"/>
            <a:ext cx="2057400" cy="365125"/>
          </a:xfrm>
        </p:spPr>
        <p:txBody>
          <a:bodyPr/>
          <a:lstStyle/>
          <a:p>
            <a:pPr algn="ctr">
              <a:defRPr/>
            </a:pPr>
            <a:fld id="{DBB6D105-F65D-4C06-90FB-0AE3AC12D8F6}" type="slidenum">
              <a:rPr lang="en-US" smtClean="0"/>
              <a:pPr algn="ctr">
                <a:defRPr/>
              </a:pPr>
              <a:t>23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1231900" y="4568825"/>
            <a:ext cx="7912100" cy="1854200"/>
          </a:xfrm>
        </p:spPr>
        <p:txBody>
          <a:bodyPr>
            <a:normAutofit/>
          </a:bodyPr>
          <a:lstStyle/>
          <a:p>
            <a:pPr marL="342900" lvl="1" indent="-342900" defTabSz="457200"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3474"/>
                </a:solidFill>
              </a:rPr>
              <a:t>Get Ready for College: </a:t>
            </a:r>
            <a:r>
              <a:rPr lang="en-US" sz="2600" dirty="0" smtClean="0">
                <a:solidFill>
                  <a:srgbClr val="003474"/>
                </a:solidFill>
              </a:rPr>
              <a:t>MOOCs </a:t>
            </a:r>
            <a:r>
              <a:rPr lang="en-US" sz="2600" dirty="0">
                <a:solidFill>
                  <a:srgbClr val="003474"/>
                </a:solidFill>
                <a:hlinkClick r:id="rId3"/>
              </a:rPr>
              <a:t>http://www.spcollege.edu/ready/</a:t>
            </a:r>
            <a:endParaRPr lang="en-US" sz="2600" dirty="0">
              <a:solidFill>
                <a:srgbClr val="003474"/>
              </a:solidFill>
            </a:endParaRPr>
          </a:p>
          <a:p>
            <a:pPr marL="342900" lvl="1" indent="-342900" defTabSz="457200"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endParaRPr lang="en-US" sz="2600" dirty="0">
              <a:solidFill>
                <a:srgbClr val="003474"/>
              </a:solidFill>
            </a:endParaRPr>
          </a:p>
          <a:p>
            <a:pPr marL="342900" lvl="1" indent="-342900" defTabSz="457200"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rgbClr val="003474"/>
                </a:solidFill>
              </a:rPr>
              <a:t>8,537 </a:t>
            </a:r>
            <a:r>
              <a:rPr lang="en-US" sz="2600" dirty="0">
                <a:solidFill>
                  <a:srgbClr val="003474"/>
                </a:solidFill>
              </a:rPr>
              <a:t>students have enrolled since May 2013</a:t>
            </a:r>
          </a:p>
          <a:p>
            <a:pPr marL="0" indent="0">
              <a:buNone/>
            </a:pPr>
            <a:endParaRPr lang="en-US" sz="1000" dirty="0"/>
          </a:p>
          <a:p>
            <a:endParaRPr lang="en-US" sz="800" dirty="0"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547" y="1445353"/>
            <a:ext cx="5257403" cy="28515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657821" y="493507"/>
            <a:ext cx="6298893" cy="5234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467D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College Readiness</a:t>
            </a:r>
            <a:endParaRPr lang="en-US" sz="32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51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61359" y="6356350"/>
            <a:ext cx="2057400" cy="365125"/>
          </a:xfrm>
        </p:spPr>
        <p:txBody>
          <a:bodyPr/>
          <a:lstStyle/>
          <a:p>
            <a:pPr algn="ctr"/>
            <a:fld id="{72D44100-1937-D34D-BD52-04A9C58A8C93}" type="slidenum">
              <a:rPr lang="en-US" smtClean="0"/>
              <a:pPr algn="ctr"/>
              <a:t>24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681437" y="1636713"/>
            <a:ext cx="7867650" cy="4411662"/>
          </a:xfrm>
        </p:spPr>
        <p:txBody>
          <a:bodyPr>
            <a:normAutofit lnSpcReduction="10000"/>
          </a:bodyPr>
          <a:lstStyle/>
          <a:p>
            <a:pPr marL="342900" lvl="1" indent="-342900" defTabSz="457200"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3474"/>
                </a:solidFill>
              </a:rPr>
              <a:t>MAT1033 		College Algebra/Calculus		</a:t>
            </a:r>
            <a:r>
              <a:rPr lang="en-US" dirty="0" smtClean="0">
                <a:solidFill>
                  <a:srgbClr val="003474"/>
                </a:solidFill>
              </a:rPr>
              <a:t>    STEM </a:t>
            </a:r>
            <a:r>
              <a:rPr lang="en-US" dirty="0">
                <a:solidFill>
                  <a:srgbClr val="003474"/>
                </a:solidFill>
              </a:rPr>
              <a:t>track</a:t>
            </a:r>
          </a:p>
          <a:p>
            <a:pPr marL="342900" lvl="1" indent="-342900" defTabSz="457200"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3474"/>
                </a:solidFill>
              </a:rPr>
              <a:t>MAT1100 </a:t>
            </a:r>
            <a:r>
              <a:rPr lang="en-US" dirty="0">
                <a:solidFill>
                  <a:srgbClr val="003474"/>
                </a:solidFill>
              </a:rPr>
              <a:t>		Liberal Arts Math/Stats	 </a:t>
            </a:r>
            <a:r>
              <a:rPr lang="en-US" dirty="0" smtClean="0">
                <a:solidFill>
                  <a:srgbClr val="003474"/>
                </a:solidFill>
              </a:rPr>
              <a:t>     Health </a:t>
            </a:r>
            <a:r>
              <a:rPr lang="en-US" dirty="0">
                <a:solidFill>
                  <a:srgbClr val="003474"/>
                </a:solidFill>
              </a:rPr>
              <a:t>Sciences/Education/Public Safety </a:t>
            </a:r>
            <a:r>
              <a:rPr lang="en-US" dirty="0" smtClean="0">
                <a:solidFill>
                  <a:srgbClr val="003474"/>
                </a:solidFill>
              </a:rPr>
              <a:t>track</a:t>
            </a:r>
          </a:p>
          <a:p>
            <a:pPr marL="0" lvl="1" indent="0" defTabSz="457200">
              <a:spcBef>
                <a:spcPct val="20000"/>
              </a:spcBef>
              <a:buClr>
                <a:srgbClr val="90AD3E"/>
              </a:buClr>
              <a:buNone/>
            </a:pPr>
            <a:endParaRPr lang="en-US" dirty="0">
              <a:solidFill>
                <a:srgbClr val="003474"/>
              </a:solidFill>
            </a:endParaRPr>
          </a:p>
          <a:p>
            <a:pPr marL="342900" lvl="1" indent="-342900" defTabSz="457200"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3474"/>
                </a:solidFill>
              </a:rPr>
              <a:t>Co-requisite ENC1101 and </a:t>
            </a:r>
            <a:r>
              <a:rPr lang="en-US" sz="2600" dirty="0" smtClean="0">
                <a:solidFill>
                  <a:srgbClr val="003474"/>
                </a:solidFill>
              </a:rPr>
              <a:t>ENC0055</a:t>
            </a:r>
          </a:p>
          <a:p>
            <a:pPr marL="342900" lvl="1" indent="-342900" defTabSz="457200"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rgbClr val="003474"/>
                </a:solidFill>
              </a:rPr>
              <a:t>MAT0022 (combined MAT0018 and MAT0028)</a:t>
            </a:r>
            <a:endParaRPr lang="en-US" sz="2600" dirty="0">
              <a:solidFill>
                <a:srgbClr val="003474"/>
              </a:solidFill>
            </a:endParaRPr>
          </a:p>
          <a:p>
            <a:pPr marL="342900" lvl="1" indent="-342900" defTabSz="457200"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rgbClr val="003474"/>
                </a:solidFill>
              </a:rPr>
              <a:t>Friendly </a:t>
            </a:r>
            <a:r>
              <a:rPr lang="en-US" sz="2600" dirty="0">
                <a:solidFill>
                  <a:srgbClr val="003474"/>
                </a:solidFill>
              </a:rPr>
              <a:t>“pre-assessment” during registration period and on first day of class</a:t>
            </a:r>
          </a:p>
          <a:p>
            <a:pPr marL="342900" lvl="1" indent="-342900" defTabSz="457200"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3474"/>
                </a:solidFill>
              </a:rPr>
              <a:t>Adaptive Learning and Lecture methods </a:t>
            </a:r>
          </a:p>
          <a:p>
            <a:pPr marL="342900" lvl="1" indent="-342900" defTabSz="457200"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rgbClr val="003474"/>
                </a:solidFill>
              </a:rPr>
              <a:t>Diagnostic </a:t>
            </a:r>
            <a:r>
              <a:rPr lang="en-US" sz="2600" dirty="0">
                <a:solidFill>
                  <a:srgbClr val="003474"/>
                </a:solidFill>
              </a:rPr>
              <a:t>assessments available both online and in all Composition I classes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Right Arrow 2"/>
          <p:cNvSpPr/>
          <p:nvPr/>
        </p:nvSpPr>
        <p:spPr>
          <a:xfrm>
            <a:off x="2449132" y="1681817"/>
            <a:ext cx="417377" cy="265808"/>
          </a:xfrm>
          <a:prstGeom prst="rightArrow">
            <a:avLst/>
          </a:prstGeom>
          <a:solidFill>
            <a:srgbClr val="90AD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657821" y="493507"/>
            <a:ext cx="6298893" cy="5234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467D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Reforms</a:t>
            </a:r>
            <a:endParaRPr lang="en-US" sz="32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449131" y="2100025"/>
            <a:ext cx="417377" cy="265808"/>
          </a:xfrm>
          <a:prstGeom prst="rightArrow">
            <a:avLst/>
          </a:prstGeom>
          <a:solidFill>
            <a:srgbClr val="90AD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6062894" y="2108504"/>
            <a:ext cx="417377" cy="265808"/>
          </a:xfrm>
          <a:prstGeom prst="rightArrow">
            <a:avLst/>
          </a:prstGeom>
          <a:solidFill>
            <a:srgbClr val="90AD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6403153" y="1720809"/>
            <a:ext cx="417377" cy="265808"/>
          </a:xfrm>
          <a:prstGeom prst="rightArrow">
            <a:avLst/>
          </a:prstGeom>
          <a:solidFill>
            <a:srgbClr val="90AD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19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 animBg="1"/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60510" y="6356350"/>
            <a:ext cx="2057400" cy="365125"/>
          </a:xfrm>
        </p:spPr>
        <p:txBody>
          <a:bodyPr/>
          <a:lstStyle/>
          <a:p>
            <a:pPr algn="ctr"/>
            <a:fld id="{72D44100-1937-D34D-BD52-04A9C58A8C93}" type="slidenum">
              <a:rPr lang="en-US" smtClean="0"/>
              <a:pPr algn="ctr"/>
              <a:t>25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859313" y="1737489"/>
            <a:ext cx="7886700" cy="178790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90AD3E"/>
                </a:solidFill>
                <a:latin typeface="Myriad Pro" panose="020B0503030403020204" pitchFamily="34" charset="0"/>
              </a:rPr>
              <a:t>Faculty Training</a:t>
            </a:r>
            <a:endParaRPr lang="en-US" b="1" dirty="0">
              <a:solidFill>
                <a:srgbClr val="90AD3E"/>
              </a:solidFill>
              <a:latin typeface="Myriad Pro" panose="020B0503030403020204" pitchFamily="34" charset="0"/>
            </a:endParaRPr>
          </a:p>
          <a:p>
            <a:pPr lvl="1"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1800" i="1" dirty="0">
                <a:solidFill>
                  <a:srgbClr val="003474"/>
                </a:solidFill>
              </a:rPr>
              <a:t>Developmental Education Reform General Overview </a:t>
            </a:r>
            <a:endParaRPr lang="en-US" sz="1800" i="1" dirty="0" smtClean="0">
              <a:solidFill>
                <a:srgbClr val="003474"/>
              </a:solidFill>
            </a:endParaRPr>
          </a:p>
          <a:p>
            <a:pPr lvl="1"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1800" i="1" dirty="0" smtClean="0">
                <a:solidFill>
                  <a:srgbClr val="003474"/>
                </a:solidFill>
              </a:rPr>
              <a:t>Understanding the Developmental Student in General Education </a:t>
            </a:r>
          </a:p>
          <a:p>
            <a:pPr lvl="1"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1800" i="1" dirty="0" smtClean="0">
                <a:solidFill>
                  <a:srgbClr val="003474"/>
                </a:solidFill>
              </a:rPr>
              <a:t>Embedding Success Strategies in General Education Courses</a:t>
            </a:r>
          </a:p>
          <a:p>
            <a:pPr lvl="1"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1800" i="1" dirty="0" smtClean="0">
                <a:solidFill>
                  <a:srgbClr val="003474"/>
                </a:solidFill>
              </a:rPr>
              <a:t>Implementing </a:t>
            </a:r>
            <a:r>
              <a:rPr lang="en-US" sz="1800" i="1" dirty="0">
                <a:solidFill>
                  <a:srgbClr val="003474"/>
                </a:solidFill>
              </a:rPr>
              <a:t>Success Strategies in General Education </a:t>
            </a:r>
            <a:r>
              <a:rPr lang="en-US" sz="1800" i="1" dirty="0" smtClean="0">
                <a:solidFill>
                  <a:srgbClr val="003474"/>
                </a:solidFill>
              </a:rPr>
              <a:t>Courses</a:t>
            </a:r>
            <a:endParaRPr lang="en-US" sz="1600" i="1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5723" y="5853257"/>
            <a:ext cx="5063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 </a:t>
            </a:r>
            <a:r>
              <a:rPr lang="en-US" u="sng" dirty="0">
                <a:solidFill>
                  <a:schemeClr val="accent1"/>
                </a:solidFill>
                <a:hlinkClick r:id="rId3"/>
              </a:rPr>
              <a:t>http://www.youtube.com/watch?v=pyqunSGZv-w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57821" y="493507"/>
            <a:ext cx="6298893" cy="5234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467D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Training Plan</a:t>
            </a:r>
            <a:endParaRPr lang="en-US" sz="32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9313" y="3602518"/>
            <a:ext cx="726505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90AD3E"/>
                </a:solidFill>
                <a:latin typeface="Myriad Pro" panose="020B0503030403020204" pitchFamily="34" charset="0"/>
              </a:rPr>
              <a:t>Advisor Training</a:t>
            </a:r>
          </a:p>
          <a:p>
            <a:pPr marL="800100" lvl="2" indent="-342900"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i="1" dirty="0" smtClean="0">
                <a:solidFill>
                  <a:srgbClr val="003474"/>
                </a:solidFill>
                <a:latin typeface="Myriad Pro" panose="020B0503030403020204" pitchFamily="34" charset="0"/>
              </a:rPr>
              <a:t>Developmental Education Reform General Overview (online)</a:t>
            </a:r>
          </a:p>
          <a:p>
            <a:pPr marL="800100" lvl="2" indent="-342900"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i="1" dirty="0" smtClean="0">
                <a:solidFill>
                  <a:srgbClr val="003474"/>
                </a:solidFill>
                <a:latin typeface="Myriad Pro" panose="020B0503030403020204" pitchFamily="34" charset="0"/>
              </a:rPr>
              <a:t>Evidence </a:t>
            </a:r>
            <a:r>
              <a:rPr lang="en-US" i="1" dirty="0">
                <a:solidFill>
                  <a:srgbClr val="003474"/>
                </a:solidFill>
                <a:latin typeface="Myriad Pro" panose="020B0503030403020204" pitchFamily="34" charset="0"/>
              </a:rPr>
              <a:t>for Flexible Placement (instructor-led)</a:t>
            </a:r>
          </a:p>
          <a:p>
            <a:pPr marL="800100" lvl="2" indent="-342900"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003474"/>
                </a:solidFill>
                <a:latin typeface="Myriad Pro" panose="020B0503030403020204" pitchFamily="34" charset="0"/>
              </a:rPr>
              <a:t>New Advising Pages (instructor-led)</a:t>
            </a:r>
          </a:p>
          <a:p>
            <a:pPr marL="800100" lvl="2" indent="-342900"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003474"/>
                </a:solidFill>
                <a:latin typeface="Myriad Pro" panose="020B0503030403020204" pitchFamily="34" charset="0"/>
              </a:rPr>
              <a:t>Understanding Curriculum Choices (instructor-led)</a:t>
            </a:r>
          </a:p>
          <a:p>
            <a:pPr marL="800100" lvl="2" indent="-342900"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003474"/>
                </a:solidFill>
                <a:latin typeface="Myriad Pro" panose="020B0503030403020204" pitchFamily="34" charset="0"/>
              </a:rPr>
              <a:t>Developmental Education Advising Role Play (instructor-led)</a:t>
            </a:r>
          </a:p>
        </p:txBody>
      </p:sp>
    </p:spTree>
    <p:extLst>
      <p:ext uri="{BB962C8B-B14F-4D97-AF65-F5344CB8AC3E}">
        <p14:creationId xmlns:p14="http://schemas.microsoft.com/office/powerpoint/2010/main" val="350753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93562" y="6356350"/>
            <a:ext cx="2057400" cy="365125"/>
          </a:xfrm>
        </p:spPr>
        <p:txBody>
          <a:bodyPr/>
          <a:lstStyle/>
          <a:p>
            <a:pPr algn="ctr"/>
            <a:fld id="{72D44100-1937-D34D-BD52-04A9C58A8C93}" type="slidenum">
              <a:rPr lang="en-US" smtClean="0"/>
              <a:pPr algn="ctr"/>
              <a:t>26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827" y="1706563"/>
            <a:ext cx="5035550" cy="2479847"/>
          </a:xfrm>
        </p:spPr>
        <p:txBody>
          <a:bodyPr>
            <a:normAutofit/>
          </a:bodyPr>
          <a:lstStyle/>
          <a:p>
            <a:pPr marL="342900" lvl="1" indent="-342900" defTabSz="457200">
              <a:lnSpc>
                <a:spcPct val="80000"/>
              </a:lnSpc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3474"/>
                </a:solidFill>
              </a:rPr>
              <a:t>Revised Onboarding Steps for New Students</a:t>
            </a:r>
          </a:p>
          <a:p>
            <a:pPr marL="800100" lvl="2" indent="-342900" defTabSz="457200">
              <a:lnSpc>
                <a:spcPct val="80000"/>
              </a:lnSpc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3474"/>
                </a:solidFill>
              </a:rPr>
              <a:t>Existing Web pages</a:t>
            </a:r>
          </a:p>
          <a:p>
            <a:pPr marL="800100" lvl="2" indent="-342900" defTabSz="457200">
              <a:lnSpc>
                <a:spcPct val="80000"/>
              </a:lnSpc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3474"/>
                </a:solidFill>
              </a:rPr>
              <a:t>Letters, emails, postcards</a:t>
            </a:r>
          </a:p>
          <a:p>
            <a:pPr marL="800100" lvl="2" indent="-342900" defTabSz="457200">
              <a:lnSpc>
                <a:spcPct val="80000"/>
              </a:lnSpc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3474"/>
                </a:solidFill>
              </a:rPr>
              <a:t>New Web page for Developmental Education Reform</a:t>
            </a:r>
          </a:p>
          <a:p>
            <a:pPr marL="342900" lvl="1" indent="-342900" defTabSz="457200">
              <a:lnSpc>
                <a:spcPct val="80000"/>
              </a:lnSpc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3474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57821" y="493507"/>
            <a:ext cx="6298893" cy="5234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467D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Communications</a:t>
            </a:r>
            <a:endParaRPr lang="en-US" sz="32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827" y="4412046"/>
            <a:ext cx="4803354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80000"/>
              </a:lnSpc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3474"/>
                </a:solidFill>
              </a:rPr>
              <a:t>Inviting current and former students who qualify to see advisor for additional options</a:t>
            </a:r>
          </a:p>
        </p:txBody>
      </p:sp>
    </p:spTree>
    <p:extLst>
      <p:ext uri="{BB962C8B-B14F-4D97-AF65-F5344CB8AC3E}">
        <p14:creationId xmlns:p14="http://schemas.microsoft.com/office/powerpoint/2010/main" val="63210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328C6-2623-4B50-8FB6-77138E87290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209240"/>
              </p:ext>
            </p:extLst>
          </p:nvPr>
        </p:nvGraphicFramePr>
        <p:xfrm>
          <a:off x="213432" y="1247609"/>
          <a:ext cx="8754299" cy="191789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451899"/>
                <a:gridCol w="1066800"/>
                <a:gridCol w="1447800"/>
                <a:gridCol w="1340001"/>
                <a:gridCol w="1447799"/>
              </a:tblGrid>
              <a:tr h="7733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Courses </a:t>
                      </a:r>
                      <a:endParaRPr lang="en-US" sz="1800" dirty="0"/>
                    </a:p>
                  </a:txBody>
                  <a:tcPr anchor="ctr">
                    <a:solidFill>
                      <a:srgbClr val="1946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All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FTIC Students</a:t>
                      </a:r>
                    </a:p>
                  </a:txBody>
                  <a:tcPr>
                    <a:solidFill>
                      <a:srgbClr val="1946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Likely College Ready</a:t>
                      </a:r>
                    </a:p>
                  </a:txBody>
                  <a:tcPr>
                    <a:solidFill>
                      <a:srgbClr val="1946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Dev Ed Recommend</a:t>
                      </a:r>
                      <a:endParaRPr lang="en-US" sz="1400" dirty="0"/>
                    </a:p>
                  </a:txBody>
                  <a:tcPr>
                    <a:solidFill>
                      <a:srgbClr val="1946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Dev Ed Strongly Recommend</a:t>
                      </a:r>
                      <a:endParaRPr lang="en-US" sz="1400" dirty="0"/>
                    </a:p>
                  </a:txBody>
                  <a:tcPr>
                    <a:solidFill>
                      <a:srgbClr val="19467D"/>
                    </a:solidFill>
                  </a:tcPr>
                </a:tc>
              </a:tr>
              <a:tr h="362213"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kern="1200" dirty="0" smtClean="0">
                          <a:effectLst/>
                        </a:rPr>
                        <a:t>Math Recommendations</a:t>
                      </a:r>
                      <a:endParaRPr lang="en-US" sz="1800" b="1" i="1" u="none" strike="noStrike" kern="1200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525" marR="9525" marT="9525" marB="0" anchor="ctr"/>
                </a:tc>
              </a:tr>
              <a:tr h="43941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dirty="0" smtClean="0">
                          <a:effectLst/>
                        </a:rPr>
                        <a:t>MAT 1033 and MAT 1100 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56.6%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60.1% (557)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41.7% (252)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FFFF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35.6% (160)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FFFF7D"/>
                    </a:solidFill>
                  </a:tcPr>
                </a:tc>
              </a:tr>
              <a:tr h="34293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dirty="0" smtClean="0">
                          <a:effectLst/>
                        </a:rPr>
                        <a:t>Developmental Ed Courses</a:t>
                      </a:r>
                      <a:endParaRPr lang="en-US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53.0%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40.9% (22)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52.0% (152)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47.9% (140)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9501" y="6444476"/>
            <a:ext cx="8187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Source: </a:t>
            </a:r>
            <a:r>
              <a:rPr lang="en-US" sz="1200" i="1" dirty="0" smtClean="0"/>
              <a:t>Pulse Business </a:t>
            </a:r>
            <a:r>
              <a:rPr lang="en-US" sz="1200" i="1" dirty="0"/>
              <a:t>Intelligence System , Campus Success Rates dashboard, Data extracted </a:t>
            </a:r>
            <a:r>
              <a:rPr lang="en-US" sz="1200" i="1" dirty="0" smtClean="0"/>
              <a:t>January 11, 2015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29500" y="6213643"/>
            <a:ext cx="8187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Note: Success rates exclude Pass/Fail Grading basis courses and audits. </a:t>
            </a:r>
          </a:p>
          <a:p>
            <a:endParaRPr lang="en-US" sz="12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838330"/>
              </p:ext>
            </p:extLst>
          </p:nvPr>
        </p:nvGraphicFramePr>
        <p:xfrm>
          <a:off x="202415" y="3248140"/>
          <a:ext cx="8754299" cy="13717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451899"/>
                <a:gridCol w="1066800"/>
                <a:gridCol w="1447800"/>
                <a:gridCol w="1340001"/>
                <a:gridCol w="1447799"/>
              </a:tblGrid>
              <a:tr h="34293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1946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1946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1946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1946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19467D"/>
                    </a:solidFill>
                  </a:tcPr>
                </a:tc>
              </a:tr>
              <a:tr h="34293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kern="1200" dirty="0" smtClean="0">
                          <a:effectLst/>
                        </a:rPr>
                        <a:t>Writing Recommendations</a:t>
                      </a:r>
                      <a:endParaRPr lang="en-US" sz="1800" b="1" i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</a:tr>
              <a:tr h="342935"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kern="1200" dirty="0" smtClean="0">
                          <a:effectLst/>
                        </a:rPr>
                        <a:t>ENC 1101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69.9%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71.1% (967)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58.2% (189)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FFFF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50.4% (131)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FFFF7D"/>
                    </a:solidFill>
                  </a:tcPr>
                </a:tc>
              </a:tr>
              <a:tr h="34293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dirty="0" smtClean="0">
                          <a:effectLst/>
                        </a:rPr>
                        <a:t>Developmental Ed Courses</a:t>
                      </a:r>
                      <a:endParaRPr lang="en-US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72.7%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78.0% (50)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80.4% (56)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62.9% (62)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051732"/>
              </p:ext>
            </p:extLst>
          </p:nvPr>
        </p:nvGraphicFramePr>
        <p:xfrm>
          <a:off x="202415" y="4745281"/>
          <a:ext cx="8754299" cy="1375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451899"/>
                <a:gridCol w="1066800"/>
                <a:gridCol w="1447800"/>
                <a:gridCol w="1340001"/>
                <a:gridCol w="1447799"/>
              </a:tblGrid>
              <a:tr h="343800"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1946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1946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1946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1946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19467D"/>
                    </a:solidFill>
                  </a:tcPr>
                </a:tc>
              </a:tr>
              <a:tr h="343800"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kern="1200" dirty="0" smtClean="0">
                          <a:effectLst/>
                        </a:rPr>
                        <a:t>Reading Recommendations</a:t>
                      </a:r>
                      <a:endParaRPr lang="en-US" sz="1800" b="1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</a:tr>
              <a:tr h="34380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dirty="0" smtClean="0">
                          <a:effectLst/>
                        </a:rPr>
                        <a:t>ENC 1101</a:t>
                      </a:r>
                      <a:endParaRPr lang="en-US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69.9%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73.3% (859)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58.4% (262)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FFFF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48.8% (166)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FFFF7D"/>
                    </a:solidFill>
                  </a:tcPr>
                </a:tc>
              </a:tr>
              <a:tr h="34380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dirty="0" smtClean="0">
                          <a:effectLst/>
                        </a:rPr>
                        <a:t>Developmental Ed Courses</a:t>
                      </a:r>
                      <a:endParaRPr lang="en-US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73.1%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88.9% (9)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86.1% (36)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59.3% (27)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2657821" y="493507"/>
            <a:ext cx="6298893" cy="5234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467D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Prediction Model Outcomes</a:t>
            </a:r>
            <a:endParaRPr lang="en-US" sz="32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17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24" y="6316943"/>
            <a:ext cx="9137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Note: Success rates exclude Pass/Fail Grading basis courses and audits. Groups defined by Custom Cohort and Dev Ed Exempt Student Group.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328C6-2623-4B50-8FB6-77138E87290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73042"/>
            <a:ext cx="8772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Source: </a:t>
            </a:r>
            <a:r>
              <a:rPr lang="en-US" sz="1200" i="1" dirty="0" smtClean="0"/>
              <a:t>Pulse Business </a:t>
            </a:r>
            <a:r>
              <a:rPr lang="en-US" sz="1200" i="1" dirty="0"/>
              <a:t>Intelligence System , </a:t>
            </a:r>
            <a:r>
              <a:rPr lang="en-US" sz="1200" i="1" dirty="0" smtClean="0"/>
              <a:t>College Experience Outcomes dashboard</a:t>
            </a:r>
            <a:r>
              <a:rPr lang="en-US" sz="1200" i="1" dirty="0"/>
              <a:t>, Data extracted </a:t>
            </a:r>
            <a:r>
              <a:rPr lang="en-US" sz="1200" i="1" dirty="0" smtClean="0"/>
              <a:t>January 11, 2015</a:t>
            </a:r>
            <a:endParaRPr lang="en-US" sz="1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707800"/>
              </p:ext>
            </p:extLst>
          </p:nvPr>
        </p:nvGraphicFramePr>
        <p:xfrm>
          <a:off x="220350" y="1259310"/>
          <a:ext cx="8725347" cy="502906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14453"/>
                <a:gridCol w="1858093"/>
                <a:gridCol w="1805817"/>
                <a:gridCol w="1546984"/>
              </a:tblGrid>
              <a:tr h="77333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 Courses </a:t>
                      </a:r>
                      <a:endParaRPr lang="en-US" dirty="0"/>
                    </a:p>
                  </a:txBody>
                  <a:tcPr anchor="ctr">
                    <a:solidFill>
                      <a:srgbClr val="1946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2014 </a:t>
                      </a:r>
                    </a:p>
                    <a:p>
                      <a:pPr algn="ctr"/>
                      <a:r>
                        <a:rPr lang="en-US" dirty="0" smtClean="0"/>
                        <a:t>[Flex Placement  Not Taking College</a:t>
                      </a:r>
                      <a:r>
                        <a:rPr lang="en-US" baseline="0" dirty="0" smtClean="0"/>
                        <a:t> Recommend]</a:t>
                      </a:r>
                      <a:endParaRPr lang="en-US" dirty="0"/>
                    </a:p>
                  </a:txBody>
                  <a:tcPr>
                    <a:solidFill>
                      <a:srgbClr val="1946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2014 [Flex Placement  Taking College</a:t>
                      </a:r>
                      <a:r>
                        <a:rPr lang="en-US" baseline="0" dirty="0" smtClean="0"/>
                        <a:t> Recommend]</a:t>
                      </a:r>
                      <a:endParaRPr lang="en-US" dirty="0"/>
                    </a:p>
                  </a:txBody>
                  <a:tcPr>
                    <a:solidFill>
                      <a:srgbClr val="1946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Diff</a:t>
                      </a:r>
                      <a:endParaRPr lang="en-US" dirty="0"/>
                    </a:p>
                  </a:txBody>
                  <a:tcPr>
                    <a:solidFill>
                      <a:srgbClr val="19467D"/>
                    </a:solidFill>
                  </a:tcPr>
                </a:tc>
              </a:tr>
              <a:tr h="362213"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kern="1200" dirty="0" smtClean="0">
                          <a:effectLst/>
                        </a:rPr>
                        <a:t>Overall FTIC Flex Placement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730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1,094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---</a:t>
                      </a:r>
                      <a:endParaRPr lang="en-US" b="0" dirty="0"/>
                    </a:p>
                  </a:txBody>
                  <a:tcPr marL="9525" marR="9525" marT="9525" marB="0" anchor="ctr"/>
                </a:tc>
              </a:tr>
              <a:tr h="362213"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Overall </a:t>
                      </a:r>
                      <a:r>
                        <a:rPr lang="en-US" sz="1800" u="none" strike="noStrike" kern="1200" dirty="0" smtClean="0">
                          <a:effectLst/>
                        </a:rPr>
                        <a:t>FTIC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55.3%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70.5%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-15.2%</a:t>
                      </a:r>
                      <a:endParaRPr lang="en-US" dirty="0"/>
                    </a:p>
                  </a:txBody>
                  <a:tcPr marL="9525" marR="9525" marT="9525" marB="0" anchor="ctr"/>
                </a:tc>
              </a:tr>
              <a:tr h="362213"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kern="1200" dirty="0" smtClean="0">
                          <a:effectLst/>
                        </a:rPr>
                        <a:t>Male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51.7%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67.2%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-15.5%</a:t>
                      </a:r>
                      <a:endParaRPr lang="en-US" dirty="0"/>
                    </a:p>
                  </a:txBody>
                  <a:tcPr marL="9525" marR="9525" marT="9525" marB="0" anchor="ctr"/>
                </a:tc>
              </a:tr>
              <a:tr h="36221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dirty="0" smtClean="0">
                          <a:effectLst/>
                        </a:rPr>
                        <a:t>Female</a:t>
                      </a:r>
                      <a:endParaRPr lang="en-US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58.2%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72.8%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-14.6%</a:t>
                      </a:r>
                      <a:endParaRPr lang="en-US" dirty="0"/>
                    </a:p>
                  </a:txBody>
                  <a:tcPr marL="9525" marR="9525" marT="9525" marB="0" anchor="ctr"/>
                </a:tc>
              </a:tr>
              <a:tr h="36221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dirty="0" smtClean="0">
                          <a:effectLst/>
                        </a:rPr>
                        <a:t>Black/African American</a:t>
                      </a:r>
                      <a:endParaRPr lang="en-US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42.6%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55.7%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-13.1%</a:t>
                      </a:r>
                      <a:endParaRPr lang="en-US" dirty="0"/>
                    </a:p>
                  </a:txBody>
                  <a:tcPr marL="9525" marR="9525" marT="9525" marB="0" anchor="ctr"/>
                </a:tc>
              </a:tr>
              <a:tr h="362213"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kern="1200" dirty="0" smtClean="0">
                          <a:effectLst/>
                        </a:rPr>
                        <a:t>Hispanic/Latino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61.7%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75.6%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-13.9%</a:t>
                      </a:r>
                      <a:endParaRPr lang="en-US" dirty="0"/>
                    </a:p>
                  </a:txBody>
                  <a:tcPr marL="9525" marR="9525" marT="9525" marB="0" anchor="ctr"/>
                </a:tc>
              </a:tr>
              <a:tr h="362213"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White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57.8%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72.0%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-14.2%</a:t>
                      </a:r>
                      <a:endParaRPr lang="en-US" dirty="0"/>
                    </a:p>
                  </a:txBody>
                  <a:tcPr marL="9525" marR="9525" marT="9525" marB="0" anchor="ctr"/>
                </a:tc>
              </a:tr>
              <a:tr h="34293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dirty="0" smtClean="0">
                          <a:effectLst/>
                        </a:rPr>
                        <a:t>Black/African American Male</a:t>
                      </a:r>
                      <a:endParaRPr lang="en-US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37.6%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55.7%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-18.1%</a:t>
                      </a:r>
                      <a:endParaRPr lang="en-US" dirty="0"/>
                    </a:p>
                  </a:txBody>
                  <a:tcPr marL="9525" marR="9525" marT="9525" marB="0" anchor="ctr"/>
                </a:tc>
              </a:tr>
              <a:tr h="343800"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kern="1200" dirty="0" smtClean="0">
                          <a:effectLst/>
                        </a:rPr>
                        <a:t>Hispanic/Latino Male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53.4%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73.4%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-20.0%</a:t>
                      </a:r>
                      <a:endParaRPr lang="en-US" dirty="0"/>
                    </a:p>
                  </a:txBody>
                  <a:tcPr marL="9525" marR="9525" marT="9525" marB="0" anchor="ctr"/>
                </a:tc>
              </a:tr>
              <a:tr h="343800"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White Male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55.6%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68.1%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-12.5%</a:t>
                      </a:r>
                      <a:endParaRPr lang="en-US" dirty="0"/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2657821" y="493507"/>
            <a:ext cx="6298893" cy="5234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467D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Success Rates</a:t>
            </a:r>
            <a:endParaRPr lang="en-US" sz="32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62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3428306" y="6356350"/>
            <a:ext cx="2057400" cy="365125"/>
          </a:xfrm>
        </p:spPr>
        <p:txBody>
          <a:bodyPr/>
          <a:lstStyle/>
          <a:p>
            <a:pPr algn="ctr">
              <a:defRPr/>
            </a:pPr>
            <a:fld id="{6084398B-9FD9-4749-8646-B793BDEE668C}" type="slidenum">
              <a:rPr lang="en-US" smtClean="0"/>
              <a:pPr algn="ctr">
                <a:defRPr/>
              </a:pPr>
              <a:t>29</a:t>
            </a:fld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6946" y="1900238"/>
            <a:ext cx="7886700" cy="596900"/>
          </a:xfrm>
        </p:spPr>
        <p:txBody>
          <a:bodyPr>
            <a:normAutofit fontScale="92500"/>
          </a:bodyPr>
          <a:lstStyle/>
          <a:p>
            <a:pPr marL="342900" lvl="1" indent="-342900" defTabSz="457200">
              <a:lnSpc>
                <a:spcPct val="80000"/>
              </a:lnSpc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3474"/>
                </a:solidFill>
              </a:rPr>
              <a:t>Developmental Education Enrollment down 23% (SSH)</a:t>
            </a:r>
          </a:p>
          <a:p>
            <a:pPr marL="0" indent="0">
              <a:buNone/>
            </a:pPr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6946" y="4966291"/>
            <a:ext cx="2284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SSH= Student Semester Hours</a:t>
            </a:r>
            <a:endParaRPr lang="en-US" sz="1200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311563"/>
              </p:ext>
            </p:extLst>
          </p:nvPr>
        </p:nvGraphicFramePr>
        <p:xfrm>
          <a:off x="673023" y="2447571"/>
          <a:ext cx="7651534" cy="2423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77067"/>
                <a:gridCol w="1574366"/>
                <a:gridCol w="1533367"/>
                <a:gridCol w="1533367"/>
                <a:gridCol w="15333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Developmental</a:t>
                      </a:r>
                      <a:r>
                        <a:rPr lang="en-US" sz="1600" baseline="0" dirty="0" smtClean="0"/>
                        <a:t> Education Subject Recommended</a:t>
                      </a:r>
                      <a:endParaRPr lang="en-US" sz="1600" dirty="0"/>
                    </a:p>
                  </a:txBody>
                  <a:tcPr>
                    <a:solidFill>
                      <a:srgbClr val="19467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Course</a:t>
                      </a:r>
                      <a:endParaRPr lang="en-US" sz="1600" dirty="0"/>
                    </a:p>
                  </a:txBody>
                  <a:tcPr>
                    <a:solidFill>
                      <a:srgbClr val="19467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#</a:t>
                      </a:r>
                      <a:r>
                        <a:rPr lang="en-US" sz="1600" baseline="0" dirty="0" smtClean="0"/>
                        <a:t> of Dev Ed Recommended Flexible Placement Students</a:t>
                      </a:r>
                      <a:endParaRPr lang="en-US" sz="1600" dirty="0"/>
                    </a:p>
                  </a:txBody>
                  <a:tcPr>
                    <a:solidFill>
                      <a:srgbClr val="1946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0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Success</a:t>
                      </a:r>
                      <a:r>
                        <a:rPr lang="en-US" sz="1600" baseline="0" dirty="0" smtClean="0"/>
                        <a:t> Rate of Flex Placement Students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>
                    <a:solidFill>
                      <a:srgbClr val="1946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0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Overall Course Success Rate</a:t>
                      </a:r>
                    </a:p>
                    <a:p>
                      <a:endParaRPr lang="en-US" sz="1600" dirty="0"/>
                    </a:p>
                  </a:txBody>
                  <a:tcPr>
                    <a:solidFill>
                      <a:srgbClr val="19467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MAT1033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Writing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ENC1101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Reading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ENC1101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2657821" y="493507"/>
            <a:ext cx="6298893" cy="5234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467D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Spring 2014 Results</a:t>
            </a:r>
            <a:endParaRPr lang="en-US" sz="32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90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61361" y="6356350"/>
            <a:ext cx="2057400" cy="365125"/>
          </a:xfrm>
        </p:spPr>
        <p:txBody>
          <a:bodyPr/>
          <a:lstStyle/>
          <a:p>
            <a:pPr algn="ctr"/>
            <a:fld id="{72D44100-1937-D34D-BD52-04A9C58A8C93}" type="slidenum">
              <a:rPr lang="en-US" smtClean="0"/>
              <a:pPr algn="ctr"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01362" y="38100"/>
            <a:ext cx="7886700" cy="14478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Developmental Education Success Rates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62322710"/>
              </p:ext>
            </p:extLst>
          </p:nvPr>
        </p:nvGraphicFramePr>
        <p:xfrm>
          <a:off x="561861" y="1806575"/>
          <a:ext cx="7912100" cy="14782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82420"/>
                <a:gridCol w="1582420"/>
                <a:gridCol w="1582420"/>
                <a:gridCol w="1582420"/>
                <a:gridCol w="158242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Course</a:t>
                      </a:r>
                      <a:endParaRPr lang="en-US" dirty="0"/>
                    </a:p>
                  </a:txBody>
                  <a:tcPr>
                    <a:solidFill>
                      <a:srgbClr val="1946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Fall 2010</a:t>
                      </a:r>
                      <a:endParaRPr lang="en-US" dirty="0"/>
                    </a:p>
                  </a:txBody>
                  <a:tcPr>
                    <a:solidFill>
                      <a:srgbClr val="1946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Fall 2011</a:t>
                      </a:r>
                      <a:endParaRPr lang="en-US" dirty="0"/>
                    </a:p>
                  </a:txBody>
                  <a:tcPr>
                    <a:solidFill>
                      <a:srgbClr val="1946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Fall 2012</a:t>
                      </a:r>
                      <a:endParaRPr lang="en-US" dirty="0"/>
                    </a:p>
                  </a:txBody>
                  <a:tcPr>
                    <a:solidFill>
                      <a:srgbClr val="1946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Fall 2013</a:t>
                      </a:r>
                      <a:endParaRPr lang="en-US" dirty="0"/>
                    </a:p>
                  </a:txBody>
                  <a:tcPr>
                    <a:solidFill>
                      <a:srgbClr val="19467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ENC 0020/25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67.6%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 0024/28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56.3%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 0007/17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883273"/>
              </p:ext>
            </p:extLst>
          </p:nvPr>
        </p:nvGraphicFramePr>
        <p:xfrm>
          <a:off x="579461" y="3802375"/>
          <a:ext cx="7912100" cy="1483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82420"/>
                <a:gridCol w="1582420"/>
                <a:gridCol w="1582420"/>
                <a:gridCol w="1582420"/>
                <a:gridCol w="15824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Course</a:t>
                      </a:r>
                      <a:endParaRPr lang="en-US" dirty="0"/>
                    </a:p>
                  </a:txBody>
                  <a:tcPr>
                    <a:solidFill>
                      <a:srgbClr val="1946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Fall 2010</a:t>
                      </a:r>
                      <a:endParaRPr lang="en-US" dirty="0"/>
                    </a:p>
                  </a:txBody>
                  <a:tcPr>
                    <a:solidFill>
                      <a:srgbClr val="1946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Fall 2011</a:t>
                      </a:r>
                      <a:endParaRPr lang="en-US" dirty="0"/>
                    </a:p>
                  </a:txBody>
                  <a:tcPr>
                    <a:solidFill>
                      <a:srgbClr val="1946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Fall 2012</a:t>
                      </a:r>
                      <a:endParaRPr lang="en-US" dirty="0"/>
                    </a:p>
                  </a:txBody>
                  <a:tcPr>
                    <a:solidFill>
                      <a:srgbClr val="1946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Fall 2013</a:t>
                      </a:r>
                      <a:endParaRPr lang="en-US" dirty="0"/>
                    </a:p>
                  </a:txBody>
                  <a:tcPr>
                    <a:solidFill>
                      <a:srgbClr val="19467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ENC 0056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 0056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69.2%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 0056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88.2%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1565" y="5349278"/>
            <a:ext cx="500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Source: Pulse, Business Intelligence, Student Success Rates report</a:t>
            </a:r>
            <a:endParaRPr lang="en-US" sz="1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06436" y="3433043"/>
            <a:ext cx="5010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474"/>
                </a:solidFill>
                <a:latin typeface="Myriad Pro" panose="020B0503030403020204" pitchFamily="34" charset="0"/>
              </a:rPr>
              <a:t>Redesigned Developmental Education Delivery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6436" y="1415729"/>
            <a:ext cx="4924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474"/>
                </a:solidFill>
                <a:latin typeface="Myriad Pro" panose="020B0503030403020204" pitchFamily="34" charset="0"/>
              </a:rPr>
              <a:t>Traditional Developmental Education Delivery</a:t>
            </a:r>
            <a:endParaRPr lang="en-US" b="1" dirty="0">
              <a:solidFill>
                <a:srgbClr val="003474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5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417290" y="6356350"/>
            <a:ext cx="2057400" cy="365125"/>
          </a:xfrm>
        </p:spPr>
        <p:txBody>
          <a:bodyPr/>
          <a:lstStyle/>
          <a:p>
            <a:pPr algn="ctr"/>
            <a:fld id="{BBB73619-F348-4C67-BE79-186A04186A31}" type="slidenum">
              <a:rPr lang="en-US" smtClean="0"/>
              <a:pPr algn="ctr"/>
              <a:t>30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22537048"/>
              </p:ext>
            </p:extLst>
          </p:nvPr>
        </p:nvGraphicFramePr>
        <p:xfrm>
          <a:off x="627963" y="1489075"/>
          <a:ext cx="7886700" cy="1752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184226"/>
                <a:gridCol w="2294627"/>
                <a:gridCol w="240784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Prediction</a:t>
                      </a:r>
                      <a:endParaRPr lang="en-US" dirty="0"/>
                    </a:p>
                  </a:txBody>
                  <a:tcPr anchor="ctr">
                    <a:solidFill>
                      <a:srgbClr val="1946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Spring 2014</a:t>
                      </a:r>
                    </a:p>
                    <a:p>
                      <a:pPr algn="ctr"/>
                      <a:r>
                        <a:rPr lang="en-US" dirty="0" smtClean="0"/>
                        <a:t>n=833</a:t>
                      </a:r>
                      <a:endParaRPr lang="en-US" dirty="0"/>
                    </a:p>
                  </a:txBody>
                  <a:tcPr>
                    <a:solidFill>
                      <a:srgbClr val="1946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Fall 2014</a:t>
                      </a:r>
                    </a:p>
                    <a:p>
                      <a:pPr algn="ctr"/>
                      <a:r>
                        <a:rPr lang="en-US" dirty="0" smtClean="0"/>
                        <a:t>n=1,960</a:t>
                      </a:r>
                      <a:endParaRPr lang="en-US" dirty="0"/>
                    </a:p>
                  </a:txBody>
                  <a:tcPr>
                    <a:solidFill>
                      <a:srgbClr val="19467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Dev Ed Strongly Recommended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Dev Ed Recommended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Likely College Ready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0729533"/>
              </p:ext>
            </p:extLst>
          </p:nvPr>
        </p:nvGraphicFramePr>
        <p:xfrm>
          <a:off x="628652" y="3375504"/>
          <a:ext cx="7886698" cy="22707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19657"/>
                <a:gridCol w="1173193"/>
                <a:gridCol w="1492370"/>
                <a:gridCol w="1397479"/>
                <a:gridCol w="18039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Enrollments</a:t>
                      </a:r>
                      <a:endParaRPr lang="en-US" dirty="0"/>
                    </a:p>
                  </a:txBody>
                  <a:tcPr anchor="ctr">
                    <a:solidFill>
                      <a:srgbClr val="19467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Spring 2014 (n=833)</a:t>
                      </a:r>
                      <a:endParaRPr lang="en-US" dirty="0"/>
                    </a:p>
                  </a:txBody>
                  <a:tcPr>
                    <a:solidFill>
                      <a:srgbClr val="19467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Fall 2014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dirty="0" smtClean="0"/>
                        <a:t>n=1,960)</a:t>
                      </a:r>
                      <a:endParaRPr lang="en-US" dirty="0"/>
                    </a:p>
                  </a:txBody>
                  <a:tcPr>
                    <a:solidFill>
                      <a:srgbClr val="19467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Dev 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College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Dev 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College Level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Dev Ed Strongly Recommended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Dev Ed Recommended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Likely College Ready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3652" y="6041401"/>
            <a:ext cx="2782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Source: PeopleSoft query, 10/16/14</a:t>
            </a:r>
            <a:endParaRPr lang="en-US" sz="1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28650" y="5736333"/>
            <a:ext cx="3852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Note: College-Level is MAT1033 or MAT1100</a:t>
            </a:r>
            <a:endParaRPr lang="en-US" sz="1600" i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57821" y="526558"/>
            <a:ext cx="6298893" cy="5234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467D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Spring and Fall 2014 Comparisons Math</a:t>
            </a:r>
            <a:endParaRPr lang="en-US" sz="24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22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340172" y="6356350"/>
            <a:ext cx="2057400" cy="365125"/>
          </a:xfrm>
        </p:spPr>
        <p:txBody>
          <a:bodyPr/>
          <a:lstStyle/>
          <a:p>
            <a:pPr algn="ctr"/>
            <a:fld id="{BBB73619-F348-4C67-BE79-186A04186A31}" type="slidenum">
              <a:rPr lang="en-US" smtClean="0"/>
              <a:pPr algn="ctr"/>
              <a:t>31</a:t>
            </a:fld>
            <a:endParaRPr lang="en-US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625967"/>
              </p:ext>
            </p:extLst>
          </p:nvPr>
        </p:nvGraphicFramePr>
        <p:xfrm>
          <a:off x="628650" y="1489195"/>
          <a:ext cx="7886700" cy="1752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184226"/>
                <a:gridCol w="2294627"/>
                <a:gridCol w="240784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Prediction</a:t>
                      </a:r>
                      <a:endParaRPr lang="en-US" dirty="0"/>
                    </a:p>
                  </a:txBody>
                  <a:tcPr anchor="ctr">
                    <a:solidFill>
                      <a:srgbClr val="1946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Spring 2014</a:t>
                      </a:r>
                    </a:p>
                    <a:p>
                      <a:pPr algn="ctr"/>
                      <a:r>
                        <a:rPr lang="en-US" dirty="0" smtClean="0"/>
                        <a:t>(n=803)</a:t>
                      </a:r>
                      <a:endParaRPr lang="en-US" dirty="0"/>
                    </a:p>
                  </a:txBody>
                  <a:tcPr>
                    <a:solidFill>
                      <a:srgbClr val="1946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Fall 2014</a:t>
                      </a:r>
                    </a:p>
                    <a:p>
                      <a:pPr algn="ctr"/>
                      <a:r>
                        <a:rPr lang="en-US" dirty="0" smtClean="0"/>
                        <a:t>(n=1,870)</a:t>
                      </a:r>
                      <a:endParaRPr lang="en-US" dirty="0"/>
                    </a:p>
                  </a:txBody>
                  <a:tcPr>
                    <a:solidFill>
                      <a:srgbClr val="19467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Dev Ed Strongly Recommended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Dev Ed Recommended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Likely College Ready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2982978"/>
              </p:ext>
            </p:extLst>
          </p:nvPr>
        </p:nvGraphicFramePr>
        <p:xfrm>
          <a:off x="628652" y="3375504"/>
          <a:ext cx="7886698" cy="22707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19657"/>
                <a:gridCol w="1173193"/>
                <a:gridCol w="1492370"/>
                <a:gridCol w="1397479"/>
                <a:gridCol w="18039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Enrollments</a:t>
                      </a:r>
                      <a:endParaRPr lang="en-US" dirty="0"/>
                    </a:p>
                  </a:txBody>
                  <a:tcPr anchor="ctr">
                    <a:solidFill>
                      <a:srgbClr val="19467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Spring 2014 (n=803)</a:t>
                      </a:r>
                      <a:endParaRPr lang="en-US" dirty="0"/>
                    </a:p>
                  </a:txBody>
                  <a:tcPr>
                    <a:solidFill>
                      <a:srgbClr val="19467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Fall 2014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dirty="0" smtClean="0"/>
                        <a:t>n=1,870)</a:t>
                      </a:r>
                      <a:endParaRPr lang="en-US" dirty="0"/>
                    </a:p>
                  </a:txBody>
                  <a:tcPr>
                    <a:solidFill>
                      <a:srgbClr val="19467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Dev 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College-Level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Dev 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College-Level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Dev Ed Strongly Recommended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Dev Ed Recommended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Likely College Ready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8650" y="5814639"/>
            <a:ext cx="2755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Note: College-Level is ENC1101</a:t>
            </a:r>
            <a:endParaRPr lang="en-US" sz="1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34669" y="6132349"/>
            <a:ext cx="2782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Source: PeopleSoft query, 10/16/14</a:t>
            </a:r>
            <a:endParaRPr lang="en-US" sz="1400" i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657821" y="526558"/>
            <a:ext cx="6486179" cy="5234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467D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Spring and Fall 2014 Comparisons Writing</a:t>
            </a:r>
            <a:endParaRPr lang="en-US" sz="24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73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483390" y="6356350"/>
            <a:ext cx="2057400" cy="365125"/>
          </a:xfrm>
        </p:spPr>
        <p:txBody>
          <a:bodyPr/>
          <a:lstStyle/>
          <a:p>
            <a:pPr algn="ctr"/>
            <a:fld id="{BBB73619-F348-4C67-BE79-186A04186A31}" type="slidenum">
              <a:rPr lang="en-US" smtClean="0"/>
              <a:pPr algn="ctr"/>
              <a:t>32</a:t>
            </a:fld>
            <a:endParaRPr lang="en-US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3602511"/>
              </p:ext>
            </p:extLst>
          </p:nvPr>
        </p:nvGraphicFramePr>
        <p:xfrm>
          <a:off x="628650" y="1489195"/>
          <a:ext cx="7886700" cy="1752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184226"/>
                <a:gridCol w="2294627"/>
                <a:gridCol w="240784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Prediction</a:t>
                      </a:r>
                      <a:endParaRPr lang="en-US" dirty="0"/>
                    </a:p>
                  </a:txBody>
                  <a:tcPr anchor="ctr">
                    <a:solidFill>
                      <a:srgbClr val="1946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Spring 2014</a:t>
                      </a:r>
                    </a:p>
                    <a:p>
                      <a:pPr algn="ctr"/>
                      <a:r>
                        <a:rPr lang="en-US" dirty="0" smtClean="0"/>
                        <a:t>(n=713)</a:t>
                      </a:r>
                      <a:endParaRPr lang="en-US" dirty="0"/>
                    </a:p>
                  </a:txBody>
                  <a:tcPr>
                    <a:solidFill>
                      <a:srgbClr val="1946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Fall 2014</a:t>
                      </a:r>
                    </a:p>
                    <a:p>
                      <a:pPr algn="ctr"/>
                      <a:r>
                        <a:rPr lang="en-US" dirty="0" smtClean="0"/>
                        <a:t>(n=1,876)</a:t>
                      </a:r>
                      <a:endParaRPr lang="en-US" dirty="0"/>
                    </a:p>
                  </a:txBody>
                  <a:tcPr>
                    <a:solidFill>
                      <a:srgbClr val="19467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Dev Ed Strongly Recommended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Dev Ed Recommended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Likely College Ready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393719"/>
              </p:ext>
            </p:extLst>
          </p:nvPr>
        </p:nvGraphicFramePr>
        <p:xfrm>
          <a:off x="628652" y="3375504"/>
          <a:ext cx="7886698" cy="22707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19657"/>
                <a:gridCol w="1173193"/>
                <a:gridCol w="1492370"/>
                <a:gridCol w="1397479"/>
                <a:gridCol w="18039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Enrollments</a:t>
                      </a:r>
                      <a:endParaRPr lang="en-US" dirty="0"/>
                    </a:p>
                  </a:txBody>
                  <a:tcPr anchor="ctr">
                    <a:solidFill>
                      <a:srgbClr val="19467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Spring 2014 (n=713)</a:t>
                      </a:r>
                      <a:endParaRPr lang="en-US" dirty="0"/>
                    </a:p>
                  </a:txBody>
                  <a:tcPr>
                    <a:solidFill>
                      <a:srgbClr val="19467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Fall 2014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dirty="0" smtClean="0"/>
                        <a:t>n=1,876)</a:t>
                      </a:r>
                      <a:endParaRPr lang="en-US" dirty="0"/>
                    </a:p>
                  </a:txBody>
                  <a:tcPr>
                    <a:solidFill>
                      <a:srgbClr val="19467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Dev 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College-Level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Dev 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College-Level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Dev Ed Strongly Recommended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Dev Ed Recommended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Likely College Ready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8650" y="5814639"/>
            <a:ext cx="2755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Note: College-Level is ENC1101</a:t>
            </a:r>
            <a:endParaRPr lang="en-US" sz="1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34669" y="6165400"/>
            <a:ext cx="2782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Source: PeopleSoft query, 10/16/14</a:t>
            </a:r>
            <a:endParaRPr lang="en-US" sz="1400" i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80702" y="526558"/>
            <a:ext cx="6486179" cy="5234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467D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Spring and Fall 2014 Comparisons Reading</a:t>
            </a:r>
            <a:endParaRPr lang="en-US" sz="24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89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505428" y="6356350"/>
            <a:ext cx="2057400" cy="365125"/>
          </a:xfrm>
        </p:spPr>
        <p:txBody>
          <a:bodyPr/>
          <a:lstStyle/>
          <a:p>
            <a:pPr algn="ctr">
              <a:defRPr/>
            </a:pPr>
            <a:fld id="{192328C6-2623-4B50-8FB6-77138E872903}" type="slidenum">
              <a:rPr lang="en-US" smtClean="0"/>
              <a:pPr algn="ctr">
                <a:defRPr/>
              </a:pPr>
              <a:t>33</a:t>
            </a:fld>
            <a:endParaRPr lang="en-US" dirty="0"/>
          </a:p>
        </p:txBody>
      </p:sp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8426587"/>
              </p:ext>
            </p:extLst>
          </p:nvPr>
        </p:nvGraphicFramePr>
        <p:xfrm>
          <a:off x="743639" y="1554648"/>
          <a:ext cx="7813766" cy="459359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50655"/>
                <a:gridCol w="1516019"/>
                <a:gridCol w="1290755"/>
                <a:gridCol w="1290755"/>
                <a:gridCol w="1332791"/>
                <a:gridCol w="1332791"/>
              </a:tblGrid>
              <a:tr h="600882">
                <a:tc>
                  <a:txBody>
                    <a:bodyPr/>
                    <a:lstStyle/>
                    <a:p>
                      <a:r>
                        <a:rPr lang="en-US" dirty="0" smtClean="0"/>
                        <a:t>Course </a:t>
                      </a:r>
                      <a:endParaRPr lang="en-US" dirty="0"/>
                    </a:p>
                  </a:txBody>
                  <a:tcPr>
                    <a:solidFill>
                      <a:srgbClr val="19467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solidFill>
                      <a:srgbClr val="19467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Spring 2014 Enrollment</a:t>
                      </a:r>
                      <a:endParaRPr lang="en-US" dirty="0"/>
                    </a:p>
                  </a:txBody>
                  <a:tcPr>
                    <a:solidFill>
                      <a:srgbClr val="19467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Success</a:t>
                      </a:r>
                      <a:r>
                        <a:rPr lang="en-US" baseline="0" dirty="0" smtClean="0"/>
                        <a:t> Rate Flex Placement Students</a:t>
                      </a:r>
                      <a:endParaRPr lang="en-US" dirty="0"/>
                    </a:p>
                  </a:txBody>
                  <a:tcPr>
                    <a:solidFill>
                      <a:srgbClr val="19467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Overall Success Rate</a:t>
                      </a:r>
                      <a:endParaRPr lang="en-US" dirty="0"/>
                    </a:p>
                  </a:txBody>
                  <a:tcPr>
                    <a:solidFill>
                      <a:srgbClr val="19467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Fall 2014 Enrollment</a:t>
                      </a:r>
                      <a:endParaRPr lang="en-US" dirty="0"/>
                    </a:p>
                  </a:txBody>
                  <a:tcPr>
                    <a:solidFill>
                      <a:srgbClr val="19467D"/>
                    </a:solidFill>
                  </a:tcPr>
                </a:tc>
              </a:tr>
              <a:tr h="4397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SPC1017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Intro</a:t>
                      </a:r>
                      <a:r>
                        <a:rPr lang="en-US" sz="1400" baseline="0" dirty="0" smtClean="0"/>
                        <a:t> to Speech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52%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75%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143</a:t>
                      </a:r>
                      <a:endParaRPr lang="en-US" sz="1600" dirty="0"/>
                    </a:p>
                  </a:txBody>
                  <a:tcPr/>
                </a:tc>
              </a:tr>
              <a:tr h="47007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SLS1101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College Experience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52%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65%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163</a:t>
                      </a:r>
                      <a:endParaRPr lang="en-US" sz="1600" dirty="0"/>
                    </a:p>
                  </a:txBody>
                  <a:tcPr/>
                </a:tc>
              </a:tr>
              <a:tr h="47007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REL2300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World Religions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51%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76%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123</a:t>
                      </a:r>
                      <a:endParaRPr lang="en-US" sz="1600" dirty="0"/>
                    </a:p>
                  </a:txBody>
                  <a:tcPr/>
                </a:tc>
              </a:tr>
              <a:tr h="47007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PHI1600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Applied Ethics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59%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76%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123</a:t>
                      </a:r>
                      <a:endParaRPr lang="en-US" sz="1600" dirty="0"/>
                    </a:p>
                  </a:txBody>
                  <a:tcPr/>
                </a:tc>
              </a:tr>
              <a:tr h="38773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PSY1012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General Psych.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45%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73%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122</a:t>
                      </a:r>
                      <a:endParaRPr lang="en-US" sz="1600" dirty="0"/>
                    </a:p>
                  </a:txBody>
                  <a:tcPr/>
                </a:tc>
              </a:tr>
              <a:tr h="47007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HUM2270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Humanities East – West Synthesis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46%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72%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72</a:t>
                      </a:r>
                      <a:endParaRPr lang="en-US" sz="1600" dirty="0"/>
                    </a:p>
                  </a:txBody>
                  <a:tcPr/>
                </a:tc>
              </a:tr>
              <a:tr h="60088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HUM2210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Western Humanities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61%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73%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53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2401089" y="329073"/>
            <a:ext cx="6629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Pro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Pro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Pro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Pro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Pro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Pro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Pro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College-Level Course Enrollments 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Where Writing Prediction was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 Ed Strongly Recommended or Recommended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2807" y="6202461"/>
            <a:ext cx="2300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Note: Not including ENC1101</a:t>
            </a:r>
            <a:endParaRPr lang="en-US" sz="1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22807" y="6413698"/>
            <a:ext cx="2782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Source: PeopleSoft query, 10/16/14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99474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3619-F348-4C67-BE79-186A04186A31}" type="slidenum">
              <a:rPr lang="en-US" smtClean="0"/>
              <a:t>34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94" y="1741638"/>
            <a:ext cx="8447556" cy="3755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648308" y="466475"/>
            <a:ext cx="51327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Equipping our Advisors with Data</a:t>
            </a:r>
            <a:endParaRPr lang="en-US" sz="24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63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963" y="1864247"/>
            <a:ext cx="7912100" cy="625566"/>
          </a:xfrm>
        </p:spPr>
        <p:txBody>
          <a:bodyPr>
            <a:normAutofit/>
          </a:bodyPr>
          <a:lstStyle/>
          <a:p>
            <a:pPr marL="342900" indent="-342900" defTabSz="457200">
              <a:lnSpc>
                <a:spcPct val="80000"/>
              </a:lnSpc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3474"/>
                </a:solidFill>
                <a:latin typeface="Myriad Pro" panose="020B0503030403020204" pitchFamily="34" charset="0"/>
              </a:rPr>
              <a:t>Begin Smart Start </a:t>
            </a:r>
            <a:r>
              <a:rPr lang="en-US" dirty="0" smtClean="0">
                <a:solidFill>
                  <a:srgbClr val="003474"/>
                </a:solidFill>
                <a:latin typeface="Myriad Pro" panose="020B0503030403020204" pitchFamily="34" charset="0"/>
              </a:rPr>
              <a:t>Orientation</a:t>
            </a:r>
          </a:p>
          <a:p>
            <a:pPr marL="0" indent="0" defTabSz="457200">
              <a:lnSpc>
                <a:spcPct val="80000"/>
              </a:lnSpc>
              <a:spcBef>
                <a:spcPct val="20000"/>
              </a:spcBef>
              <a:buClr>
                <a:srgbClr val="90AD3E"/>
              </a:buClr>
              <a:buNone/>
            </a:pPr>
            <a:endParaRPr lang="en-US" dirty="0">
              <a:solidFill>
                <a:srgbClr val="003474"/>
              </a:solidFill>
              <a:latin typeface="Myriad Pro" panose="020B0503030403020204" pitchFamily="34" charset="0"/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240" y="365125"/>
            <a:ext cx="5833110" cy="775698"/>
          </a:xfrm>
        </p:spPr>
        <p:txBody>
          <a:bodyPr>
            <a:normAutofit/>
          </a:bodyPr>
          <a:lstStyle/>
          <a:p>
            <a:pPr defTabSz="457200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 Steps &amp; Policy Changes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1395" y="6422069"/>
            <a:ext cx="2057400" cy="365125"/>
          </a:xfrm>
        </p:spPr>
        <p:txBody>
          <a:bodyPr/>
          <a:lstStyle/>
          <a:p>
            <a:pPr algn="ctr"/>
            <a:fld id="{72D44100-1937-D34D-BD52-04A9C58A8C93}" type="slidenum">
              <a:rPr lang="en-US" smtClean="0"/>
              <a:pPr algn="ctr"/>
              <a:t>35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53963" y="2564747"/>
            <a:ext cx="747478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3474"/>
                </a:solidFill>
                <a:latin typeface="Myriad Pro" panose="020B0503030403020204" pitchFamily="34" charset="0"/>
              </a:rPr>
              <a:t>Improve identification and communication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0AD3E"/>
              </a:buClr>
            </a:pPr>
            <a:endParaRPr lang="en-US" sz="2800" dirty="0">
              <a:solidFill>
                <a:srgbClr val="003474"/>
              </a:solidFill>
              <a:latin typeface="Myriad Pro" panose="020B05030304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3963" y="3330991"/>
            <a:ext cx="7452913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3474"/>
                </a:solidFill>
                <a:latin typeface="Myriad Pro" panose="020B0503030403020204" pitchFamily="34" charset="0"/>
              </a:rPr>
              <a:t>Implement co-requisites for Gateway Courses 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90AD3E"/>
              </a:buClr>
            </a:pPr>
            <a:endParaRPr lang="en-US" sz="2800" dirty="0">
              <a:solidFill>
                <a:srgbClr val="003474"/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3963" y="4143401"/>
            <a:ext cx="7661387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3474"/>
                </a:solidFill>
                <a:latin typeface="Myriad Pro" panose="020B0503030403020204" pitchFamily="34" charset="0"/>
              </a:rPr>
              <a:t>Create Course Completion Milestones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90AD3E"/>
              </a:buClr>
            </a:pPr>
            <a:endParaRPr lang="en-US" sz="2800" dirty="0">
              <a:solidFill>
                <a:srgbClr val="003474"/>
              </a:solidFill>
              <a:latin typeface="Myriad Pro" panose="020B0503030403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3962" y="4900012"/>
            <a:ext cx="7661387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3474"/>
                </a:solidFill>
                <a:latin typeface="Myriad Pro" panose="020B0503030403020204" pitchFamily="34" charset="0"/>
              </a:rPr>
              <a:t>Work with Pinellas County Schools (PCS) on alignment (CAG Grant)</a:t>
            </a:r>
          </a:p>
        </p:txBody>
      </p:sp>
    </p:spTree>
    <p:extLst>
      <p:ext uri="{BB962C8B-B14F-4D97-AF65-F5344CB8AC3E}">
        <p14:creationId xmlns:p14="http://schemas.microsoft.com/office/powerpoint/2010/main" val="177508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8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3619-F348-4C67-BE79-186A04186A31}" type="slidenum">
              <a:rPr lang="en-US" smtClean="0"/>
              <a:t>36</a:t>
            </a:fld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93630" y="2219741"/>
            <a:ext cx="7836195" cy="7327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B4470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457200">
              <a:lnSpc>
                <a:spcPct val="80000"/>
              </a:lnSpc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3474"/>
                </a:solidFill>
                <a:latin typeface="Myriad Pro" panose="020B0503030403020204" pitchFamily="34" charset="0"/>
              </a:rPr>
              <a:t>Replaces current New Student Orientation (NSO)</a:t>
            </a:r>
          </a:p>
          <a:p>
            <a:pPr marL="342900" indent="-342900" defTabSz="457200">
              <a:lnSpc>
                <a:spcPct val="80000"/>
              </a:lnSpc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003474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5719" y="468260"/>
            <a:ext cx="5145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Start Orientation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3629" y="3028877"/>
            <a:ext cx="7836195" cy="785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3474"/>
                </a:solidFill>
                <a:latin typeface="Myriad Pro" panose="020B0503030403020204" pitchFamily="34" charset="0"/>
              </a:rPr>
              <a:t>Non-credit; free to students</a:t>
            </a:r>
            <a:br>
              <a:rPr lang="en-US" sz="2800" dirty="0">
                <a:solidFill>
                  <a:srgbClr val="003474"/>
                </a:solidFill>
                <a:latin typeface="Myriad Pro" panose="020B0503030403020204" pitchFamily="34" charset="0"/>
              </a:rPr>
            </a:br>
            <a:endParaRPr lang="en-US" sz="2800" dirty="0">
              <a:solidFill>
                <a:srgbClr val="003474"/>
              </a:solidFill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3630" y="3798013"/>
            <a:ext cx="7836194" cy="785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3474"/>
                </a:solidFill>
                <a:latin typeface="Myriad Pro" panose="020B0503030403020204" pitchFamily="34" charset="0"/>
              </a:rPr>
              <a:t>Facilitated by advising staff; key contact</a:t>
            </a:r>
            <a:br>
              <a:rPr lang="en-US" sz="2800" dirty="0">
                <a:solidFill>
                  <a:srgbClr val="003474"/>
                </a:solidFill>
                <a:latin typeface="Myriad Pro" panose="020B0503030403020204" pitchFamily="34" charset="0"/>
              </a:rPr>
            </a:br>
            <a:endParaRPr lang="en-US" sz="2800" dirty="0">
              <a:solidFill>
                <a:srgbClr val="003474"/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3628" y="4663472"/>
            <a:ext cx="7513089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3474"/>
                </a:solidFill>
                <a:latin typeface="Myriad Pro" panose="020B0503030403020204" pitchFamily="34" charset="0"/>
              </a:rPr>
              <a:t>Required of all new AA and AS degree-seeking students</a:t>
            </a:r>
          </a:p>
        </p:txBody>
      </p:sp>
    </p:spTree>
    <p:extLst>
      <p:ext uri="{BB962C8B-B14F-4D97-AF65-F5344CB8AC3E}">
        <p14:creationId xmlns:p14="http://schemas.microsoft.com/office/powerpoint/2010/main" val="300064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3619-F348-4C67-BE79-186A04186A31}" type="slidenum">
              <a:rPr lang="en-US" smtClean="0"/>
              <a:t>37</a:t>
            </a:fld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37332" y="2024772"/>
            <a:ext cx="7865145" cy="7074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B4470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457200">
              <a:lnSpc>
                <a:spcPct val="80000"/>
              </a:lnSpc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3474"/>
                </a:solidFill>
                <a:latin typeface="Myriad Pro" panose="020B0503030403020204" pitchFamily="34" charset="0"/>
              </a:rPr>
              <a:t>Blended format:  1 hr., 15 min. in class and…</a:t>
            </a:r>
            <a:br>
              <a:rPr lang="en-US" dirty="0">
                <a:solidFill>
                  <a:srgbClr val="003474"/>
                </a:solidFill>
                <a:latin typeface="Myriad Pro" panose="020B0503030403020204" pitchFamily="34" charset="0"/>
              </a:rPr>
            </a:br>
            <a:r>
              <a:rPr lang="en-US" dirty="0" smtClean="0">
                <a:solidFill>
                  <a:srgbClr val="0034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00347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solidFill>
                <a:srgbClr val="0034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34703" y="470993"/>
            <a:ext cx="5145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Start Orientation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7332" y="2666726"/>
            <a:ext cx="7138032" cy="785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3474"/>
                </a:solidFill>
                <a:latin typeface="Myriad Pro" panose="020B0503030403020204" pitchFamily="34" charset="0"/>
              </a:rPr>
              <a:t>Online version available</a:t>
            </a:r>
            <a:br>
              <a:rPr lang="en-US" sz="2800" dirty="0">
                <a:solidFill>
                  <a:srgbClr val="003474"/>
                </a:solidFill>
                <a:latin typeface="Myriad Pro" panose="020B0503030403020204" pitchFamily="34" charset="0"/>
              </a:rPr>
            </a:br>
            <a:endParaRPr lang="en-US" sz="2800" dirty="0">
              <a:solidFill>
                <a:srgbClr val="003474"/>
              </a:solidFill>
              <a:latin typeface="Myriad Pro" panose="020B05030304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7331" y="3374138"/>
            <a:ext cx="7435487" cy="785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3474"/>
                </a:solidFill>
                <a:latin typeface="Myriad Pro" panose="020B0503030403020204" pitchFamily="34" charset="0"/>
              </a:rPr>
              <a:t>Class size of 25; small group work</a:t>
            </a:r>
            <a:br>
              <a:rPr lang="en-US" sz="2800" dirty="0">
                <a:solidFill>
                  <a:srgbClr val="003474"/>
                </a:solidFill>
                <a:latin typeface="Myriad Pro" panose="020B0503030403020204" pitchFamily="34" charset="0"/>
              </a:rPr>
            </a:br>
            <a:endParaRPr lang="en-US" sz="2800" dirty="0">
              <a:solidFill>
                <a:srgbClr val="003474"/>
              </a:solidFill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7332" y="4078139"/>
            <a:ext cx="7435486" cy="785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3474"/>
                </a:solidFill>
                <a:latin typeface="Myriad Pro" panose="020B0503030403020204" pitchFamily="34" charset="0"/>
              </a:rPr>
              <a:t>Emphasis on hands on; interactive; mentoring</a:t>
            </a:r>
            <a:br>
              <a:rPr lang="en-US" sz="2800" dirty="0">
                <a:solidFill>
                  <a:srgbClr val="003474"/>
                </a:solidFill>
                <a:latin typeface="Myriad Pro" panose="020B0503030403020204" pitchFamily="34" charset="0"/>
              </a:rPr>
            </a:br>
            <a:endParaRPr lang="en-US" sz="2800" dirty="0">
              <a:solidFill>
                <a:srgbClr val="003474"/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7331" y="4863354"/>
            <a:ext cx="2242730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3474"/>
                </a:solidFill>
                <a:latin typeface="Myriad Pro" panose="020B0503030403020204" pitchFamily="34" charset="0"/>
              </a:rPr>
              <a:t>Graded S/U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4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3619-F348-4C67-BE79-186A04186A31}" type="slidenum">
              <a:rPr lang="en-US" smtClean="0"/>
              <a:t>38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74785" y="1804525"/>
            <a:ext cx="7747000" cy="69630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B4470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457200">
              <a:lnSpc>
                <a:spcPct val="80000"/>
              </a:lnSpc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3474"/>
                </a:solidFill>
                <a:latin typeface="Myriad Pro" panose="020B0503030403020204" pitchFamily="34" charset="0"/>
              </a:rPr>
              <a:t>Prior to the beginning of class:  “Getting Started”</a:t>
            </a:r>
            <a:br>
              <a:rPr lang="en-US" dirty="0">
                <a:solidFill>
                  <a:srgbClr val="003474"/>
                </a:solidFill>
                <a:latin typeface="Myriad Pro" panose="020B0503030403020204" pitchFamily="34" charset="0"/>
              </a:rPr>
            </a:br>
            <a:endParaRPr lang="en-US" dirty="0">
              <a:solidFill>
                <a:srgbClr val="003474"/>
              </a:solidFill>
              <a:latin typeface="Myriad Pro" panose="020B05030304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67753" y="476883"/>
            <a:ext cx="5145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Start Orientation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4785" y="2458481"/>
            <a:ext cx="6307157" cy="785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3474"/>
                </a:solidFill>
                <a:latin typeface="Myriad Pro" panose="020B0503030403020204" pitchFamily="34" charset="0"/>
              </a:rPr>
              <a:t>Week 1:  “Student Resources”</a:t>
            </a:r>
            <a:br>
              <a:rPr lang="en-US" sz="2800" dirty="0">
                <a:solidFill>
                  <a:srgbClr val="003474"/>
                </a:solidFill>
                <a:latin typeface="Myriad Pro" panose="020B0503030403020204" pitchFamily="34" charset="0"/>
              </a:rPr>
            </a:br>
            <a:endParaRPr lang="en-US" sz="2800" dirty="0">
              <a:solidFill>
                <a:srgbClr val="003474"/>
              </a:solidFill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4784" y="3154785"/>
            <a:ext cx="7860743" cy="1474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3474"/>
                </a:solidFill>
                <a:latin typeface="Myriad Pro" panose="020B0503030403020204" pitchFamily="34" charset="0"/>
              </a:rPr>
              <a:t>Week 2:  “Navigating SPC” </a:t>
            </a:r>
            <a:br>
              <a:rPr lang="en-US" sz="2800" dirty="0">
                <a:solidFill>
                  <a:srgbClr val="003474"/>
                </a:solidFill>
                <a:latin typeface="Myriad Pro" panose="020B0503030403020204" pitchFamily="34" charset="0"/>
              </a:rPr>
            </a:br>
            <a:r>
              <a:rPr lang="en-US" sz="2800" dirty="0">
                <a:solidFill>
                  <a:srgbClr val="003474"/>
                </a:solidFill>
                <a:latin typeface="Myriad Pro" panose="020B0503030403020204" pitchFamily="34" charset="0"/>
              </a:rPr>
              <a:t>(Systems, Processes and Where/How to Access Them)</a:t>
            </a:r>
            <a:br>
              <a:rPr lang="en-US" sz="2800" dirty="0">
                <a:solidFill>
                  <a:srgbClr val="003474"/>
                </a:solidFill>
                <a:latin typeface="Myriad Pro" panose="020B0503030403020204" pitchFamily="34" charset="0"/>
              </a:rPr>
            </a:br>
            <a:endParaRPr lang="en-US" sz="2800" dirty="0">
              <a:solidFill>
                <a:srgbClr val="003474"/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1221" y="4629419"/>
            <a:ext cx="7221557" cy="785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3474"/>
                </a:solidFill>
                <a:latin typeface="Myriad Pro" panose="020B0503030403020204" pitchFamily="34" charset="0"/>
              </a:rPr>
              <a:t>Week 3:  “Career Planning”</a:t>
            </a:r>
            <a:br>
              <a:rPr lang="en-US" sz="2800" dirty="0">
                <a:solidFill>
                  <a:srgbClr val="003474"/>
                </a:solidFill>
                <a:latin typeface="Myriad Pro" panose="020B0503030403020204" pitchFamily="34" charset="0"/>
              </a:rPr>
            </a:br>
            <a:endParaRPr lang="en-US" sz="2800" dirty="0">
              <a:solidFill>
                <a:srgbClr val="003474"/>
              </a:solidFill>
              <a:latin typeface="Myriad Pro" panose="020B0503030403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4784" y="5479117"/>
            <a:ext cx="4902368" cy="4405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3474"/>
                </a:solidFill>
                <a:latin typeface="Myriad Pro" panose="020B0503030403020204" pitchFamily="34" charset="0"/>
              </a:rPr>
              <a:t>Week 4:  “Academic Planning”</a:t>
            </a:r>
          </a:p>
        </p:txBody>
      </p:sp>
    </p:spTree>
    <p:extLst>
      <p:ext uri="{BB962C8B-B14F-4D97-AF65-F5344CB8AC3E}">
        <p14:creationId xmlns:p14="http://schemas.microsoft.com/office/powerpoint/2010/main" val="3952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5094" y="1847544"/>
            <a:ext cx="7886700" cy="1447800"/>
          </a:xfrm>
        </p:spPr>
        <p:txBody>
          <a:bodyPr>
            <a:normAutofit fontScale="90000"/>
          </a:bodyPr>
          <a:lstStyle/>
          <a:p>
            <a:r>
              <a:rPr lang="en-US" sz="7300" dirty="0" smtClean="0">
                <a:solidFill>
                  <a:srgbClr val="205A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Questions?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582539" y="6444486"/>
            <a:ext cx="2057400" cy="365125"/>
          </a:xfrm>
        </p:spPr>
        <p:txBody>
          <a:bodyPr/>
          <a:lstStyle/>
          <a:p>
            <a:pPr algn="ctr"/>
            <a:fld id="{BBB73619-F348-4C67-BE79-186A04186A31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ctr"/>
              <a:t>39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88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The College Experience_Outcomes-01-0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1" t="26402" r="36951" b="45125"/>
          <a:stretch/>
        </p:blipFill>
        <p:spPr bwMode="auto">
          <a:xfrm>
            <a:off x="6705599" y="4793848"/>
            <a:ext cx="2272730" cy="1562502"/>
          </a:xfrm>
          <a:prstGeom prst="rect">
            <a:avLst/>
          </a:prstGeom>
          <a:noFill/>
          <a:ln w="19050">
            <a:solidFill>
              <a:srgbClr val="1F49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328C6-2623-4B50-8FB6-77138E87290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6910770"/>
              </p:ext>
            </p:extLst>
          </p:nvPr>
        </p:nvGraphicFramePr>
        <p:xfrm>
          <a:off x="799224" y="1273669"/>
          <a:ext cx="6495473" cy="5331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762249" y="38100"/>
            <a:ext cx="78867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467D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College Experience</a:t>
            </a:r>
            <a:endParaRPr lang="en-US" sz="32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39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9D1563-84F5-4961-BDD6-0736E226B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459D1563-84F5-4961-BDD6-0736E226B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459D1563-84F5-4961-BDD6-0736E226B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459D1563-84F5-4961-BDD6-0736E226BE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F32830-FB74-4D40-BEA1-DDBBD0731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03F32830-FB74-4D40-BEA1-DDBBD0731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03F32830-FB74-4D40-BEA1-DDBBD0731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03F32830-FB74-4D40-BEA1-DDBBD07319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EA7E8A-38CF-427A-BFD6-ACF4B0526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4FEA7E8A-38CF-427A-BFD6-ACF4B0526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4FEA7E8A-38CF-427A-BFD6-ACF4B0526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4FEA7E8A-38CF-427A-BFD6-ACF4B0526C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352E15-99E4-41A7-AF45-EC3348621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E3352E15-99E4-41A7-AF45-EC3348621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E3352E15-99E4-41A7-AF45-EC3348621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E3352E15-99E4-41A7-AF45-EC33486219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1D138A-16A3-4C84-8805-AD2FFB613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071D138A-16A3-4C84-8805-AD2FFB613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071D138A-16A3-4C84-8805-AD2FFB613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071D138A-16A3-4C84-8805-AD2FFB613B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F5855B-D1D5-4A54-8E58-BBB272EE4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4DF5855B-D1D5-4A54-8E58-BBB272EE4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4DF5855B-D1D5-4A54-8E58-BBB272EE4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4DF5855B-D1D5-4A54-8E58-BBB272EE48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4E0011-E824-43DE-B2E3-D70FB3AB4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134E0011-E824-43DE-B2E3-D70FB3AB4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134E0011-E824-43DE-B2E3-D70FB3AB4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134E0011-E824-43DE-B2E3-D70FB3AB4D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5B13B2-B245-48B6-85D7-043D4CE2D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DB5B13B2-B245-48B6-85D7-043D4CE2D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DB5B13B2-B245-48B6-85D7-043D4CE2D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DB5B13B2-B245-48B6-85D7-043D4CE2D1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20DBB8-997B-42CD-8064-4C84F9067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FD20DBB8-997B-42CD-8064-4C84F9067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dgm id="{FD20DBB8-997B-42CD-8064-4C84F9067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FD20DBB8-997B-42CD-8064-4C84F90678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A442C9-433A-42DD-ADD0-3E7B5B6FC1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graphicEl>
                                              <a:dgm id="{C9A442C9-433A-42DD-ADD0-3E7B5B6FC1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graphicEl>
                                              <a:dgm id="{C9A442C9-433A-42DD-ADD0-3E7B5B6FC1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C9A442C9-433A-42DD-ADD0-3E7B5B6FC1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FDAD82-DFEE-4E3F-BB58-2D83D11DA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3DFDAD82-DFEE-4E3F-BB58-2D83D11DA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3DFDAD82-DFEE-4E3F-BB58-2D83D11DA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3DFDAD82-DFEE-4E3F-BB58-2D83D11DAC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44100-1937-D34D-BD52-04A9C58A8C93}" type="slidenum">
              <a:rPr lang="en-US" smtClean="0"/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4" y="1637601"/>
            <a:ext cx="4052455" cy="30393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307532" y="6041224"/>
            <a:ext cx="611851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1000"/>
              </a:spcBef>
              <a:buClr>
                <a:srgbClr val="90AD3E"/>
              </a:buClr>
              <a:defRPr sz="2000">
                <a:solidFill>
                  <a:srgbClr val="003474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sz="1800" dirty="0">
                <a:hlinkClick r:id="rId3"/>
              </a:rPr>
              <a:t>http://www.spcollege.edu/collegeexperience/#tab=3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161104" y="1642591"/>
            <a:ext cx="415112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90000"/>
              </a:lnSpc>
              <a:spcBef>
                <a:spcPts val="1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3474"/>
                </a:solidFill>
                <a:latin typeface="Myriad Pro" panose="020B0503030403020204" pitchFamily="34" charset="0"/>
              </a:rPr>
              <a:t>New Student Orientation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3474"/>
                </a:solidFill>
                <a:latin typeface="Myriad Pro" panose="020B0503030403020204" pitchFamily="34" charset="0"/>
              </a:rPr>
              <a:t>Integrated Advising and Career Services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3474"/>
                </a:solidFill>
                <a:latin typeface="Myriad Pro" panose="020B0503030403020204" pitchFamily="34" charset="0"/>
              </a:rPr>
              <a:t>My Learning Plan and Automated Graduation Status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3474"/>
                </a:solidFill>
                <a:latin typeface="Myriad Pro" panose="020B0503030403020204" pitchFamily="34" charset="0"/>
              </a:rPr>
              <a:t>Early Alert and Student Coaching System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3474"/>
                </a:solidFill>
                <a:latin typeface="Myriad Pro" panose="020B0503030403020204" pitchFamily="34" charset="0"/>
              </a:rPr>
              <a:t>Out of Classroom Support 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3474"/>
                </a:solidFill>
                <a:latin typeface="Myriad Pro" panose="020B0503030403020204" pitchFamily="34" charset="0"/>
              </a:rPr>
              <a:t>Student Intervention Strategies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3474"/>
                </a:solidFill>
                <a:latin typeface="Myriad Pro" panose="020B0503030403020204" pitchFamily="34" charset="0"/>
              </a:rPr>
              <a:t>Training </a:t>
            </a:r>
          </a:p>
          <a:p>
            <a:r>
              <a:rPr lang="en-US" dirty="0">
                <a:latin typeface="Times New Roman" panose="02020603050405020304" pitchFamily="18" charset="0"/>
              </a:rPr>
              <a:t> </a:t>
            </a:r>
            <a:endParaRPr lang="en-US" dirty="0"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7055" y="4960794"/>
            <a:ext cx="3697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90AD3E"/>
              </a:buClr>
            </a:pPr>
            <a:r>
              <a:rPr lang="en-US" sz="2000" dirty="0">
                <a:solidFill>
                  <a:srgbClr val="003474"/>
                </a:solidFill>
                <a:latin typeface="Myriad Pro" panose="020B0503030403020204" pitchFamily="34" charset="0"/>
              </a:rPr>
              <a:t>Conducted online for staff Every Wednesday morning from 8:30 AM – 9:00 AM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601362" y="38100"/>
            <a:ext cx="78867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467D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Weekly Webinar</a:t>
            </a:r>
            <a:endParaRPr lang="en-US" sz="32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88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44100-1937-D34D-BD52-04A9C58A8C93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9808" y="5765488"/>
            <a:ext cx="3153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OpenSans"/>
              </a:rPr>
              <a:t>*Success= Grades A, B or C.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98" y="1540985"/>
            <a:ext cx="7949576" cy="4169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20365" y="5765488"/>
            <a:ext cx="46759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Source: Pulse BI System, data extracted June 16, 2014</a:t>
            </a:r>
            <a:endParaRPr lang="en-US" sz="1000" i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01362" y="38100"/>
            <a:ext cx="78867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467D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College Experience Results</a:t>
            </a:r>
            <a:endParaRPr lang="en-US" sz="32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44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44100-1937-D34D-BD52-04A9C58A8C93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5178" y="5805936"/>
            <a:ext cx="3153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OpenSans"/>
              </a:rPr>
              <a:t>*Success= Grades A, B or C.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78" y="1626658"/>
            <a:ext cx="7949576" cy="41492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937592" y="5805936"/>
            <a:ext cx="46759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Source: Pulse BI System, data extracted June 16, 2014</a:t>
            </a:r>
            <a:endParaRPr lang="en-US" sz="1000" i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01362" y="38100"/>
            <a:ext cx="78867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467D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College Experience Results</a:t>
            </a:r>
            <a:endParaRPr lang="en-US" sz="32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50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428309" y="6356350"/>
            <a:ext cx="2057400" cy="365125"/>
          </a:xfrm>
        </p:spPr>
        <p:txBody>
          <a:bodyPr/>
          <a:lstStyle/>
          <a:p>
            <a:pPr algn="ctr">
              <a:defRPr/>
            </a:pPr>
            <a:fld id="{192328C6-2623-4B50-8FB6-77138E872903}" type="slidenum">
              <a:rPr lang="en-US" smtClean="0"/>
              <a:pPr algn="ctr">
                <a:defRPr/>
              </a:pPr>
              <a:t>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4248" y="1219200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95510" y="1591718"/>
            <a:ext cx="8229599" cy="4411637"/>
          </a:xfrm>
          <a:prstGeom prst="rect">
            <a:avLst/>
          </a:prstGeom>
        </p:spPr>
        <p:txBody>
          <a:bodyPr>
            <a:normAutofit/>
          </a:bodyPr>
          <a:lstStyle>
            <a:lvl1pPr marL="342796" indent="-342796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32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742722" indent="-285662" algn="l" defTabSz="457059" rtl="0" eaLnBrk="1" latinLnBrk="0" hangingPunct="1">
              <a:spcBef>
                <a:spcPct val="20000"/>
              </a:spcBef>
              <a:buFont typeface="Arial"/>
              <a:buChar char="–"/>
              <a:defRPr sz="28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2647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599708" indent="-228529" algn="l" defTabSz="457059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6770" indent="-228529" algn="l" defTabSz="457059" rtl="0" eaLnBrk="1" latinLnBrk="0" hangingPunct="1">
              <a:spcBef>
                <a:spcPct val="20000"/>
              </a:spcBef>
              <a:buFont typeface="Arial"/>
              <a:buChar char="»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3830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88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49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06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457200"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3474"/>
                </a:solidFill>
                <a:latin typeface="Myriad Pro" panose="020B0503030403020204" pitchFamily="34" charset="0"/>
              </a:rPr>
              <a:t>Leadership support</a:t>
            </a:r>
          </a:p>
          <a:p>
            <a:pPr marL="342900" indent="-342900" defTabSz="457200"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3474"/>
                </a:solidFill>
                <a:latin typeface="Myriad Pro" panose="020B0503030403020204" pitchFamily="34" charset="0"/>
              </a:rPr>
              <a:t>Oversight group</a:t>
            </a:r>
          </a:p>
          <a:p>
            <a:pPr marL="342900" indent="-342900" defTabSz="457200"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3474"/>
                </a:solidFill>
                <a:latin typeface="Myriad Pro" panose="020B0503030403020204" pitchFamily="34" charset="0"/>
              </a:rPr>
              <a:t>Dev Ed Committee</a:t>
            </a:r>
          </a:p>
          <a:p>
            <a:pPr marL="342900" indent="-342900" defTabSz="457200"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3474"/>
                </a:solidFill>
                <a:latin typeface="Myriad Pro" panose="020B0503030403020204" pitchFamily="34" charset="0"/>
              </a:rPr>
              <a:t>Front-line Engagement</a:t>
            </a:r>
          </a:p>
          <a:p>
            <a:pPr marL="342900" indent="-342900" defTabSz="457200"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3474"/>
                </a:solidFill>
                <a:latin typeface="Myriad Pro" panose="020B0503030403020204" pitchFamily="34" charset="0"/>
              </a:rPr>
              <a:t>Regular BOT updates</a:t>
            </a:r>
          </a:p>
          <a:p>
            <a:pPr marL="342900" indent="-342900" defTabSz="457200"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3474"/>
                </a:solidFill>
                <a:latin typeface="Myriad Pro" panose="020B0503030403020204" pitchFamily="34" charset="0"/>
              </a:rPr>
              <a:t>Terminology</a:t>
            </a:r>
          </a:p>
          <a:p>
            <a:pPr marL="342900" indent="-342900" defTabSz="457200"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3474"/>
                </a:solidFill>
                <a:latin typeface="Myriad Pro" panose="020B0503030403020204" pitchFamily="34" charset="0"/>
              </a:rPr>
              <a:t>Technology Enhancements</a:t>
            </a:r>
          </a:p>
          <a:p>
            <a:pPr marL="342900" indent="-342900" defTabSz="457200"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3474"/>
                </a:solidFill>
                <a:latin typeface="Myriad Pro" panose="020B0503030403020204" pitchFamily="34" charset="0"/>
              </a:rPr>
              <a:t>Early Implementation</a:t>
            </a:r>
          </a:p>
          <a:p>
            <a:pPr marL="342900" indent="-342900" defTabSz="457200"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3474"/>
                </a:solidFill>
                <a:latin typeface="Myriad Pro" panose="020B0503030403020204" pitchFamily="34" charset="0"/>
              </a:rPr>
              <a:t>Monitoring</a:t>
            </a:r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488" y="1670372"/>
            <a:ext cx="2916355" cy="37680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657821" y="522690"/>
            <a:ext cx="6298893" cy="5234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467D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SB1720 Implementation</a:t>
            </a:r>
            <a:endParaRPr lang="en-US" sz="32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31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329153" y="6356350"/>
            <a:ext cx="2057400" cy="365125"/>
          </a:xfrm>
        </p:spPr>
        <p:txBody>
          <a:bodyPr/>
          <a:lstStyle/>
          <a:p>
            <a:pPr algn="ctr"/>
            <a:fld id="{72D44100-1937-D34D-BD52-04A9C58A8C93}" type="slidenum">
              <a:rPr lang="en-US" smtClean="0"/>
              <a:pPr algn="ctr"/>
              <a:t>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4721264" y="2947435"/>
            <a:ext cx="4235450" cy="639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3474"/>
                </a:solidFill>
                <a:latin typeface="Myriad Pro" panose="020B0503030403020204" pitchFamily="34" charset="0"/>
              </a:rPr>
              <a:t>Traditional Placement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561688" y="3510998"/>
            <a:ext cx="3678237" cy="2036763"/>
          </a:xfrm>
        </p:spPr>
        <p:txBody>
          <a:bodyPr>
            <a:normAutofit/>
          </a:bodyPr>
          <a:lstStyle/>
          <a:p>
            <a:pPr marL="342900" indent="-342900" defTabSz="457200"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3474"/>
                </a:solidFill>
                <a:latin typeface="Myriad Pro" panose="020B0503030403020204" pitchFamily="34" charset="0"/>
              </a:rPr>
              <a:t>Applicable for all remaining students</a:t>
            </a:r>
          </a:p>
          <a:p>
            <a:pPr marL="342900" indent="-342900" defTabSz="457200"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3474"/>
                </a:solidFill>
                <a:latin typeface="Myriad Pro" panose="020B0503030403020204" pitchFamily="34" charset="0"/>
              </a:rPr>
              <a:t>Requires valid test scores or completed coursework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943894" y="2947435"/>
            <a:ext cx="4041775" cy="639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3474"/>
                </a:solidFill>
                <a:latin typeface="Myriad Pro" panose="020B0503030403020204" pitchFamily="34" charset="0"/>
              </a:rPr>
              <a:t>Flexible Placement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605931" y="3534620"/>
            <a:ext cx="3563938" cy="2035175"/>
          </a:xfrm>
        </p:spPr>
        <p:txBody>
          <a:bodyPr>
            <a:noAutofit/>
          </a:bodyPr>
          <a:lstStyle/>
          <a:p>
            <a:pPr marL="342900" indent="-342900" defTabSz="457200">
              <a:buClr>
                <a:srgbClr val="90AD3E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3474"/>
                </a:solidFill>
                <a:latin typeface="Myriad Pro" panose="020B0503030403020204" pitchFamily="34" charset="0"/>
              </a:rPr>
              <a:t>Applicable for students who are no longer required to take the placement test and qualify to enroll directly in   college-level coursework based on their high school/military records.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474779"/>
            <a:ext cx="9144000" cy="1247023"/>
          </a:xfrm>
          <a:prstGeom prst="rect">
            <a:avLst/>
          </a:prstGeom>
          <a:solidFill>
            <a:schemeClr val="accent5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0160" y="1474779"/>
            <a:ext cx="81222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3474"/>
                </a:solidFill>
                <a:latin typeface="Myriad Pro" panose="020B0503030403020204" pitchFamily="34" charset="0"/>
              </a:rPr>
              <a:t>Using high school/military records, students are grouped into one of two placement tracks. Tools </a:t>
            </a:r>
            <a:r>
              <a:rPr lang="en-US" sz="2400" dirty="0" smtClean="0">
                <a:solidFill>
                  <a:srgbClr val="003474"/>
                </a:solidFill>
                <a:latin typeface="Myriad Pro" panose="020B0503030403020204" pitchFamily="34" charset="0"/>
              </a:rPr>
              <a:t>were developed </a:t>
            </a:r>
            <a:r>
              <a:rPr lang="en-US" sz="2400" dirty="0">
                <a:solidFill>
                  <a:srgbClr val="003474"/>
                </a:solidFill>
                <a:latin typeface="Myriad Pro" panose="020B0503030403020204" pitchFamily="34" charset="0"/>
              </a:rPr>
              <a:t>to assist academic advisors throughout the advising process.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325015" y="2905737"/>
            <a:ext cx="0" cy="2787712"/>
          </a:xfrm>
          <a:prstGeom prst="line">
            <a:avLst/>
          </a:prstGeom>
          <a:ln w="28575">
            <a:solidFill>
              <a:srgbClr val="00347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0947" y="3397562"/>
            <a:ext cx="7707086" cy="5700"/>
          </a:xfrm>
          <a:prstGeom prst="line">
            <a:avLst/>
          </a:prstGeom>
          <a:ln w="25400">
            <a:solidFill>
              <a:srgbClr val="00347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2657821" y="522690"/>
            <a:ext cx="6298893" cy="5234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467D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Placement Tracks</a:t>
            </a:r>
            <a:endParaRPr lang="en-US" sz="32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68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74097088F5B34C9471039DF27B2BDE" ma:contentTypeVersion="0" ma:contentTypeDescription="Create a new document." ma:contentTypeScope="" ma:versionID="29fba3927e755c0048c52880fad3d7c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5B9154F-68CC-4051-A297-F777921E94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9D96D5-E759-491C-9CE9-2773F45998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AEDE031-E2E9-45BD-A54F-F7BBD3F11DAB}">
  <ds:schemaRefs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Theme3.thmx</Template>
  <TotalTime>11053</TotalTime>
  <Words>2685</Words>
  <Application>Microsoft Office PowerPoint</Application>
  <PresentationFormat>On-screen Show (4:3)</PresentationFormat>
  <Paragraphs>806</Paragraphs>
  <Slides>39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Georgia</vt:lpstr>
      <vt:lpstr>Myriad Pro</vt:lpstr>
      <vt:lpstr>OpenSans</vt:lpstr>
      <vt:lpstr>Times New Roman</vt:lpstr>
      <vt:lpstr>Wingdings</vt:lpstr>
      <vt:lpstr>Custom Design</vt:lpstr>
      <vt:lpstr>Preparing the Underprepared for Academic Success:</vt:lpstr>
      <vt:lpstr>PowerPoint Presentation</vt:lpstr>
      <vt:lpstr>Developmental Education Success Rates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 &amp; Policy Changes</vt:lpstr>
      <vt:lpstr>PowerPoint Presentation</vt:lpstr>
      <vt:lpstr>PowerPoint Presentation</vt:lpstr>
      <vt:lpstr>PowerPoint Presentation</vt:lpstr>
      <vt:lpstr>Questions?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Campus Agreement</dc:creator>
  <cp:lastModifiedBy>Jesse Coraggio</cp:lastModifiedBy>
  <cp:revision>231</cp:revision>
  <cp:lastPrinted>2014-09-22T12:25:30Z</cp:lastPrinted>
  <dcterms:created xsi:type="dcterms:W3CDTF">2014-09-19T17:40:35Z</dcterms:created>
  <dcterms:modified xsi:type="dcterms:W3CDTF">2015-06-19T16:27:34Z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0x0101005E74097088F5B34C9471039DF27B2BDE</vt:lpwstr>
  </property>
</Properties>
</file>