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ugled7204" initials="d" lastIdx="3" clrIdx="0"/>
  <p:cmAuthor id="1" name="scott jaschik" initials="sj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333333"/>
    <a:srgbClr val="F48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6"/>
    <p:restoredTop sz="93923"/>
  </p:normalViewPr>
  <p:slideViewPr>
    <p:cSldViewPr snapToGrid="0" snapToObjects="1">
      <p:cViewPr>
        <p:scale>
          <a:sx n="103" d="100"/>
          <a:sy n="103" d="100"/>
        </p:scale>
        <p:origin x="-840" y="6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8BC85-BD8D-A74B-B797-A2637FBAFBA3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3924B-207B-0742-A71A-59CA2AB7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8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7E627-3DE8-475D-A27C-973285C4F1C6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C0C29-4909-415A-95B4-F8C74EB1F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75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4C4C4C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F48024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C4C4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D47D-32F6-4A13-845E-650C71ACC844}" type="datetime2">
              <a:rPr lang="en-US" smtClean="0"/>
              <a:t>Tuesday, April 11,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rgbClr val="F48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8CF6-2C8D-4363-A2B9-86CAAD0C68DB}" type="datetime2">
              <a:rPr lang="en-US" smtClean="0"/>
              <a:t>Tuesday, April 11,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92E6-E914-4169-89C5-5BA40E44C71E}" type="datetime2">
              <a:rPr lang="en-US" smtClean="0"/>
              <a:t>Tuesday, April 11,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C3F6-A112-40E1-9F3A-4AC25497EF8C}" type="datetime2">
              <a:rPr lang="en-US" smtClean="0"/>
              <a:t>Tuesday, April 11,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48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A697-65D4-4148-A9F5-88F0C4FCAA59}" type="datetime2">
              <a:rPr lang="en-US" smtClean="0"/>
              <a:t>Tuesday, April 11,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B03E-78C2-492B-8800-4E016910038D}" type="datetime2">
              <a:rPr lang="en-US" smtClean="0"/>
              <a:t>Tuesday, April 11,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69DF-34F6-4B04-8543-AB12B9CE4877}" type="datetime2">
              <a:rPr lang="en-US" smtClean="0"/>
              <a:t>Tuesday, April 11,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F301-9FDD-4761-8317-D3A9375E387C}" type="datetime2">
              <a:rPr lang="en-US" smtClean="0"/>
              <a:t>Tuesday, April 11,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63DA-A370-4944-90BB-7F341EFA11AC}" type="datetime2">
              <a:rPr lang="en-US" smtClean="0"/>
              <a:t>Tuesday, April 11,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EE47-68E7-47E4-807E-21AD67423FBC}" type="datetime2">
              <a:rPr lang="en-US" smtClean="0"/>
              <a:t>Tuesday, April 11,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92F7-3506-48BB-9488-ACCF1A50A48E}" type="datetime2">
              <a:rPr lang="en-US" smtClean="0"/>
              <a:t>Tuesday, April 11,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F4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AB756A5-1D11-499F-AAC2-05CDDCDFDB12}" type="datetime2">
              <a:rPr lang="en-US" smtClean="0"/>
              <a:t>Tuesday, April 11,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4C4C4C"/>
          </a:solidFill>
          <a:latin typeface="Franklin Gothic Medium"/>
          <a:ea typeface="+mj-ea"/>
          <a:cs typeface="Franklin Gothic Medium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b="0" i="0" kern="1200" baseline="0">
          <a:solidFill>
            <a:srgbClr val="4C4C4C"/>
          </a:solidFill>
          <a:latin typeface="Franklin Gothic Medium"/>
          <a:ea typeface="+mn-ea"/>
          <a:cs typeface="Franklin Gothic Medium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Lifelong learning </a:t>
            </a:r>
            <a:br>
              <a:rPr lang="en-US" sz="3600" dirty="0" smtClean="0"/>
            </a:br>
            <a:r>
              <a:rPr lang="en-US" sz="3600" dirty="0" smtClean="0"/>
              <a:t>Through Alternative Credentials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i="1" dirty="0" smtClean="0"/>
              <a:t>Inside Higher Ed</a:t>
            </a:r>
            <a:r>
              <a:rPr lang="en-US" dirty="0" smtClean="0"/>
              <a:t> webinar</a:t>
            </a:r>
          </a:p>
          <a:p>
            <a:r>
              <a:rPr lang="en-US" dirty="0" smtClean="0"/>
              <a:t>Tuesday, April 11 at 2 p.m. Eastern</a:t>
            </a:r>
            <a:endParaRPr lang="en-US" dirty="0"/>
          </a:p>
        </p:txBody>
      </p:sp>
      <p:pic>
        <p:nvPicPr>
          <p:cNvPr id="1026" name="Picture 2" descr="C:\Users\Scott.Jaschik\Desktop\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436" y="5643419"/>
            <a:ext cx="1410027" cy="70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1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Badges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630" y="1600200"/>
            <a:ext cx="439674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422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Key Question for Future: Employers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152650"/>
            <a:ext cx="56578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749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Key Question for Future: Oversight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876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182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Your Questions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047" y="5073218"/>
            <a:ext cx="141446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46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With Thanks …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546" y="2760591"/>
            <a:ext cx="5530909" cy="170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55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r>
              <a:rPr lang="en-US" dirty="0" smtClean="0"/>
              <a:t>Scott </a:t>
            </a:r>
            <a:r>
              <a:rPr lang="en-US" dirty="0" err="1" smtClean="0"/>
              <a:t>Jaschik</a:t>
            </a:r>
            <a:r>
              <a:rPr lang="en-US" dirty="0" smtClean="0"/>
              <a:t>, editor, </a:t>
            </a:r>
            <a:r>
              <a:rPr lang="en-US" i="1" dirty="0" smtClean="0"/>
              <a:t>Inside Higher Ed, </a:t>
            </a:r>
            <a:r>
              <a:rPr lang="en-US" dirty="0" smtClean="0">
                <a:hlinkClick r:id="rId2"/>
              </a:rPr>
              <a:t>scott.jaschik@insidehighered.com</a:t>
            </a:r>
            <a:endParaRPr lang="en-US" dirty="0" smtClean="0"/>
          </a:p>
          <a:p>
            <a:r>
              <a:rPr lang="en-US" dirty="0" smtClean="0"/>
              <a:t>Doug Lederman, editor, </a:t>
            </a:r>
            <a:r>
              <a:rPr lang="en-US" i="1" dirty="0" smtClean="0"/>
              <a:t>Inside Higher Ed, </a:t>
            </a:r>
            <a:r>
              <a:rPr lang="en-US" dirty="0" smtClean="0">
                <a:hlinkClick r:id="rId3"/>
              </a:rPr>
              <a:t>doug.lederman@insidehighered.com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Presenters</a:t>
            </a:r>
            <a:endParaRPr lang="en-US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588" y="5590453"/>
            <a:ext cx="141446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70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Master’s Degrees -- I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Institutions awarding most master’s degrees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and 8-year percentage increase, 2012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000" i="1" dirty="0" smtClean="0"/>
              <a:t>                  </a:t>
            </a:r>
          </a:p>
          <a:p>
            <a:pPr marL="0" indent="0">
              <a:buNone/>
            </a:pPr>
            <a:r>
              <a:rPr lang="en-US" sz="1000" i="1" dirty="0"/>
              <a:t> </a:t>
            </a:r>
            <a:r>
              <a:rPr lang="en-US" sz="1000" i="1" dirty="0" smtClean="0"/>
              <a:t>                                                                                                                                                         Sources: Washington Post, Education Department</a:t>
            </a:r>
            <a:endParaRPr lang="en-US" sz="1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717327"/>
              </p:ext>
            </p:extLst>
          </p:nvPr>
        </p:nvGraphicFramePr>
        <p:xfrm>
          <a:off x="1339273" y="2754745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272"/>
                <a:gridCol w="1579419"/>
                <a:gridCol w="16533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Degrees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8-Year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 of Phoenix Online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18,602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New York</a:t>
                      </a:r>
                      <a:r>
                        <a:rPr lang="en-US" baseline="0" dirty="0" smtClean="0"/>
                        <a:t> 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6,876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Columbia 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6,794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Grand Canyon 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6,385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 of Southern California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6,136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84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Master’s Degrees -- II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000" i="1" dirty="0" smtClean="0"/>
              <a:t>                                                                                                                                                                                                                   Source: EAB</a:t>
            </a:r>
            <a:endParaRPr lang="en-US" sz="1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331" y="1840956"/>
            <a:ext cx="4253632" cy="403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512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u="sng" dirty="0" smtClean="0"/>
              <a:t>Master’s Degrees and Alternative Credentials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lack initial signal of a bachelor’s degree and the ultimate signal of a doctoral degree.</a:t>
            </a:r>
          </a:p>
          <a:p>
            <a:r>
              <a:rPr lang="en-US" dirty="0" smtClean="0"/>
              <a:t>Strong presumption of career orientation.</a:t>
            </a:r>
          </a:p>
          <a:p>
            <a:r>
              <a:rPr lang="en-US" dirty="0" smtClean="0"/>
              <a:t>Strong presumption that the student (or employer) is paying – either directly or in wages post-degree.</a:t>
            </a:r>
          </a:p>
          <a:p>
            <a:r>
              <a:rPr lang="en-US" dirty="0" smtClean="0"/>
              <a:t>Many formats available, in person and online.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48" y="4925435"/>
            <a:ext cx="141446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78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Ryan Craig’s ‘College MVP’ Idea</a:t>
            </a:r>
            <a:endParaRPr lang="en-US" u="sn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869694"/>
              </p:ext>
            </p:extLst>
          </p:nvPr>
        </p:nvGraphicFramePr>
        <p:xfrm>
          <a:off x="457200" y="1922087"/>
          <a:ext cx="82296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6327"/>
                <a:gridCol w="4133273"/>
              </a:tblGrid>
              <a:tr h="305196">
                <a:tc>
                  <a:txBody>
                    <a:bodyPr/>
                    <a:lstStyle/>
                    <a:p>
                      <a:r>
                        <a:rPr lang="en-US" dirty="0" smtClean="0"/>
                        <a:t>Traditional 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College MVP</a:t>
                      </a:r>
                      <a:endParaRPr lang="en-US" dirty="0"/>
                    </a:p>
                  </a:txBody>
                  <a:tcPr/>
                </a:tc>
              </a:tr>
              <a:tr h="305196">
                <a:tc>
                  <a:txBody>
                    <a:bodyPr/>
                    <a:lstStyle/>
                    <a:p>
                      <a:r>
                        <a:rPr lang="en-US" dirty="0" smtClean="0"/>
                        <a:t>Faculty-centric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Employer-centric</a:t>
                      </a:r>
                      <a:endParaRPr lang="en-US"/>
                    </a:p>
                  </a:txBody>
                  <a:tcPr/>
                </a:tc>
              </a:tr>
              <a:tr h="305196">
                <a:tc>
                  <a:txBody>
                    <a:bodyPr/>
                    <a:lstStyle/>
                    <a:p>
                      <a:r>
                        <a:rPr lang="en-US" dirty="0" smtClean="0"/>
                        <a:t>Learning outcomes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Competencies / skills</a:t>
                      </a:r>
                      <a:endParaRPr lang="en-US" dirty="0"/>
                    </a:p>
                  </a:txBody>
                  <a:tcPr/>
                </a:tc>
              </a:tr>
              <a:tr h="305196">
                <a:tc>
                  <a:txBody>
                    <a:bodyPr/>
                    <a:lstStyle/>
                    <a:p>
                      <a:r>
                        <a:rPr lang="en-US" dirty="0" smtClean="0"/>
                        <a:t>Curriculum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Assessment</a:t>
                      </a:r>
                      <a:endParaRPr lang="en-US" dirty="0"/>
                    </a:p>
                  </a:txBody>
                  <a:tcPr/>
                </a:tc>
              </a:tr>
              <a:tr h="305196">
                <a:tc>
                  <a:txBody>
                    <a:bodyPr/>
                    <a:lstStyle/>
                    <a:p>
                      <a:r>
                        <a:rPr lang="en-US" dirty="0" smtClean="0"/>
                        <a:t>Assignments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 product</a:t>
                      </a:r>
                      <a:endParaRPr lang="en-US" dirty="0"/>
                    </a:p>
                  </a:txBody>
                  <a:tcPr/>
                </a:tc>
              </a:tr>
              <a:tr h="305196">
                <a:tc>
                  <a:txBody>
                    <a:bodyPr/>
                    <a:lstStyle/>
                    <a:p>
                      <a:r>
                        <a:rPr lang="en-US" dirty="0" smtClean="0"/>
                        <a:t>Liberal 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Critical thinking</a:t>
                      </a:r>
                      <a:endParaRPr lang="en-US" dirty="0"/>
                    </a:p>
                  </a:txBody>
                  <a:tcPr/>
                </a:tc>
              </a:tr>
              <a:tr h="305196">
                <a:tc>
                  <a:txBody>
                    <a:bodyPr/>
                    <a:lstStyle/>
                    <a:p>
                      <a:r>
                        <a:rPr lang="en-US" dirty="0" smtClean="0"/>
                        <a:t>Electives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Prescribed</a:t>
                      </a:r>
                      <a:r>
                        <a:rPr lang="en-US" baseline="0" dirty="0" smtClean="0"/>
                        <a:t> pathway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257945"/>
            <a:ext cx="141446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490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Competency-Based Education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Awarded based on demonstrated skills, not seat time.</a:t>
            </a:r>
          </a:p>
          <a:p>
            <a:r>
              <a:rPr lang="en-US" dirty="0" smtClean="0"/>
              <a:t>Initial growth was from upstart institutions, but now embraced by big names as well.</a:t>
            </a:r>
          </a:p>
          <a:p>
            <a:r>
              <a:rPr lang="en-US" dirty="0" smtClean="0"/>
              <a:t>Significantly alters role of educators (professors), frequently into coach model.</a:t>
            </a:r>
          </a:p>
          <a:p>
            <a:r>
              <a:rPr lang="en-US" dirty="0" smtClean="0"/>
              <a:t>Gaining enrollments.</a:t>
            </a:r>
          </a:p>
          <a:p>
            <a:r>
              <a:rPr lang="en-US" dirty="0" smtClean="0"/>
              <a:t>Support from many political leaders.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30" y="5084041"/>
            <a:ext cx="14144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50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The Evolution of the MOOC Model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Georgia Tech computer science</a:t>
            </a:r>
          </a:p>
          <a:p>
            <a:r>
              <a:rPr lang="en-US" dirty="0" smtClean="0"/>
              <a:t>MIT (and others) </a:t>
            </a:r>
            <a:r>
              <a:rPr lang="en-US" dirty="0" err="1" smtClean="0"/>
              <a:t>MicroMasters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709" y="2739102"/>
            <a:ext cx="4404014" cy="364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639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Coding Academies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Freestanding</a:t>
            </a:r>
          </a:p>
          <a:p>
            <a:r>
              <a:rPr lang="en-US" dirty="0" smtClean="0"/>
              <a:t>Linked to universities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3010045"/>
            <a:ext cx="54387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590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HE_ppt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IHE_pptTemplate</Template>
  <TotalTime>400</TotalTime>
  <Words>282</Words>
  <Application>Microsoft Office PowerPoint</Application>
  <PresentationFormat>On-screen Show (4:3)</PresentationFormat>
  <Paragraphs>100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IHE_pptTemplate</vt:lpstr>
      <vt:lpstr>Lifelong learning  Through Alternative Credentials</vt:lpstr>
      <vt:lpstr>Presenters</vt:lpstr>
      <vt:lpstr>Master’s Degrees -- I</vt:lpstr>
      <vt:lpstr>Master’s Degrees -- II</vt:lpstr>
      <vt:lpstr>Master’s Degrees and Alternative Credentials</vt:lpstr>
      <vt:lpstr>Ryan Craig’s ‘College MVP’ Idea</vt:lpstr>
      <vt:lpstr>Competency-Based Education</vt:lpstr>
      <vt:lpstr>The Evolution of the MOOC Model</vt:lpstr>
      <vt:lpstr>Coding Academies</vt:lpstr>
      <vt:lpstr>Badges</vt:lpstr>
      <vt:lpstr>Key Question for Future: Employers</vt:lpstr>
      <vt:lpstr>Key Question for Future: Oversight</vt:lpstr>
      <vt:lpstr>Your Questions</vt:lpstr>
      <vt:lpstr>With Thanks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Scott Jaschik</dc:creator>
  <cp:lastModifiedBy>Melanie Hardcastle</cp:lastModifiedBy>
  <cp:revision>40</cp:revision>
  <dcterms:created xsi:type="dcterms:W3CDTF">2012-08-15T17:43:30Z</dcterms:created>
  <dcterms:modified xsi:type="dcterms:W3CDTF">2017-04-11T13:10:47Z</dcterms:modified>
</cp:coreProperties>
</file>