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ed7204" initials="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-1056" y="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BC85-BD8D-A74B-B797-A2637FBAFBA3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924B-207B-0742-A71A-59CA2AB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0BF3-A352-46BB-BCFF-0155C74BA182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5109E-B4EF-4CB4-B8BE-79A7EA68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F48024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868-76BF-4B6A-A236-480B375B5669}" type="datetime2">
              <a:rPr lang="en-US" smtClean="0"/>
              <a:t>Monday, June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1BD1-695C-4469-A8C4-EBE2D2F5AAD5}" type="datetime2">
              <a:rPr lang="en-US" smtClean="0"/>
              <a:t>Monday, June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097D-6C99-4C79-A44E-9A8103521B96}" type="datetime2">
              <a:rPr lang="en-US" smtClean="0"/>
              <a:t>Monday, June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FDA1-494A-43A2-A475-CEB6D84D65B1}" type="datetime2">
              <a:rPr lang="en-US" smtClean="0"/>
              <a:t>Monday, June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A44-0392-4692-AC7A-FBE2F25B1A89}" type="datetime2">
              <a:rPr lang="en-US" smtClean="0"/>
              <a:t>Monday, June 13,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F33B-A7A0-4687-8616-647E5217AEF4}" type="datetime2">
              <a:rPr lang="en-US" smtClean="0"/>
              <a:t>Monday, June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EB4E-5D1C-41CE-A14F-68F1AF4E9361}" type="datetime2">
              <a:rPr lang="en-US" smtClean="0"/>
              <a:t>Monday, June 13,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D8DB-49D4-4AEA-87CB-B51F4DF6784A}" type="datetime2">
              <a:rPr lang="en-US" smtClean="0"/>
              <a:t>Monday, June 13,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6BD-900C-4FA1-B1D2-E6ED1E84007A}" type="datetime2">
              <a:rPr lang="en-US" smtClean="0"/>
              <a:t>Monday, June 13,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E218-B9B6-4873-B7E1-311838FE6CDC}" type="datetime2">
              <a:rPr lang="en-US" smtClean="0"/>
              <a:t>Monday, June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69AC-1AC2-482E-B013-329DD98B61C1}" type="datetime2">
              <a:rPr lang="en-US" smtClean="0"/>
              <a:t>Monday, June 13,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E8A0A7-4F69-42EE-8A77-2FCA4D47E749}" type="datetime2">
              <a:rPr lang="en-US" smtClean="0"/>
              <a:t>Monday, June 13,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4C4C4C"/>
          </a:solidFill>
          <a:latin typeface="Franklin Gothic Medium"/>
          <a:ea typeface="+mj-ea"/>
          <a:cs typeface="Franklin Gothic Medium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rgbClr val="4C4C4C"/>
          </a:solidFill>
          <a:latin typeface="Franklin Gothic Medium"/>
          <a:ea typeface="+mn-ea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dirty="0" smtClean="0"/>
              <a:t>Recruitment, Diversity, Success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Inside Higher Ed </a:t>
            </a:r>
            <a:r>
              <a:rPr lang="en-US" dirty="0" smtClean="0"/>
              <a:t>webinar</a:t>
            </a:r>
          </a:p>
          <a:p>
            <a:r>
              <a:rPr lang="en-US" dirty="0" smtClean="0"/>
              <a:t>Wednesday, June 15 at 2 p.m. Eastern</a:t>
            </a:r>
            <a:endParaRPr lang="en-US" dirty="0"/>
          </a:p>
        </p:txBody>
      </p:sp>
      <p:pic>
        <p:nvPicPr>
          <p:cNvPr id="1027" name="Picture 3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327650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VII – Cohort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Posse approach.</a:t>
            </a:r>
          </a:p>
          <a:p>
            <a:r>
              <a:rPr lang="en-US" dirty="0" smtClean="0"/>
              <a:t>The Grinnell rejection of the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82" y="2631856"/>
            <a:ext cx="4690441" cy="347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58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Diversity I </a:t>
            </a:r>
            <a:r>
              <a:rPr lang="en-US" smtClean="0"/>
              <a:t>– Definitions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Race, class, gender, disability, sexual orientation, gender identity.</a:t>
            </a:r>
          </a:p>
          <a:p>
            <a:r>
              <a:rPr lang="en-US" dirty="0" smtClean="0"/>
              <a:t>Who is counted and who isn’t?</a:t>
            </a:r>
          </a:p>
          <a:p>
            <a:r>
              <a:rPr lang="en-US" dirty="0" smtClean="0"/>
              <a:t>Combinations that matter.</a:t>
            </a:r>
          </a:p>
          <a:p>
            <a:r>
              <a:rPr lang="en-US" dirty="0" smtClean="0"/>
              <a:t>Faux diversity.</a:t>
            </a:r>
          </a:p>
          <a:p>
            <a:r>
              <a:rPr lang="en-US" dirty="0" smtClean="0"/>
              <a:t>Different goals for different missions.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4833938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II – Programs for Black Males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08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Diversity III – Can Inclusivity </a:t>
            </a:r>
            <a:r>
              <a:rPr lang="en-US" smtClean="0"/>
              <a:t>Be Measured?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70" y="1600200"/>
            <a:ext cx="406146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92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IV – What the Protests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3" y="1918252"/>
            <a:ext cx="8129068" cy="420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33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 – Missing Part of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students.</a:t>
            </a:r>
          </a:p>
          <a:p>
            <a:r>
              <a:rPr lang="en-US" dirty="0" smtClean="0"/>
              <a:t>For institutions.</a:t>
            </a:r>
          </a:p>
          <a:p>
            <a:r>
              <a:rPr lang="en-US" dirty="0" smtClean="0"/>
              <a:t>For public policy.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65" y="4445552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II – Different Success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11" y="1600200"/>
            <a:ext cx="448117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34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III – Missing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Flaws in federal completion rates.</a:t>
            </a:r>
          </a:p>
          <a:p>
            <a:r>
              <a:rPr lang="en-US" dirty="0" smtClean="0"/>
              <a:t>Lack of uniform student unit records.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2287"/>
            <a:ext cx="6096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74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IV – Try and Try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03" y="1600200"/>
            <a:ext cx="622499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891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Your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Q&amp;A.</a:t>
            </a:r>
          </a:p>
          <a:p>
            <a:r>
              <a:rPr lang="en-US" dirty="0" smtClean="0"/>
              <a:t>Suggestions for future coverage.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4848225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1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pic>
        <p:nvPicPr>
          <p:cNvPr id="1026" name="Picture 2" descr="C:\Users\Scott.Jaschik\Desktop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533900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70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With Thanks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http://logonoid.com/images/workday-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87" y="2410463"/>
            <a:ext cx="4740827" cy="20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6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Overview: Connected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Scott.Jaschik\Desktop\Simpleicons_Business_pie-chart-with-a-circle-of-arrows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1778621"/>
            <a:ext cx="4466603" cy="44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9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Recruitment I – Waiting for Supreme Court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C:\Users\Scott.Jaschik\Desktop\153866234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7" y="1786489"/>
            <a:ext cx="565785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38" y="3826564"/>
            <a:ext cx="2120348" cy="265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18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Recruitment II – Disadvantaged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Policies that help and policies that discourage.</a:t>
            </a:r>
          </a:p>
          <a:p>
            <a:r>
              <a:rPr lang="en-US" dirty="0" smtClean="0"/>
              <a:t>Class vs. race (or class plus race).</a:t>
            </a:r>
          </a:p>
          <a:p>
            <a:r>
              <a:rPr lang="en-US" dirty="0" smtClean="0"/>
              <a:t>The impact of policies at prestigious institutions and the institutions that enroll many more low-income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87" y="3340040"/>
            <a:ext cx="4303023" cy="311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58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Recruitment III – The Out-of-State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05012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37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Recruitment IV – The Out-of-State Backlash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2" y="1524000"/>
            <a:ext cx="5170950" cy="341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005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87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Recruitment V – Luring (Bribing?)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Gimmicks.</a:t>
            </a:r>
          </a:p>
          <a:p>
            <a:r>
              <a:rPr lang="en-US" dirty="0" smtClean="0"/>
              <a:t>Admissions requirements.</a:t>
            </a:r>
          </a:p>
          <a:p>
            <a:r>
              <a:rPr lang="en-US" dirty="0" smtClean="0"/>
              <a:t>Discount rates.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48" y="3028950"/>
            <a:ext cx="6096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VI --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Florida/California model.</a:t>
            </a:r>
          </a:p>
          <a:p>
            <a:r>
              <a:rPr lang="en-US" dirty="0" smtClean="0"/>
              <a:t>Private colleges with strong records.</a:t>
            </a:r>
          </a:p>
          <a:p>
            <a:r>
              <a:rPr lang="en-US" dirty="0" smtClean="0"/>
              <a:t>Private colleges just starting.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274115"/>
            <a:ext cx="7239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812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ppt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IHE_pptTemplate</Template>
  <TotalTime>288</TotalTime>
  <Words>289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IHE_pptTemplate</vt:lpstr>
      <vt:lpstr>        Recruitment, Diversity, Success</vt:lpstr>
      <vt:lpstr>Presenters</vt:lpstr>
      <vt:lpstr>An Overview: Connected Issues</vt:lpstr>
      <vt:lpstr>Recruitment I – Waiting for Supreme Court</vt:lpstr>
      <vt:lpstr>Recruitment II – Disadvantaged Students</vt:lpstr>
      <vt:lpstr>Recruitment III – The Out-of-State Strategy</vt:lpstr>
      <vt:lpstr>Recruitment IV – The Out-of-State Backlash</vt:lpstr>
      <vt:lpstr>Recruitment V – Luring (Bribing?) Students</vt:lpstr>
      <vt:lpstr>Recruitment VI -- Transfer</vt:lpstr>
      <vt:lpstr>Recruitment VII – Cohort Approach</vt:lpstr>
      <vt:lpstr>Diversity I – Definitions and Goals</vt:lpstr>
      <vt:lpstr>Diversity II – Programs for Black Males</vt:lpstr>
      <vt:lpstr>Diversity III – Can Inclusivity Be Measured?</vt:lpstr>
      <vt:lpstr>Diversity IV – What the Protests Mean</vt:lpstr>
      <vt:lpstr>Success I – Missing Part of Equation</vt:lpstr>
      <vt:lpstr>Success II – Different Success Levels</vt:lpstr>
      <vt:lpstr>Success III – Missing Data</vt:lpstr>
      <vt:lpstr>Success IV – Try and Try Again</vt:lpstr>
      <vt:lpstr>Your Questions</vt:lpstr>
      <vt:lpstr>With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38</cp:revision>
  <cp:lastPrinted>2016-05-22T19:26:59Z</cp:lastPrinted>
  <dcterms:created xsi:type="dcterms:W3CDTF">2012-08-15T17:43:30Z</dcterms:created>
  <dcterms:modified xsi:type="dcterms:W3CDTF">2016-06-13T14:53:19Z</dcterms:modified>
</cp:coreProperties>
</file>