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ed7204" initials="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10/24/2017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10/24/2017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Student Learning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and Course Materials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Inside Higher Ed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October 25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Prices, Student Choices </a:t>
            </a:r>
            <a:br>
              <a:rPr lang="en-US" dirty="0"/>
            </a:br>
            <a:r>
              <a:rPr lang="en-US" dirty="0"/>
              <a:t>and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85% of students delay or avoid altogether purchasing textbooks for their courses.</a:t>
            </a:r>
          </a:p>
          <a:p>
            <a:r>
              <a:rPr lang="en-US" dirty="0"/>
              <a:t>91% of these students say cost is the reason.</a:t>
            </a:r>
          </a:p>
          <a:p>
            <a:r>
              <a:rPr lang="en-US" dirty="0"/>
              <a:t>Half report that their grades were lower as a result.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--Study of 1,000 undergraduates by Wakefield Research (sponsored by </a:t>
            </a:r>
            <a:r>
              <a:rPr lang="en-US" sz="1200" i="1" dirty="0" err="1"/>
              <a:t>VitalSource</a:t>
            </a:r>
            <a:r>
              <a:rPr lang="en-US" sz="1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93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Ideas About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“Active” classrooms</a:t>
            </a:r>
          </a:p>
          <a:p>
            <a:r>
              <a:rPr lang="en-US" dirty="0"/>
              <a:t>Flipped classrooms</a:t>
            </a:r>
          </a:p>
          <a:p>
            <a:r>
              <a:rPr lang="en-US" dirty="0"/>
              <a:t>Greater emphasis on student success</a:t>
            </a:r>
          </a:p>
          <a:p>
            <a:r>
              <a:rPr lang="en-US" dirty="0"/>
              <a:t>Course materials in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89662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Arrival/Viability of </a:t>
            </a:r>
            <a:r>
              <a:rPr lang="en-US" dirty="0" err="1"/>
              <a:t>Etexts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false predictions (of 5 years ago, 10 years ago, 15 years ago) and why they didn’t come true</a:t>
            </a:r>
          </a:p>
          <a:p>
            <a:r>
              <a:rPr lang="en-US" dirty="0"/>
              <a:t>What’s changed (technology)</a:t>
            </a:r>
          </a:p>
          <a:p>
            <a:r>
              <a:rPr lang="en-US" dirty="0"/>
              <a:t>What’s changed (students)</a:t>
            </a:r>
          </a:p>
          <a:p>
            <a:r>
              <a:rPr lang="en-US" dirty="0"/>
              <a:t>What’s changed (instructors)</a:t>
            </a:r>
          </a:p>
          <a:p>
            <a:r>
              <a:rPr lang="en-US" dirty="0"/>
              <a:t>What’s changed (worries about money)</a:t>
            </a:r>
          </a:p>
        </p:txBody>
      </p:sp>
    </p:spTree>
    <p:extLst>
      <p:ext uri="{BB962C8B-B14F-4D97-AF65-F5344CB8AC3E}">
        <p14:creationId xmlns:p14="http://schemas.microsoft.com/office/powerpoint/2010/main" val="37525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Significance of OER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Pure OER</a:t>
            </a:r>
          </a:p>
          <a:p>
            <a:r>
              <a:rPr lang="en-US" dirty="0"/>
              <a:t>OER (assisted) </a:t>
            </a:r>
          </a:p>
          <a:p>
            <a:r>
              <a:rPr lang="en-US" dirty="0"/>
              <a:t>Mix and match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12" y="2597203"/>
            <a:ext cx="3547619" cy="23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6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How Choices </a:t>
            </a:r>
            <a:br>
              <a:rPr lang="en-US" dirty="0"/>
            </a:br>
            <a:r>
              <a:rPr lang="en-US" dirty="0"/>
              <a:t>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surveys suggest that professors believe cost should be considered in course material selection.</a:t>
            </a:r>
          </a:p>
          <a:p>
            <a:r>
              <a:rPr lang="en-US" dirty="0"/>
              <a:t>When push comes to shove, it’s unclear that many act on that belief.</a:t>
            </a:r>
          </a:p>
          <a:p>
            <a:r>
              <a:rPr lang="en-US" dirty="0"/>
              <a:t>Dispute at Cal State Fullerton illustrates tensions.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“Inclusive access”</a:t>
            </a:r>
          </a:p>
          <a:p>
            <a:r>
              <a:rPr lang="en-US" dirty="0"/>
              <a:t>Other ways to reduce prices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232264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vitalsource logo">
            <a:extLst>
              <a:ext uri="{FF2B5EF4-FFF2-40B4-BE49-F238E27FC236}">
                <a16:creationId xmlns:a16="http://schemas.microsoft.com/office/drawing/2014/main" id="{20718AE4-3D9B-41C9-A3E2-F93E7367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8" y="3178298"/>
            <a:ext cx="6615404" cy="11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8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Framework Today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7" y="3872752"/>
            <a:ext cx="3026069" cy="20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81" y="1831762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1" y="3822305"/>
            <a:ext cx="3397143" cy="20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9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Learning: </a:t>
            </a:r>
            <a:br>
              <a:rPr lang="en-US" dirty="0"/>
            </a:br>
            <a:r>
              <a:rPr lang="en-US" dirty="0"/>
              <a:t>Where’s the Rigor?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Lessons From </a:t>
            </a:r>
            <a:r>
              <a:rPr lang="en-US" i="1" dirty="0"/>
              <a:t>Academically Adrift:</a:t>
            </a:r>
          </a:p>
          <a:p>
            <a:r>
              <a:rPr lang="en-US" dirty="0"/>
              <a:t>32% of students do not take any courses in a given semester with more than 40 pages of reading assigned a week.</a:t>
            </a:r>
          </a:p>
          <a:p>
            <a:r>
              <a:rPr lang="en-US" dirty="0"/>
              <a:t>Half don’t take a single course in which they must write more than 20 pages over the course of a semester.</a:t>
            </a:r>
          </a:p>
          <a:p>
            <a:r>
              <a:rPr lang="en-US" dirty="0"/>
              <a:t>Students spend, on average, about 12-14 hours a week studying.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5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Rigor and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from </a:t>
            </a:r>
            <a:r>
              <a:rPr lang="en-US" i="1" dirty="0"/>
              <a:t>Academically Adrift: </a:t>
            </a:r>
            <a:r>
              <a:rPr lang="en-US" dirty="0"/>
              <a:t>Students whose classes reflect high expectations (more than 40 pages of reading a week) saw greater increases  in skills and knowledge in college than did other students.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7" y="3502359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Challenge?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--From </a:t>
            </a:r>
            <a:br>
              <a:rPr lang="en-US" sz="1200" i="1" dirty="0"/>
            </a:br>
            <a:br>
              <a:rPr lang="en-US" sz="1200" i="1" dirty="0"/>
            </a:br>
            <a:br>
              <a:rPr lang="en-US" sz="1200" i="1" dirty="0"/>
            </a:br>
            <a:br>
              <a:rPr lang="en-US" sz="1200" i="1" dirty="0"/>
            </a:br>
            <a:br>
              <a:rPr lang="en-US" sz="1200" i="1" dirty="0"/>
            </a:br>
            <a:r>
              <a:rPr lang="en-US" sz="1200" i="1" dirty="0"/>
              <a:t>National Survey of Student Engagement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2" y="1688307"/>
            <a:ext cx="3981157" cy="464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2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Inflated Views </a:t>
            </a:r>
            <a:br>
              <a:rPr lang="en-US" dirty="0"/>
            </a:br>
            <a:r>
              <a:rPr lang="en-US" dirty="0"/>
              <a:t>of Themselves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</a:t>
            </a:r>
            <a:br>
              <a:rPr lang="en-US" sz="1200" i="1" dirty="0"/>
            </a:br>
            <a:br>
              <a:rPr lang="en-US" sz="1200" i="1" dirty="0"/>
            </a:br>
            <a:br>
              <a:rPr lang="en-US" sz="1200" i="1" dirty="0"/>
            </a:br>
            <a:r>
              <a:rPr lang="en-US" sz="1200" i="1" dirty="0"/>
              <a:t> </a:t>
            </a:r>
          </a:p>
          <a:p>
            <a:pPr marL="0" indent="0">
              <a:buNone/>
            </a:pPr>
            <a:r>
              <a:rPr lang="en-US" sz="1200" i="1" dirty="0"/>
              <a:t>			 --From Association of American Colleges and Universities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72" y="1660428"/>
            <a:ext cx="6711568" cy="415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1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Uses Textbooks: 4 Factors per American Psychological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of student</a:t>
            </a:r>
          </a:p>
          <a:p>
            <a:r>
              <a:rPr lang="en-US" dirty="0"/>
              <a:t>Quality of photographs</a:t>
            </a:r>
          </a:p>
          <a:p>
            <a:r>
              <a:rPr lang="en-US" dirty="0"/>
              <a:t>Quality of visuals</a:t>
            </a:r>
          </a:p>
          <a:p>
            <a:r>
              <a:rPr lang="en-US" dirty="0"/>
              <a:t>Links by instructor between in-class lectures/discussions and the readings</a:t>
            </a:r>
          </a:p>
        </p:txBody>
      </p:sp>
    </p:spTree>
    <p:extLst>
      <p:ext uri="{BB962C8B-B14F-4D97-AF65-F5344CB8AC3E}">
        <p14:creationId xmlns:p14="http://schemas.microsoft.com/office/powerpoint/2010/main" val="80474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 and Materials as Share of Student Budgets (With Caveats)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        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 				</a:t>
            </a:r>
            <a:r>
              <a:rPr lang="en-US" sz="1200" i="1" dirty="0"/>
              <a:t>--From the College Board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811866"/>
            <a:ext cx="7607386" cy="43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161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111</TotalTime>
  <Words>422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Student Learning and Course Materials</vt:lpstr>
      <vt:lpstr>Presenters</vt:lpstr>
      <vt:lpstr>Our Framework Today</vt:lpstr>
      <vt:lpstr>Student Learning:  Where’s the Rigor?</vt:lpstr>
      <vt:lpstr> Rigor and Learning </vt:lpstr>
      <vt:lpstr>Where’s the Challenge?</vt:lpstr>
      <vt:lpstr>Students’ Inflated Views  of Themselves</vt:lpstr>
      <vt:lpstr>Who Uses Textbooks: 4 Factors per American Psychological Association</vt:lpstr>
      <vt:lpstr>Books and Materials as Share of Student Budgets (With Caveats)</vt:lpstr>
      <vt:lpstr>Prices, Student Choices  and Grades</vt:lpstr>
      <vt:lpstr>Changes in Ideas About Teaching</vt:lpstr>
      <vt:lpstr>The Arrival/Viability of Etexts</vt:lpstr>
      <vt:lpstr>The Significance of OER</vt:lpstr>
      <vt:lpstr>Rethinking How Choices  Are Made</vt:lpstr>
      <vt:lpstr>New Business Models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18</cp:revision>
  <dcterms:created xsi:type="dcterms:W3CDTF">2017-05-09T13:33:13Z</dcterms:created>
  <dcterms:modified xsi:type="dcterms:W3CDTF">2017-10-24T14:04:57Z</dcterms:modified>
</cp:coreProperties>
</file>