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72" r:id="rId4"/>
    <p:sldId id="271" r:id="rId5"/>
    <p:sldId id="273" r:id="rId6"/>
    <p:sldId id="274" r:id="rId7"/>
    <p:sldId id="275" r:id="rId8"/>
    <p:sldId id="283" r:id="rId9"/>
    <p:sldId id="276" r:id="rId10"/>
    <p:sldId id="277" r:id="rId11"/>
    <p:sldId id="279" r:id="rId12"/>
    <p:sldId id="281" r:id="rId13"/>
    <p:sldId id="282" r:id="rId14"/>
    <p:sldId id="280" r:id="rId15"/>
    <p:sldId id="27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ugled7204" initials="d" lastIdx="3" clrIdx="0"/>
  <p:cmAuthor id="1" name="scott jaschik" initials="sj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333333"/>
    <a:srgbClr val="F48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6"/>
    <p:restoredTop sz="93923"/>
  </p:normalViewPr>
  <p:slideViewPr>
    <p:cSldViewPr snapToGrid="0" snapToObjects="1">
      <p:cViewPr>
        <p:scale>
          <a:sx n="103" d="100"/>
          <a:sy n="103" d="100"/>
        </p:scale>
        <p:origin x="-84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8BC85-BD8D-A74B-B797-A2637FBAFBA3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3924B-207B-0742-A71A-59CA2AB7C3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85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7E627-3DE8-475D-A27C-973285C4F1C6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C0C29-4909-415A-95B4-F8C74EB1F0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75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4C4C4C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dirty="0" smtClean="0"/>
              <a:t>F48024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4C4C4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7D47D-32F6-4A13-845E-650C71ACC844}" type="datetime2">
              <a:rPr lang="en-US" smtClean="0"/>
              <a:t>Monday, April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rgbClr val="F480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38CF6-2C8D-4363-A2B9-86CAAD0C68DB}" type="datetime2">
              <a:rPr lang="en-US" smtClean="0"/>
              <a:t>Monday, April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592E6-E914-4169-89C5-5BA40E44C71E}" type="datetime2">
              <a:rPr lang="en-US" smtClean="0"/>
              <a:t>Monday, April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1C3F6-A112-40E1-9F3A-4AC25497EF8C}" type="datetime2">
              <a:rPr lang="en-US" smtClean="0"/>
              <a:t>Monday, April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F48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EA697-65D4-4148-A9F5-88F0C4FCAA59}" type="datetime2">
              <a:rPr lang="en-US" smtClean="0"/>
              <a:t>Monday, April 17, 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B03E-78C2-492B-8800-4E016910038D}" type="datetime2">
              <a:rPr lang="en-US" smtClean="0"/>
              <a:t>Monday, April 17,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C69DF-34F6-4B04-8543-AB12B9CE4877}" type="datetime2">
              <a:rPr lang="en-US" smtClean="0"/>
              <a:t>Monday, April 17, 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BF301-9FDD-4761-8317-D3A9375E387C}" type="datetime2">
              <a:rPr lang="en-US" smtClean="0"/>
              <a:t>Monday, April 17, 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863DA-A370-4944-90BB-7F341EFA11AC}" type="datetime2">
              <a:rPr lang="en-US" smtClean="0"/>
              <a:t>Monday, April 17, 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FEE47-68E7-47E4-807E-21AD67423FBC}" type="datetime2">
              <a:rPr lang="en-US" smtClean="0"/>
              <a:t>Monday, April 17,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992F7-3506-48BB-9488-ACCF1A50A48E}" type="datetime2">
              <a:rPr lang="en-US" smtClean="0"/>
              <a:t>Monday, April 17, 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rgbClr val="F48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AB756A5-1D11-499F-AAC2-05CDDCDFDB12}" type="datetime2">
              <a:rPr lang="en-US" smtClean="0"/>
              <a:t>Monday, April 17,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4C4C4C"/>
          </a:solidFill>
          <a:latin typeface="Franklin Gothic Medium"/>
          <a:ea typeface="+mj-ea"/>
          <a:cs typeface="Franklin Gothic Medium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b="0" i="0" kern="1200">
          <a:solidFill>
            <a:srgbClr val="4C4C4C"/>
          </a:solidFill>
          <a:latin typeface="Franklin Gothic Medium"/>
          <a:ea typeface="+mn-ea"/>
          <a:cs typeface="Franklin Gothic Medium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b="0" i="0" kern="1200" baseline="0">
          <a:solidFill>
            <a:srgbClr val="4C4C4C"/>
          </a:solidFill>
          <a:latin typeface="Franklin Gothic Medium"/>
          <a:ea typeface="+mn-ea"/>
          <a:cs typeface="Franklin Gothic Medium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oug.lederman@insidehighered.com" TargetMode="External"/><Relationship Id="rId2" Type="http://schemas.openxmlformats.org/officeDocument/2006/relationships/hyperlink" Target="mailto:scott.jaschik@insidehighered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The Evolving Quest</a:t>
            </a:r>
            <a:br>
              <a:rPr lang="en-US" sz="4400" dirty="0" smtClean="0"/>
            </a:br>
            <a:r>
              <a:rPr lang="en-US" sz="4400" dirty="0" smtClean="0"/>
              <a:t>For Student Success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i="1" dirty="0" smtClean="0"/>
              <a:t>Inside Higher Ed</a:t>
            </a:r>
            <a:r>
              <a:rPr lang="en-US" dirty="0" smtClean="0"/>
              <a:t> webinar</a:t>
            </a:r>
          </a:p>
          <a:p>
            <a:r>
              <a:rPr lang="en-US" dirty="0" smtClean="0"/>
              <a:t>Tuesday, April 18 at 2 p.m. Eastern</a:t>
            </a:r>
            <a:endParaRPr lang="en-US" dirty="0"/>
          </a:p>
        </p:txBody>
      </p:sp>
      <p:pic>
        <p:nvPicPr>
          <p:cNvPr id="1026" name="Picture 2" descr="C:\Users\Scott.Jaschik\Desktop\log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36" y="5643419"/>
            <a:ext cx="1410027" cy="70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1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Building Relationships With Latino Students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40" y="1850852"/>
            <a:ext cx="6707887" cy="4469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372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Defining Goals and Pledging to Keep Them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530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Making Transfer Work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</a:p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34" y="3272847"/>
            <a:ext cx="60769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324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Preparing Students for Careers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Job-specific academic programs</a:t>
            </a:r>
          </a:p>
          <a:p>
            <a:r>
              <a:rPr lang="en-US" dirty="0" smtClean="0"/>
              <a:t>Training across academic fields</a:t>
            </a:r>
          </a:p>
          <a:p>
            <a:r>
              <a:rPr lang="en-US" dirty="0" smtClean="0"/>
              <a:t>Soft skills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38" y="4731472"/>
            <a:ext cx="141446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042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Defining and Measuring Learning Goals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980" y="2100839"/>
            <a:ext cx="212407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107" y="2176029"/>
            <a:ext cx="2714625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869" y="1588655"/>
            <a:ext cx="2121477" cy="3203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1403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More Important Than Ever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Tools for tracking</a:t>
            </a:r>
          </a:p>
          <a:p>
            <a:r>
              <a:rPr lang="en-US" dirty="0" smtClean="0"/>
              <a:t>Tools to assure the tracking data </a:t>
            </a:r>
            <a:r>
              <a:rPr lang="en-US" smtClean="0"/>
              <a:t>are used</a:t>
            </a:r>
            <a:endParaRPr lang="en-US" dirty="0" smtClean="0"/>
          </a:p>
          <a:p>
            <a:r>
              <a:rPr lang="en-US" dirty="0" smtClean="0"/>
              <a:t>Advising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57" y="5027035"/>
            <a:ext cx="141446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52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Your Questions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047" y="5073218"/>
            <a:ext cx="141446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46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Thanks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807725"/>
            <a:ext cx="647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0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/>
          <a:lstStyle/>
          <a:p>
            <a:r>
              <a:rPr lang="en-US" dirty="0" smtClean="0"/>
              <a:t>Scott </a:t>
            </a:r>
            <a:r>
              <a:rPr lang="en-US" dirty="0" err="1" smtClean="0"/>
              <a:t>Jaschik</a:t>
            </a:r>
            <a:r>
              <a:rPr lang="en-US" dirty="0" smtClean="0"/>
              <a:t>, editor, </a:t>
            </a:r>
            <a:r>
              <a:rPr lang="en-US" i="1" dirty="0" smtClean="0"/>
              <a:t>Inside Higher Ed, </a:t>
            </a:r>
            <a:r>
              <a:rPr lang="en-US" dirty="0" smtClean="0">
                <a:hlinkClick r:id="rId2"/>
              </a:rPr>
              <a:t>scott.jaschik@insidehighered.com</a:t>
            </a:r>
            <a:endParaRPr lang="en-US" dirty="0" smtClean="0"/>
          </a:p>
          <a:p>
            <a:r>
              <a:rPr lang="en-US" dirty="0" smtClean="0"/>
              <a:t>Doug Lederman, editor, </a:t>
            </a:r>
            <a:r>
              <a:rPr lang="en-US" i="1" dirty="0" smtClean="0"/>
              <a:t>Inside Higher Ed, </a:t>
            </a:r>
            <a:r>
              <a:rPr lang="en-US" dirty="0" smtClean="0">
                <a:hlinkClick r:id="rId3"/>
              </a:rPr>
              <a:t>doug.lederman@insidehighered.com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Presenters</a:t>
            </a:r>
            <a:endParaRPr lang="en-US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588" y="5590453"/>
            <a:ext cx="141446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70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Agenda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Brief history of the movement</a:t>
            </a:r>
          </a:p>
          <a:p>
            <a:r>
              <a:rPr lang="en-US" dirty="0" smtClean="0"/>
              <a:t>Potential philosophical turning points</a:t>
            </a:r>
          </a:p>
          <a:p>
            <a:r>
              <a:rPr lang="en-US" dirty="0" smtClean="0"/>
              <a:t>Hot ideas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27" y="3771897"/>
            <a:ext cx="5686714" cy="238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3844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Brief Recap of the Movement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60s on, educators and politicians pushed to broaden access to American higher education.</a:t>
            </a:r>
          </a:p>
          <a:p>
            <a:r>
              <a:rPr lang="en-US" dirty="0" smtClean="0"/>
              <a:t>From 90s on, concerns started to grow about student success, with concerns about low retention and graduation rates.</a:t>
            </a:r>
          </a:p>
          <a:p>
            <a:r>
              <a:rPr lang="en-US" dirty="0" smtClean="0"/>
              <a:t>From 2000s on, more attention is paid to completion as key metric.</a:t>
            </a:r>
          </a:p>
          <a:p>
            <a:r>
              <a:rPr lang="en-US" dirty="0" smtClean="0"/>
              <a:t>During Obama administration, unusual convergence of interest in student success (among state and federal governments, Republicans and Democrats, foundations and educators).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7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The Obama Impact 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18" y="1778646"/>
            <a:ext cx="6366027" cy="432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7974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/>
              <a:t>Impact of Free Tuition Movement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12" y="1350818"/>
            <a:ext cx="69703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9009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>You Can’t Succeed If You Can’t Get There</a:t>
            </a:r>
            <a:endParaRPr lang="en-US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4" y="2322656"/>
            <a:ext cx="3935908" cy="260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99" y="4417289"/>
            <a:ext cx="1461655" cy="146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562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Online Student Success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Evidence of success and failure online (as in face-to-face instruction)</a:t>
            </a:r>
          </a:p>
          <a:p>
            <a:r>
              <a:rPr lang="en-US" dirty="0" smtClean="0"/>
              <a:t>Evidence on at-risk students and the start of a college program</a:t>
            </a:r>
          </a:p>
          <a:p>
            <a:r>
              <a:rPr lang="en-US" dirty="0" smtClean="0"/>
              <a:t>Evidence on importance of support services (both for academic help and tech support) for at-risk students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12" y="5184054"/>
            <a:ext cx="1414463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881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/>
              <a:t>The Importance of Summer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Campus policies</a:t>
            </a:r>
          </a:p>
          <a:p>
            <a:r>
              <a:rPr lang="en-US" dirty="0" smtClean="0"/>
              <a:t>Return of summer Pell?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599" y="3001818"/>
            <a:ext cx="4983019" cy="280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12696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HE_pptTemplat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IHE_pptTemplate</Template>
  <TotalTime>405</TotalTime>
  <Words>277</Words>
  <Application>Microsoft Office PowerPoint</Application>
  <PresentationFormat>On-screen Show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IHE_pptTemplate</vt:lpstr>
      <vt:lpstr>The Evolving Quest For Student Success</vt:lpstr>
      <vt:lpstr>Presenters</vt:lpstr>
      <vt:lpstr>Agenda</vt:lpstr>
      <vt:lpstr>Brief Recap of the Movement</vt:lpstr>
      <vt:lpstr>The Obama Impact </vt:lpstr>
      <vt:lpstr>Impact of Free Tuition Movement</vt:lpstr>
      <vt:lpstr>You Can’t Succeed If You Can’t Get There</vt:lpstr>
      <vt:lpstr>Online Student Success</vt:lpstr>
      <vt:lpstr>The Importance of Summer</vt:lpstr>
      <vt:lpstr>Building Relationships With Latino Students</vt:lpstr>
      <vt:lpstr>Defining Goals and Pledging to Keep Them</vt:lpstr>
      <vt:lpstr>Making Transfer Work</vt:lpstr>
      <vt:lpstr>Preparing Students for Careers</vt:lpstr>
      <vt:lpstr>Defining and Measuring Learning Goals</vt:lpstr>
      <vt:lpstr>More Important Than Ever</vt:lpstr>
      <vt:lpstr>Your Questions</vt:lpstr>
      <vt:lpstr>With 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Scott Jaschik</dc:creator>
  <cp:lastModifiedBy>Melanie Hardcastle</cp:lastModifiedBy>
  <cp:revision>41</cp:revision>
  <dcterms:created xsi:type="dcterms:W3CDTF">2012-08-15T17:43:30Z</dcterms:created>
  <dcterms:modified xsi:type="dcterms:W3CDTF">2017-04-17T13:13:39Z</dcterms:modified>
</cp:coreProperties>
</file>