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1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65" r:id="rId6"/>
    <p:sldMasterId id="2147483663" r:id="rId7"/>
    <p:sldMasterId id="2147483681" r:id="rId8"/>
    <p:sldMasterId id="2147483686" r:id="rId9"/>
    <p:sldMasterId id="2147483691" r:id="rId10"/>
    <p:sldMasterId id="2147483699" r:id="rId11"/>
    <p:sldMasterId id="2147483718" r:id="rId12"/>
    <p:sldMasterId id="2147483730" r:id="rId13"/>
    <p:sldMasterId id="2147483742" r:id="rId14"/>
    <p:sldMasterId id="2147483766" r:id="rId15"/>
    <p:sldMasterId id="2147483790" r:id="rId16"/>
  </p:sldMasterIdLst>
  <p:notesMasterIdLst>
    <p:notesMasterId r:id="rId46"/>
  </p:notesMasterIdLst>
  <p:handoutMasterIdLst>
    <p:handoutMasterId r:id="rId47"/>
  </p:handoutMasterIdLst>
  <p:sldIdLst>
    <p:sldId id="349" r:id="rId17"/>
    <p:sldId id="476" r:id="rId18"/>
    <p:sldId id="477" r:id="rId19"/>
    <p:sldId id="474" r:id="rId20"/>
    <p:sldId id="259" r:id="rId21"/>
    <p:sldId id="444" r:id="rId22"/>
    <p:sldId id="473" r:id="rId23"/>
    <p:sldId id="446" r:id="rId24"/>
    <p:sldId id="447" r:id="rId25"/>
    <p:sldId id="448" r:id="rId26"/>
    <p:sldId id="466" r:id="rId27"/>
    <p:sldId id="449" r:id="rId28"/>
    <p:sldId id="450" r:id="rId29"/>
    <p:sldId id="467" r:id="rId30"/>
    <p:sldId id="469" r:id="rId31"/>
    <p:sldId id="452" r:id="rId32"/>
    <p:sldId id="475" r:id="rId33"/>
    <p:sldId id="471" r:id="rId34"/>
    <p:sldId id="454" r:id="rId35"/>
    <p:sldId id="472" r:id="rId36"/>
    <p:sldId id="457" r:id="rId37"/>
    <p:sldId id="461" r:id="rId38"/>
    <p:sldId id="459" r:id="rId39"/>
    <p:sldId id="462" r:id="rId40"/>
    <p:sldId id="464" r:id="rId41"/>
    <p:sldId id="478" r:id="rId42"/>
    <p:sldId id="479" r:id="rId43"/>
    <p:sldId id="480" r:id="rId44"/>
    <p:sldId id="48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35E6F9C6-91A5-4932-80D7-E1BEB24FB5C8}">
          <p14:sldIdLst>
            <p14:sldId id="349"/>
          </p14:sldIdLst>
        </p14:section>
        <p14:section name="Agenda" id="{0C8B4F27-5005-4DCB-AA1F-292D0E4C0168}">
          <p14:sldIdLst>
            <p14:sldId id="476"/>
            <p14:sldId id="477"/>
            <p14:sldId id="474"/>
          </p14:sldIdLst>
        </p14:section>
        <p14:section name="Content slides" id="{3435B803-D421-455C-B212-62288E8665E5}">
          <p14:sldIdLst>
            <p14:sldId id="259"/>
            <p14:sldId id="444"/>
            <p14:sldId id="473"/>
            <p14:sldId id="446"/>
            <p14:sldId id="447"/>
            <p14:sldId id="448"/>
            <p14:sldId id="466"/>
            <p14:sldId id="449"/>
            <p14:sldId id="450"/>
            <p14:sldId id="467"/>
            <p14:sldId id="469"/>
            <p14:sldId id="452"/>
            <p14:sldId id="475"/>
            <p14:sldId id="471"/>
            <p14:sldId id="454"/>
            <p14:sldId id="472"/>
            <p14:sldId id="457"/>
            <p14:sldId id="461"/>
            <p14:sldId id="459"/>
            <p14:sldId id="462"/>
            <p14:sldId id="464"/>
            <p14:sldId id="478"/>
            <p14:sldId id="479"/>
            <p14:sldId id="480"/>
            <p14:sldId id="481"/>
          </p14:sldIdLst>
        </p14:section>
      </p14:sectionLst>
    </p:ext>
    <p:ext uri="{EFAFB233-063F-42B5-8137-9DF3F51BA10A}">
      <p15:sldGuideLst xmlns:p15="http://schemas.microsoft.com/office/powerpoint/2012/main" xmlns="">
        <p15:guide id="1" pos="2214" userDrawn="1">
          <p15:clr>
            <a:srgbClr val="A4A3A4"/>
          </p15:clr>
        </p15:guide>
        <p15:guide id="2" orient="horz" pos="3960" userDrawn="1">
          <p15:clr>
            <a:srgbClr val="A4A3A4"/>
          </p15:clr>
        </p15:guide>
        <p15:guide id="3" pos="3006" userDrawn="1">
          <p15:clr>
            <a:srgbClr val="A4A3A4"/>
          </p15:clr>
        </p15:guide>
        <p15:guide id="4" pos="5580" userDrawn="1">
          <p15:clr>
            <a:srgbClr val="A4A3A4"/>
          </p15:clr>
        </p15:guide>
        <p15:guide id="5" pos="5328" userDrawn="1">
          <p15:clr>
            <a:srgbClr val="A4A3A4"/>
          </p15:clr>
        </p15:guide>
        <p15:guide id="6" orient="horz" pos="2260" userDrawn="1">
          <p15:clr>
            <a:srgbClr val="A4A3A4"/>
          </p15:clr>
        </p15:guide>
        <p15:guide id="7" pos="3762" userDrawn="1">
          <p15:clr>
            <a:srgbClr val="A4A3A4"/>
          </p15:clr>
        </p15:guide>
        <p15:guide id="8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2C66"/>
    <a:srgbClr val="803D97"/>
    <a:srgbClr val="24A9E0"/>
    <a:srgbClr val="D9F0FA"/>
    <a:srgbClr val="5D2B85"/>
    <a:srgbClr val="00A7CF"/>
    <a:srgbClr val="B281B9"/>
    <a:srgbClr val="5D8085"/>
    <a:srgbClr val="904199"/>
    <a:srgbClr val="007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082" autoAdjust="0"/>
    <p:restoredTop sz="96863" autoAdjust="0"/>
  </p:normalViewPr>
  <p:slideViewPr>
    <p:cSldViewPr snapToGrid="0">
      <p:cViewPr>
        <p:scale>
          <a:sx n="77" d="100"/>
          <a:sy n="77" d="100"/>
        </p:scale>
        <p:origin x="-1459" y="-264"/>
      </p:cViewPr>
      <p:guideLst>
        <p:guide orient="horz" pos="3960"/>
        <p:guide orient="horz" pos="2260"/>
        <p:guide pos="2214"/>
        <p:guide pos="3006"/>
        <p:guide pos="5580"/>
        <p:guide pos="5328"/>
        <p:guide pos="3762"/>
        <p:guide pos="3024"/>
      </p:guideLst>
    </p:cSldViewPr>
  </p:slideViewPr>
  <p:outlineViewPr>
    <p:cViewPr>
      <p:scale>
        <a:sx n="33" d="100"/>
        <a:sy n="33" d="100"/>
      </p:scale>
      <p:origin x="0" y="-511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5962"/>
    </p:cViewPr>
  </p:sorterViewPr>
  <p:notesViewPr>
    <p:cSldViewPr snapToGrid="0">
      <p:cViewPr varScale="1">
        <p:scale>
          <a:sx n="107" d="100"/>
          <a:sy n="107" d="100"/>
        </p:scale>
        <p:origin x="2760" y="1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kaufmanhall.net\vol02$\Axiom\MarketingPublic\2015%20Survey\Initial%20Survey%20Results%202015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bg1">
                <a:lumMod val="50000"/>
              </a:schemeClr>
            </a:gs>
          </a:gsLst>
          <a:lin ang="4200000" scaled="0"/>
        </a:gradFill>
        <a:ln>
          <a:noFill/>
        </a:ln>
        <a:effectLst/>
        <a:sp3d/>
      </c:spPr>
    </c:floor>
    <c:sideWall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569448240456401E-2"/>
          <c:y val="4.7205843455614585E-2"/>
          <c:w val="0.53715283245085599"/>
          <c:h val="0.868123664774461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'HE Aggregate'!$A$79</c:f>
              <c:strCache>
                <c:ptCount val="1"/>
                <c:pt idx="0">
                  <c:v>Providing more insightful reporting and analysis to support decision making</c:v>
                </c:pt>
              </c:strCache>
            </c:strRef>
          </c:tx>
          <c:spPr>
            <a:solidFill>
              <a:srgbClr val="803D97"/>
            </a:solidFill>
            <a:ln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-2.7180406308550901E-3"/>
                  <c:y val="7.9736538756143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'HE Aggregate'!$C$79</c:f>
              <c:numCache>
                <c:formatCode>0%</c:formatCode>
                <c:ptCount val="1"/>
                <c:pt idx="0">
                  <c:v>0.70454545454545459</c:v>
                </c:pt>
              </c:numCache>
            </c:numRef>
          </c:val>
        </c:ser>
        <c:ser>
          <c:idx val="1"/>
          <c:order val="1"/>
          <c:tx>
            <c:strRef>
              <c:f>'HE Aggregate'!$A$80</c:f>
              <c:strCache>
                <c:ptCount val="1"/>
                <c:pt idx="0">
                  <c:v>Improving long-range planning processes</c:v>
                </c:pt>
              </c:strCache>
            </c:strRef>
          </c:tx>
          <c:spPr>
            <a:solidFill>
              <a:srgbClr val="B281B9"/>
            </a:solidFill>
            <a:ln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-2.7180406308550901E-3"/>
                  <c:y val="7.7078654130938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'HE Aggregate'!$C$80</c:f>
              <c:numCache>
                <c:formatCode>0%</c:formatCode>
                <c:ptCount val="1"/>
                <c:pt idx="0">
                  <c:v>0.59090909090909094</c:v>
                </c:pt>
              </c:numCache>
            </c:numRef>
          </c:val>
        </c:ser>
        <c:ser>
          <c:idx val="2"/>
          <c:order val="2"/>
          <c:tx>
            <c:strRef>
              <c:f>'HE Aggregate'!$A$81</c:f>
              <c:strCache>
                <c:ptCount val="1"/>
                <c:pt idx="0">
                  <c:v>Improving operational budgeting process</c:v>
                </c:pt>
              </c:strCache>
            </c:strRef>
          </c:tx>
          <c:spPr>
            <a:solidFill>
              <a:srgbClr val="005DA6"/>
            </a:solidFill>
            <a:ln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-2.71804063085514E-3"/>
                  <c:y val="7.4420769505733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'HE Aggregate'!$C$81</c:f>
              <c:numCache>
                <c:formatCode>0%</c:formatCode>
                <c:ptCount val="1"/>
                <c:pt idx="0">
                  <c:v>0.47727272727272729</c:v>
                </c:pt>
              </c:numCache>
            </c:numRef>
          </c:val>
        </c:ser>
        <c:ser>
          <c:idx val="3"/>
          <c:order val="3"/>
          <c:tx>
            <c:strRef>
              <c:f>'HE Aggregate'!$A$82</c:f>
              <c:strCache>
                <c:ptCount val="1"/>
                <c:pt idx="0">
                  <c:v>Cost containment and efficiency</c:v>
                </c:pt>
              </c:strCache>
            </c:strRef>
          </c:tx>
          <c:spPr>
            <a:solidFill>
              <a:srgbClr val="00A7CF"/>
            </a:solidFill>
            <a:ln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7.707865413093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'HE Aggregate'!$C$82</c:f>
              <c:numCache>
                <c:formatCode>0%</c:formatCode>
                <c:ptCount val="1"/>
                <c:pt idx="0">
                  <c:v>0.43181818181818182</c:v>
                </c:pt>
              </c:numCache>
            </c:numRef>
          </c:val>
        </c:ser>
        <c:ser>
          <c:idx val="4"/>
          <c:order val="4"/>
          <c:tx>
            <c:strRef>
              <c:f>'HE Aggregate'!$A$83</c:f>
              <c:strCache>
                <c:ptCount val="1"/>
                <c:pt idx="0">
                  <c:v>Implementing scenario modeling to analyze the impact of drivers, initiatives and risk factors</c:v>
                </c:pt>
              </c:strCache>
            </c:strRef>
          </c:tx>
          <c:spPr>
            <a:solidFill>
              <a:srgbClr val="63A844"/>
            </a:solidFill>
            <a:ln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7.17628848805292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'HE Aggregate'!$C$83</c:f>
              <c:numCache>
                <c:formatCode>0%</c:formatCode>
                <c:ptCount val="1"/>
                <c:pt idx="0">
                  <c:v>0.40909090909090912</c:v>
                </c:pt>
              </c:numCache>
            </c:numRef>
          </c:val>
        </c:ser>
        <c:ser>
          <c:idx val="5"/>
          <c:order val="5"/>
          <c:tx>
            <c:strRef>
              <c:f>'HE Aggregate'!$A$84</c:f>
              <c:strCache>
                <c:ptCount val="1"/>
                <c:pt idx="0">
                  <c:v>Improving capital planning and tracking processes</c:v>
                </c:pt>
              </c:strCache>
            </c:strRef>
          </c:tx>
          <c:spPr>
            <a:solidFill>
              <a:srgbClr val="B5D05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B5D05B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contourClr>
                  <a:schemeClr val="bg1"/>
                </a:contourClr>
              </a:sp3d>
            </c:spPr>
          </c:dPt>
          <c:dLbls>
            <c:dLbl>
              <c:idx val="0"/>
              <c:layout>
                <c:manualLayout>
                  <c:x val="0"/>
                  <c:y val="7.2351421188630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'HE Aggregate'!$C$84</c:f>
              <c:numCache>
                <c:formatCode>0%</c:formatCode>
                <c:ptCount val="1"/>
                <c:pt idx="0">
                  <c:v>0.27272727272727271</c:v>
                </c:pt>
              </c:numCache>
            </c:numRef>
          </c:val>
        </c:ser>
        <c:ser>
          <c:idx val="6"/>
          <c:order val="6"/>
          <c:tx>
            <c:strRef>
              <c:f>'HE Aggregate'!$A$85</c:f>
              <c:strCache>
                <c:ptCount val="1"/>
                <c:pt idx="0">
                  <c:v>Improving student aid planning and tracking, and aligning it with the operational budget</c:v>
                </c:pt>
              </c:strCache>
            </c:strRef>
          </c:tx>
          <c:spPr>
            <a:solidFill>
              <a:srgbClr val="FAAB38"/>
            </a:solidFill>
            <a:ln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-1.3590203154276448E-3"/>
                  <c:y val="8.0103359173126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'HE Aggregate'!$C$85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8673408"/>
        <c:axId val="118674944"/>
        <c:axId val="0"/>
      </c:bar3DChart>
      <c:catAx>
        <c:axId val="118673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8674944"/>
        <c:crosses val="autoZero"/>
        <c:auto val="1"/>
        <c:lblAlgn val="ctr"/>
        <c:lblOffset val="100"/>
        <c:noMultiLvlLbl val="0"/>
      </c:catAx>
      <c:valAx>
        <c:axId val="11867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7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257442277314999"/>
          <c:y val="4.7103908523062524E-2"/>
          <c:w val="0.38969536998121118"/>
          <c:h val="0.80243300982725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8E260-EB5D-4CDC-9B0D-B9E8D86E03AF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C5D03-8833-47A2-87F3-3ED0E7C6F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12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BB553-B8AE-4F00-983D-6562A569CBDC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BFC1B-824A-4588-9528-AED577FE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9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9185"/>
            <a:ext cx="9144000" cy="162306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3889948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1382712"/>
          </a:xfrm>
        </p:spPr>
        <p:txBody>
          <a:bodyPr anchor="b">
            <a:normAutofit/>
          </a:bodyPr>
          <a:lstStyle>
            <a:lvl1pPr algn="ctr">
              <a:defRPr sz="38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95601"/>
            <a:ext cx="6858000" cy="154588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143000" y="4532994"/>
            <a:ext cx="6858000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3064396" y="5727119"/>
            <a:ext cx="29819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©2016  Kaufman, Hall &amp; Associates, LLC. All rights reserved.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16" y="4435907"/>
            <a:ext cx="2374863" cy="109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53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3D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5" name="Isosceles Triangle 4"/>
          <p:cNvSpPr/>
          <p:nvPr userDrawn="1"/>
        </p:nvSpPr>
        <p:spPr>
          <a:xfrm>
            <a:off x="1" y="1573078"/>
            <a:ext cx="1952786" cy="5284922"/>
          </a:xfrm>
          <a:custGeom>
            <a:avLst/>
            <a:gdLst>
              <a:gd name="connsiteX0" fmla="*/ 0 w 2603715"/>
              <a:gd name="connsiteY0" fmla="*/ 6858000 h 6858000"/>
              <a:gd name="connsiteX1" fmla="*/ 1301858 w 2603715"/>
              <a:gd name="connsiteY1" fmla="*/ 0 h 6858000"/>
              <a:gd name="connsiteX2" fmla="*/ 2603715 w 2603715"/>
              <a:gd name="connsiteY2" fmla="*/ 6858000 h 6858000"/>
              <a:gd name="connsiteX3" fmla="*/ 0 w 2603715"/>
              <a:gd name="connsiteY3" fmla="*/ 6858000 h 6858000"/>
              <a:gd name="connsiteX0" fmla="*/ 0 w 2603715"/>
              <a:gd name="connsiteY0" fmla="*/ 5284922 h 5284922"/>
              <a:gd name="connsiteX1" fmla="*/ 1611824 w 2603715"/>
              <a:gd name="connsiteY1" fmla="*/ 0 h 5284922"/>
              <a:gd name="connsiteX2" fmla="*/ 2603715 w 2603715"/>
              <a:gd name="connsiteY2" fmla="*/ 5284922 h 5284922"/>
              <a:gd name="connsiteX3" fmla="*/ 0 w 2603715"/>
              <a:gd name="connsiteY3" fmla="*/ 5284922 h 528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715" h="5284922">
                <a:moveTo>
                  <a:pt x="0" y="5284922"/>
                </a:moveTo>
                <a:lnTo>
                  <a:pt x="1611824" y="0"/>
                </a:lnTo>
                <a:lnTo>
                  <a:pt x="2603715" y="5284922"/>
                </a:lnTo>
                <a:lnTo>
                  <a:pt x="0" y="5284922"/>
                </a:lnTo>
                <a:close/>
              </a:path>
            </a:pathLst>
          </a:custGeom>
          <a:solidFill>
            <a:srgbClr val="5D2B8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Isosceles Triangle 5"/>
          <p:cNvSpPr/>
          <p:nvPr userDrawn="1"/>
        </p:nvSpPr>
        <p:spPr>
          <a:xfrm flipV="1">
            <a:off x="-2906" y="2"/>
            <a:ext cx="1566297" cy="6888997"/>
          </a:xfrm>
          <a:custGeom>
            <a:avLst/>
            <a:gdLst>
              <a:gd name="connsiteX0" fmla="*/ 0 w 2084522"/>
              <a:gd name="connsiteY0" fmla="*/ 6943241 h 6943241"/>
              <a:gd name="connsiteX1" fmla="*/ 1042261 w 2084522"/>
              <a:gd name="connsiteY1" fmla="*/ 0 h 6943241"/>
              <a:gd name="connsiteX2" fmla="*/ 2084522 w 2084522"/>
              <a:gd name="connsiteY2" fmla="*/ 6943241 h 6943241"/>
              <a:gd name="connsiteX3" fmla="*/ 0 w 2084522"/>
              <a:gd name="connsiteY3" fmla="*/ 6943241 h 6943241"/>
              <a:gd name="connsiteX0" fmla="*/ 3874 w 2088396"/>
              <a:gd name="connsiteY0" fmla="*/ 6888997 h 6888997"/>
              <a:gd name="connsiteX1" fmla="*/ 0 w 2088396"/>
              <a:gd name="connsiteY1" fmla="*/ 0 h 6888997"/>
              <a:gd name="connsiteX2" fmla="*/ 2088396 w 2088396"/>
              <a:gd name="connsiteY2" fmla="*/ 6888997 h 6888997"/>
              <a:gd name="connsiteX3" fmla="*/ 3874 w 2088396"/>
              <a:gd name="connsiteY3" fmla="*/ 6888997 h 688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396" h="6888997">
                <a:moveTo>
                  <a:pt x="3874" y="6888997"/>
                </a:moveTo>
                <a:cubicBezTo>
                  <a:pt x="2583" y="4592665"/>
                  <a:pt x="1291" y="2296332"/>
                  <a:pt x="0" y="0"/>
                </a:cubicBezTo>
                <a:lnTo>
                  <a:pt x="2088396" y="6888997"/>
                </a:lnTo>
                <a:lnTo>
                  <a:pt x="3874" y="6888997"/>
                </a:lnTo>
                <a:close/>
              </a:path>
            </a:pathLst>
          </a:custGeom>
          <a:gradFill>
            <a:gsLst>
              <a:gs pos="86000">
                <a:srgbClr val="9756A2"/>
              </a:gs>
              <a:gs pos="100000">
                <a:srgbClr val="B281B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ight Triangle 6"/>
          <p:cNvSpPr/>
          <p:nvPr userDrawn="1"/>
        </p:nvSpPr>
        <p:spPr>
          <a:xfrm>
            <a:off x="0" y="3"/>
            <a:ext cx="1191432" cy="2402237"/>
          </a:xfrm>
          <a:custGeom>
            <a:avLst/>
            <a:gdLst>
              <a:gd name="connsiteX0" fmla="*/ 0 w 1596325"/>
              <a:gd name="connsiteY0" fmla="*/ 1565329 h 1565329"/>
              <a:gd name="connsiteX1" fmla="*/ 0 w 1596325"/>
              <a:gd name="connsiteY1" fmla="*/ 0 h 1565329"/>
              <a:gd name="connsiteX2" fmla="*/ 1596325 w 1596325"/>
              <a:gd name="connsiteY2" fmla="*/ 1565329 h 1565329"/>
              <a:gd name="connsiteX3" fmla="*/ 0 w 1596325"/>
              <a:gd name="connsiteY3" fmla="*/ 1565329 h 1565329"/>
              <a:gd name="connsiteX0" fmla="*/ 7749 w 1596325"/>
              <a:gd name="connsiteY0" fmla="*/ 2402237 h 2402237"/>
              <a:gd name="connsiteX1" fmla="*/ 0 w 1596325"/>
              <a:gd name="connsiteY1" fmla="*/ 0 h 2402237"/>
              <a:gd name="connsiteX2" fmla="*/ 1596325 w 1596325"/>
              <a:gd name="connsiteY2" fmla="*/ 1565329 h 2402237"/>
              <a:gd name="connsiteX3" fmla="*/ 7749 w 1596325"/>
              <a:gd name="connsiteY3" fmla="*/ 2402237 h 2402237"/>
              <a:gd name="connsiteX0" fmla="*/ 7749 w 1588576"/>
              <a:gd name="connsiteY0" fmla="*/ 2402237 h 2402237"/>
              <a:gd name="connsiteX1" fmla="*/ 0 w 1588576"/>
              <a:gd name="connsiteY1" fmla="*/ 0 h 2402237"/>
              <a:gd name="connsiteX2" fmla="*/ 1588576 w 1588576"/>
              <a:gd name="connsiteY2" fmla="*/ 1573078 h 2402237"/>
              <a:gd name="connsiteX3" fmla="*/ 7749 w 1588576"/>
              <a:gd name="connsiteY3" fmla="*/ 2402237 h 240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576" h="2402237">
                <a:moveTo>
                  <a:pt x="7749" y="2402237"/>
                </a:moveTo>
                <a:lnTo>
                  <a:pt x="0" y="0"/>
                </a:lnTo>
                <a:lnTo>
                  <a:pt x="1588576" y="1573078"/>
                </a:lnTo>
                <a:lnTo>
                  <a:pt x="7749" y="2402237"/>
                </a:lnTo>
                <a:close/>
              </a:path>
            </a:pathLst>
          </a:custGeom>
          <a:solidFill>
            <a:srgbClr val="B281B9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ight Triangle 8"/>
          <p:cNvSpPr/>
          <p:nvPr userDrawn="1"/>
        </p:nvSpPr>
        <p:spPr>
          <a:xfrm>
            <a:off x="-2906" y="3913322"/>
            <a:ext cx="2815848" cy="2944678"/>
          </a:xfrm>
          <a:prstGeom prst="rtTriangle">
            <a:avLst/>
          </a:prstGeom>
          <a:solidFill>
            <a:srgbClr val="BA8CC2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-2906" y="0"/>
            <a:ext cx="9146906" cy="2563446"/>
          </a:xfrm>
          <a:prstGeom prst="rect">
            <a:avLst/>
          </a:prstGeom>
          <a:gradFill>
            <a:gsLst>
              <a:gs pos="0">
                <a:srgbClr val="5D2B85"/>
              </a:gs>
              <a:gs pos="100000">
                <a:srgbClr val="5D2B85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116" y="3602038"/>
            <a:ext cx="6689456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116" y="1122363"/>
            <a:ext cx="6689456" cy="2387600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7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3D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5" name="Isosceles Triangle 4"/>
          <p:cNvSpPr/>
          <p:nvPr userDrawn="1"/>
        </p:nvSpPr>
        <p:spPr>
          <a:xfrm>
            <a:off x="1" y="1573078"/>
            <a:ext cx="1952786" cy="5284922"/>
          </a:xfrm>
          <a:custGeom>
            <a:avLst/>
            <a:gdLst>
              <a:gd name="connsiteX0" fmla="*/ 0 w 2603715"/>
              <a:gd name="connsiteY0" fmla="*/ 6858000 h 6858000"/>
              <a:gd name="connsiteX1" fmla="*/ 1301858 w 2603715"/>
              <a:gd name="connsiteY1" fmla="*/ 0 h 6858000"/>
              <a:gd name="connsiteX2" fmla="*/ 2603715 w 2603715"/>
              <a:gd name="connsiteY2" fmla="*/ 6858000 h 6858000"/>
              <a:gd name="connsiteX3" fmla="*/ 0 w 2603715"/>
              <a:gd name="connsiteY3" fmla="*/ 6858000 h 6858000"/>
              <a:gd name="connsiteX0" fmla="*/ 0 w 2603715"/>
              <a:gd name="connsiteY0" fmla="*/ 5284922 h 5284922"/>
              <a:gd name="connsiteX1" fmla="*/ 1611824 w 2603715"/>
              <a:gd name="connsiteY1" fmla="*/ 0 h 5284922"/>
              <a:gd name="connsiteX2" fmla="*/ 2603715 w 2603715"/>
              <a:gd name="connsiteY2" fmla="*/ 5284922 h 5284922"/>
              <a:gd name="connsiteX3" fmla="*/ 0 w 2603715"/>
              <a:gd name="connsiteY3" fmla="*/ 5284922 h 528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715" h="5284922">
                <a:moveTo>
                  <a:pt x="0" y="5284922"/>
                </a:moveTo>
                <a:lnTo>
                  <a:pt x="1611824" y="0"/>
                </a:lnTo>
                <a:lnTo>
                  <a:pt x="2603715" y="5284922"/>
                </a:lnTo>
                <a:lnTo>
                  <a:pt x="0" y="5284922"/>
                </a:lnTo>
                <a:close/>
              </a:path>
            </a:pathLst>
          </a:custGeom>
          <a:solidFill>
            <a:srgbClr val="5D2B8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Isosceles Triangle 5"/>
          <p:cNvSpPr/>
          <p:nvPr userDrawn="1"/>
        </p:nvSpPr>
        <p:spPr>
          <a:xfrm flipV="1">
            <a:off x="-2906" y="2"/>
            <a:ext cx="1566297" cy="6888997"/>
          </a:xfrm>
          <a:custGeom>
            <a:avLst/>
            <a:gdLst>
              <a:gd name="connsiteX0" fmla="*/ 0 w 2084522"/>
              <a:gd name="connsiteY0" fmla="*/ 6943241 h 6943241"/>
              <a:gd name="connsiteX1" fmla="*/ 1042261 w 2084522"/>
              <a:gd name="connsiteY1" fmla="*/ 0 h 6943241"/>
              <a:gd name="connsiteX2" fmla="*/ 2084522 w 2084522"/>
              <a:gd name="connsiteY2" fmla="*/ 6943241 h 6943241"/>
              <a:gd name="connsiteX3" fmla="*/ 0 w 2084522"/>
              <a:gd name="connsiteY3" fmla="*/ 6943241 h 6943241"/>
              <a:gd name="connsiteX0" fmla="*/ 3874 w 2088396"/>
              <a:gd name="connsiteY0" fmla="*/ 6888997 h 6888997"/>
              <a:gd name="connsiteX1" fmla="*/ 0 w 2088396"/>
              <a:gd name="connsiteY1" fmla="*/ 0 h 6888997"/>
              <a:gd name="connsiteX2" fmla="*/ 2088396 w 2088396"/>
              <a:gd name="connsiteY2" fmla="*/ 6888997 h 6888997"/>
              <a:gd name="connsiteX3" fmla="*/ 3874 w 2088396"/>
              <a:gd name="connsiteY3" fmla="*/ 6888997 h 688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396" h="6888997">
                <a:moveTo>
                  <a:pt x="3874" y="6888997"/>
                </a:moveTo>
                <a:cubicBezTo>
                  <a:pt x="2583" y="4592665"/>
                  <a:pt x="1291" y="2296332"/>
                  <a:pt x="0" y="0"/>
                </a:cubicBezTo>
                <a:lnTo>
                  <a:pt x="2088396" y="6888997"/>
                </a:lnTo>
                <a:lnTo>
                  <a:pt x="3874" y="6888997"/>
                </a:lnTo>
                <a:close/>
              </a:path>
            </a:pathLst>
          </a:custGeom>
          <a:gradFill>
            <a:gsLst>
              <a:gs pos="86000">
                <a:srgbClr val="9756A2"/>
              </a:gs>
              <a:gs pos="100000">
                <a:srgbClr val="B281B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ight Triangle 6"/>
          <p:cNvSpPr/>
          <p:nvPr userDrawn="1"/>
        </p:nvSpPr>
        <p:spPr>
          <a:xfrm>
            <a:off x="0" y="3"/>
            <a:ext cx="1191432" cy="2402237"/>
          </a:xfrm>
          <a:custGeom>
            <a:avLst/>
            <a:gdLst>
              <a:gd name="connsiteX0" fmla="*/ 0 w 1596325"/>
              <a:gd name="connsiteY0" fmla="*/ 1565329 h 1565329"/>
              <a:gd name="connsiteX1" fmla="*/ 0 w 1596325"/>
              <a:gd name="connsiteY1" fmla="*/ 0 h 1565329"/>
              <a:gd name="connsiteX2" fmla="*/ 1596325 w 1596325"/>
              <a:gd name="connsiteY2" fmla="*/ 1565329 h 1565329"/>
              <a:gd name="connsiteX3" fmla="*/ 0 w 1596325"/>
              <a:gd name="connsiteY3" fmla="*/ 1565329 h 1565329"/>
              <a:gd name="connsiteX0" fmla="*/ 7749 w 1596325"/>
              <a:gd name="connsiteY0" fmla="*/ 2402237 h 2402237"/>
              <a:gd name="connsiteX1" fmla="*/ 0 w 1596325"/>
              <a:gd name="connsiteY1" fmla="*/ 0 h 2402237"/>
              <a:gd name="connsiteX2" fmla="*/ 1596325 w 1596325"/>
              <a:gd name="connsiteY2" fmla="*/ 1565329 h 2402237"/>
              <a:gd name="connsiteX3" fmla="*/ 7749 w 1596325"/>
              <a:gd name="connsiteY3" fmla="*/ 2402237 h 2402237"/>
              <a:gd name="connsiteX0" fmla="*/ 7749 w 1588576"/>
              <a:gd name="connsiteY0" fmla="*/ 2402237 h 2402237"/>
              <a:gd name="connsiteX1" fmla="*/ 0 w 1588576"/>
              <a:gd name="connsiteY1" fmla="*/ 0 h 2402237"/>
              <a:gd name="connsiteX2" fmla="*/ 1588576 w 1588576"/>
              <a:gd name="connsiteY2" fmla="*/ 1573078 h 2402237"/>
              <a:gd name="connsiteX3" fmla="*/ 7749 w 1588576"/>
              <a:gd name="connsiteY3" fmla="*/ 2402237 h 240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576" h="2402237">
                <a:moveTo>
                  <a:pt x="7749" y="2402237"/>
                </a:moveTo>
                <a:lnTo>
                  <a:pt x="0" y="0"/>
                </a:lnTo>
                <a:lnTo>
                  <a:pt x="1588576" y="1573078"/>
                </a:lnTo>
                <a:lnTo>
                  <a:pt x="7749" y="2402237"/>
                </a:lnTo>
                <a:close/>
              </a:path>
            </a:pathLst>
          </a:custGeom>
          <a:solidFill>
            <a:srgbClr val="B281B9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ight Triangle 8"/>
          <p:cNvSpPr/>
          <p:nvPr userDrawn="1"/>
        </p:nvSpPr>
        <p:spPr>
          <a:xfrm>
            <a:off x="-2906" y="3913322"/>
            <a:ext cx="2815848" cy="2944678"/>
          </a:xfrm>
          <a:prstGeom prst="rtTriangle">
            <a:avLst/>
          </a:prstGeom>
          <a:solidFill>
            <a:srgbClr val="BA8CC2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-2906" y="0"/>
            <a:ext cx="9146906" cy="2563446"/>
          </a:xfrm>
          <a:prstGeom prst="rect">
            <a:avLst/>
          </a:prstGeom>
          <a:gradFill>
            <a:gsLst>
              <a:gs pos="0">
                <a:srgbClr val="5D2B85"/>
              </a:gs>
              <a:gs pos="100000">
                <a:srgbClr val="5D2B85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116" y="3602038"/>
            <a:ext cx="6689456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116" y="1122363"/>
            <a:ext cx="6689456" cy="2387600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5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9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85903"/>
            <a:ext cx="3886200" cy="4691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85903"/>
            <a:ext cx="3886200" cy="4691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92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9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35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3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85903"/>
            <a:ext cx="3886200" cy="4691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85903"/>
            <a:ext cx="3886200" cy="4691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47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7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17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 userDrawn="1"/>
        </p:nvSpPr>
        <p:spPr>
          <a:xfrm>
            <a:off x="-15147" y="-9525"/>
            <a:ext cx="4908616" cy="6914604"/>
          </a:xfrm>
          <a:custGeom>
            <a:avLst/>
            <a:gdLst>
              <a:gd name="connsiteX0" fmla="*/ 0 w 6638925"/>
              <a:gd name="connsiteY0" fmla="*/ 6905079 h 6905079"/>
              <a:gd name="connsiteX1" fmla="*/ 1659731 w 6638925"/>
              <a:gd name="connsiteY1" fmla="*/ 0 h 6905079"/>
              <a:gd name="connsiteX2" fmla="*/ 6638925 w 6638925"/>
              <a:gd name="connsiteY2" fmla="*/ 0 h 6905079"/>
              <a:gd name="connsiteX3" fmla="*/ 4979194 w 6638925"/>
              <a:gd name="connsiteY3" fmla="*/ 6905079 h 6905079"/>
              <a:gd name="connsiteX4" fmla="*/ 0 w 6638925"/>
              <a:gd name="connsiteY4" fmla="*/ 6905079 h 6905079"/>
              <a:gd name="connsiteX0" fmla="*/ 0 w 6638925"/>
              <a:gd name="connsiteY0" fmla="*/ 6914604 h 6914604"/>
              <a:gd name="connsiteX1" fmla="*/ 11906 w 6638925"/>
              <a:gd name="connsiteY1" fmla="*/ 0 h 6914604"/>
              <a:gd name="connsiteX2" fmla="*/ 6638925 w 6638925"/>
              <a:gd name="connsiteY2" fmla="*/ 9525 h 6914604"/>
              <a:gd name="connsiteX3" fmla="*/ 4979194 w 6638925"/>
              <a:gd name="connsiteY3" fmla="*/ 6914604 h 6914604"/>
              <a:gd name="connsiteX4" fmla="*/ 0 w 6638925"/>
              <a:gd name="connsiteY4" fmla="*/ 6914604 h 6914604"/>
              <a:gd name="connsiteX0" fmla="*/ 0 w 6638925"/>
              <a:gd name="connsiteY0" fmla="*/ 6914604 h 6914604"/>
              <a:gd name="connsiteX1" fmla="*/ 4762 w 6638925"/>
              <a:gd name="connsiteY1" fmla="*/ 0 h 6914604"/>
              <a:gd name="connsiteX2" fmla="*/ 6638925 w 6638925"/>
              <a:gd name="connsiteY2" fmla="*/ 9525 h 6914604"/>
              <a:gd name="connsiteX3" fmla="*/ 4979194 w 6638925"/>
              <a:gd name="connsiteY3" fmla="*/ 6914604 h 6914604"/>
              <a:gd name="connsiteX4" fmla="*/ 0 w 6638925"/>
              <a:gd name="connsiteY4" fmla="*/ 6914604 h 6914604"/>
              <a:gd name="connsiteX0" fmla="*/ 1146 w 6640071"/>
              <a:gd name="connsiteY0" fmla="*/ 6909841 h 6909841"/>
              <a:gd name="connsiteX1" fmla="*/ 1145 w 6640071"/>
              <a:gd name="connsiteY1" fmla="*/ 0 h 6909841"/>
              <a:gd name="connsiteX2" fmla="*/ 6640071 w 6640071"/>
              <a:gd name="connsiteY2" fmla="*/ 4762 h 6909841"/>
              <a:gd name="connsiteX3" fmla="*/ 4980340 w 6640071"/>
              <a:gd name="connsiteY3" fmla="*/ 6909841 h 6909841"/>
              <a:gd name="connsiteX4" fmla="*/ 1146 w 6640071"/>
              <a:gd name="connsiteY4" fmla="*/ 6909841 h 6909841"/>
              <a:gd name="connsiteX0" fmla="*/ 1146 w 6544821"/>
              <a:gd name="connsiteY0" fmla="*/ 6914604 h 6914604"/>
              <a:gd name="connsiteX1" fmla="*/ 1145 w 6544821"/>
              <a:gd name="connsiteY1" fmla="*/ 4763 h 6914604"/>
              <a:gd name="connsiteX2" fmla="*/ 6544821 w 6544821"/>
              <a:gd name="connsiteY2" fmla="*/ 0 h 6914604"/>
              <a:gd name="connsiteX3" fmla="*/ 4980340 w 6544821"/>
              <a:gd name="connsiteY3" fmla="*/ 6914604 h 6914604"/>
              <a:gd name="connsiteX4" fmla="*/ 1146 w 6544821"/>
              <a:gd name="connsiteY4" fmla="*/ 6914604 h 691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4821" h="6914604">
                <a:moveTo>
                  <a:pt x="1146" y="6914604"/>
                </a:moveTo>
                <a:cubicBezTo>
                  <a:pt x="5115" y="4609736"/>
                  <a:pt x="-2824" y="2309631"/>
                  <a:pt x="1145" y="4763"/>
                </a:cubicBezTo>
                <a:lnTo>
                  <a:pt x="6544821" y="0"/>
                </a:lnTo>
                <a:lnTo>
                  <a:pt x="4980340" y="6914604"/>
                </a:lnTo>
                <a:lnTo>
                  <a:pt x="1146" y="6914604"/>
                </a:lnTo>
                <a:close/>
              </a:path>
            </a:pathLst>
          </a:custGeom>
          <a:gradFill>
            <a:gsLst>
              <a:gs pos="93000">
                <a:schemeClr val="bg1"/>
              </a:gs>
              <a:gs pos="78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2" y="365125"/>
            <a:ext cx="4128407" cy="2520950"/>
          </a:xfrm>
        </p:spPr>
        <p:txBody>
          <a:bodyPr anchor="b" anchorCtr="0">
            <a:normAutofit/>
          </a:bodyPr>
          <a:lstStyle>
            <a:lvl1pPr>
              <a:defRPr sz="40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2" y="3108325"/>
            <a:ext cx="4128407" cy="3068638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979195" y="5170836"/>
            <a:ext cx="29819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©2016  Kaufman, Hall &amp; Associates, LLC. All rights reserved.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9185"/>
            <a:ext cx="9144000" cy="1623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55" y="2579914"/>
            <a:ext cx="2897981" cy="12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5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3D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5" name="Isosceles Triangle 4"/>
          <p:cNvSpPr/>
          <p:nvPr userDrawn="1"/>
        </p:nvSpPr>
        <p:spPr>
          <a:xfrm>
            <a:off x="1" y="1573078"/>
            <a:ext cx="1952786" cy="5284922"/>
          </a:xfrm>
          <a:custGeom>
            <a:avLst/>
            <a:gdLst>
              <a:gd name="connsiteX0" fmla="*/ 0 w 2603715"/>
              <a:gd name="connsiteY0" fmla="*/ 6858000 h 6858000"/>
              <a:gd name="connsiteX1" fmla="*/ 1301858 w 2603715"/>
              <a:gd name="connsiteY1" fmla="*/ 0 h 6858000"/>
              <a:gd name="connsiteX2" fmla="*/ 2603715 w 2603715"/>
              <a:gd name="connsiteY2" fmla="*/ 6858000 h 6858000"/>
              <a:gd name="connsiteX3" fmla="*/ 0 w 2603715"/>
              <a:gd name="connsiteY3" fmla="*/ 6858000 h 6858000"/>
              <a:gd name="connsiteX0" fmla="*/ 0 w 2603715"/>
              <a:gd name="connsiteY0" fmla="*/ 5284922 h 5284922"/>
              <a:gd name="connsiteX1" fmla="*/ 1611824 w 2603715"/>
              <a:gd name="connsiteY1" fmla="*/ 0 h 5284922"/>
              <a:gd name="connsiteX2" fmla="*/ 2603715 w 2603715"/>
              <a:gd name="connsiteY2" fmla="*/ 5284922 h 5284922"/>
              <a:gd name="connsiteX3" fmla="*/ 0 w 2603715"/>
              <a:gd name="connsiteY3" fmla="*/ 5284922 h 528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715" h="5284922">
                <a:moveTo>
                  <a:pt x="0" y="5284922"/>
                </a:moveTo>
                <a:lnTo>
                  <a:pt x="1611824" y="0"/>
                </a:lnTo>
                <a:lnTo>
                  <a:pt x="2603715" y="5284922"/>
                </a:lnTo>
                <a:lnTo>
                  <a:pt x="0" y="5284922"/>
                </a:lnTo>
                <a:close/>
              </a:path>
            </a:pathLst>
          </a:custGeom>
          <a:solidFill>
            <a:srgbClr val="5D2B8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Isosceles Triangle 5"/>
          <p:cNvSpPr/>
          <p:nvPr userDrawn="1"/>
        </p:nvSpPr>
        <p:spPr>
          <a:xfrm flipV="1">
            <a:off x="-2906" y="2"/>
            <a:ext cx="1566297" cy="6888997"/>
          </a:xfrm>
          <a:custGeom>
            <a:avLst/>
            <a:gdLst>
              <a:gd name="connsiteX0" fmla="*/ 0 w 2084522"/>
              <a:gd name="connsiteY0" fmla="*/ 6943241 h 6943241"/>
              <a:gd name="connsiteX1" fmla="*/ 1042261 w 2084522"/>
              <a:gd name="connsiteY1" fmla="*/ 0 h 6943241"/>
              <a:gd name="connsiteX2" fmla="*/ 2084522 w 2084522"/>
              <a:gd name="connsiteY2" fmla="*/ 6943241 h 6943241"/>
              <a:gd name="connsiteX3" fmla="*/ 0 w 2084522"/>
              <a:gd name="connsiteY3" fmla="*/ 6943241 h 6943241"/>
              <a:gd name="connsiteX0" fmla="*/ 3874 w 2088396"/>
              <a:gd name="connsiteY0" fmla="*/ 6888997 h 6888997"/>
              <a:gd name="connsiteX1" fmla="*/ 0 w 2088396"/>
              <a:gd name="connsiteY1" fmla="*/ 0 h 6888997"/>
              <a:gd name="connsiteX2" fmla="*/ 2088396 w 2088396"/>
              <a:gd name="connsiteY2" fmla="*/ 6888997 h 6888997"/>
              <a:gd name="connsiteX3" fmla="*/ 3874 w 2088396"/>
              <a:gd name="connsiteY3" fmla="*/ 6888997 h 688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396" h="6888997">
                <a:moveTo>
                  <a:pt x="3874" y="6888997"/>
                </a:moveTo>
                <a:cubicBezTo>
                  <a:pt x="2583" y="4592665"/>
                  <a:pt x="1291" y="2296332"/>
                  <a:pt x="0" y="0"/>
                </a:cubicBezTo>
                <a:lnTo>
                  <a:pt x="2088396" y="6888997"/>
                </a:lnTo>
                <a:lnTo>
                  <a:pt x="3874" y="6888997"/>
                </a:lnTo>
                <a:close/>
              </a:path>
            </a:pathLst>
          </a:custGeom>
          <a:gradFill>
            <a:gsLst>
              <a:gs pos="86000">
                <a:srgbClr val="9756A2"/>
              </a:gs>
              <a:gs pos="100000">
                <a:srgbClr val="B281B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ight Triangle 6"/>
          <p:cNvSpPr/>
          <p:nvPr userDrawn="1"/>
        </p:nvSpPr>
        <p:spPr>
          <a:xfrm>
            <a:off x="0" y="3"/>
            <a:ext cx="1191432" cy="2402237"/>
          </a:xfrm>
          <a:custGeom>
            <a:avLst/>
            <a:gdLst>
              <a:gd name="connsiteX0" fmla="*/ 0 w 1596325"/>
              <a:gd name="connsiteY0" fmla="*/ 1565329 h 1565329"/>
              <a:gd name="connsiteX1" fmla="*/ 0 w 1596325"/>
              <a:gd name="connsiteY1" fmla="*/ 0 h 1565329"/>
              <a:gd name="connsiteX2" fmla="*/ 1596325 w 1596325"/>
              <a:gd name="connsiteY2" fmla="*/ 1565329 h 1565329"/>
              <a:gd name="connsiteX3" fmla="*/ 0 w 1596325"/>
              <a:gd name="connsiteY3" fmla="*/ 1565329 h 1565329"/>
              <a:gd name="connsiteX0" fmla="*/ 7749 w 1596325"/>
              <a:gd name="connsiteY0" fmla="*/ 2402237 h 2402237"/>
              <a:gd name="connsiteX1" fmla="*/ 0 w 1596325"/>
              <a:gd name="connsiteY1" fmla="*/ 0 h 2402237"/>
              <a:gd name="connsiteX2" fmla="*/ 1596325 w 1596325"/>
              <a:gd name="connsiteY2" fmla="*/ 1565329 h 2402237"/>
              <a:gd name="connsiteX3" fmla="*/ 7749 w 1596325"/>
              <a:gd name="connsiteY3" fmla="*/ 2402237 h 2402237"/>
              <a:gd name="connsiteX0" fmla="*/ 7749 w 1588576"/>
              <a:gd name="connsiteY0" fmla="*/ 2402237 h 2402237"/>
              <a:gd name="connsiteX1" fmla="*/ 0 w 1588576"/>
              <a:gd name="connsiteY1" fmla="*/ 0 h 2402237"/>
              <a:gd name="connsiteX2" fmla="*/ 1588576 w 1588576"/>
              <a:gd name="connsiteY2" fmla="*/ 1573078 h 2402237"/>
              <a:gd name="connsiteX3" fmla="*/ 7749 w 1588576"/>
              <a:gd name="connsiteY3" fmla="*/ 2402237 h 240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576" h="2402237">
                <a:moveTo>
                  <a:pt x="7749" y="2402237"/>
                </a:moveTo>
                <a:lnTo>
                  <a:pt x="0" y="0"/>
                </a:lnTo>
                <a:lnTo>
                  <a:pt x="1588576" y="1573078"/>
                </a:lnTo>
                <a:lnTo>
                  <a:pt x="7749" y="2402237"/>
                </a:lnTo>
                <a:close/>
              </a:path>
            </a:pathLst>
          </a:custGeom>
          <a:solidFill>
            <a:srgbClr val="B281B9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ight Triangle 8"/>
          <p:cNvSpPr/>
          <p:nvPr userDrawn="1"/>
        </p:nvSpPr>
        <p:spPr>
          <a:xfrm>
            <a:off x="-2906" y="3913322"/>
            <a:ext cx="2815848" cy="2944678"/>
          </a:xfrm>
          <a:prstGeom prst="rtTriangle">
            <a:avLst/>
          </a:prstGeom>
          <a:solidFill>
            <a:srgbClr val="BA8CC2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-2906" y="0"/>
            <a:ext cx="9146906" cy="2563446"/>
          </a:xfrm>
          <a:prstGeom prst="rect">
            <a:avLst/>
          </a:prstGeom>
          <a:gradFill>
            <a:gsLst>
              <a:gs pos="0">
                <a:srgbClr val="5D2B85"/>
              </a:gs>
              <a:gs pos="100000">
                <a:srgbClr val="5D2B85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116" y="3602038"/>
            <a:ext cx="6689456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116" y="1122363"/>
            <a:ext cx="6689456" cy="2387600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7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257801" y="4370667"/>
            <a:ext cx="3886200" cy="2487335"/>
          </a:xfrm>
          <a:prstGeom prst="rect">
            <a:avLst/>
          </a:prstGeom>
          <a:gradFill flip="none" rotWithShape="1">
            <a:gsLst>
              <a:gs pos="0">
                <a:srgbClr val="904199"/>
              </a:gs>
              <a:gs pos="92000">
                <a:srgbClr val="9756A2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4286250" cy="7778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5903"/>
            <a:ext cx="4286250" cy="4691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2" y="0"/>
            <a:ext cx="3890597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86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257801" y="4370667"/>
            <a:ext cx="3886200" cy="2487335"/>
          </a:xfrm>
          <a:prstGeom prst="rect">
            <a:avLst/>
          </a:prstGeom>
          <a:gradFill flip="none" rotWithShape="1">
            <a:gsLst>
              <a:gs pos="0">
                <a:srgbClr val="904199"/>
              </a:gs>
              <a:gs pos="92000">
                <a:srgbClr val="9756A2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4286250" cy="7778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5903"/>
            <a:ext cx="4286250" cy="4691063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75" y="-1"/>
            <a:ext cx="3883427" cy="54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581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6" userDrawn="1">
          <p15:clr>
            <a:srgbClr val="FBAE40"/>
          </p15:clr>
        </p15:guide>
        <p15:guide id="2" pos="3204" userDrawn="1">
          <p15:clr>
            <a:srgbClr val="FBAE40"/>
          </p15:clr>
        </p15:guide>
        <p15:guide id="3" pos="331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262693" y="4092166"/>
            <a:ext cx="3881308" cy="2765834"/>
          </a:xfrm>
          <a:prstGeom prst="rect">
            <a:avLst/>
          </a:prstGeom>
          <a:gradFill>
            <a:gsLst>
              <a:gs pos="0">
                <a:srgbClr val="904199">
                  <a:alpha val="73000"/>
                </a:srgbClr>
              </a:gs>
              <a:gs pos="92000">
                <a:srgbClr val="9756A2">
                  <a:alpha val="7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4286250" cy="7778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5903"/>
            <a:ext cx="4286250" cy="4691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42" y="0"/>
            <a:ext cx="387455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238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7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85903"/>
            <a:ext cx="3886200" cy="4691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85903"/>
            <a:ext cx="3886200" cy="4691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02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9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59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3D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8" name="Isosceles Triangle 4"/>
          <p:cNvSpPr/>
          <p:nvPr userDrawn="1"/>
        </p:nvSpPr>
        <p:spPr>
          <a:xfrm>
            <a:off x="1" y="1573078"/>
            <a:ext cx="1952786" cy="5284922"/>
          </a:xfrm>
          <a:custGeom>
            <a:avLst/>
            <a:gdLst>
              <a:gd name="connsiteX0" fmla="*/ 0 w 2603715"/>
              <a:gd name="connsiteY0" fmla="*/ 6858000 h 6858000"/>
              <a:gd name="connsiteX1" fmla="*/ 1301858 w 2603715"/>
              <a:gd name="connsiteY1" fmla="*/ 0 h 6858000"/>
              <a:gd name="connsiteX2" fmla="*/ 2603715 w 2603715"/>
              <a:gd name="connsiteY2" fmla="*/ 6858000 h 6858000"/>
              <a:gd name="connsiteX3" fmla="*/ 0 w 2603715"/>
              <a:gd name="connsiteY3" fmla="*/ 6858000 h 6858000"/>
              <a:gd name="connsiteX0" fmla="*/ 0 w 2603715"/>
              <a:gd name="connsiteY0" fmla="*/ 5284922 h 5284922"/>
              <a:gd name="connsiteX1" fmla="*/ 1611824 w 2603715"/>
              <a:gd name="connsiteY1" fmla="*/ 0 h 5284922"/>
              <a:gd name="connsiteX2" fmla="*/ 2603715 w 2603715"/>
              <a:gd name="connsiteY2" fmla="*/ 5284922 h 5284922"/>
              <a:gd name="connsiteX3" fmla="*/ 0 w 2603715"/>
              <a:gd name="connsiteY3" fmla="*/ 5284922 h 528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715" h="5284922">
                <a:moveTo>
                  <a:pt x="0" y="5284922"/>
                </a:moveTo>
                <a:lnTo>
                  <a:pt x="1611824" y="0"/>
                </a:lnTo>
                <a:lnTo>
                  <a:pt x="2603715" y="5284922"/>
                </a:lnTo>
                <a:lnTo>
                  <a:pt x="0" y="5284922"/>
                </a:lnTo>
                <a:close/>
              </a:path>
            </a:pathLst>
          </a:custGeom>
          <a:solidFill>
            <a:srgbClr val="5D2B8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Isosceles Triangle 5"/>
          <p:cNvSpPr/>
          <p:nvPr userDrawn="1"/>
        </p:nvSpPr>
        <p:spPr>
          <a:xfrm flipV="1">
            <a:off x="-2906" y="2"/>
            <a:ext cx="1566297" cy="6888997"/>
          </a:xfrm>
          <a:custGeom>
            <a:avLst/>
            <a:gdLst>
              <a:gd name="connsiteX0" fmla="*/ 0 w 2084522"/>
              <a:gd name="connsiteY0" fmla="*/ 6943241 h 6943241"/>
              <a:gd name="connsiteX1" fmla="*/ 1042261 w 2084522"/>
              <a:gd name="connsiteY1" fmla="*/ 0 h 6943241"/>
              <a:gd name="connsiteX2" fmla="*/ 2084522 w 2084522"/>
              <a:gd name="connsiteY2" fmla="*/ 6943241 h 6943241"/>
              <a:gd name="connsiteX3" fmla="*/ 0 w 2084522"/>
              <a:gd name="connsiteY3" fmla="*/ 6943241 h 6943241"/>
              <a:gd name="connsiteX0" fmla="*/ 3874 w 2088396"/>
              <a:gd name="connsiteY0" fmla="*/ 6888997 h 6888997"/>
              <a:gd name="connsiteX1" fmla="*/ 0 w 2088396"/>
              <a:gd name="connsiteY1" fmla="*/ 0 h 6888997"/>
              <a:gd name="connsiteX2" fmla="*/ 2088396 w 2088396"/>
              <a:gd name="connsiteY2" fmla="*/ 6888997 h 6888997"/>
              <a:gd name="connsiteX3" fmla="*/ 3874 w 2088396"/>
              <a:gd name="connsiteY3" fmla="*/ 6888997 h 688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396" h="6888997">
                <a:moveTo>
                  <a:pt x="3874" y="6888997"/>
                </a:moveTo>
                <a:cubicBezTo>
                  <a:pt x="2583" y="4592665"/>
                  <a:pt x="1291" y="2296332"/>
                  <a:pt x="0" y="0"/>
                </a:cubicBezTo>
                <a:lnTo>
                  <a:pt x="2088396" y="6888997"/>
                </a:lnTo>
                <a:lnTo>
                  <a:pt x="3874" y="6888997"/>
                </a:lnTo>
                <a:close/>
              </a:path>
            </a:pathLst>
          </a:custGeom>
          <a:gradFill>
            <a:gsLst>
              <a:gs pos="86000">
                <a:srgbClr val="9756A2"/>
              </a:gs>
              <a:gs pos="100000">
                <a:srgbClr val="B281B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ight Triangle 6"/>
          <p:cNvSpPr/>
          <p:nvPr userDrawn="1"/>
        </p:nvSpPr>
        <p:spPr>
          <a:xfrm>
            <a:off x="0" y="3"/>
            <a:ext cx="1191432" cy="2402237"/>
          </a:xfrm>
          <a:custGeom>
            <a:avLst/>
            <a:gdLst>
              <a:gd name="connsiteX0" fmla="*/ 0 w 1596325"/>
              <a:gd name="connsiteY0" fmla="*/ 1565329 h 1565329"/>
              <a:gd name="connsiteX1" fmla="*/ 0 w 1596325"/>
              <a:gd name="connsiteY1" fmla="*/ 0 h 1565329"/>
              <a:gd name="connsiteX2" fmla="*/ 1596325 w 1596325"/>
              <a:gd name="connsiteY2" fmla="*/ 1565329 h 1565329"/>
              <a:gd name="connsiteX3" fmla="*/ 0 w 1596325"/>
              <a:gd name="connsiteY3" fmla="*/ 1565329 h 1565329"/>
              <a:gd name="connsiteX0" fmla="*/ 7749 w 1596325"/>
              <a:gd name="connsiteY0" fmla="*/ 2402237 h 2402237"/>
              <a:gd name="connsiteX1" fmla="*/ 0 w 1596325"/>
              <a:gd name="connsiteY1" fmla="*/ 0 h 2402237"/>
              <a:gd name="connsiteX2" fmla="*/ 1596325 w 1596325"/>
              <a:gd name="connsiteY2" fmla="*/ 1565329 h 2402237"/>
              <a:gd name="connsiteX3" fmla="*/ 7749 w 1596325"/>
              <a:gd name="connsiteY3" fmla="*/ 2402237 h 2402237"/>
              <a:gd name="connsiteX0" fmla="*/ 7749 w 1588576"/>
              <a:gd name="connsiteY0" fmla="*/ 2402237 h 2402237"/>
              <a:gd name="connsiteX1" fmla="*/ 0 w 1588576"/>
              <a:gd name="connsiteY1" fmla="*/ 0 h 2402237"/>
              <a:gd name="connsiteX2" fmla="*/ 1588576 w 1588576"/>
              <a:gd name="connsiteY2" fmla="*/ 1573078 h 2402237"/>
              <a:gd name="connsiteX3" fmla="*/ 7749 w 1588576"/>
              <a:gd name="connsiteY3" fmla="*/ 2402237 h 240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576" h="2402237">
                <a:moveTo>
                  <a:pt x="7749" y="2402237"/>
                </a:moveTo>
                <a:lnTo>
                  <a:pt x="0" y="0"/>
                </a:lnTo>
                <a:lnTo>
                  <a:pt x="1588576" y="1573078"/>
                </a:lnTo>
                <a:lnTo>
                  <a:pt x="7749" y="2402237"/>
                </a:lnTo>
                <a:close/>
              </a:path>
            </a:pathLst>
          </a:custGeom>
          <a:solidFill>
            <a:srgbClr val="B281B9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ight Triangle 10"/>
          <p:cNvSpPr/>
          <p:nvPr userDrawn="1"/>
        </p:nvSpPr>
        <p:spPr>
          <a:xfrm>
            <a:off x="-2906" y="3913322"/>
            <a:ext cx="2815848" cy="2944678"/>
          </a:xfrm>
          <a:prstGeom prst="rtTriangle">
            <a:avLst/>
          </a:prstGeom>
          <a:solidFill>
            <a:srgbClr val="BA8CC2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-2906" y="0"/>
            <a:ext cx="9146906" cy="2563446"/>
          </a:xfrm>
          <a:prstGeom prst="rect">
            <a:avLst/>
          </a:prstGeom>
          <a:gradFill>
            <a:gsLst>
              <a:gs pos="0">
                <a:srgbClr val="5D2B85"/>
              </a:gs>
              <a:gs pos="100000">
                <a:srgbClr val="5D2B85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31471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6017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12618"/>
            <a:ext cx="6858000" cy="830385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25400">
                    <a:schemeClr val="bg1">
                      <a:alpha val="47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1484926"/>
            <a:ext cx="6858000" cy="3772877"/>
          </a:xfrm>
        </p:spPr>
        <p:txBody>
          <a:bodyPr/>
          <a:lstStyle>
            <a:lvl1pPr marL="342891" marR="0" indent="-342891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2B85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800080" marR="0" indent="-342891" algn="ctr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2B85"/>
              </a:buClr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00121" marR="0" indent="-285744" algn="ctr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2B85"/>
              </a:buClr>
              <a:buSzTx/>
              <a:buFont typeface="Arial" panose="020B0604020202020204" pitchFamily="34" charset="0"/>
              <a:buChar char="•"/>
              <a:tabLst/>
              <a:defRPr sz="1800"/>
            </a:lvl3pPr>
            <a:lvl4pPr marL="1657309" marR="0" indent="-285744" algn="ctr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2B85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2114498" marR="0" indent="-285744" algn="ctr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2B85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264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17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67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66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520" y="365126"/>
            <a:ext cx="744582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09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13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18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13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73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35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1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2" y="365126"/>
            <a:ext cx="7029449" cy="7799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rgbClr val="5D2B85"/>
                </a:solidFill>
                <a:latin typeface="+mn-lt"/>
              </a:defRPr>
            </a:lvl1pPr>
            <a:lvl2pPr>
              <a:lnSpc>
                <a:spcPts val="2100"/>
              </a:lnSpc>
              <a:spcBef>
                <a:spcPts val="400"/>
              </a:spcBef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044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15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941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94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0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83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03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9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70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58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6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2" y="365126"/>
            <a:ext cx="7029449" cy="7799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>
                <a:solidFill>
                  <a:srgbClr val="5D2B85"/>
                </a:solidFill>
                <a:latin typeface="+mn-lt"/>
              </a:defRPr>
            </a:lvl1pPr>
            <a:lvl2pPr marL="285744" indent="-285744">
              <a:lnSpc>
                <a:spcPts val="21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2pPr>
            <a:lvl3pPr marL="285744" indent="-285744">
              <a:buFont typeface="Arial" panose="020B0604020202020204" pitchFamily="34" charset="0"/>
              <a:buChar char="•"/>
              <a:defRPr sz="1800">
                <a:latin typeface="+mn-lt"/>
              </a:defRPr>
            </a:lvl3pPr>
            <a:lvl4pPr marL="285744" indent="-285744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285744" indent="-285744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046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08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34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319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91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26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7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87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671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431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9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365126"/>
            <a:ext cx="7029450" cy="7799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0" y="1485903"/>
            <a:ext cx="3429000" cy="4691063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1" y="1485903"/>
            <a:ext cx="3429000" cy="4691063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2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496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3D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8" name="Isosceles Triangle 4"/>
          <p:cNvSpPr/>
          <p:nvPr userDrawn="1"/>
        </p:nvSpPr>
        <p:spPr>
          <a:xfrm>
            <a:off x="1" y="1573078"/>
            <a:ext cx="1952786" cy="5284922"/>
          </a:xfrm>
          <a:custGeom>
            <a:avLst/>
            <a:gdLst>
              <a:gd name="connsiteX0" fmla="*/ 0 w 2603715"/>
              <a:gd name="connsiteY0" fmla="*/ 6858000 h 6858000"/>
              <a:gd name="connsiteX1" fmla="*/ 1301858 w 2603715"/>
              <a:gd name="connsiteY1" fmla="*/ 0 h 6858000"/>
              <a:gd name="connsiteX2" fmla="*/ 2603715 w 2603715"/>
              <a:gd name="connsiteY2" fmla="*/ 6858000 h 6858000"/>
              <a:gd name="connsiteX3" fmla="*/ 0 w 2603715"/>
              <a:gd name="connsiteY3" fmla="*/ 6858000 h 6858000"/>
              <a:gd name="connsiteX0" fmla="*/ 0 w 2603715"/>
              <a:gd name="connsiteY0" fmla="*/ 5284922 h 5284922"/>
              <a:gd name="connsiteX1" fmla="*/ 1611824 w 2603715"/>
              <a:gd name="connsiteY1" fmla="*/ 0 h 5284922"/>
              <a:gd name="connsiteX2" fmla="*/ 2603715 w 2603715"/>
              <a:gd name="connsiteY2" fmla="*/ 5284922 h 5284922"/>
              <a:gd name="connsiteX3" fmla="*/ 0 w 2603715"/>
              <a:gd name="connsiteY3" fmla="*/ 5284922 h 528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715" h="5284922">
                <a:moveTo>
                  <a:pt x="0" y="5284922"/>
                </a:moveTo>
                <a:lnTo>
                  <a:pt x="1611824" y="0"/>
                </a:lnTo>
                <a:lnTo>
                  <a:pt x="2603715" y="5284922"/>
                </a:lnTo>
                <a:lnTo>
                  <a:pt x="0" y="5284922"/>
                </a:lnTo>
                <a:close/>
              </a:path>
            </a:pathLst>
          </a:custGeom>
          <a:solidFill>
            <a:srgbClr val="5D2B8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Isosceles Triangle 5"/>
          <p:cNvSpPr/>
          <p:nvPr userDrawn="1"/>
        </p:nvSpPr>
        <p:spPr>
          <a:xfrm flipV="1">
            <a:off x="-2906" y="2"/>
            <a:ext cx="1566297" cy="6888997"/>
          </a:xfrm>
          <a:custGeom>
            <a:avLst/>
            <a:gdLst>
              <a:gd name="connsiteX0" fmla="*/ 0 w 2084522"/>
              <a:gd name="connsiteY0" fmla="*/ 6943241 h 6943241"/>
              <a:gd name="connsiteX1" fmla="*/ 1042261 w 2084522"/>
              <a:gd name="connsiteY1" fmla="*/ 0 h 6943241"/>
              <a:gd name="connsiteX2" fmla="*/ 2084522 w 2084522"/>
              <a:gd name="connsiteY2" fmla="*/ 6943241 h 6943241"/>
              <a:gd name="connsiteX3" fmla="*/ 0 w 2084522"/>
              <a:gd name="connsiteY3" fmla="*/ 6943241 h 6943241"/>
              <a:gd name="connsiteX0" fmla="*/ 3874 w 2088396"/>
              <a:gd name="connsiteY0" fmla="*/ 6888997 h 6888997"/>
              <a:gd name="connsiteX1" fmla="*/ 0 w 2088396"/>
              <a:gd name="connsiteY1" fmla="*/ 0 h 6888997"/>
              <a:gd name="connsiteX2" fmla="*/ 2088396 w 2088396"/>
              <a:gd name="connsiteY2" fmla="*/ 6888997 h 6888997"/>
              <a:gd name="connsiteX3" fmla="*/ 3874 w 2088396"/>
              <a:gd name="connsiteY3" fmla="*/ 6888997 h 688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396" h="6888997">
                <a:moveTo>
                  <a:pt x="3874" y="6888997"/>
                </a:moveTo>
                <a:cubicBezTo>
                  <a:pt x="2583" y="4592665"/>
                  <a:pt x="1291" y="2296332"/>
                  <a:pt x="0" y="0"/>
                </a:cubicBezTo>
                <a:lnTo>
                  <a:pt x="2088396" y="6888997"/>
                </a:lnTo>
                <a:lnTo>
                  <a:pt x="3874" y="6888997"/>
                </a:lnTo>
                <a:close/>
              </a:path>
            </a:pathLst>
          </a:custGeom>
          <a:gradFill>
            <a:gsLst>
              <a:gs pos="86000">
                <a:srgbClr val="9756A2"/>
              </a:gs>
              <a:gs pos="100000">
                <a:srgbClr val="B281B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ight Triangle 6"/>
          <p:cNvSpPr/>
          <p:nvPr userDrawn="1"/>
        </p:nvSpPr>
        <p:spPr>
          <a:xfrm>
            <a:off x="0" y="3"/>
            <a:ext cx="1191432" cy="2402237"/>
          </a:xfrm>
          <a:custGeom>
            <a:avLst/>
            <a:gdLst>
              <a:gd name="connsiteX0" fmla="*/ 0 w 1596325"/>
              <a:gd name="connsiteY0" fmla="*/ 1565329 h 1565329"/>
              <a:gd name="connsiteX1" fmla="*/ 0 w 1596325"/>
              <a:gd name="connsiteY1" fmla="*/ 0 h 1565329"/>
              <a:gd name="connsiteX2" fmla="*/ 1596325 w 1596325"/>
              <a:gd name="connsiteY2" fmla="*/ 1565329 h 1565329"/>
              <a:gd name="connsiteX3" fmla="*/ 0 w 1596325"/>
              <a:gd name="connsiteY3" fmla="*/ 1565329 h 1565329"/>
              <a:gd name="connsiteX0" fmla="*/ 7749 w 1596325"/>
              <a:gd name="connsiteY0" fmla="*/ 2402237 h 2402237"/>
              <a:gd name="connsiteX1" fmla="*/ 0 w 1596325"/>
              <a:gd name="connsiteY1" fmla="*/ 0 h 2402237"/>
              <a:gd name="connsiteX2" fmla="*/ 1596325 w 1596325"/>
              <a:gd name="connsiteY2" fmla="*/ 1565329 h 2402237"/>
              <a:gd name="connsiteX3" fmla="*/ 7749 w 1596325"/>
              <a:gd name="connsiteY3" fmla="*/ 2402237 h 2402237"/>
              <a:gd name="connsiteX0" fmla="*/ 7749 w 1588576"/>
              <a:gd name="connsiteY0" fmla="*/ 2402237 h 2402237"/>
              <a:gd name="connsiteX1" fmla="*/ 0 w 1588576"/>
              <a:gd name="connsiteY1" fmla="*/ 0 h 2402237"/>
              <a:gd name="connsiteX2" fmla="*/ 1588576 w 1588576"/>
              <a:gd name="connsiteY2" fmla="*/ 1573078 h 2402237"/>
              <a:gd name="connsiteX3" fmla="*/ 7749 w 1588576"/>
              <a:gd name="connsiteY3" fmla="*/ 2402237 h 240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576" h="2402237">
                <a:moveTo>
                  <a:pt x="7749" y="2402237"/>
                </a:moveTo>
                <a:lnTo>
                  <a:pt x="0" y="0"/>
                </a:lnTo>
                <a:lnTo>
                  <a:pt x="1588576" y="1573078"/>
                </a:lnTo>
                <a:lnTo>
                  <a:pt x="7749" y="2402237"/>
                </a:lnTo>
                <a:close/>
              </a:path>
            </a:pathLst>
          </a:custGeom>
          <a:solidFill>
            <a:srgbClr val="B281B9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ight Triangle 10"/>
          <p:cNvSpPr/>
          <p:nvPr userDrawn="1"/>
        </p:nvSpPr>
        <p:spPr>
          <a:xfrm>
            <a:off x="-2906" y="3913322"/>
            <a:ext cx="2815848" cy="2944678"/>
          </a:xfrm>
          <a:prstGeom prst="rtTriangle">
            <a:avLst/>
          </a:prstGeom>
          <a:solidFill>
            <a:srgbClr val="BA8CC2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-2906" y="0"/>
            <a:ext cx="9146906" cy="2563446"/>
          </a:xfrm>
          <a:prstGeom prst="rect">
            <a:avLst/>
          </a:prstGeom>
          <a:gradFill>
            <a:gsLst>
              <a:gs pos="0">
                <a:srgbClr val="5D2B85"/>
              </a:gs>
              <a:gs pos="100000">
                <a:srgbClr val="5D2B85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7990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08F9-4783-4A87-AFB0-AAC5AB8E0949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9938-15A0-43FB-B21A-3B179144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556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08F9-4783-4A87-AFB0-AAC5AB8E0949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9938-15A0-43FB-B21A-3B179144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929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08F9-4783-4A87-AFB0-AAC5AB8E0949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9938-15A0-43FB-B21A-3B179144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31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08F9-4783-4A87-AFB0-AAC5AB8E0949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9938-15A0-43FB-B21A-3B179144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32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08F9-4783-4A87-AFB0-AAC5AB8E0949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9938-15A0-43FB-B21A-3B179144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599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08F9-4783-4A87-AFB0-AAC5AB8E0949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9938-15A0-43FB-B21A-3B179144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92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08F9-4783-4A87-AFB0-AAC5AB8E0949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9938-15A0-43FB-B21A-3B179144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798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08F9-4783-4A87-AFB0-AAC5AB8E0949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9938-15A0-43FB-B21A-3B179144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2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40323" y="2390861"/>
            <a:ext cx="8203678" cy="367646"/>
          </a:xfrm>
          <a:prstGeom prst="rect">
            <a:avLst/>
          </a:prstGeom>
          <a:solidFill>
            <a:srgbClr val="80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99046" y="2390018"/>
            <a:ext cx="243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Challenges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633814" y="2390018"/>
            <a:ext cx="253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Solution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165105" y="2390018"/>
            <a:ext cx="243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Results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944850" y="1143002"/>
            <a:ext cx="8199150" cy="1246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2097" y="342900"/>
            <a:ext cx="2949178" cy="800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096" y="2862204"/>
            <a:ext cx="2311746" cy="3195699"/>
          </a:xfrm>
        </p:spPr>
        <p:txBody>
          <a:bodyPr>
            <a:normAutofit/>
          </a:bodyPr>
          <a:lstStyle>
            <a:lvl1pPr marL="182875" indent="-1828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75" indent="-1828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82875" indent="-1828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75" indent="-1828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02096" y="1371601"/>
            <a:ext cx="7395929" cy="137159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Intro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745712" y="2862202"/>
            <a:ext cx="2311746" cy="3195698"/>
          </a:xfrm>
        </p:spPr>
        <p:txBody>
          <a:bodyPr>
            <a:normAutofit/>
          </a:bodyPr>
          <a:lstStyle>
            <a:lvl1pPr marL="182875" indent="-1828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75" indent="-1828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82875" indent="-1828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75" indent="-1828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89329" y="2862202"/>
            <a:ext cx="2311746" cy="3195698"/>
          </a:xfrm>
        </p:spPr>
        <p:txBody>
          <a:bodyPr>
            <a:normAutofit/>
          </a:bodyPr>
          <a:lstStyle>
            <a:lvl1pPr marL="182875" indent="-1828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82875" indent="-1828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75" indent="-1828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82875" indent="-1828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75" indent="-1828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633813" y="2758510"/>
            <a:ext cx="602" cy="3299393"/>
          </a:xfrm>
          <a:prstGeom prst="line">
            <a:avLst/>
          </a:prstGeom>
          <a:ln>
            <a:solidFill>
              <a:srgbClr val="803D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6165106" y="2758510"/>
            <a:ext cx="1203" cy="3299393"/>
          </a:xfrm>
          <a:prstGeom prst="line">
            <a:avLst/>
          </a:prstGeom>
          <a:ln>
            <a:solidFill>
              <a:srgbClr val="803D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01077" y="2390861"/>
            <a:ext cx="542925" cy="367646"/>
          </a:xfrm>
          <a:prstGeom prst="rect">
            <a:avLst/>
          </a:prstGeom>
          <a:solidFill>
            <a:srgbClr val="5D2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944851" y="2390861"/>
            <a:ext cx="254195" cy="367646"/>
          </a:xfrm>
          <a:prstGeom prst="rect">
            <a:avLst/>
          </a:prstGeom>
          <a:solidFill>
            <a:srgbClr val="5D2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3634414" y="2390442"/>
            <a:ext cx="602" cy="3684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6166309" y="2390021"/>
            <a:ext cx="602" cy="3684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3107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864" userDrawn="1">
          <p15:clr>
            <a:srgbClr val="FBAE40"/>
          </p15:clr>
        </p15:guide>
        <p15:guide id="2" pos="5418" userDrawn="1">
          <p15:clr>
            <a:srgbClr val="FBAE40"/>
          </p15:clr>
        </p15:guide>
        <p15:guide id="3" orient="horz" pos="3816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08F9-4783-4A87-AFB0-AAC5AB8E0949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9938-15A0-43FB-B21A-3B179144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917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08F9-4783-4A87-AFB0-AAC5AB8E0949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9938-15A0-43FB-B21A-3B179144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216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3D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8" name="Isosceles Triangle 4"/>
          <p:cNvSpPr/>
          <p:nvPr userDrawn="1"/>
        </p:nvSpPr>
        <p:spPr>
          <a:xfrm>
            <a:off x="1" y="1573078"/>
            <a:ext cx="1952786" cy="5284922"/>
          </a:xfrm>
          <a:custGeom>
            <a:avLst/>
            <a:gdLst>
              <a:gd name="connsiteX0" fmla="*/ 0 w 2603715"/>
              <a:gd name="connsiteY0" fmla="*/ 6858000 h 6858000"/>
              <a:gd name="connsiteX1" fmla="*/ 1301858 w 2603715"/>
              <a:gd name="connsiteY1" fmla="*/ 0 h 6858000"/>
              <a:gd name="connsiteX2" fmla="*/ 2603715 w 2603715"/>
              <a:gd name="connsiteY2" fmla="*/ 6858000 h 6858000"/>
              <a:gd name="connsiteX3" fmla="*/ 0 w 2603715"/>
              <a:gd name="connsiteY3" fmla="*/ 6858000 h 6858000"/>
              <a:gd name="connsiteX0" fmla="*/ 0 w 2603715"/>
              <a:gd name="connsiteY0" fmla="*/ 5284922 h 5284922"/>
              <a:gd name="connsiteX1" fmla="*/ 1611824 w 2603715"/>
              <a:gd name="connsiteY1" fmla="*/ 0 h 5284922"/>
              <a:gd name="connsiteX2" fmla="*/ 2603715 w 2603715"/>
              <a:gd name="connsiteY2" fmla="*/ 5284922 h 5284922"/>
              <a:gd name="connsiteX3" fmla="*/ 0 w 2603715"/>
              <a:gd name="connsiteY3" fmla="*/ 5284922 h 528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715" h="5284922">
                <a:moveTo>
                  <a:pt x="0" y="5284922"/>
                </a:moveTo>
                <a:lnTo>
                  <a:pt x="1611824" y="0"/>
                </a:lnTo>
                <a:lnTo>
                  <a:pt x="2603715" y="5284922"/>
                </a:lnTo>
                <a:lnTo>
                  <a:pt x="0" y="5284922"/>
                </a:lnTo>
                <a:close/>
              </a:path>
            </a:pathLst>
          </a:custGeom>
          <a:solidFill>
            <a:srgbClr val="5D2B8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Isosceles Triangle 5"/>
          <p:cNvSpPr/>
          <p:nvPr userDrawn="1"/>
        </p:nvSpPr>
        <p:spPr>
          <a:xfrm flipV="1">
            <a:off x="-2906" y="2"/>
            <a:ext cx="1566297" cy="6888997"/>
          </a:xfrm>
          <a:custGeom>
            <a:avLst/>
            <a:gdLst>
              <a:gd name="connsiteX0" fmla="*/ 0 w 2084522"/>
              <a:gd name="connsiteY0" fmla="*/ 6943241 h 6943241"/>
              <a:gd name="connsiteX1" fmla="*/ 1042261 w 2084522"/>
              <a:gd name="connsiteY1" fmla="*/ 0 h 6943241"/>
              <a:gd name="connsiteX2" fmla="*/ 2084522 w 2084522"/>
              <a:gd name="connsiteY2" fmla="*/ 6943241 h 6943241"/>
              <a:gd name="connsiteX3" fmla="*/ 0 w 2084522"/>
              <a:gd name="connsiteY3" fmla="*/ 6943241 h 6943241"/>
              <a:gd name="connsiteX0" fmla="*/ 3874 w 2088396"/>
              <a:gd name="connsiteY0" fmla="*/ 6888997 h 6888997"/>
              <a:gd name="connsiteX1" fmla="*/ 0 w 2088396"/>
              <a:gd name="connsiteY1" fmla="*/ 0 h 6888997"/>
              <a:gd name="connsiteX2" fmla="*/ 2088396 w 2088396"/>
              <a:gd name="connsiteY2" fmla="*/ 6888997 h 6888997"/>
              <a:gd name="connsiteX3" fmla="*/ 3874 w 2088396"/>
              <a:gd name="connsiteY3" fmla="*/ 6888997 h 688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396" h="6888997">
                <a:moveTo>
                  <a:pt x="3874" y="6888997"/>
                </a:moveTo>
                <a:cubicBezTo>
                  <a:pt x="2583" y="4592665"/>
                  <a:pt x="1291" y="2296332"/>
                  <a:pt x="0" y="0"/>
                </a:cubicBezTo>
                <a:lnTo>
                  <a:pt x="2088396" y="6888997"/>
                </a:lnTo>
                <a:lnTo>
                  <a:pt x="3874" y="6888997"/>
                </a:lnTo>
                <a:close/>
              </a:path>
            </a:pathLst>
          </a:custGeom>
          <a:gradFill>
            <a:gsLst>
              <a:gs pos="86000">
                <a:srgbClr val="9756A2"/>
              </a:gs>
              <a:gs pos="100000">
                <a:srgbClr val="B281B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ight Triangle 6"/>
          <p:cNvSpPr/>
          <p:nvPr userDrawn="1"/>
        </p:nvSpPr>
        <p:spPr>
          <a:xfrm>
            <a:off x="0" y="3"/>
            <a:ext cx="1191432" cy="2402237"/>
          </a:xfrm>
          <a:custGeom>
            <a:avLst/>
            <a:gdLst>
              <a:gd name="connsiteX0" fmla="*/ 0 w 1596325"/>
              <a:gd name="connsiteY0" fmla="*/ 1565329 h 1565329"/>
              <a:gd name="connsiteX1" fmla="*/ 0 w 1596325"/>
              <a:gd name="connsiteY1" fmla="*/ 0 h 1565329"/>
              <a:gd name="connsiteX2" fmla="*/ 1596325 w 1596325"/>
              <a:gd name="connsiteY2" fmla="*/ 1565329 h 1565329"/>
              <a:gd name="connsiteX3" fmla="*/ 0 w 1596325"/>
              <a:gd name="connsiteY3" fmla="*/ 1565329 h 1565329"/>
              <a:gd name="connsiteX0" fmla="*/ 7749 w 1596325"/>
              <a:gd name="connsiteY0" fmla="*/ 2402237 h 2402237"/>
              <a:gd name="connsiteX1" fmla="*/ 0 w 1596325"/>
              <a:gd name="connsiteY1" fmla="*/ 0 h 2402237"/>
              <a:gd name="connsiteX2" fmla="*/ 1596325 w 1596325"/>
              <a:gd name="connsiteY2" fmla="*/ 1565329 h 2402237"/>
              <a:gd name="connsiteX3" fmla="*/ 7749 w 1596325"/>
              <a:gd name="connsiteY3" fmla="*/ 2402237 h 2402237"/>
              <a:gd name="connsiteX0" fmla="*/ 7749 w 1588576"/>
              <a:gd name="connsiteY0" fmla="*/ 2402237 h 2402237"/>
              <a:gd name="connsiteX1" fmla="*/ 0 w 1588576"/>
              <a:gd name="connsiteY1" fmla="*/ 0 h 2402237"/>
              <a:gd name="connsiteX2" fmla="*/ 1588576 w 1588576"/>
              <a:gd name="connsiteY2" fmla="*/ 1573078 h 2402237"/>
              <a:gd name="connsiteX3" fmla="*/ 7749 w 1588576"/>
              <a:gd name="connsiteY3" fmla="*/ 2402237 h 240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576" h="2402237">
                <a:moveTo>
                  <a:pt x="7749" y="2402237"/>
                </a:moveTo>
                <a:lnTo>
                  <a:pt x="0" y="0"/>
                </a:lnTo>
                <a:lnTo>
                  <a:pt x="1588576" y="1573078"/>
                </a:lnTo>
                <a:lnTo>
                  <a:pt x="7749" y="2402237"/>
                </a:lnTo>
                <a:close/>
              </a:path>
            </a:pathLst>
          </a:custGeom>
          <a:solidFill>
            <a:srgbClr val="B281B9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ight Triangle 10"/>
          <p:cNvSpPr/>
          <p:nvPr userDrawn="1"/>
        </p:nvSpPr>
        <p:spPr>
          <a:xfrm>
            <a:off x="-2906" y="3913322"/>
            <a:ext cx="2815848" cy="2944678"/>
          </a:xfrm>
          <a:prstGeom prst="rtTriangle">
            <a:avLst/>
          </a:prstGeom>
          <a:solidFill>
            <a:srgbClr val="BA8CC2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-2906" y="0"/>
            <a:ext cx="9146906" cy="2563446"/>
          </a:xfrm>
          <a:prstGeom prst="rect">
            <a:avLst/>
          </a:prstGeom>
          <a:gradFill>
            <a:gsLst>
              <a:gs pos="0">
                <a:srgbClr val="5D2B85"/>
              </a:gs>
              <a:gs pos="100000">
                <a:srgbClr val="5D2B85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952316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389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779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567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557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341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083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4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1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68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459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5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26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328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©2016  Kaufman, Hall &amp; Associates, LLC. All rights reserved.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1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D2B8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©2016  Kaufman, Hall &amp; Associates, LLC. All rights reserved.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55430" cy="6024497"/>
          </a:xfrm>
          <a:prstGeom prst="rect">
            <a:avLst/>
          </a:prstGeom>
        </p:spPr>
      </p:pic>
      <p:sp>
        <p:nvSpPr>
          <p:cNvPr id="8" name="Isosceles Triangle 11"/>
          <p:cNvSpPr/>
          <p:nvPr userDrawn="1"/>
        </p:nvSpPr>
        <p:spPr>
          <a:xfrm>
            <a:off x="-8848" y="5822663"/>
            <a:ext cx="7158866" cy="1035338"/>
          </a:xfrm>
          <a:custGeom>
            <a:avLst/>
            <a:gdLst>
              <a:gd name="connsiteX0" fmla="*/ 0 w 5639783"/>
              <a:gd name="connsiteY0" fmla="*/ 2622263 h 2622263"/>
              <a:gd name="connsiteX1" fmla="*/ 2819892 w 5639783"/>
              <a:gd name="connsiteY1" fmla="*/ 0 h 2622263"/>
              <a:gd name="connsiteX2" fmla="*/ 5639783 w 5639783"/>
              <a:gd name="connsiteY2" fmla="*/ 2622263 h 2622263"/>
              <a:gd name="connsiteX3" fmla="*/ 0 w 5639783"/>
              <a:gd name="connsiteY3" fmla="*/ 2622263 h 2622263"/>
              <a:gd name="connsiteX0" fmla="*/ 0 w 5639783"/>
              <a:gd name="connsiteY0" fmla="*/ 1094330 h 1094330"/>
              <a:gd name="connsiteX1" fmla="*/ 542741 w 5639783"/>
              <a:gd name="connsiteY1" fmla="*/ 0 h 1094330"/>
              <a:gd name="connsiteX2" fmla="*/ 5639783 w 5639783"/>
              <a:gd name="connsiteY2" fmla="*/ 1094330 h 1094330"/>
              <a:gd name="connsiteX3" fmla="*/ 0 w 5639783"/>
              <a:gd name="connsiteY3" fmla="*/ 1094330 h 1094330"/>
              <a:gd name="connsiteX0" fmla="*/ 448351 w 5097042"/>
              <a:gd name="connsiteY0" fmla="*/ 887852 h 1094330"/>
              <a:gd name="connsiteX1" fmla="*/ 0 w 5097042"/>
              <a:gd name="connsiteY1" fmla="*/ 0 h 1094330"/>
              <a:gd name="connsiteX2" fmla="*/ 5097042 w 5097042"/>
              <a:gd name="connsiteY2" fmla="*/ 1094330 h 1094330"/>
              <a:gd name="connsiteX3" fmla="*/ 448351 w 5097042"/>
              <a:gd name="connsiteY3" fmla="*/ 887852 h 1094330"/>
              <a:gd name="connsiteX0" fmla="*/ 0 w 5097042"/>
              <a:gd name="connsiteY0" fmla="*/ 1094329 h 1094330"/>
              <a:gd name="connsiteX1" fmla="*/ 0 w 5097042"/>
              <a:gd name="connsiteY1" fmla="*/ 0 h 1094330"/>
              <a:gd name="connsiteX2" fmla="*/ 5097042 w 5097042"/>
              <a:gd name="connsiteY2" fmla="*/ 1094330 h 1094330"/>
              <a:gd name="connsiteX3" fmla="*/ 0 w 5097042"/>
              <a:gd name="connsiteY3" fmla="*/ 1094329 h 109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7042" h="1094330">
                <a:moveTo>
                  <a:pt x="0" y="1094329"/>
                </a:moveTo>
                <a:lnTo>
                  <a:pt x="0" y="0"/>
                </a:lnTo>
                <a:lnTo>
                  <a:pt x="5097042" y="1094330"/>
                </a:lnTo>
                <a:lnTo>
                  <a:pt x="0" y="1094329"/>
                </a:lnTo>
                <a:close/>
              </a:path>
            </a:pathLst>
          </a:custGeom>
          <a:solidFill>
            <a:srgbClr val="80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Isosceles Triangle 8"/>
          <p:cNvSpPr/>
          <p:nvPr userDrawn="1"/>
        </p:nvSpPr>
        <p:spPr>
          <a:xfrm>
            <a:off x="2942453" y="6172200"/>
            <a:ext cx="5898255" cy="685800"/>
          </a:xfrm>
          <a:prstGeom prst="triangle">
            <a:avLst/>
          </a:prstGeom>
          <a:solidFill>
            <a:srgbClr val="B281B9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18"/>
          <p:cNvSpPr/>
          <p:nvPr userDrawn="1"/>
        </p:nvSpPr>
        <p:spPr>
          <a:xfrm>
            <a:off x="6255609" y="6049945"/>
            <a:ext cx="2893231" cy="815546"/>
          </a:xfrm>
          <a:custGeom>
            <a:avLst/>
            <a:gdLst>
              <a:gd name="connsiteX0" fmla="*/ 0 w 3233351"/>
              <a:gd name="connsiteY0" fmla="*/ 0 h 691979"/>
              <a:gd name="connsiteX1" fmla="*/ 3233351 w 3233351"/>
              <a:gd name="connsiteY1" fmla="*/ 0 h 691979"/>
              <a:gd name="connsiteX2" fmla="*/ 3233351 w 3233351"/>
              <a:gd name="connsiteY2" fmla="*/ 691979 h 691979"/>
              <a:gd name="connsiteX3" fmla="*/ 0 w 3233351"/>
              <a:gd name="connsiteY3" fmla="*/ 691979 h 691979"/>
              <a:gd name="connsiteX4" fmla="*/ 0 w 3233351"/>
              <a:gd name="connsiteY4" fmla="*/ 0 h 691979"/>
              <a:gd name="connsiteX0" fmla="*/ 2607276 w 3233351"/>
              <a:gd name="connsiteY0" fmla="*/ 0 h 803189"/>
              <a:gd name="connsiteX1" fmla="*/ 3233351 w 3233351"/>
              <a:gd name="connsiteY1" fmla="*/ 111210 h 803189"/>
              <a:gd name="connsiteX2" fmla="*/ 3233351 w 3233351"/>
              <a:gd name="connsiteY2" fmla="*/ 803189 h 803189"/>
              <a:gd name="connsiteX3" fmla="*/ 0 w 3233351"/>
              <a:gd name="connsiteY3" fmla="*/ 803189 h 803189"/>
              <a:gd name="connsiteX4" fmla="*/ 2607276 w 3233351"/>
              <a:gd name="connsiteY4" fmla="*/ 0 h 803189"/>
              <a:gd name="connsiteX0" fmla="*/ 2607276 w 3233351"/>
              <a:gd name="connsiteY0" fmla="*/ 0 h 803189"/>
              <a:gd name="connsiteX1" fmla="*/ 3227173 w 3233351"/>
              <a:gd name="connsiteY1" fmla="*/ 383059 h 803189"/>
              <a:gd name="connsiteX2" fmla="*/ 3233351 w 3233351"/>
              <a:gd name="connsiteY2" fmla="*/ 803189 h 803189"/>
              <a:gd name="connsiteX3" fmla="*/ 0 w 3233351"/>
              <a:gd name="connsiteY3" fmla="*/ 803189 h 803189"/>
              <a:gd name="connsiteX4" fmla="*/ 2607276 w 3233351"/>
              <a:gd name="connsiteY4" fmla="*/ 0 h 803189"/>
              <a:gd name="connsiteX0" fmla="*/ 2607276 w 3227192"/>
              <a:gd name="connsiteY0" fmla="*/ 0 h 821724"/>
              <a:gd name="connsiteX1" fmla="*/ 3227173 w 3227192"/>
              <a:gd name="connsiteY1" fmla="*/ 383059 h 821724"/>
              <a:gd name="connsiteX2" fmla="*/ 3066534 w 3227192"/>
              <a:gd name="connsiteY2" fmla="*/ 821724 h 821724"/>
              <a:gd name="connsiteX3" fmla="*/ 0 w 3227192"/>
              <a:gd name="connsiteY3" fmla="*/ 803189 h 821724"/>
              <a:gd name="connsiteX4" fmla="*/ 2607276 w 3227192"/>
              <a:gd name="connsiteY4" fmla="*/ 0 h 821724"/>
              <a:gd name="connsiteX0" fmla="*/ 2607276 w 3233351"/>
              <a:gd name="connsiteY0" fmla="*/ 0 h 809367"/>
              <a:gd name="connsiteX1" fmla="*/ 3227173 w 3233351"/>
              <a:gd name="connsiteY1" fmla="*/ 383059 h 809367"/>
              <a:gd name="connsiteX2" fmla="*/ 3233351 w 3233351"/>
              <a:gd name="connsiteY2" fmla="*/ 809367 h 809367"/>
              <a:gd name="connsiteX3" fmla="*/ 0 w 3233351"/>
              <a:gd name="connsiteY3" fmla="*/ 803189 h 809367"/>
              <a:gd name="connsiteX4" fmla="*/ 2607276 w 3233351"/>
              <a:gd name="connsiteY4" fmla="*/ 0 h 809367"/>
              <a:gd name="connsiteX0" fmla="*/ 3225114 w 3851189"/>
              <a:gd name="connsiteY0" fmla="*/ 0 h 815546"/>
              <a:gd name="connsiteX1" fmla="*/ 3845011 w 3851189"/>
              <a:gd name="connsiteY1" fmla="*/ 383059 h 815546"/>
              <a:gd name="connsiteX2" fmla="*/ 3851189 w 3851189"/>
              <a:gd name="connsiteY2" fmla="*/ 809367 h 815546"/>
              <a:gd name="connsiteX3" fmla="*/ 0 w 3851189"/>
              <a:gd name="connsiteY3" fmla="*/ 815546 h 815546"/>
              <a:gd name="connsiteX4" fmla="*/ 3225114 w 3851189"/>
              <a:gd name="connsiteY4" fmla="*/ 0 h 815546"/>
              <a:gd name="connsiteX0" fmla="*/ 3225114 w 3857641"/>
              <a:gd name="connsiteY0" fmla="*/ 0 h 815546"/>
              <a:gd name="connsiteX1" fmla="*/ 3857368 w 3857641"/>
              <a:gd name="connsiteY1" fmla="*/ 376881 h 815546"/>
              <a:gd name="connsiteX2" fmla="*/ 3851189 w 3857641"/>
              <a:gd name="connsiteY2" fmla="*/ 809367 h 815546"/>
              <a:gd name="connsiteX3" fmla="*/ 0 w 3857641"/>
              <a:gd name="connsiteY3" fmla="*/ 815546 h 815546"/>
              <a:gd name="connsiteX4" fmla="*/ 3225114 w 3857641"/>
              <a:gd name="connsiteY4" fmla="*/ 0 h 8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641" h="815546">
                <a:moveTo>
                  <a:pt x="3225114" y="0"/>
                </a:moveTo>
                <a:lnTo>
                  <a:pt x="3857368" y="376881"/>
                </a:lnTo>
                <a:cubicBezTo>
                  <a:pt x="3859427" y="516924"/>
                  <a:pt x="3849130" y="669324"/>
                  <a:pt x="3851189" y="809367"/>
                </a:cubicBezTo>
                <a:lnTo>
                  <a:pt x="0" y="815546"/>
                </a:lnTo>
                <a:lnTo>
                  <a:pt x="3225114" y="0"/>
                </a:lnTo>
                <a:close/>
              </a:path>
            </a:pathLst>
          </a:custGeom>
          <a:gradFill>
            <a:gsLst>
              <a:gs pos="0">
                <a:srgbClr val="803D97"/>
              </a:gs>
              <a:gs pos="100000">
                <a:srgbClr val="9756A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229601" y="6346480"/>
            <a:ext cx="611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0440E7D-CB2D-4FA5-825F-5D62A1322B05}" type="slidenum">
              <a:rPr lang="en-US" sz="1600" smtClean="0">
                <a:solidFill>
                  <a:schemeClr val="bg1"/>
                </a:solidFill>
              </a:rPr>
              <a:pPr algn="r"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556273" y="650281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800" dirty="0" smtClean="0">
                <a:solidFill>
                  <a:schemeClr val="bg1"/>
                </a:solidFill>
              </a:rPr>
              <a:t>© 2016 Kaufman, Hall &amp; Associates, LLC. A rights reserved.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1" y="6159435"/>
            <a:ext cx="1199483" cy="58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6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©2016  Kaufman, Hall &amp; Associates, LLC. All rights reserved.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80889" y="-1"/>
            <a:ext cx="1263112" cy="685800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 userDrawn="1"/>
        </p:nvSpPr>
        <p:spPr>
          <a:xfrm>
            <a:off x="8229601" y="6346480"/>
            <a:ext cx="611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0440E7D-CB2D-4FA5-825F-5D62A1322B05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867081" y="651990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2016 Kaufman, Hall &amp; Associates, LLC. All rights reserved.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4" y="6176963"/>
            <a:ext cx="1175901" cy="5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0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5364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orient="horz" pos="936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©2016  Kaufman, Hall &amp; Associates, LLC. All rights reserved.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8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©2016  Kaufman, Hall &amp; Associates, LLC. All rights reserved.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Isosceles Triangle 8"/>
          <p:cNvSpPr/>
          <p:nvPr userDrawn="1"/>
        </p:nvSpPr>
        <p:spPr>
          <a:xfrm>
            <a:off x="-16669" y="822327"/>
            <a:ext cx="559778" cy="6035673"/>
          </a:xfrm>
          <a:custGeom>
            <a:avLst/>
            <a:gdLst>
              <a:gd name="connsiteX0" fmla="*/ 0 w 723900"/>
              <a:gd name="connsiteY0" fmla="*/ 4902200 h 4902200"/>
              <a:gd name="connsiteX1" fmla="*/ 361950 w 723900"/>
              <a:gd name="connsiteY1" fmla="*/ 0 h 4902200"/>
              <a:gd name="connsiteX2" fmla="*/ 723900 w 723900"/>
              <a:gd name="connsiteY2" fmla="*/ 4902200 h 4902200"/>
              <a:gd name="connsiteX3" fmla="*/ 0 w 723900"/>
              <a:gd name="connsiteY3" fmla="*/ 4902200 h 4902200"/>
              <a:gd name="connsiteX0" fmla="*/ 44450 w 768350"/>
              <a:gd name="connsiteY0" fmla="*/ 4851400 h 4851400"/>
              <a:gd name="connsiteX1" fmla="*/ 0 w 768350"/>
              <a:gd name="connsiteY1" fmla="*/ 0 h 4851400"/>
              <a:gd name="connsiteX2" fmla="*/ 768350 w 768350"/>
              <a:gd name="connsiteY2" fmla="*/ 4851400 h 4851400"/>
              <a:gd name="connsiteX3" fmla="*/ 44450 w 768350"/>
              <a:gd name="connsiteY3" fmla="*/ 4851400 h 4851400"/>
              <a:gd name="connsiteX0" fmla="*/ 0 w 723900"/>
              <a:gd name="connsiteY0" fmla="*/ 4851400 h 4851400"/>
              <a:gd name="connsiteX1" fmla="*/ 6350 w 723900"/>
              <a:gd name="connsiteY1" fmla="*/ 0 h 4851400"/>
              <a:gd name="connsiteX2" fmla="*/ 723900 w 723900"/>
              <a:gd name="connsiteY2" fmla="*/ 4851400 h 4851400"/>
              <a:gd name="connsiteX3" fmla="*/ 0 w 723900"/>
              <a:gd name="connsiteY3" fmla="*/ 4851400 h 4851400"/>
              <a:gd name="connsiteX0" fmla="*/ 0 w 762000"/>
              <a:gd name="connsiteY0" fmla="*/ 4851400 h 4851400"/>
              <a:gd name="connsiteX1" fmla="*/ 6350 w 762000"/>
              <a:gd name="connsiteY1" fmla="*/ 0 h 4851400"/>
              <a:gd name="connsiteX2" fmla="*/ 762000 w 762000"/>
              <a:gd name="connsiteY2" fmla="*/ 4826000 h 4851400"/>
              <a:gd name="connsiteX3" fmla="*/ 0 w 762000"/>
              <a:gd name="connsiteY3" fmla="*/ 4851400 h 4851400"/>
              <a:gd name="connsiteX0" fmla="*/ 0 w 762000"/>
              <a:gd name="connsiteY0" fmla="*/ 5570415 h 5570415"/>
              <a:gd name="connsiteX1" fmla="*/ 21981 w 762000"/>
              <a:gd name="connsiteY1" fmla="*/ 0 h 5570415"/>
              <a:gd name="connsiteX2" fmla="*/ 762000 w 762000"/>
              <a:gd name="connsiteY2" fmla="*/ 5545015 h 5570415"/>
              <a:gd name="connsiteX3" fmla="*/ 0 w 762000"/>
              <a:gd name="connsiteY3" fmla="*/ 5570415 h 5570415"/>
              <a:gd name="connsiteX0" fmla="*/ 0 w 808893"/>
              <a:gd name="connsiteY0" fmla="*/ 5570415 h 5570415"/>
              <a:gd name="connsiteX1" fmla="*/ 21981 w 808893"/>
              <a:gd name="connsiteY1" fmla="*/ 0 h 5570415"/>
              <a:gd name="connsiteX2" fmla="*/ 808893 w 808893"/>
              <a:gd name="connsiteY2" fmla="*/ 5568461 h 5570415"/>
              <a:gd name="connsiteX3" fmla="*/ 0 w 808893"/>
              <a:gd name="connsiteY3" fmla="*/ 5570415 h 5570415"/>
              <a:gd name="connsiteX0" fmla="*/ 0 w 746370"/>
              <a:gd name="connsiteY0" fmla="*/ 5570415 h 5570415"/>
              <a:gd name="connsiteX1" fmla="*/ 21981 w 746370"/>
              <a:gd name="connsiteY1" fmla="*/ 0 h 5570415"/>
              <a:gd name="connsiteX2" fmla="*/ 746370 w 746370"/>
              <a:gd name="connsiteY2" fmla="*/ 3036277 h 5570415"/>
              <a:gd name="connsiteX3" fmla="*/ 0 w 746370"/>
              <a:gd name="connsiteY3" fmla="*/ 5570415 h 557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370" h="5570415">
                <a:moveTo>
                  <a:pt x="0" y="5570415"/>
                </a:moveTo>
                <a:cubicBezTo>
                  <a:pt x="2117" y="3953282"/>
                  <a:pt x="19864" y="1617133"/>
                  <a:pt x="21981" y="0"/>
                </a:cubicBezTo>
                <a:lnTo>
                  <a:pt x="746370" y="3036277"/>
                </a:lnTo>
                <a:lnTo>
                  <a:pt x="0" y="5570415"/>
                </a:lnTo>
                <a:close/>
              </a:path>
            </a:pathLst>
          </a:custGeom>
          <a:gradFill>
            <a:gsLst>
              <a:gs pos="48000">
                <a:srgbClr val="803D97"/>
              </a:gs>
              <a:gs pos="100000">
                <a:srgbClr val="5D2B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Isosceles Triangle 6"/>
          <p:cNvSpPr/>
          <p:nvPr userDrawn="1"/>
        </p:nvSpPr>
        <p:spPr>
          <a:xfrm flipV="1">
            <a:off x="-7144" y="-9525"/>
            <a:ext cx="628650" cy="4423508"/>
          </a:xfrm>
          <a:custGeom>
            <a:avLst/>
            <a:gdLst>
              <a:gd name="connsiteX0" fmla="*/ 0 w 675861"/>
              <a:gd name="connsiteY0" fmla="*/ 5943600 h 5943600"/>
              <a:gd name="connsiteX1" fmla="*/ 337931 w 675861"/>
              <a:gd name="connsiteY1" fmla="*/ 0 h 5943600"/>
              <a:gd name="connsiteX2" fmla="*/ 675861 w 675861"/>
              <a:gd name="connsiteY2" fmla="*/ 5943600 h 5943600"/>
              <a:gd name="connsiteX3" fmla="*/ 0 w 675861"/>
              <a:gd name="connsiteY3" fmla="*/ 5943600 h 5943600"/>
              <a:gd name="connsiteX0" fmla="*/ 4969 w 680830"/>
              <a:gd name="connsiteY0" fmla="*/ 5854700 h 5854700"/>
              <a:gd name="connsiteX1" fmla="*/ 0 w 680830"/>
              <a:gd name="connsiteY1" fmla="*/ 0 h 5854700"/>
              <a:gd name="connsiteX2" fmla="*/ 680830 w 680830"/>
              <a:gd name="connsiteY2" fmla="*/ 5854700 h 5854700"/>
              <a:gd name="connsiteX3" fmla="*/ 4969 w 680830"/>
              <a:gd name="connsiteY3" fmla="*/ 5854700 h 5854700"/>
              <a:gd name="connsiteX0" fmla="*/ 4969 w 871330"/>
              <a:gd name="connsiteY0" fmla="*/ 5854700 h 5854700"/>
              <a:gd name="connsiteX1" fmla="*/ 0 w 871330"/>
              <a:gd name="connsiteY1" fmla="*/ 0 h 5854700"/>
              <a:gd name="connsiteX2" fmla="*/ 871330 w 871330"/>
              <a:gd name="connsiteY2" fmla="*/ 5854700 h 5854700"/>
              <a:gd name="connsiteX3" fmla="*/ 4969 w 871330"/>
              <a:gd name="connsiteY3" fmla="*/ 585470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1330" h="5854700">
                <a:moveTo>
                  <a:pt x="4969" y="5854700"/>
                </a:moveTo>
                <a:cubicBezTo>
                  <a:pt x="3313" y="3903133"/>
                  <a:pt x="1656" y="1951567"/>
                  <a:pt x="0" y="0"/>
                </a:cubicBezTo>
                <a:lnTo>
                  <a:pt x="871330" y="5854700"/>
                </a:lnTo>
                <a:lnTo>
                  <a:pt x="4969" y="5854700"/>
                </a:lnTo>
                <a:close/>
              </a:path>
            </a:pathLst>
          </a:custGeom>
          <a:gradFill>
            <a:gsLst>
              <a:gs pos="56000">
                <a:srgbClr val="9756A2">
                  <a:alpha val="69804"/>
                </a:srgbClr>
              </a:gs>
              <a:gs pos="100000">
                <a:srgbClr val="9041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Isosceles Triangle 7"/>
          <p:cNvSpPr/>
          <p:nvPr userDrawn="1"/>
        </p:nvSpPr>
        <p:spPr>
          <a:xfrm>
            <a:off x="-7144" y="-9525"/>
            <a:ext cx="1729154" cy="822326"/>
          </a:xfrm>
          <a:custGeom>
            <a:avLst/>
            <a:gdLst>
              <a:gd name="connsiteX0" fmla="*/ 0 w 2552700"/>
              <a:gd name="connsiteY0" fmla="*/ 609600 h 609600"/>
              <a:gd name="connsiteX1" fmla="*/ 1276350 w 2552700"/>
              <a:gd name="connsiteY1" fmla="*/ 0 h 609600"/>
              <a:gd name="connsiteX2" fmla="*/ 2552700 w 2552700"/>
              <a:gd name="connsiteY2" fmla="*/ 609600 h 609600"/>
              <a:gd name="connsiteX3" fmla="*/ 0 w 2552700"/>
              <a:gd name="connsiteY3" fmla="*/ 609600 h 609600"/>
              <a:gd name="connsiteX0" fmla="*/ 958850 w 3511550"/>
              <a:gd name="connsiteY0" fmla="*/ 203200 h 203200"/>
              <a:gd name="connsiteX1" fmla="*/ 0 w 3511550"/>
              <a:gd name="connsiteY1" fmla="*/ 0 h 203200"/>
              <a:gd name="connsiteX2" fmla="*/ 3511550 w 3511550"/>
              <a:gd name="connsiteY2" fmla="*/ 203200 h 203200"/>
              <a:gd name="connsiteX3" fmla="*/ 958850 w 3511550"/>
              <a:gd name="connsiteY3" fmla="*/ 203200 h 203200"/>
              <a:gd name="connsiteX0" fmla="*/ 0 w 3581400"/>
              <a:gd name="connsiteY0" fmla="*/ 673100 h 673100"/>
              <a:gd name="connsiteX1" fmla="*/ 69850 w 3581400"/>
              <a:gd name="connsiteY1" fmla="*/ 0 h 673100"/>
              <a:gd name="connsiteX2" fmla="*/ 3581400 w 3581400"/>
              <a:gd name="connsiteY2" fmla="*/ 203200 h 673100"/>
              <a:gd name="connsiteX3" fmla="*/ 0 w 3581400"/>
              <a:gd name="connsiteY3" fmla="*/ 673100 h 673100"/>
              <a:gd name="connsiteX0" fmla="*/ 0 w 2476500"/>
              <a:gd name="connsiteY0" fmla="*/ 685800 h 685800"/>
              <a:gd name="connsiteX1" fmla="*/ 69850 w 2476500"/>
              <a:gd name="connsiteY1" fmla="*/ 12700 h 685800"/>
              <a:gd name="connsiteX2" fmla="*/ 2476500 w 2476500"/>
              <a:gd name="connsiteY2" fmla="*/ 0 h 685800"/>
              <a:gd name="connsiteX3" fmla="*/ 0 w 2476500"/>
              <a:gd name="connsiteY3" fmla="*/ 685800 h 685800"/>
              <a:gd name="connsiteX0" fmla="*/ 0 w 2489200"/>
              <a:gd name="connsiteY0" fmla="*/ 1257300 h 1257300"/>
              <a:gd name="connsiteX1" fmla="*/ 82550 w 2489200"/>
              <a:gd name="connsiteY1" fmla="*/ 12700 h 1257300"/>
              <a:gd name="connsiteX2" fmla="*/ 2489200 w 2489200"/>
              <a:gd name="connsiteY2" fmla="*/ 0 h 1257300"/>
              <a:gd name="connsiteX3" fmla="*/ 0 w 2489200"/>
              <a:gd name="connsiteY3" fmla="*/ 1257300 h 1257300"/>
              <a:gd name="connsiteX0" fmla="*/ 0 w 1955800"/>
              <a:gd name="connsiteY0" fmla="*/ 1270000 h 1270000"/>
              <a:gd name="connsiteX1" fmla="*/ 82550 w 1955800"/>
              <a:gd name="connsiteY1" fmla="*/ 25400 h 1270000"/>
              <a:gd name="connsiteX2" fmla="*/ 1955800 w 1955800"/>
              <a:gd name="connsiteY2" fmla="*/ 0 h 1270000"/>
              <a:gd name="connsiteX3" fmla="*/ 0 w 1955800"/>
              <a:gd name="connsiteY3" fmla="*/ 1270000 h 1270000"/>
              <a:gd name="connsiteX0" fmla="*/ 0 w 1955800"/>
              <a:gd name="connsiteY0" fmla="*/ 1270000 h 1270000"/>
              <a:gd name="connsiteX1" fmla="*/ 6350 w 1955800"/>
              <a:gd name="connsiteY1" fmla="*/ 12700 h 1270000"/>
              <a:gd name="connsiteX2" fmla="*/ 1955800 w 1955800"/>
              <a:gd name="connsiteY2" fmla="*/ 0 h 1270000"/>
              <a:gd name="connsiteX3" fmla="*/ 0 w 1955800"/>
              <a:gd name="connsiteY3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270000">
                <a:moveTo>
                  <a:pt x="0" y="1270000"/>
                </a:moveTo>
                <a:cubicBezTo>
                  <a:pt x="2117" y="850900"/>
                  <a:pt x="4233" y="431800"/>
                  <a:pt x="6350" y="12700"/>
                </a:cubicBezTo>
                <a:lnTo>
                  <a:pt x="195580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904199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229601" y="6346480"/>
            <a:ext cx="611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0440E7D-CB2D-4FA5-825F-5D62A1322B05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867081" y="651990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2016 Kaufman, Hall &amp; Associates, LLC. All rights reserved.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4" y="6176963"/>
            <a:ext cx="1175901" cy="5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7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720" userDrawn="1">
          <p15:clr>
            <a:srgbClr val="F26B43"/>
          </p15:clr>
        </p15:guide>
        <p15:guide id="2" orient="horz" pos="9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55430" cy="60244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62708"/>
            <a:ext cx="7886700" cy="1269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14425"/>
            <a:ext cx="7886700" cy="4162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Isosceles Triangle 11"/>
          <p:cNvSpPr/>
          <p:nvPr userDrawn="1"/>
        </p:nvSpPr>
        <p:spPr>
          <a:xfrm>
            <a:off x="-8848" y="5822663"/>
            <a:ext cx="7158866" cy="1035338"/>
          </a:xfrm>
          <a:custGeom>
            <a:avLst/>
            <a:gdLst>
              <a:gd name="connsiteX0" fmla="*/ 0 w 5639783"/>
              <a:gd name="connsiteY0" fmla="*/ 2622263 h 2622263"/>
              <a:gd name="connsiteX1" fmla="*/ 2819892 w 5639783"/>
              <a:gd name="connsiteY1" fmla="*/ 0 h 2622263"/>
              <a:gd name="connsiteX2" fmla="*/ 5639783 w 5639783"/>
              <a:gd name="connsiteY2" fmla="*/ 2622263 h 2622263"/>
              <a:gd name="connsiteX3" fmla="*/ 0 w 5639783"/>
              <a:gd name="connsiteY3" fmla="*/ 2622263 h 2622263"/>
              <a:gd name="connsiteX0" fmla="*/ 0 w 5639783"/>
              <a:gd name="connsiteY0" fmla="*/ 1094330 h 1094330"/>
              <a:gd name="connsiteX1" fmla="*/ 542741 w 5639783"/>
              <a:gd name="connsiteY1" fmla="*/ 0 h 1094330"/>
              <a:gd name="connsiteX2" fmla="*/ 5639783 w 5639783"/>
              <a:gd name="connsiteY2" fmla="*/ 1094330 h 1094330"/>
              <a:gd name="connsiteX3" fmla="*/ 0 w 5639783"/>
              <a:gd name="connsiteY3" fmla="*/ 1094330 h 1094330"/>
              <a:gd name="connsiteX0" fmla="*/ 448351 w 5097042"/>
              <a:gd name="connsiteY0" fmla="*/ 887852 h 1094330"/>
              <a:gd name="connsiteX1" fmla="*/ 0 w 5097042"/>
              <a:gd name="connsiteY1" fmla="*/ 0 h 1094330"/>
              <a:gd name="connsiteX2" fmla="*/ 5097042 w 5097042"/>
              <a:gd name="connsiteY2" fmla="*/ 1094330 h 1094330"/>
              <a:gd name="connsiteX3" fmla="*/ 448351 w 5097042"/>
              <a:gd name="connsiteY3" fmla="*/ 887852 h 1094330"/>
              <a:gd name="connsiteX0" fmla="*/ 0 w 5097042"/>
              <a:gd name="connsiteY0" fmla="*/ 1094329 h 1094330"/>
              <a:gd name="connsiteX1" fmla="*/ 0 w 5097042"/>
              <a:gd name="connsiteY1" fmla="*/ 0 h 1094330"/>
              <a:gd name="connsiteX2" fmla="*/ 5097042 w 5097042"/>
              <a:gd name="connsiteY2" fmla="*/ 1094330 h 1094330"/>
              <a:gd name="connsiteX3" fmla="*/ 0 w 5097042"/>
              <a:gd name="connsiteY3" fmla="*/ 1094329 h 109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7042" h="1094330">
                <a:moveTo>
                  <a:pt x="0" y="1094329"/>
                </a:moveTo>
                <a:lnTo>
                  <a:pt x="0" y="0"/>
                </a:lnTo>
                <a:lnTo>
                  <a:pt x="5097042" y="1094330"/>
                </a:lnTo>
                <a:lnTo>
                  <a:pt x="0" y="1094329"/>
                </a:lnTo>
                <a:close/>
              </a:path>
            </a:pathLst>
          </a:custGeom>
          <a:solidFill>
            <a:srgbClr val="80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Isosceles Triangle 8"/>
          <p:cNvSpPr/>
          <p:nvPr userDrawn="1"/>
        </p:nvSpPr>
        <p:spPr>
          <a:xfrm>
            <a:off x="2942453" y="6172200"/>
            <a:ext cx="5898255" cy="685800"/>
          </a:xfrm>
          <a:prstGeom prst="triangle">
            <a:avLst/>
          </a:prstGeom>
          <a:solidFill>
            <a:srgbClr val="B281B9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8"/>
          <p:cNvSpPr/>
          <p:nvPr userDrawn="1"/>
        </p:nvSpPr>
        <p:spPr>
          <a:xfrm>
            <a:off x="6255609" y="6049945"/>
            <a:ext cx="2893231" cy="815546"/>
          </a:xfrm>
          <a:custGeom>
            <a:avLst/>
            <a:gdLst>
              <a:gd name="connsiteX0" fmla="*/ 0 w 3233351"/>
              <a:gd name="connsiteY0" fmla="*/ 0 h 691979"/>
              <a:gd name="connsiteX1" fmla="*/ 3233351 w 3233351"/>
              <a:gd name="connsiteY1" fmla="*/ 0 h 691979"/>
              <a:gd name="connsiteX2" fmla="*/ 3233351 w 3233351"/>
              <a:gd name="connsiteY2" fmla="*/ 691979 h 691979"/>
              <a:gd name="connsiteX3" fmla="*/ 0 w 3233351"/>
              <a:gd name="connsiteY3" fmla="*/ 691979 h 691979"/>
              <a:gd name="connsiteX4" fmla="*/ 0 w 3233351"/>
              <a:gd name="connsiteY4" fmla="*/ 0 h 691979"/>
              <a:gd name="connsiteX0" fmla="*/ 2607276 w 3233351"/>
              <a:gd name="connsiteY0" fmla="*/ 0 h 803189"/>
              <a:gd name="connsiteX1" fmla="*/ 3233351 w 3233351"/>
              <a:gd name="connsiteY1" fmla="*/ 111210 h 803189"/>
              <a:gd name="connsiteX2" fmla="*/ 3233351 w 3233351"/>
              <a:gd name="connsiteY2" fmla="*/ 803189 h 803189"/>
              <a:gd name="connsiteX3" fmla="*/ 0 w 3233351"/>
              <a:gd name="connsiteY3" fmla="*/ 803189 h 803189"/>
              <a:gd name="connsiteX4" fmla="*/ 2607276 w 3233351"/>
              <a:gd name="connsiteY4" fmla="*/ 0 h 803189"/>
              <a:gd name="connsiteX0" fmla="*/ 2607276 w 3233351"/>
              <a:gd name="connsiteY0" fmla="*/ 0 h 803189"/>
              <a:gd name="connsiteX1" fmla="*/ 3227173 w 3233351"/>
              <a:gd name="connsiteY1" fmla="*/ 383059 h 803189"/>
              <a:gd name="connsiteX2" fmla="*/ 3233351 w 3233351"/>
              <a:gd name="connsiteY2" fmla="*/ 803189 h 803189"/>
              <a:gd name="connsiteX3" fmla="*/ 0 w 3233351"/>
              <a:gd name="connsiteY3" fmla="*/ 803189 h 803189"/>
              <a:gd name="connsiteX4" fmla="*/ 2607276 w 3233351"/>
              <a:gd name="connsiteY4" fmla="*/ 0 h 803189"/>
              <a:gd name="connsiteX0" fmla="*/ 2607276 w 3227192"/>
              <a:gd name="connsiteY0" fmla="*/ 0 h 821724"/>
              <a:gd name="connsiteX1" fmla="*/ 3227173 w 3227192"/>
              <a:gd name="connsiteY1" fmla="*/ 383059 h 821724"/>
              <a:gd name="connsiteX2" fmla="*/ 3066534 w 3227192"/>
              <a:gd name="connsiteY2" fmla="*/ 821724 h 821724"/>
              <a:gd name="connsiteX3" fmla="*/ 0 w 3227192"/>
              <a:gd name="connsiteY3" fmla="*/ 803189 h 821724"/>
              <a:gd name="connsiteX4" fmla="*/ 2607276 w 3227192"/>
              <a:gd name="connsiteY4" fmla="*/ 0 h 821724"/>
              <a:gd name="connsiteX0" fmla="*/ 2607276 w 3233351"/>
              <a:gd name="connsiteY0" fmla="*/ 0 h 809367"/>
              <a:gd name="connsiteX1" fmla="*/ 3227173 w 3233351"/>
              <a:gd name="connsiteY1" fmla="*/ 383059 h 809367"/>
              <a:gd name="connsiteX2" fmla="*/ 3233351 w 3233351"/>
              <a:gd name="connsiteY2" fmla="*/ 809367 h 809367"/>
              <a:gd name="connsiteX3" fmla="*/ 0 w 3233351"/>
              <a:gd name="connsiteY3" fmla="*/ 803189 h 809367"/>
              <a:gd name="connsiteX4" fmla="*/ 2607276 w 3233351"/>
              <a:gd name="connsiteY4" fmla="*/ 0 h 809367"/>
              <a:gd name="connsiteX0" fmla="*/ 3225114 w 3851189"/>
              <a:gd name="connsiteY0" fmla="*/ 0 h 815546"/>
              <a:gd name="connsiteX1" fmla="*/ 3845011 w 3851189"/>
              <a:gd name="connsiteY1" fmla="*/ 383059 h 815546"/>
              <a:gd name="connsiteX2" fmla="*/ 3851189 w 3851189"/>
              <a:gd name="connsiteY2" fmla="*/ 809367 h 815546"/>
              <a:gd name="connsiteX3" fmla="*/ 0 w 3851189"/>
              <a:gd name="connsiteY3" fmla="*/ 815546 h 815546"/>
              <a:gd name="connsiteX4" fmla="*/ 3225114 w 3851189"/>
              <a:gd name="connsiteY4" fmla="*/ 0 h 815546"/>
              <a:gd name="connsiteX0" fmla="*/ 3225114 w 3857641"/>
              <a:gd name="connsiteY0" fmla="*/ 0 h 815546"/>
              <a:gd name="connsiteX1" fmla="*/ 3857368 w 3857641"/>
              <a:gd name="connsiteY1" fmla="*/ 376881 h 815546"/>
              <a:gd name="connsiteX2" fmla="*/ 3851189 w 3857641"/>
              <a:gd name="connsiteY2" fmla="*/ 809367 h 815546"/>
              <a:gd name="connsiteX3" fmla="*/ 0 w 3857641"/>
              <a:gd name="connsiteY3" fmla="*/ 815546 h 815546"/>
              <a:gd name="connsiteX4" fmla="*/ 3225114 w 3857641"/>
              <a:gd name="connsiteY4" fmla="*/ 0 h 8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641" h="815546">
                <a:moveTo>
                  <a:pt x="3225114" y="0"/>
                </a:moveTo>
                <a:lnTo>
                  <a:pt x="3857368" y="376881"/>
                </a:lnTo>
                <a:cubicBezTo>
                  <a:pt x="3859427" y="516924"/>
                  <a:pt x="3849130" y="669324"/>
                  <a:pt x="3851189" y="809367"/>
                </a:cubicBezTo>
                <a:lnTo>
                  <a:pt x="0" y="815546"/>
                </a:lnTo>
                <a:lnTo>
                  <a:pt x="3225114" y="0"/>
                </a:lnTo>
                <a:close/>
              </a:path>
            </a:pathLst>
          </a:custGeom>
          <a:gradFill>
            <a:gsLst>
              <a:gs pos="0">
                <a:srgbClr val="803D97"/>
              </a:gs>
              <a:gs pos="100000">
                <a:srgbClr val="9756A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229601" y="6346480"/>
            <a:ext cx="611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0440E7D-CB2D-4FA5-825F-5D62A1322B05}" type="slidenum">
              <a:rPr lang="en-US" sz="1600" smtClean="0">
                <a:solidFill>
                  <a:schemeClr val="bg1"/>
                </a:solidFill>
              </a:rPr>
              <a:pPr algn="r"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556273" y="650281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800" dirty="0" smtClean="0">
                <a:solidFill>
                  <a:schemeClr val="bg1"/>
                </a:solidFill>
              </a:rPr>
              <a:t>© 2016 Kaufman, Hall &amp; Associates, LLC. A rights reserved.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1" y="6172199"/>
            <a:ext cx="1199483" cy="57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8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D2B85"/>
          </a:solidFill>
          <a:latin typeface="+mn-lt"/>
          <a:ea typeface="+mj-ea"/>
          <a:cs typeface="+mj-cs"/>
        </a:defRPr>
      </a:lvl1pPr>
    </p:titleStyle>
    <p:bodyStyle>
      <a:lvl1pPr marL="228594" indent="-228594" algn="ctr" defTabSz="914377" rtl="0" eaLnBrk="1" latinLnBrk="0" hangingPunct="1">
        <a:lnSpc>
          <a:spcPct val="90000"/>
        </a:lnSpc>
        <a:spcBef>
          <a:spcPts val="1000"/>
        </a:spcBef>
        <a:buClr>
          <a:srgbClr val="5D2B85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83" indent="-228594" algn="ctr" defTabSz="914377" rtl="0" eaLnBrk="1" latinLnBrk="0" hangingPunct="1">
        <a:lnSpc>
          <a:spcPct val="90000"/>
        </a:lnSpc>
        <a:spcBef>
          <a:spcPts val="500"/>
        </a:spcBef>
        <a:buClr>
          <a:srgbClr val="5D2B8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971" indent="-228594" algn="ctr" defTabSz="914377" rtl="0" eaLnBrk="1" latinLnBrk="0" hangingPunct="1">
        <a:lnSpc>
          <a:spcPct val="90000"/>
        </a:lnSpc>
        <a:spcBef>
          <a:spcPts val="500"/>
        </a:spcBef>
        <a:buClr>
          <a:srgbClr val="5D2B85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60" indent="-228594" algn="ctr" defTabSz="914377" rtl="0" eaLnBrk="1" latinLnBrk="0" hangingPunct="1">
        <a:lnSpc>
          <a:spcPct val="90000"/>
        </a:lnSpc>
        <a:spcBef>
          <a:spcPts val="500"/>
        </a:spcBef>
        <a:buClr>
          <a:srgbClr val="5D2B85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49" indent="-228594" algn="ctr" defTabSz="914377" rtl="0" eaLnBrk="1" latinLnBrk="0" hangingPunct="1">
        <a:lnSpc>
          <a:spcPct val="90000"/>
        </a:lnSpc>
        <a:spcBef>
          <a:spcPts val="500"/>
        </a:spcBef>
        <a:buClr>
          <a:srgbClr val="5D2B85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880889" y="-1"/>
            <a:ext cx="1263112" cy="685800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1" y="342900"/>
            <a:ext cx="7029450" cy="80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1485903"/>
            <a:ext cx="702945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229601" y="6346480"/>
            <a:ext cx="611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0440E7D-CB2D-4FA5-825F-5D62A1322B05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2696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418287" y="651990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2016 Kaufman, Hall &amp; Associates, LLC. All rights reserved.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90" y="6176966"/>
            <a:ext cx="1175901" cy="59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0" r:id="rId2"/>
    <p:sldLayoutId id="2147483667" r:id="rId3"/>
    <p:sldLayoutId id="2147483671" r:id="rId4"/>
    <p:sldLayoutId id="2147483669" r:id="rId5"/>
    <p:sldLayoutId id="2147483670" r:id="rId6"/>
    <p:sldLayoutId id="2147483704" r:id="rId7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D2B8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5D2B85"/>
        </a:buClr>
        <a:buFont typeface="Arial" panose="020B0604020202020204" pitchFamily="34" charset="0"/>
        <a:buChar char="•"/>
        <a:defRPr sz="2400" b="0" kern="1200">
          <a:solidFill>
            <a:srgbClr val="5D2B85"/>
          </a:solidFill>
          <a:latin typeface="+mn-lt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ts val="2100"/>
        </a:lnSpc>
        <a:spcBef>
          <a:spcPts val="1000"/>
        </a:spcBef>
        <a:buClr>
          <a:srgbClr val="5D2B85"/>
        </a:buClr>
        <a:buFont typeface="Calibri" panose="020F0502020204030204" pitchFamily="34" charset="0"/>
        <a:buChar char="−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ts val="2100"/>
        </a:lnSpc>
        <a:spcBef>
          <a:spcPts val="500"/>
        </a:spcBef>
        <a:buClr>
          <a:srgbClr val="5D2B8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ts val="2100"/>
        </a:lnSpc>
        <a:spcBef>
          <a:spcPts val="500"/>
        </a:spcBef>
        <a:buClr>
          <a:srgbClr val="5D2B85"/>
        </a:buClr>
        <a:buFont typeface="Calibri" panose="020F0502020204030204" pitchFamily="34" charset="0"/>
        <a:buChar char="−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ts val="2100"/>
        </a:lnSpc>
        <a:spcBef>
          <a:spcPts val="500"/>
        </a:spcBef>
        <a:buClr>
          <a:srgbClr val="5D2B85"/>
        </a:buClr>
        <a:buFont typeface="Calibri" panose="020F0502020204030204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56" userDrawn="1">
          <p15:clr>
            <a:srgbClr val="F26B43"/>
          </p15:clr>
        </p15:guide>
        <p15:guide id="2" orient="horz" pos="552" userDrawn="1">
          <p15:clr>
            <a:srgbClr val="F26B43"/>
          </p15:clr>
        </p15:guide>
        <p15:guide id="3" orient="horz" pos="936" userDrawn="1">
          <p15:clr>
            <a:srgbClr val="F26B43"/>
          </p15:clr>
        </p15:guide>
        <p15:guide id="4" orient="horz" pos="216" userDrawn="1">
          <p15:clr>
            <a:srgbClr val="F26B43"/>
          </p15:clr>
        </p15:guide>
        <p15:guide id="5" pos="5184" userDrawn="1">
          <p15:clr>
            <a:srgbClr val="F26B43"/>
          </p15:clr>
        </p15:guide>
        <p15:guide id="6" pos="810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5486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4B08F9-4783-4A87-AFB0-AAC5AB8E0949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D9938-15A0-43FB-B21A-3B179144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0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880889" y="-1"/>
            <a:ext cx="1263112" cy="685800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42904"/>
            <a:ext cx="7886700" cy="800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85903"/>
            <a:ext cx="78867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229601" y="6346480"/>
            <a:ext cx="611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0440E7D-CB2D-4FA5-825F-5D62A1322B05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867081" y="651990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2016 Kaufman, Hall &amp; Associates, LLC. All rights reserved.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4" y="6176966"/>
            <a:ext cx="1175901" cy="59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8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D2B8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5D2B85"/>
        </a:buClr>
        <a:buFont typeface="Arial" panose="020B0604020202020204" pitchFamily="34" charset="0"/>
        <a:buChar char="•"/>
        <a:defRPr sz="2400" b="0" kern="1200">
          <a:solidFill>
            <a:srgbClr val="5D2B85"/>
          </a:solidFill>
          <a:latin typeface="+mn-lt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ts val="2100"/>
        </a:lnSpc>
        <a:spcBef>
          <a:spcPts val="400"/>
        </a:spcBef>
        <a:buClr>
          <a:srgbClr val="5D2B85"/>
        </a:buClr>
        <a:buFont typeface="Calibri" panose="020F0502020204030204" pitchFamily="34" charset="0"/>
        <a:buChar char="−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ts val="2100"/>
        </a:lnSpc>
        <a:spcBef>
          <a:spcPts val="400"/>
        </a:spcBef>
        <a:buClr>
          <a:srgbClr val="5D2B8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ts val="2100"/>
        </a:lnSpc>
        <a:spcBef>
          <a:spcPts val="400"/>
        </a:spcBef>
        <a:buClr>
          <a:srgbClr val="5D2B85"/>
        </a:buClr>
        <a:buFont typeface="Calibri" panose="020F0502020204030204" pitchFamily="34" charset="0"/>
        <a:buChar char="−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ts val="2100"/>
        </a:lnSpc>
        <a:spcBef>
          <a:spcPts val="400"/>
        </a:spcBef>
        <a:buClr>
          <a:srgbClr val="5D2B85"/>
        </a:buClr>
        <a:buFont typeface="Arial" panose="020B0604020202020204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5364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orient="horz" pos="93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 userDrawn="1"/>
        </p:nvSpPr>
        <p:spPr>
          <a:xfrm>
            <a:off x="-16669" y="822327"/>
            <a:ext cx="559778" cy="6035673"/>
          </a:xfrm>
          <a:custGeom>
            <a:avLst/>
            <a:gdLst>
              <a:gd name="connsiteX0" fmla="*/ 0 w 723900"/>
              <a:gd name="connsiteY0" fmla="*/ 4902200 h 4902200"/>
              <a:gd name="connsiteX1" fmla="*/ 361950 w 723900"/>
              <a:gd name="connsiteY1" fmla="*/ 0 h 4902200"/>
              <a:gd name="connsiteX2" fmla="*/ 723900 w 723900"/>
              <a:gd name="connsiteY2" fmla="*/ 4902200 h 4902200"/>
              <a:gd name="connsiteX3" fmla="*/ 0 w 723900"/>
              <a:gd name="connsiteY3" fmla="*/ 4902200 h 4902200"/>
              <a:gd name="connsiteX0" fmla="*/ 44450 w 768350"/>
              <a:gd name="connsiteY0" fmla="*/ 4851400 h 4851400"/>
              <a:gd name="connsiteX1" fmla="*/ 0 w 768350"/>
              <a:gd name="connsiteY1" fmla="*/ 0 h 4851400"/>
              <a:gd name="connsiteX2" fmla="*/ 768350 w 768350"/>
              <a:gd name="connsiteY2" fmla="*/ 4851400 h 4851400"/>
              <a:gd name="connsiteX3" fmla="*/ 44450 w 768350"/>
              <a:gd name="connsiteY3" fmla="*/ 4851400 h 4851400"/>
              <a:gd name="connsiteX0" fmla="*/ 0 w 723900"/>
              <a:gd name="connsiteY0" fmla="*/ 4851400 h 4851400"/>
              <a:gd name="connsiteX1" fmla="*/ 6350 w 723900"/>
              <a:gd name="connsiteY1" fmla="*/ 0 h 4851400"/>
              <a:gd name="connsiteX2" fmla="*/ 723900 w 723900"/>
              <a:gd name="connsiteY2" fmla="*/ 4851400 h 4851400"/>
              <a:gd name="connsiteX3" fmla="*/ 0 w 723900"/>
              <a:gd name="connsiteY3" fmla="*/ 4851400 h 4851400"/>
              <a:gd name="connsiteX0" fmla="*/ 0 w 762000"/>
              <a:gd name="connsiteY0" fmla="*/ 4851400 h 4851400"/>
              <a:gd name="connsiteX1" fmla="*/ 6350 w 762000"/>
              <a:gd name="connsiteY1" fmla="*/ 0 h 4851400"/>
              <a:gd name="connsiteX2" fmla="*/ 762000 w 762000"/>
              <a:gd name="connsiteY2" fmla="*/ 4826000 h 4851400"/>
              <a:gd name="connsiteX3" fmla="*/ 0 w 762000"/>
              <a:gd name="connsiteY3" fmla="*/ 4851400 h 4851400"/>
              <a:gd name="connsiteX0" fmla="*/ 0 w 762000"/>
              <a:gd name="connsiteY0" fmla="*/ 5570415 h 5570415"/>
              <a:gd name="connsiteX1" fmla="*/ 21981 w 762000"/>
              <a:gd name="connsiteY1" fmla="*/ 0 h 5570415"/>
              <a:gd name="connsiteX2" fmla="*/ 762000 w 762000"/>
              <a:gd name="connsiteY2" fmla="*/ 5545015 h 5570415"/>
              <a:gd name="connsiteX3" fmla="*/ 0 w 762000"/>
              <a:gd name="connsiteY3" fmla="*/ 5570415 h 5570415"/>
              <a:gd name="connsiteX0" fmla="*/ 0 w 808893"/>
              <a:gd name="connsiteY0" fmla="*/ 5570415 h 5570415"/>
              <a:gd name="connsiteX1" fmla="*/ 21981 w 808893"/>
              <a:gd name="connsiteY1" fmla="*/ 0 h 5570415"/>
              <a:gd name="connsiteX2" fmla="*/ 808893 w 808893"/>
              <a:gd name="connsiteY2" fmla="*/ 5568461 h 5570415"/>
              <a:gd name="connsiteX3" fmla="*/ 0 w 808893"/>
              <a:gd name="connsiteY3" fmla="*/ 5570415 h 5570415"/>
              <a:gd name="connsiteX0" fmla="*/ 0 w 746370"/>
              <a:gd name="connsiteY0" fmla="*/ 5570415 h 5570415"/>
              <a:gd name="connsiteX1" fmla="*/ 21981 w 746370"/>
              <a:gd name="connsiteY1" fmla="*/ 0 h 5570415"/>
              <a:gd name="connsiteX2" fmla="*/ 746370 w 746370"/>
              <a:gd name="connsiteY2" fmla="*/ 3036277 h 5570415"/>
              <a:gd name="connsiteX3" fmla="*/ 0 w 746370"/>
              <a:gd name="connsiteY3" fmla="*/ 5570415 h 557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370" h="5570415">
                <a:moveTo>
                  <a:pt x="0" y="5570415"/>
                </a:moveTo>
                <a:cubicBezTo>
                  <a:pt x="2117" y="3953282"/>
                  <a:pt x="19864" y="1617133"/>
                  <a:pt x="21981" y="0"/>
                </a:cubicBezTo>
                <a:lnTo>
                  <a:pt x="746370" y="3036277"/>
                </a:lnTo>
                <a:lnTo>
                  <a:pt x="0" y="5570415"/>
                </a:lnTo>
                <a:close/>
              </a:path>
            </a:pathLst>
          </a:custGeom>
          <a:gradFill>
            <a:gsLst>
              <a:gs pos="48000">
                <a:srgbClr val="803D97"/>
              </a:gs>
              <a:gs pos="100000">
                <a:srgbClr val="5D2B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85903"/>
            <a:ext cx="78867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Isosceles Triangle 6"/>
          <p:cNvSpPr/>
          <p:nvPr userDrawn="1"/>
        </p:nvSpPr>
        <p:spPr>
          <a:xfrm flipV="1">
            <a:off x="-7144" y="-9525"/>
            <a:ext cx="628650" cy="4423508"/>
          </a:xfrm>
          <a:custGeom>
            <a:avLst/>
            <a:gdLst>
              <a:gd name="connsiteX0" fmla="*/ 0 w 675861"/>
              <a:gd name="connsiteY0" fmla="*/ 5943600 h 5943600"/>
              <a:gd name="connsiteX1" fmla="*/ 337931 w 675861"/>
              <a:gd name="connsiteY1" fmla="*/ 0 h 5943600"/>
              <a:gd name="connsiteX2" fmla="*/ 675861 w 675861"/>
              <a:gd name="connsiteY2" fmla="*/ 5943600 h 5943600"/>
              <a:gd name="connsiteX3" fmla="*/ 0 w 675861"/>
              <a:gd name="connsiteY3" fmla="*/ 5943600 h 5943600"/>
              <a:gd name="connsiteX0" fmla="*/ 4969 w 680830"/>
              <a:gd name="connsiteY0" fmla="*/ 5854700 h 5854700"/>
              <a:gd name="connsiteX1" fmla="*/ 0 w 680830"/>
              <a:gd name="connsiteY1" fmla="*/ 0 h 5854700"/>
              <a:gd name="connsiteX2" fmla="*/ 680830 w 680830"/>
              <a:gd name="connsiteY2" fmla="*/ 5854700 h 5854700"/>
              <a:gd name="connsiteX3" fmla="*/ 4969 w 680830"/>
              <a:gd name="connsiteY3" fmla="*/ 5854700 h 5854700"/>
              <a:gd name="connsiteX0" fmla="*/ 4969 w 871330"/>
              <a:gd name="connsiteY0" fmla="*/ 5854700 h 5854700"/>
              <a:gd name="connsiteX1" fmla="*/ 0 w 871330"/>
              <a:gd name="connsiteY1" fmla="*/ 0 h 5854700"/>
              <a:gd name="connsiteX2" fmla="*/ 871330 w 871330"/>
              <a:gd name="connsiteY2" fmla="*/ 5854700 h 5854700"/>
              <a:gd name="connsiteX3" fmla="*/ 4969 w 871330"/>
              <a:gd name="connsiteY3" fmla="*/ 585470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1330" h="5854700">
                <a:moveTo>
                  <a:pt x="4969" y="5854700"/>
                </a:moveTo>
                <a:cubicBezTo>
                  <a:pt x="3313" y="3903133"/>
                  <a:pt x="1656" y="1951567"/>
                  <a:pt x="0" y="0"/>
                </a:cubicBezTo>
                <a:lnTo>
                  <a:pt x="871330" y="5854700"/>
                </a:lnTo>
                <a:lnTo>
                  <a:pt x="4969" y="5854700"/>
                </a:lnTo>
                <a:close/>
              </a:path>
            </a:pathLst>
          </a:custGeom>
          <a:gradFill>
            <a:gsLst>
              <a:gs pos="56000">
                <a:srgbClr val="9756A2">
                  <a:alpha val="69804"/>
                </a:srgbClr>
              </a:gs>
              <a:gs pos="100000">
                <a:srgbClr val="9041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Isosceles Triangle 7"/>
          <p:cNvSpPr/>
          <p:nvPr userDrawn="1"/>
        </p:nvSpPr>
        <p:spPr>
          <a:xfrm>
            <a:off x="-7144" y="-9525"/>
            <a:ext cx="1729154" cy="822326"/>
          </a:xfrm>
          <a:custGeom>
            <a:avLst/>
            <a:gdLst>
              <a:gd name="connsiteX0" fmla="*/ 0 w 2552700"/>
              <a:gd name="connsiteY0" fmla="*/ 609600 h 609600"/>
              <a:gd name="connsiteX1" fmla="*/ 1276350 w 2552700"/>
              <a:gd name="connsiteY1" fmla="*/ 0 h 609600"/>
              <a:gd name="connsiteX2" fmla="*/ 2552700 w 2552700"/>
              <a:gd name="connsiteY2" fmla="*/ 609600 h 609600"/>
              <a:gd name="connsiteX3" fmla="*/ 0 w 2552700"/>
              <a:gd name="connsiteY3" fmla="*/ 609600 h 609600"/>
              <a:gd name="connsiteX0" fmla="*/ 958850 w 3511550"/>
              <a:gd name="connsiteY0" fmla="*/ 203200 h 203200"/>
              <a:gd name="connsiteX1" fmla="*/ 0 w 3511550"/>
              <a:gd name="connsiteY1" fmla="*/ 0 h 203200"/>
              <a:gd name="connsiteX2" fmla="*/ 3511550 w 3511550"/>
              <a:gd name="connsiteY2" fmla="*/ 203200 h 203200"/>
              <a:gd name="connsiteX3" fmla="*/ 958850 w 3511550"/>
              <a:gd name="connsiteY3" fmla="*/ 203200 h 203200"/>
              <a:gd name="connsiteX0" fmla="*/ 0 w 3581400"/>
              <a:gd name="connsiteY0" fmla="*/ 673100 h 673100"/>
              <a:gd name="connsiteX1" fmla="*/ 69850 w 3581400"/>
              <a:gd name="connsiteY1" fmla="*/ 0 h 673100"/>
              <a:gd name="connsiteX2" fmla="*/ 3581400 w 3581400"/>
              <a:gd name="connsiteY2" fmla="*/ 203200 h 673100"/>
              <a:gd name="connsiteX3" fmla="*/ 0 w 3581400"/>
              <a:gd name="connsiteY3" fmla="*/ 673100 h 673100"/>
              <a:gd name="connsiteX0" fmla="*/ 0 w 2476500"/>
              <a:gd name="connsiteY0" fmla="*/ 685800 h 685800"/>
              <a:gd name="connsiteX1" fmla="*/ 69850 w 2476500"/>
              <a:gd name="connsiteY1" fmla="*/ 12700 h 685800"/>
              <a:gd name="connsiteX2" fmla="*/ 2476500 w 2476500"/>
              <a:gd name="connsiteY2" fmla="*/ 0 h 685800"/>
              <a:gd name="connsiteX3" fmla="*/ 0 w 2476500"/>
              <a:gd name="connsiteY3" fmla="*/ 685800 h 685800"/>
              <a:gd name="connsiteX0" fmla="*/ 0 w 2489200"/>
              <a:gd name="connsiteY0" fmla="*/ 1257300 h 1257300"/>
              <a:gd name="connsiteX1" fmla="*/ 82550 w 2489200"/>
              <a:gd name="connsiteY1" fmla="*/ 12700 h 1257300"/>
              <a:gd name="connsiteX2" fmla="*/ 2489200 w 2489200"/>
              <a:gd name="connsiteY2" fmla="*/ 0 h 1257300"/>
              <a:gd name="connsiteX3" fmla="*/ 0 w 2489200"/>
              <a:gd name="connsiteY3" fmla="*/ 1257300 h 1257300"/>
              <a:gd name="connsiteX0" fmla="*/ 0 w 1955800"/>
              <a:gd name="connsiteY0" fmla="*/ 1270000 h 1270000"/>
              <a:gd name="connsiteX1" fmla="*/ 82550 w 1955800"/>
              <a:gd name="connsiteY1" fmla="*/ 25400 h 1270000"/>
              <a:gd name="connsiteX2" fmla="*/ 1955800 w 1955800"/>
              <a:gd name="connsiteY2" fmla="*/ 0 h 1270000"/>
              <a:gd name="connsiteX3" fmla="*/ 0 w 1955800"/>
              <a:gd name="connsiteY3" fmla="*/ 1270000 h 1270000"/>
              <a:gd name="connsiteX0" fmla="*/ 0 w 1955800"/>
              <a:gd name="connsiteY0" fmla="*/ 1270000 h 1270000"/>
              <a:gd name="connsiteX1" fmla="*/ 6350 w 1955800"/>
              <a:gd name="connsiteY1" fmla="*/ 12700 h 1270000"/>
              <a:gd name="connsiteX2" fmla="*/ 1955800 w 1955800"/>
              <a:gd name="connsiteY2" fmla="*/ 0 h 1270000"/>
              <a:gd name="connsiteX3" fmla="*/ 0 w 1955800"/>
              <a:gd name="connsiteY3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270000">
                <a:moveTo>
                  <a:pt x="0" y="1270000"/>
                </a:moveTo>
                <a:cubicBezTo>
                  <a:pt x="2117" y="850900"/>
                  <a:pt x="4233" y="431800"/>
                  <a:pt x="6350" y="12700"/>
                </a:cubicBezTo>
                <a:lnTo>
                  <a:pt x="195580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904199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229601" y="6346480"/>
            <a:ext cx="611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0440E7D-CB2D-4FA5-825F-5D62A1322B05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867081" y="651990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2016 Kaufman, Hall &amp; Associates, LLC. All rights reserved.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4" y="6176966"/>
            <a:ext cx="1175901" cy="59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5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705" r:id="rId5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D2B85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rgbClr val="5D2B85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5D2B85"/>
        </a:buClr>
        <a:buFont typeface="Calibri" panose="020F0502020204030204" pitchFamily="34" charset="0"/>
        <a:buChar char="−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5D2B8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5D2B85"/>
        </a:buClr>
        <a:buFont typeface="Calibri" panose="020F0502020204030204" pitchFamily="34" charset="0"/>
        <a:buChar char="−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5D2B85"/>
        </a:buClr>
        <a:buFont typeface="Calibri" panose="020F0502020204030204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720" userDrawn="1">
          <p15:clr>
            <a:srgbClr val="F26B43"/>
          </p15:clr>
        </p15:guide>
        <p15:guide id="2" orient="horz" pos="93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428625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485903"/>
            <a:ext cx="4286249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229601" y="6346480"/>
            <a:ext cx="611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0440E7D-CB2D-4FA5-825F-5D62A1322B05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867081" y="651990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2016 Kaufman, Hall &amp; Associates, LLC. All rights reserved.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4" y="6176966"/>
            <a:ext cx="1175901" cy="59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0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D2B85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5D2B85"/>
        </a:buClr>
        <a:buFont typeface="Arial" panose="020B0604020202020204" pitchFamily="34" charset="0"/>
        <a:buChar char="•"/>
        <a:defRPr sz="2000" b="1" kern="1200">
          <a:solidFill>
            <a:srgbClr val="5D2B85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5D2B85"/>
        </a:buClr>
        <a:buFont typeface="Calibri" panose="020F0502020204030204" pitchFamily="34" charset="0"/>
        <a:buChar char="−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5D2B8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5D2B85"/>
        </a:buClr>
        <a:buFont typeface="Calibri" panose="020F0502020204030204" pitchFamily="34" charset="0"/>
        <a:buChar char="−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5D2B85"/>
        </a:buClr>
        <a:buFont typeface="Calibri" panose="020F0502020204030204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720" userDrawn="1">
          <p15:clr>
            <a:srgbClr val="F26B43"/>
          </p15:clr>
        </p15:guide>
        <p15:guide id="2" orient="horz" pos="936" userDrawn="1">
          <p15:clr>
            <a:srgbClr val="F26B43"/>
          </p15:clr>
        </p15:guide>
        <p15:guide id="3" pos="3096" userDrawn="1">
          <p15:clr>
            <a:srgbClr val="F26B43"/>
          </p15:clr>
        </p15:guide>
        <p15:guide id="4" pos="3312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880889" y="-1"/>
            <a:ext cx="1263112" cy="685800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Isosceles Triangle 10"/>
          <p:cNvSpPr/>
          <p:nvPr userDrawn="1"/>
        </p:nvSpPr>
        <p:spPr bwMode="auto">
          <a:xfrm>
            <a:off x="7953608" y="5905500"/>
            <a:ext cx="1190392" cy="952500"/>
          </a:xfrm>
          <a:custGeom>
            <a:avLst/>
            <a:gdLst>
              <a:gd name="connsiteX0" fmla="*/ 0 w 1257300"/>
              <a:gd name="connsiteY0" fmla="*/ 819150 h 819150"/>
              <a:gd name="connsiteX1" fmla="*/ 628650 w 1257300"/>
              <a:gd name="connsiteY1" fmla="*/ 0 h 819150"/>
              <a:gd name="connsiteX2" fmla="*/ 1257300 w 1257300"/>
              <a:gd name="connsiteY2" fmla="*/ 819150 h 819150"/>
              <a:gd name="connsiteX3" fmla="*/ 0 w 1257300"/>
              <a:gd name="connsiteY3" fmla="*/ 819150 h 819150"/>
              <a:gd name="connsiteX0" fmla="*/ 0 w 762000"/>
              <a:gd name="connsiteY0" fmla="*/ 819150 h 819150"/>
              <a:gd name="connsiteX1" fmla="*/ 628650 w 762000"/>
              <a:gd name="connsiteY1" fmla="*/ 0 h 819150"/>
              <a:gd name="connsiteX2" fmla="*/ 762000 w 762000"/>
              <a:gd name="connsiteY2" fmla="*/ 790575 h 819150"/>
              <a:gd name="connsiteX3" fmla="*/ 0 w 762000"/>
              <a:gd name="connsiteY3" fmla="*/ 819150 h 819150"/>
              <a:gd name="connsiteX0" fmla="*/ 0 w 762000"/>
              <a:gd name="connsiteY0" fmla="*/ 942975 h 942975"/>
              <a:gd name="connsiteX1" fmla="*/ 714375 w 762000"/>
              <a:gd name="connsiteY1" fmla="*/ 0 h 942975"/>
              <a:gd name="connsiteX2" fmla="*/ 762000 w 762000"/>
              <a:gd name="connsiteY2" fmla="*/ 914400 h 942975"/>
              <a:gd name="connsiteX3" fmla="*/ 0 w 762000"/>
              <a:gd name="connsiteY3" fmla="*/ 942975 h 942975"/>
              <a:gd name="connsiteX0" fmla="*/ 0 w 714375"/>
              <a:gd name="connsiteY0" fmla="*/ 942975 h 1038225"/>
              <a:gd name="connsiteX1" fmla="*/ 714375 w 714375"/>
              <a:gd name="connsiteY1" fmla="*/ 0 h 1038225"/>
              <a:gd name="connsiteX2" fmla="*/ 495300 w 714375"/>
              <a:gd name="connsiteY2" fmla="*/ 1038225 h 1038225"/>
              <a:gd name="connsiteX3" fmla="*/ 0 w 714375"/>
              <a:gd name="connsiteY3" fmla="*/ 942975 h 1038225"/>
              <a:gd name="connsiteX0" fmla="*/ 0 w 742950"/>
              <a:gd name="connsiteY0" fmla="*/ 942975 h 962025"/>
              <a:gd name="connsiteX1" fmla="*/ 714375 w 742950"/>
              <a:gd name="connsiteY1" fmla="*/ 0 h 962025"/>
              <a:gd name="connsiteX2" fmla="*/ 742950 w 742950"/>
              <a:gd name="connsiteY2" fmla="*/ 962025 h 962025"/>
              <a:gd name="connsiteX3" fmla="*/ 0 w 742950"/>
              <a:gd name="connsiteY3" fmla="*/ 942975 h 962025"/>
              <a:gd name="connsiteX0" fmla="*/ 0 w 742950"/>
              <a:gd name="connsiteY0" fmla="*/ 952500 h 971550"/>
              <a:gd name="connsiteX1" fmla="*/ 723900 w 742950"/>
              <a:gd name="connsiteY1" fmla="*/ 0 h 971550"/>
              <a:gd name="connsiteX2" fmla="*/ 742950 w 742950"/>
              <a:gd name="connsiteY2" fmla="*/ 971550 h 971550"/>
              <a:gd name="connsiteX3" fmla="*/ 0 w 742950"/>
              <a:gd name="connsiteY3" fmla="*/ 952500 h 971550"/>
              <a:gd name="connsiteX0" fmla="*/ 0 w 723900"/>
              <a:gd name="connsiteY0" fmla="*/ 952500 h 952500"/>
              <a:gd name="connsiteX1" fmla="*/ 723900 w 723900"/>
              <a:gd name="connsiteY1" fmla="*/ 0 h 952500"/>
              <a:gd name="connsiteX2" fmla="*/ 723900 w 723900"/>
              <a:gd name="connsiteY2" fmla="*/ 952500 h 952500"/>
              <a:gd name="connsiteX3" fmla="*/ 0 w 723900"/>
              <a:gd name="connsiteY3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900" h="952500">
                <a:moveTo>
                  <a:pt x="0" y="952500"/>
                </a:moveTo>
                <a:lnTo>
                  <a:pt x="723900" y="0"/>
                </a:lnTo>
                <a:lnTo>
                  <a:pt x="723900" y="952500"/>
                </a:lnTo>
                <a:lnTo>
                  <a:pt x="0" y="952500"/>
                </a:lnTo>
                <a:close/>
              </a:path>
            </a:pathLst>
          </a:custGeom>
          <a:solidFill>
            <a:srgbClr val="5D2B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5DA6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42904"/>
            <a:ext cx="7886700" cy="800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85903"/>
            <a:ext cx="78867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229601" y="6346480"/>
            <a:ext cx="611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0440E7D-CB2D-4FA5-825F-5D62A1322B05}" type="slidenum">
              <a:rPr lang="en-US" sz="1600" smtClean="0">
                <a:solidFill>
                  <a:schemeClr val="bg1"/>
                </a:solidFill>
              </a:rPr>
              <a:pPr algn="r"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867081" y="651990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2016 Kaufman, Hall &amp; Associates, LLC. All rights reserved.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4" y="6176966"/>
            <a:ext cx="1175901" cy="59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D2B8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5D2B85"/>
        </a:buClr>
        <a:buFont typeface="Arial" panose="020B0604020202020204" pitchFamily="34" charset="0"/>
        <a:buChar char="•"/>
        <a:defRPr sz="2400" b="0" kern="1200">
          <a:solidFill>
            <a:srgbClr val="5D2B85"/>
          </a:solidFill>
          <a:latin typeface="+mn-lt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ts val="2100"/>
        </a:lnSpc>
        <a:spcBef>
          <a:spcPts val="400"/>
        </a:spcBef>
        <a:buClr>
          <a:srgbClr val="5D2B85"/>
        </a:buClr>
        <a:buFont typeface="Calibri" panose="020F0502020204030204" pitchFamily="34" charset="0"/>
        <a:buChar char="−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ts val="2100"/>
        </a:lnSpc>
        <a:spcBef>
          <a:spcPts val="400"/>
        </a:spcBef>
        <a:buClr>
          <a:srgbClr val="5D2B8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ts val="2100"/>
        </a:lnSpc>
        <a:spcBef>
          <a:spcPts val="400"/>
        </a:spcBef>
        <a:buClr>
          <a:srgbClr val="5D2B85"/>
        </a:buClr>
        <a:buFont typeface="Calibri" panose="020F0502020204030204" pitchFamily="34" charset="0"/>
        <a:buChar char="−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ts val="2100"/>
        </a:lnSpc>
        <a:spcBef>
          <a:spcPts val="400"/>
        </a:spcBef>
        <a:buClr>
          <a:srgbClr val="5D2B85"/>
        </a:buClr>
        <a:buFont typeface="Arial" panose="020B0604020202020204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5364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orient="horz" pos="936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©2016  Kaufman, Hall &amp; Associates, LLC. All rights reserved.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80889" y="-1"/>
            <a:ext cx="1263112" cy="685800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 userDrawn="1"/>
        </p:nvSpPr>
        <p:spPr>
          <a:xfrm>
            <a:off x="8229601" y="6346480"/>
            <a:ext cx="611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0440E7D-CB2D-4FA5-825F-5D62A1322B05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2696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418287" y="651990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2016 Kaufman, Hall &amp; Associates, LLC. All rights reserved.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90" y="6176963"/>
            <a:ext cx="1175901" cy="5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6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56" userDrawn="1">
          <p15:clr>
            <a:srgbClr val="F26B43"/>
          </p15:clr>
        </p15:guide>
        <p15:guide id="2" orient="horz" pos="552" userDrawn="1">
          <p15:clr>
            <a:srgbClr val="F26B43"/>
          </p15:clr>
        </p15:guide>
        <p15:guide id="3" orient="horz" pos="936" userDrawn="1">
          <p15:clr>
            <a:srgbClr val="F26B43"/>
          </p15:clr>
        </p15:guide>
        <p15:guide id="4" orient="horz" pos="216" userDrawn="1">
          <p15:clr>
            <a:srgbClr val="F26B43"/>
          </p15:clr>
        </p15:guide>
        <p15:guide id="5" pos="5184" userDrawn="1">
          <p15:clr>
            <a:srgbClr val="F26B43"/>
          </p15:clr>
        </p15:guide>
        <p15:guide id="6" pos="810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hyperlink" Target="mailto:sbartlett@axiomepm.com" TargetMode="External"/><Relationship Id="rId4" Type="http://schemas.openxmlformats.org/officeDocument/2006/relationships/hyperlink" Target="mailto:tonyard@axiomepm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wmf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jpg"/><Relationship Id="rId4" Type="http://schemas.openxmlformats.org/officeDocument/2006/relationships/image" Target="../media/image37.png"/><Relationship Id="rId9" Type="http://schemas.openxmlformats.org/officeDocument/2006/relationships/image" Target="../media/image4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xiomepm.com/blog/2016/04/04/in-the-news-continued-economic-pressure-in-higher-education" TargetMode="External"/><Relationship Id="rId3" Type="http://schemas.openxmlformats.org/officeDocument/2006/relationships/hyperlink" Target="http://www.axiomepm.com/download/ebook/he/higher-ed-reporting" TargetMode="External"/><Relationship Id="rId7" Type="http://schemas.openxmlformats.org/officeDocument/2006/relationships/hyperlink" Target="http://info.kaufmanhall.com/2016-Performance-Management-Trends-Higher-Education.html" TargetMode="External"/><Relationship Id="rId2" Type="http://schemas.openxmlformats.org/officeDocument/2006/relationships/hyperlink" Target="http://www.axiomepm.com/download/ebook/he/financial-plannin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axiomepm.com/download/ebook/he/higher-ed-buyers-guide" TargetMode="External"/><Relationship Id="rId5" Type="http://schemas.openxmlformats.org/officeDocument/2006/relationships/hyperlink" Target="http://www.axiomepm.com/download/ebook/he/labor-planning" TargetMode="External"/><Relationship Id="rId10" Type="http://schemas.openxmlformats.org/officeDocument/2006/relationships/hyperlink" Target="http://www.axiomepm.com/blog/2015/12/22/thriving-in-a-post-erp-world" TargetMode="External"/><Relationship Id="rId4" Type="http://schemas.openxmlformats.org/officeDocument/2006/relationships/hyperlink" Target="http://www.axiomepm.com/download/wp/ebook-higher-education" TargetMode="External"/><Relationship Id="rId9" Type="http://schemas.openxmlformats.org/officeDocument/2006/relationships/hyperlink" Target="http://www.axiomepm.com/blog/2016/01/04/2015-moodys-higher-education-sector-survey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sbartlett@axiomepm.com" TargetMode="External"/><Relationship Id="rId4" Type="http://schemas.openxmlformats.org/officeDocument/2006/relationships/hyperlink" Target="mailto:tonyard@axiomepm.co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MODERNIZE YOUR BUDGETING PROCESS IN THE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1000"/>
              </a:lnSpc>
            </a:pPr>
            <a:endParaRPr lang="en-US" sz="1600" b="1" dirty="0"/>
          </a:p>
          <a:p>
            <a:pPr>
              <a:lnSpc>
                <a:spcPts val="1000"/>
              </a:lnSpc>
            </a:pPr>
            <a:r>
              <a:rPr lang="en-US" sz="1600" b="1" dirty="0"/>
              <a:t>Tony Ard</a:t>
            </a:r>
          </a:p>
          <a:p>
            <a:pPr>
              <a:lnSpc>
                <a:spcPts val="1000"/>
              </a:lnSpc>
            </a:pPr>
            <a:r>
              <a:rPr lang="en-US" sz="1600" dirty="0"/>
              <a:t>Vice President, Higher Education</a:t>
            </a:r>
          </a:p>
          <a:p>
            <a:pPr>
              <a:lnSpc>
                <a:spcPts val="1000"/>
              </a:lnSpc>
            </a:pPr>
            <a:endParaRPr lang="en-US" sz="1600" b="1" dirty="0"/>
          </a:p>
          <a:p>
            <a:pPr>
              <a:lnSpc>
                <a:spcPts val="1000"/>
              </a:lnSpc>
            </a:pPr>
            <a:r>
              <a:rPr lang="en-US" sz="1600" b="1" dirty="0"/>
              <a:t>Stephanie Bartlett </a:t>
            </a:r>
          </a:p>
          <a:p>
            <a:pPr>
              <a:lnSpc>
                <a:spcPts val="1000"/>
              </a:lnSpc>
            </a:pPr>
            <a:r>
              <a:rPr lang="en-US" sz="1600" dirty="0"/>
              <a:t>Solution Engineer, Higher Education</a:t>
            </a:r>
          </a:p>
          <a:p>
            <a:pPr>
              <a:lnSpc>
                <a:spcPts val="1000"/>
              </a:lnSpc>
            </a:pPr>
            <a:endParaRPr lang="en-US" sz="1600" b="1" dirty="0"/>
          </a:p>
          <a:p>
            <a:pPr>
              <a:lnSpc>
                <a:spcPts val="1000"/>
              </a:lnSpc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853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Demo Agenda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Reporting and Analytics</a:t>
            </a:r>
          </a:p>
          <a:p>
            <a:pPr algn="l"/>
            <a:r>
              <a:rPr lang="en-US" dirty="0" smtClean="0"/>
              <a:t>Long Range Planning</a:t>
            </a:r>
          </a:p>
          <a:p>
            <a:pPr algn="l"/>
            <a:r>
              <a:rPr lang="en-US" dirty="0" smtClean="0"/>
              <a:t>Operating Budgeting and Forecasting</a:t>
            </a:r>
          </a:p>
        </p:txBody>
      </p:sp>
    </p:spTree>
    <p:extLst>
      <p:ext uri="{BB962C8B-B14F-4D97-AF65-F5344CB8AC3E}">
        <p14:creationId xmlns:p14="http://schemas.microsoft.com/office/powerpoint/2010/main" val="15559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Thinking on the Role of Finance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As a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Chief Story Teller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Positioned to be the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knowledge center </a:t>
            </a:r>
            <a:r>
              <a:rPr lang="en-US" altLang="en-US" sz="1600" dirty="0">
                <a:ea typeface="ＭＳ Ｐゴシック" panose="020B0600070205080204" pitchFamily="34" charset="-128"/>
              </a:rPr>
              <a:t>of the organization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Taking on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data stewardship </a:t>
            </a:r>
            <a:r>
              <a:rPr lang="en-US" altLang="en-US" sz="1600" dirty="0">
                <a:ea typeface="ＭＳ Ｐゴシック" panose="020B0600070205080204" pitchFamily="34" charset="-128"/>
              </a:rPr>
              <a:t>beyond the financials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With ability to forecast better than anyone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As a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Strategic Advisor to the Organization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Strategic thinker with strong business acumen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Having a seat at the table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Well versed in the risk return equation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As a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Partner to Operations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Understanding their goals &amp; objectives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Establishing a quid pro quo arrangement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6278294" y="2195263"/>
            <a:ext cx="2086245" cy="3120222"/>
            <a:chOff x="8926243" y="1708700"/>
            <a:chExt cx="2715805" cy="406190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6243" y="1708700"/>
              <a:ext cx="2715805" cy="406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 descr="https://cdn3.iconfinder.com/data/icons/digital-marketing/512/chart_diagram_analytics_business_flat_icon-5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709" y="1978338"/>
              <a:ext cx="796375" cy="79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0" descr="https://cdn0.iconfinder.com/data/icons/mobile-development-icons/256/Stock_tab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7665">
              <a:off x="10285584" y="1945223"/>
              <a:ext cx="862607" cy="86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36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74" y="134390"/>
            <a:ext cx="7886700" cy="1325563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rgbClr val="602C66"/>
                </a:solidFill>
                <a:ea typeface="ＭＳ Ｐゴシック" panose="020B0600070205080204" pitchFamily="34" charset="-128"/>
              </a:rPr>
              <a:t>What are the most critical performance management initiatives for your organization in the next 1-2 </a:t>
            </a:r>
            <a:r>
              <a:rPr lang="en-US" altLang="en-US" sz="3600" dirty="0" smtClean="0">
                <a:solidFill>
                  <a:srgbClr val="602C66"/>
                </a:solidFill>
                <a:ea typeface="ＭＳ Ｐゴシック" panose="020B0600070205080204" pitchFamily="34" charset="-128"/>
              </a:rPr>
              <a:t>years?</a:t>
            </a:r>
            <a:endParaRPr lang="en-US" sz="3600" dirty="0">
              <a:solidFill>
                <a:srgbClr val="602C66"/>
              </a:solidFill>
            </a:endParaRPr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555842"/>
              </p:ext>
            </p:extLst>
          </p:nvPr>
        </p:nvGraphicFramePr>
        <p:xfrm>
          <a:off x="782474" y="1688158"/>
          <a:ext cx="7802740" cy="445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01348" y="5834157"/>
            <a:ext cx="28838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/>
              <a:t>Source:</a:t>
            </a:r>
            <a:r>
              <a:rPr lang="en-US" altLang="en-US" sz="1400" dirty="0"/>
              <a:t> Axiom EPM Survey 2015</a:t>
            </a:r>
          </a:p>
        </p:txBody>
      </p:sp>
    </p:spTree>
    <p:extLst>
      <p:ext uri="{BB962C8B-B14F-4D97-AF65-F5344CB8AC3E}">
        <p14:creationId xmlns:p14="http://schemas.microsoft.com/office/powerpoint/2010/main" val="33209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Reporting and Analytics Demonstration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2904"/>
            <a:ext cx="8404255" cy="8000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Reporting Case Study: </a:t>
            </a:r>
            <a:r>
              <a:rPr lang="en-US" sz="2800" b="1" dirty="0" smtClean="0"/>
              <a:t>University College London</a:t>
            </a:r>
            <a:endParaRPr lang="en-US" sz="2800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5" y="4841631"/>
            <a:ext cx="2622625" cy="93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9757" y="1304195"/>
            <a:ext cx="3770923" cy="4691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D2B85"/>
              </a:buClr>
              <a:buFont typeface="Arial" panose="020B0604020202020204" pitchFamily="34" charset="0"/>
              <a:buChar char="•"/>
              <a:defRPr sz="2400" b="0" kern="1200">
                <a:solidFill>
                  <a:srgbClr val="5D2B8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Calibri" panose="020F0502020204030204" pitchFamily="34" charset="0"/>
              <a:buChar char="−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ea typeface="ＭＳ Ｐゴシック" panose="020B0600070205080204" pitchFamily="34" charset="-128"/>
              </a:rPr>
              <a:t>Quick Facts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Ranked 4</a:t>
            </a:r>
            <a:r>
              <a:rPr lang="en-US" altLang="en-US" sz="1600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sz="1600" dirty="0">
                <a:ea typeface="ＭＳ Ｐゴシック" panose="020B0600070205080204" pitchFamily="34" charset="-128"/>
              </a:rPr>
              <a:t> in the world’s top universities by the QS World Ranking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Annual Budget ~1Bn GBP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11,000 staff, 26,500 students</a:t>
            </a:r>
          </a:p>
          <a:p>
            <a:r>
              <a:rPr lang="en-US" altLang="en-US" sz="2000" b="1" dirty="0">
                <a:ea typeface="ＭＳ Ｐゴシック" panose="020B0600070205080204" pitchFamily="34" charset="-128"/>
              </a:rPr>
              <a:t>Challenge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Many disconnected systems</a:t>
            </a:r>
          </a:p>
          <a:p>
            <a:pPr lvl="2"/>
            <a:r>
              <a:rPr lang="en-US" altLang="en-US" sz="1400" dirty="0">
                <a:ea typeface="ＭＳ Ｐゴシック" panose="020B0600070205080204" pitchFamily="34" charset="-128"/>
              </a:rPr>
              <a:t>Many users on different reporting tools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Data quality problems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57787" y="1304195"/>
            <a:ext cx="4875117" cy="4691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D2B85"/>
              </a:buClr>
              <a:buFont typeface="Arial" panose="020B0604020202020204" pitchFamily="34" charset="0"/>
              <a:buChar char="•"/>
              <a:defRPr sz="2400" b="0" kern="1200">
                <a:solidFill>
                  <a:srgbClr val="5D2B8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Calibri" panose="020F0502020204030204" pitchFamily="34" charset="0"/>
              <a:buChar char="−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 smtClean="0">
                <a:ea typeface="ＭＳ Ｐゴシック" panose="020B0600070205080204" pitchFamily="34" charset="-128"/>
              </a:rPr>
              <a:t>Kaufman Hall Axiom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Software Solution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Web based reporting for 3,000 users university wide</a:t>
            </a:r>
          </a:p>
          <a:p>
            <a:pPr lvl="2">
              <a:spcBef>
                <a:spcPts val="0"/>
              </a:spcBef>
            </a:pPr>
            <a:r>
              <a:rPr lang="en-US" altLang="en-US" sz="1400" dirty="0">
                <a:ea typeface="ＭＳ Ｐゴシック" panose="020B0600070205080204" pitchFamily="34" charset="-128"/>
              </a:rPr>
              <a:t>Project managers</a:t>
            </a:r>
          </a:p>
          <a:p>
            <a:pPr lvl="2">
              <a:spcBef>
                <a:spcPts val="0"/>
              </a:spcBef>
            </a:pPr>
            <a:r>
              <a:rPr lang="en-US" altLang="en-US" sz="1400" dirty="0">
                <a:ea typeface="ＭＳ Ｐゴシック" panose="020B0600070205080204" pitchFamily="34" charset="-128"/>
              </a:rPr>
              <a:t>Department administrators</a:t>
            </a:r>
          </a:p>
          <a:p>
            <a:pPr lvl="2">
              <a:spcBef>
                <a:spcPts val="0"/>
              </a:spcBef>
            </a:pPr>
            <a:r>
              <a:rPr lang="en-US" altLang="en-US" sz="1400" dirty="0">
                <a:ea typeface="ＭＳ Ｐゴシック" panose="020B0600070205080204" pitchFamily="34" charset="-128"/>
              </a:rPr>
              <a:t>Finance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Data integration from GL, payroll, grants systems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Drill functionality to sub ledgers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2153" y="4087437"/>
            <a:ext cx="3976688" cy="2133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6012" y="4861129"/>
            <a:ext cx="3600939" cy="1781907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Long Range Plan Sets the Context for the Operating Budget</a:t>
            </a:r>
            <a:endParaRPr lang="en-US" dirty="0"/>
          </a:p>
        </p:txBody>
      </p:sp>
      <p:sp>
        <p:nvSpPr>
          <p:cNvPr id="4" name="Rectangle 710"/>
          <p:cNvSpPr>
            <a:spLocks noChangeArrowheads="1"/>
          </p:cNvSpPr>
          <p:nvPr/>
        </p:nvSpPr>
        <p:spPr bwMode="auto">
          <a:xfrm>
            <a:off x="1292470" y="1262645"/>
            <a:ext cx="7494587" cy="846139"/>
          </a:xfrm>
          <a:prstGeom prst="rect">
            <a:avLst/>
          </a:prstGeom>
          <a:solidFill>
            <a:srgbClr val="004F7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5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04"/>
          <p:cNvSpPr>
            <a:spLocks/>
          </p:cNvSpPr>
          <p:nvPr/>
        </p:nvSpPr>
        <p:spPr bwMode="auto">
          <a:xfrm>
            <a:off x="2729157" y="4648783"/>
            <a:ext cx="874712" cy="368300"/>
          </a:xfrm>
          <a:custGeom>
            <a:avLst/>
            <a:gdLst>
              <a:gd name="T0" fmla="*/ 0 w 328"/>
              <a:gd name="T1" fmla="*/ 0 h 138"/>
              <a:gd name="T2" fmla="*/ 0 w 328"/>
              <a:gd name="T3" fmla="*/ 76 h 138"/>
              <a:gd name="T4" fmla="*/ 2 w 328"/>
              <a:gd name="T5" fmla="*/ 79 h 138"/>
              <a:gd name="T6" fmla="*/ 5 w 328"/>
              <a:gd name="T7" fmla="*/ 81 h 138"/>
              <a:gd name="T8" fmla="*/ 317 w 328"/>
              <a:gd name="T9" fmla="*/ 81 h 138"/>
              <a:gd name="T10" fmla="*/ 317 w 328"/>
              <a:gd name="T11" fmla="*/ 138 h 138"/>
              <a:gd name="T12" fmla="*/ 328 w 328"/>
              <a:gd name="T13" fmla="*/ 138 h 138"/>
              <a:gd name="T14" fmla="*/ 328 w 328"/>
              <a:gd name="T15" fmla="*/ 76 h 138"/>
              <a:gd name="T16" fmla="*/ 326 w 328"/>
              <a:gd name="T17" fmla="*/ 72 h 138"/>
              <a:gd name="T18" fmla="*/ 323 w 328"/>
              <a:gd name="T19" fmla="*/ 71 h 138"/>
              <a:gd name="T20" fmla="*/ 11 w 328"/>
              <a:gd name="T21" fmla="*/ 71 h 138"/>
              <a:gd name="T22" fmla="*/ 11 w 328"/>
              <a:gd name="T23" fmla="*/ 0 h 138"/>
              <a:gd name="T24" fmla="*/ 0 w 328"/>
              <a:gd name="T2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8" h="138">
                <a:moveTo>
                  <a:pt x="0" y="0"/>
                </a:move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1" y="78"/>
                  <a:pt x="2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317" y="81"/>
                  <a:pt x="317" y="81"/>
                  <a:pt x="317" y="81"/>
                </a:cubicBezTo>
                <a:cubicBezTo>
                  <a:pt x="317" y="138"/>
                  <a:pt x="317" y="138"/>
                  <a:pt x="317" y="138"/>
                </a:cubicBezTo>
                <a:cubicBezTo>
                  <a:pt x="328" y="138"/>
                  <a:pt x="328" y="138"/>
                  <a:pt x="328" y="138"/>
                </a:cubicBezTo>
                <a:cubicBezTo>
                  <a:pt x="328" y="76"/>
                  <a:pt x="328" y="76"/>
                  <a:pt x="328" y="76"/>
                </a:cubicBezTo>
                <a:cubicBezTo>
                  <a:pt x="328" y="75"/>
                  <a:pt x="327" y="73"/>
                  <a:pt x="326" y="72"/>
                </a:cubicBezTo>
                <a:cubicBezTo>
                  <a:pt x="325" y="71"/>
                  <a:pt x="324" y="71"/>
                  <a:pt x="323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718"/>
          <p:cNvSpPr>
            <a:spLocks noChangeArrowheads="1"/>
          </p:cNvSpPr>
          <p:nvPr/>
        </p:nvSpPr>
        <p:spPr bwMode="auto">
          <a:xfrm>
            <a:off x="1292470" y="2272295"/>
            <a:ext cx="1370012" cy="361951"/>
          </a:xfrm>
          <a:prstGeom prst="rect">
            <a:avLst/>
          </a:prstGeom>
          <a:solidFill>
            <a:srgbClr val="1E76BA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5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719"/>
          <p:cNvSpPr>
            <a:spLocks noChangeArrowheads="1"/>
          </p:cNvSpPr>
          <p:nvPr/>
        </p:nvSpPr>
        <p:spPr bwMode="auto">
          <a:xfrm>
            <a:off x="1292470" y="2272295"/>
            <a:ext cx="1370012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21"/>
          <p:cNvSpPr>
            <a:spLocks/>
          </p:cNvSpPr>
          <p:nvPr/>
        </p:nvSpPr>
        <p:spPr bwMode="auto">
          <a:xfrm>
            <a:off x="1287707" y="2264359"/>
            <a:ext cx="1382712" cy="376239"/>
          </a:xfrm>
          <a:custGeom>
            <a:avLst/>
            <a:gdLst>
              <a:gd name="T0" fmla="*/ 866 w 871"/>
              <a:gd name="T1" fmla="*/ 233 h 237"/>
              <a:gd name="T2" fmla="*/ 866 w 871"/>
              <a:gd name="T3" fmla="*/ 228 h 237"/>
              <a:gd name="T4" fmla="*/ 7 w 871"/>
              <a:gd name="T5" fmla="*/ 228 h 237"/>
              <a:gd name="T6" fmla="*/ 7 w 871"/>
              <a:gd name="T7" fmla="*/ 8 h 237"/>
              <a:gd name="T8" fmla="*/ 862 w 871"/>
              <a:gd name="T9" fmla="*/ 8 h 237"/>
              <a:gd name="T10" fmla="*/ 862 w 871"/>
              <a:gd name="T11" fmla="*/ 233 h 237"/>
              <a:gd name="T12" fmla="*/ 866 w 871"/>
              <a:gd name="T13" fmla="*/ 233 h 237"/>
              <a:gd name="T14" fmla="*/ 866 w 871"/>
              <a:gd name="T15" fmla="*/ 228 h 237"/>
              <a:gd name="T16" fmla="*/ 866 w 871"/>
              <a:gd name="T17" fmla="*/ 233 h 237"/>
              <a:gd name="T18" fmla="*/ 871 w 871"/>
              <a:gd name="T19" fmla="*/ 233 h 237"/>
              <a:gd name="T20" fmla="*/ 871 w 871"/>
              <a:gd name="T21" fmla="*/ 0 h 237"/>
              <a:gd name="T22" fmla="*/ 0 w 871"/>
              <a:gd name="T23" fmla="*/ 0 h 237"/>
              <a:gd name="T24" fmla="*/ 0 w 871"/>
              <a:gd name="T25" fmla="*/ 237 h 237"/>
              <a:gd name="T26" fmla="*/ 871 w 871"/>
              <a:gd name="T27" fmla="*/ 237 h 237"/>
              <a:gd name="T28" fmla="*/ 871 w 871"/>
              <a:gd name="T29" fmla="*/ 233 h 237"/>
              <a:gd name="T30" fmla="*/ 866 w 871"/>
              <a:gd name="T31" fmla="*/ 233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71" h="237">
                <a:moveTo>
                  <a:pt x="866" y="233"/>
                </a:moveTo>
                <a:lnTo>
                  <a:pt x="866" y="228"/>
                </a:lnTo>
                <a:lnTo>
                  <a:pt x="7" y="228"/>
                </a:lnTo>
                <a:lnTo>
                  <a:pt x="7" y="8"/>
                </a:lnTo>
                <a:lnTo>
                  <a:pt x="862" y="8"/>
                </a:lnTo>
                <a:lnTo>
                  <a:pt x="862" y="233"/>
                </a:lnTo>
                <a:lnTo>
                  <a:pt x="866" y="233"/>
                </a:lnTo>
                <a:lnTo>
                  <a:pt x="866" y="228"/>
                </a:lnTo>
                <a:lnTo>
                  <a:pt x="866" y="233"/>
                </a:lnTo>
                <a:lnTo>
                  <a:pt x="871" y="233"/>
                </a:lnTo>
                <a:lnTo>
                  <a:pt x="871" y="0"/>
                </a:lnTo>
                <a:lnTo>
                  <a:pt x="0" y="0"/>
                </a:lnTo>
                <a:lnTo>
                  <a:pt x="0" y="237"/>
                </a:lnTo>
                <a:lnTo>
                  <a:pt x="871" y="237"/>
                </a:lnTo>
                <a:lnTo>
                  <a:pt x="871" y="233"/>
                </a:lnTo>
                <a:lnTo>
                  <a:pt x="866" y="2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32"/>
          <p:cNvSpPr>
            <a:spLocks noChangeArrowheads="1"/>
          </p:cNvSpPr>
          <p:nvPr/>
        </p:nvSpPr>
        <p:spPr bwMode="auto">
          <a:xfrm>
            <a:off x="2824407" y="2272295"/>
            <a:ext cx="1370012" cy="361951"/>
          </a:xfrm>
          <a:prstGeom prst="rect">
            <a:avLst/>
          </a:prstGeom>
          <a:solidFill>
            <a:srgbClr val="1E76BA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5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33"/>
          <p:cNvSpPr>
            <a:spLocks noChangeArrowheads="1"/>
          </p:cNvSpPr>
          <p:nvPr/>
        </p:nvSpPr>
        <p:spPr bwMode="auto">
          <a:xfrm>
            <a:off x="2824407" y="2272295"/>
            <a:ext cx="1370012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35"/>
          <p:cNvSpPr>
            <a:spLocks/>
          </p:cNvSpPr>
          <p:nvPr/>
        </p:nvSpPr>
        <p:spPr bwMode="auto">
          <a:xfrm>
            <a:off x="2816469" y="2264359"/>
            <a:ext cx="1382712" cy="376239"/>
          </a:xfrm>
          <a:custGeom>
            <a:avLst/>
            <a:gdLst>
              <a:gd name="T0" fmla="*/ 868 w 871"/>
              <a:gd name="T1" fmla="*/ 233 h 237"/>
              <a:gd name="T2" fmla="*/ 868 w 871"/>
              <a:gd name="T3" fmla="*/ 228 h 237"/>
              <a:gd name="T4" fmla="*/ 9 w 871"/>
              <a:gd name="T5" fmla="*/ 228 h 237"/>
              <a:gd name="T6" fmla="*/ 9 w 871"/>
              <a:gd name="T7" fmla="*/ 8 h 237"/>
              <a:gd name="T8" fmla="*/ 863 w 871"/>
              <a:gd name="T9" fmla="*/ 8 h 237"/>
              <a:gd name="T10" fmla="*/ 863 w 871"/>
              <a:gd name="T11" fmla="*/ 233 h 237"/>
              <a:gd name="T12" fmla="*/ 868 w 871"/>
              <a:gd name="T13" fmla="*/ 233 h 237"/>
              <a:gd name="T14" fmla="*/ 868 w 871"/>
              <a:gd name="T15" fmla="*/ 228 h 237"/>
              <a:gd name="T16" fmla="*/ 868 w 871"/>
              <a:gd name="T17" fmla="*/ 233 h 237"/>
              <a:gd name="T18" fmla="*/ 871 w 871"/>
              <a:gd name="T19" fmla="*/ 233 h 237"/>
              <a:gd name="T20" fmla="*/ 871 w 871"/>
              <a:gd name="T21" fmla="*/ 0 h 237"/>
              <a:gd name="T22" fmla="*/ 0 w 871"/>
              <a:gd name="T23" fmla="*/ 0 h 237"/>
              <a:gd name="T24" fmla="*/ 0 w 871"/>
              <a:gd name="T25" fmla="*/ 237 h 237"/>
              <a:gd name="T26" fmla="*/ 871 w 871"/>
              <a:gd name="T27" fmla="*/ 237 h 237"/>
              <a:gd name="T28" fmla="*/ 871 w 871"/>
              <a:gd name="T29" fmla="*/ 233 h 237"/>
              <a:gd name="T30" fmla="*/ 868 w 871"/>
              <a:gd name="T31" fmla="*/ 233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71" h="237">
                <a:moveTo>
                  <a:pt x="868" y="233"/>
                </a:moveTo>
                <a:lnTo>
                  <a:pt x="868" y="228"/>
                </a:lnTo>
                <a:lnTo>
                  <a:pt x="9" y="228"/>
                </a:lnTo>
                <a:lnTo>
                  <a:pt x="9" y="8"/>
                </a:lnTo>
                <a:lnTo>
                  <a:pt x="863" y="8"/>
                </a:lnTo>
                <a:lnTo>
                  <a:pt x="863" y="233"/>
                </a:lnTo>
                <a:lnTo>
                  <a:pt x="868" y="233"/>
                </a:lnTo>
                <a:lnTo>
                  <a:pt x="868" y="228"/>
                </a:lnTo>
                <a:lnTo>
                  <a:pt x="868" y="233"/>
                </a:lnTo>
                <a:lnTo>
                  <a:pt x="871" y="233"/>
                </a:lnTo>
                <a:lnTo>
                  <a:pt x="871" y="0"/>
                </a:lnTo>
                <a:lnTo>
                  <a:pt x="0" y="0"/>
                </a:lnTo>
                <a:lnTo>
                  <a:pt x="0" y="237"/>
                </a:lnTo>
                <a:lnTo>
                  <a:pt x="871" y="237"/>
                </a:lnTo>
                <a:lnTo>
                  <a:pt x="871" y="233"/>
                </a:lnTo>
                <a:lnTo>
                  <a:pt x="868" y="2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46"/>
          <p:cNvSpPr>
            <a:spLocks noChangeArrowheads="1"/>
          </p:cNvSpPr>
          <p:nvPr/>
        </p:nvSpPr>
        <p:spPr bwMode="auto">
          <a:xfrm>
            <a:off x="4353170" y="2272295"/>
            <a:ext cx="1373187" cy="361951"/>
          </a:xfrm>
          <a:prstGeom prst="rect">
            <a:avLst/>
          </a:prstGeom>
          <a:solidFill>
            <a:srgbClr val="1E76BA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5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760"/>
          <p:cNvSpPr>
            <a:spLocks noChangeArrowheads="1"/>
          </p:cNvSpPr>
          <p:nvPr/>
        </p:nvSpPr>
        <p:spPr bwMode="auto">
          <a:xfrm>
            <a:off x="5885107" y="2272295"/>
            <a:ext cx="1370012" cy="361951"/>
          </a:xfrm>
          <a:prstGeom prst="rect">
            <a:avLst/>
          </a:prstGeom>
          <a:solidFill>
            <a:srgbClr val="1E76BA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5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774"/>
          <p:cNvSpPr>
            <a:spLocks noChangeArrowheads="1"/>
          </p:cNvSpPr>
          <p:nvPr/>
        </p:nvSpPr>
        <p:spPr bwMode="auto">
          <a:xfrm>
            <a:off x="7417045" y="2272295"/>
            <a:ext cx="1370012" cy="361951"/>
          </a:xfrm>
          <a:prstGeom prst="rect">
            <a:avLst/>
          </a:prstGeom>
          <a:solidFill>
            <a:srgbClr val="1E76BA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5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776"/>
          <p:cNvSpPr>
            <a:spLocks noChangeArrowheads="1"/>
          </p:cNvSpPr>
          <p:nvPr/>
        </p:nvSpPr>
        <p:spPr bwMode="auto">
          <a:xfrm>
            <a:off x="4226639" y="1338799"/>
            <a:ext cx="16634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1500" b="1" dirty="0">
                <a:solidFill>
                  <a:srgbClr val="FFFFFF"/>
                </a:solidFill>
                <a:latin typeface="+mn-lt"/>
              </a:rPr>
              <a:t>Long-Range Planning</a:t>
            </a:r>
          </a:p>
        </p:txBody>
      </p:sp>
      <p:sp>
        <p:nvSpPr>
          <p:cNvPr id="16" name="Rectangle 777"/>
          <p:cNvSpPr>
            <a:spLocks noChangeArrowheads="1"/>
          </p:cNvSpPr>
          <p:nvPr/>
        </p:nvSpPr>
        <p:spPr bwMode="auto">
          <a:xfrm>
            <a:off x="1287709" y="1600783"/>
            <a:ext cx="749934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/>
            <a:r>
              <a:rPr lang="en-US" altLang="en-US" sz="1300" dirty="0">
                <a:solidFill>
                  <a:srgbClr val="FFFFFF"/>
                </a:solidFill>
                <a:latin typeface="+mn-lt"/>
              </a:rPr>
              <a:t>Baseline projections to assess the impact of market and volume drivers on bottom-line results.</a:t>
            </a:r>
          </a:p>
          <a:p>
            <a:pPr algn="ctr"/>
            <a:r>
              <a:rPr lang="en-US" altLang="en-US" sz="1300" dirty="0">
                <a:solidFill>
                  <a:srgbClr val="FFFFFF"/>
                </a:solidFill>
              </a:rPr>
              <a:t>(Outlook  - 3-5 years)</a:t>
            </a:r>
            <a:endParaRPr lang="en-US" altLang="en-US" sz="1300" dirty="0"/>
          </a:p>
          <a:p>
            <a:pPr algn="ctr" defTabSz="914377"/>
            <a:endParaRPr lang="en-US" altLang="en-US" sz="1300" dirty="0">
              <a:latin typeface="+mn-lt"/>
            </a:endParaRPr>
          </a:p>
        </p:txBody>
      </p:sp>
      <p:sp>
        <p:nvSpPr>
          <p:cNvPr id="17" name="Rectangle 779"/>
          <p:cNvSpPr>
            <a:spLocks noChangeArrowheads="1"/>
          </p:cNvSpPr>
          <p:nvPr/>
        </p:nvSpPr>
        <p:spPr bwMode="auto">
          <a:xfrm>
            <a:off x="1606490" y="2348496"/>
            <a:ext cx="76578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/>
            <a:r>
              <a:rPr lang="en-US" altLang="en-US" sz="1300" b="1" dirty="0">
                <a:solidFill>
                  <a:srgbClr val="FFFFFF"/>
                </a:solidFill>
                <a:latin typeface="+mn-lt"/>
              </a:rPr>
              <a:t>NEXT YEAR</a:t>
            </a:r>
            <a:endParaRPr lang="en-US" altLang="en-US" sz="1300" b="1" dirty="0">
              <a:latin typeface="+mn-lt"/>
            </a:endParaRPr>
          </a:p>
        </p:txBody>
      </p:sp>
      <p:sp>
        <p:nvSpPr>
          <p:cNvPr id="18" name="Rectangle 780"/>
          <p:cNvSpPr>
            <a:spLocks noChangeArrowheads="1"/>
          </p:cNvSpPr>
          <p:nvPr/>
        </p:nvSpPr>
        <p:spPr bwMode="auto">
          <a:xfrm>
            <a:off x="3269102" y="2348496"/>
            <a:ext cx="48526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/>
            <a:r>
              <a:rPr lang="en-US" altLang="en-US" sz="1300" b="1" dirty="0">
                <a:solidFill>
                  <a:srgbClr val="FFFFFF"/>
                </a:solidFill>
                <a:latin typeface="+mn-lt"/>
              </a:rPr>
              <a:t>YEAR 1</a:t>
            </a:r>
            <a:endParaRPr lang="en-US" altLang="en-US" sz="1300" b="1" dirty="0">
              <a:latin typeface="+mn-lt"/>
            </a:endParaRPr>
          </a:p>
        </p:txBody>
      </p:sp>
      <p:sp>
        <p:nvSpPr>
          <p:cNvPr id="19" name="Rectangle 781"/>
          <p:cNvSpPr>
            <a:spLocks noChangeArrowheads="1"/>
          </p:cNvSpPr>
          <p:nvPr/>
        </p:nvSpPr>
        <p:spPr bwMode="auto">
          <a:xfrm>
            <a:off x="4791450" y="2348496"/>
            <a:ext cx="48526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/>
            <a:r>
              <a:rPr lang="en-US" altLang="en-US" sz="1300" b="1" dirty="0">
                <a:solidFill>
                  <a:srgbClr val="FFFFFF"/>
                </a:solidFill>
                <a:latin typeface="+mn-lt"/>
              </a:rPr>
              <a:t>YEAR 2</a:t>
            </a:r>
            <a:endParaRPr lang="en-US" altLang="en-US" sz="1300" dirty="0">
              <a:latin typeface="+mn-lt"/>
            </a:endParaRPr>
          </a:p>
        </p:txBody>
      </p:sp>
      <p:sp>
        <p:nvSpPr>
          <p:cNvPr id="20" name="Rectangle 782"/>
          <p:cNvSpPr>
            <a:spLocks noChangeArrowheads="1"/>
          </p:cNvSpPr>
          <p:nvPr/>
        </p:nvSpPr>
        <p:spPr bwMode="auto">
          <a:xfrm>
            <a:off x="6313798" y="2348496"/>
            <a:ext cx="48526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/>
            <a:r>
              <a:rPr lang="en-US" altLang="en-US" sz="1300" b="1" dirty="0">
                <a:solidFill>
                  <a:srgbClr val="FFFFFF"/>
                </a:solidFill>
                <a:latin typeface="+mn-lt"/>
              </a:rPr>
              <a:t>YEAR 3</a:t>
            </a:r>
            <a:endParaRPr lang="en-US" altLang="en-US" sz="1300" dirty="0">
              <a:latin typeface="+mn-lt"/>
            </a:endParaRPr>
          </a:p>
        </p:txBody>
      </p:sp>
      <p:sp>
        <p:nvSpPr>
          <p:cNvPr id="21" name="Rectangle 783"/>
          <p:cNvSpPr>
            <a:spLocks noChangeArrowheads="1"/>
          </p:cNvSpPr>
          <p:nvPr/>
        </p:nvSpPr>
        <p:spPr bwMode="auto">
          <a:xfrm>
            <a:off x="7836146" y="2348496"/>
            <a:ext cx="48526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/>
            <a:r>
              <a:rPr lang="en-US" altLang="en-US" sz="1300" b="1" dirty="0">
                <a:solidFill>
                  <a:srgbClr val="FFFFFF"/>
                </a:solidFill>
                <a:latin typeface="+mn-lt"/>
              </a:rPr>
              <a:t>YEAR 4</a:t>
            </a:r>
            <a:endParaRPr lang="en-US" altLang="en-US" sz="1300" dirty="0">
              <a:latin typeface="+mn-lt"/>
            </a:endParaRPr>
          </a:p>
        </p:txBody>
      </p:sp>
      <p:sp>
        <p:nvSpPr>
          <p:cNvPr id="22" name="Freeform 786"/>
          <p:cNvSpPr>
            <a:spLocks/>
          </p:cNvSpPr>
          <p:nvPr/>
        </p:nvSpPr>
        <p:spPr bwMode="auto">
          <a:xfrm>
            <a:off x="1856034" y="3118433"/>
            <a:ext cx="1897063" cy="1543051"/>
          </a:xfrm>
          <a:custGeom>
            <a:avLst/>
            <a:gdLst>
              <a:gd name="T0" fmla="*/ 0 w 711"/>
              <a:gd name="T1" fmla="*/ 41 h 578"/>
              <a:gd name="T2" fmla="*/ 42 w 711"/>
              <a:gd name="T3" fmla="*/ 0 h 578"/>
              <a:gd name="T4" fmla="*/ 669 w 711"/>
              <a:gd name="T5" fmla="*/ 0 h 578"/>
              <a:gd name="T6" fmla="*/ 711 w 711"/>
              <a:gd name="T7" fmla="*/ 41 h 578"/>
              <a:gd name="T8" fmla="*/ 711 w 711"/>
              <a:gd name="T9" fmla="*/ 536 h 578"/>
              <a:gd name="T10" fmla="*/ 669 w 711"/>
              <a:gd name="T11" fmla="*/ 578 h 578"/>
              <a:gd name="T12" fmla="*/ 42 w 711"/>
              <a:gd name="T13" fmla="*/ 578 h 578"/>
              <a:gd name="T14" fmla="*/ 0 w 711"/>
              <a:gd name="T15" fmla="*/ 536 h 578"/>
              <a:gd name="T16" fmla="*/ 0 w 711"/>
              <a:gd name="T17" fmla="*/ 41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1" h="578">
                <a:moveTo>
                  <a:pt x="0" y="41"/>
                </a:moveTo>
                <a:cubicBezTo>
                  <a:pt x="0" y="18"/>
                  <a:pt x="19" y="0"/>
                  <a:pt x="42" y="0"/>
                </a:cubicBezTo>
                <a:cubicBezTo>
                  <a:pt x="669" y="0"/>
                  <a:pt x="669" y="0"/>
                  <a:pt x="669" y="0"/>
                </a:cubicBezTo>
                <a:cubicBezTo>
                  <a:pt x="692" y="0"/>
                  <a:pt x="711" y="18"/>
                  <a:pt x="711" y="41"/>
                </a:cubicBezTo>
                <a:cubicBezTo>
                  <a:pt x="711" y="536"/>
                  <a:pt x="711" y="536"/>
                  <a:pt x="711" y="536"/>
                </a:cubicBezTo>
                <a:cubicBezTo>
                  <a:pt x="711" y="559"/>
                  <a:pt x="692" y="578"/>
                  <a:pt x="669" y="578"/>
                </a:cubicBezTo>
                <a:cubicBezTo>
                  <a:pt x="42" y="578"/>
                  <a:pt x="42" y="578"/>
                  <a:pt x="42" y="578"/>
                </a:cubicBezTo>
                <a:cubicBezTo>
                  <a:pt x="19" y="578"/>
                  <a:pt x="0" y="559"/>
                  <a:pt x="0" y="536"/>
                </a:cubicBezTo>
                <a:lnTo>
                  <a:pt x="0" y="41"/>
                </a:lnTo>
                <a:close/>
              </a:path>
            </a:pathLst>
          </a:custGeom>
          <a:solidFill>
            <a:srgbClr val="F7901E"/>
          </a:solidFill>
          <a:ln w="12700">
            <a:solidFill>
              <a:schemeClr val="bg1"/>
            </a:solidFill>
            <a:round/>
            <a:headEnd/>
            <a:tailEnd/>
          </a:ln>
          <a:effectLst>
            <a:glow rad="139700">
              <a:schemeClr val="accent3">
                <a:satMod val="175000"/>
                <a:alpha val="5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788"/>
          <p:cNvSpPr>
            <a:spLocks noChangeArrowheads="1"/>
          </p:cNvSpPr>
          <p:nvPr/>
        </p:nvSpPr>
        <p:spPr bwMode="auto">
          <a:xfrm>
            <a:off x="2157247" y="3253369"/>
            <a:ext cx="12757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/>
            <a:r>
              <a:rPr lang="en-US" altLang="en-US" sz="1500" b="1" dirty="0">
                <a:solidFill>
                  <a:srgbClr val="FFFFFF"/>
                </a:solidFill>
                <a:latin typeface="+mn-lt"/>
              </a:rPr>
              <a:t>Detailed Budget</a:t>
            </a:r>
            <a:endParaRPr lang="en-US" altLang="en-US" sz="1500" dirty="0">
              <a:latin typeface="+mn-lt"/>
            </a:endParaRPr>
          </a:p>
        </p:txBody>
      </p:sp>
      <p:sp>
        <p:nvSpPr>
          <p:cNvPr id="24" name="Rectangle 790"/>
          <p:cNvSpPr>
            <a:spLocks noChangeArrowheads="1"/>
          </p:cNvSpPr>
          <p:nvPr/>
        </p:nvSpPr>
        <p:spPr bwMode="auto">
          <a:xfrm>
            <a:off x="2016371" y="3512133"/>
            <a:ext cx="157003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1100" dirty="0">
                <a:solidFill>
                  <a:srgbClr val="FFFFFF"/>
                </a:solidFill>
                <a:latin typeface="+mn-lt"/>
              </a:rPr>
              <a:t>Translate defined strategies into operational budgets and plans.</a:t>
            </a:r>
          </a:p>
          <a:p>
            <a:pPr lvl="0" algn="ctr"/>
            <a:r>
              <a:rPr lang="en-US" altLang="en-US" sz="1100" dirty="0">
                <a:solidFill>
                  <a:srgbClr val="FFFFFF"/>
                </a:solidFill>
                <a:latin typeface="+mn-lt"/>
              </a:rPr>
              <a:t>(Outlook – 12 months)</a:t>
            </a:r>
            <a:endParaRPr lang="en-US" altLang="en-US" sz="1100" dirty="0">
              <a:latin typeface="+mn-lt"/>
            </a:endParaRPr>
          </a:p>
        </p:txBody>
      </p:sp>
      <p:sp>
        <p:nvSpPr>
          <p:cNvPr id="25" name="Rectangle 794"/>
          <p:cNvSpPr>
            <a:spLocks noChangeArrowheads="1"/>
          </p:cNvSpPr>
          <p:nvPr/>
        </p:nvSpPr>
        <p:spPr bwMode="auto">
          <a:xfrm>
            <a:off x="1856033" y="4301119"/>
            <a:ext cx="20637" cy="14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95"/>
          <p:cNvSpPr>
            <a:spLocks/>
          </p:cNvSpPr>
          <p:nvPr/>
        </p:nvSpPr>
        <p:spPr bwMode="auto">
          <a:xfrm>
            <a:off x="1856033" y="4301119"/>
            <a:ext cx="20637" cy="14288"/>
          </a:xfrm>
          <a:custGeom>
            <a:avLst/>
            <a:gdLst>
              <a:gd name="T0" fmla="*/ 0 w 13"/>
              <a:gd name="T1" fmla="*/ 9 h 9"/>
              <a:gd name="T2" fmla="*/ 13 w 13"/>
              <a:gd name="T3" fmla="*/ 9 h 9"/>
              <a:gd name="T4" fmla="*/ 13 w 13"/>
              <a:gd name="T5" fmla="*/ 0 h 9"/>
              <a:gd name="T6" fmla="*/ 0 w 13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9">
                <a:moveTo>
                  <a:pt x="0" y="9"/>
                </a:moveTo>
                <a:lnTo>
                  <a:pt x="13" y="9"/>
                </a:lnTo>
                <a:lnTo>
                  <a:pt x="13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96"/>
          <p:cNvSpPr>
            <a:spLocks noEditPoints="1"/>
          </p:cNvSpPr>
          <p:nvPr/>
        </p:nvSpPr>
        <p:spPr bwMode="auto">
          <a:xfrm>
            <a:off x="1917946" y="4301119"/>
            <a:ext cx="1774825" cy="14288"/>
          </a:xfrm>
          <a:custGeom>
            <a:avLst/>
            <a:gdLst>
              <a:gd name="T0" fmla="*/ 1118 w 1118"/>
              <a:gd name="T1" fmla="*/ 9 h 9"/>
              <a:gd name="T2" fmla="*/ 1092 w 1118"/>
              <a:gd name="T3" fmla="*/ 0 h 9"/>
              <a:gd name="T4" fmla="*/ 1042 w 1118"/>
              <a:gd name="T5" fmla="*/ 9 h 9"/>
              <a:gd name="T6" fmla="*/ 1067 w 1118"/>
              <a:gd name="T7" fmla="*/ 0 h 9"/>
              <a:gd name="T8" fmla="*/ 1042 w 1118"/>
              <a:gd name="T9" fmla="*/ 9 h 9"/>
              <a:gd name="T10" fmla="*/ 1017 w 1118"/>
              <a:gd name="T11" fmla="*/ 9 h 9"/>
              <a:gd name="T12" fmla="*/ 993 w 1118"/>
              <a:gd name="T13" fmla="*/ 0 h 9"/>
              <a:gd name="T14" fmla="*/ 943 w 1118"/>
              <a:gd name="T15" fmla="*/ 9 h 9"/>
              <a:gd name="T16" fmla="*/ 968 w 1118"/>
              <a:gd name="T17" fmla="*/ 0 h 9"/>
              <a:gd name="T18" fmla="*/ 943 w 1118"/>
              <a:gd name="T19" fmla="*/ 9 h 9"/>
              <a:gd name="T20" fmla="*/ 918 w 1118"/>
              <a:gd name="T21" fmla="*/ 9 h 9"/>
              <a:gd name="T22" fmla="*/ 894 w 1118"/>
              <a:gd name="T23" fmla="*/ 0 h 9"/>
              <a:gd name="T24" fmla="*/ 844 w 1118"/>
              <a:gd name="T25" fmla="*/ 9 h 9"/>
              <a:gd name="T26" fmla="*/ 869 w 1118"/>
              <a:gd name="T27" fmla="*/ 0 h 9"/>
              <a:gd name="T28" fmla="*/ 844 w 1118"/>
              <a:gd name="T29" fmla="*/ 9 h 9"/>
              <a:gd name="T30" fmla="*/ 818 w 1118"/>
              <a:gd name="T31" fmla="*/ 9 h 9"/>
              <a:gd name="T32" fmla="*/ 793 w 1118"/>
              <a:gd name="T33" fmla="*/ 0 h 9"/>
              <a:gd name="T34" fmla="*/ 744 w 1118"/>
              <a:gd name="T35" fmla="*/ 9 h 9"/>
              <a:gd name="T36" fmla="*/ 770 w 1118"/>
              <a:gd name="T37" fmla="*/ 0 h 9"/>
              <a:gd name="T38" fmla="*/ 744 w 1118"/>
              <a:gd name="T39" fmla="*/ 9 h 9"/>
              <a:gd name="T40" fmla="*/ 719 w 1118"/>
              <a:gd name="T41" fmla="*/ 9 h 9"/>
              <a:gd name="T42" fmla="*/ 694 w 1118"/>
              <a:gd name="T43" fmla="*/ 0 h 9"/>
              <a:gd name="T44" fmla="*/ 645 w 1118"/>
              <a:gd name="T45" fmla="*/ 9 h 9"/>
              <a:gd name="T46" fmla="*/ 670 w 1118"/>
              <a:gd name="T47" fmla="*/ 0 h 9"/>
              <a:gd name="T48" fmla="*/ 645 w 1118"/>
              <a:gd name="T49" fmla="*/ 9 h 9"/>
              <a:gd name="T50" fmla="*/ 620 w 1118"/>
              <a:gd name="T51" fmla="*/ 9 h 9"/>
              <a:gd name="T52" fmla="*/ 595 w 1118"/>
              <a:gd name="T53" fmla="*/ 0 h 9"/>
              <a:gd name="T54" fmla="*/ 546 w 1118"/>
              <a:gd name="T55" fmla="*/ 9 h 9"/>
              <a:gd name="T56" fmla="*/ 571 w 1118"/>
              <a:gd name="T57" fmla="*/ 0 h 9"/>
              <a:gd name="T58" fmla="*/ 546 w 1118"/>
              <a:gd name="T59" fmla="*/ 9 h 9"/>
              <a:gd name="T60" fmla="*/ 521 w 1118"/>
              <a:gd name="T61" fmla="*/ 9 h 9"/>
              <a:gd name="T62" fmla="*/ 496 w 1118"/>
              <a:gd name="T63" fmla="*/ 0 h 9"/>
              <a:gd name="T64" fmla="*/ 447 w 1118"/>
              <a:gd name="T65" fmla="*/ 9 h 9"/>
              <a:gd name="T66" fmla="*/ 470 w 1118"/>
              <a:gd name="T67" fmla="*/ 0 h 9"/>
              <a:gd name="T68" fmla="*/ 447 w 1118"/>
              <a:gd name="T69" fmla="*/ 9 h 9"/>
              <a:gd name="T70" fmla="*/ 422 w 1118"/>
              <a:gd name="T71" fmla="*/ 9 h 9"/>
              <a:gd name="T72" fmla="*/ 396 w 1118"/>
              <a:gd name="T73" fmla="*/ 0 h 9"/>
              <a:gd name="T74" fmla="*/ 348 w 1118"/>
              <a:gd name="T75" fmla="*/ 9 h 9"/>
              <a:gd name="T76" fmla="*/ 371 w 1118"/>
              <a:gd name="T77" fmla="*/ 0 h 9"/>
              <a:gd name="T78" fmla="*/ 348 w 1118"/>
              <a:gd name="T79" fmla="*/ 9 h 9"/>
              <a:gd name="T80" fmla="*/ 322 w 1118"/>
              <a:gd name="T81" fmla="*/ 9 h 9"/>
              <a:gd name="T82" fmla="*/ 297 w 1118"/>
              <a:gd name="T83" fmla="*/ 0 h 9"/>
              <a:gd name="T84" fmla="*/ 247 w 1118"/>
              <a:gd name="T85" fmla="*/ 9 h 9"/>
              <a:gd name="T86" fmla="*/ 272 w 1118"/>
              <a:gd name="T87" fmla="*/ 0 h 9"/>
              <a:gd name="T88" fmla="*/ 247 w 1118"/>
              <a:gd name="T89" fmla="*/ 9 h 9"/>
              <a:gd name="T90" fmla="*/ 223 w 1118"/>
              <a:gd name="T91" fmla="*/ 9 h 9"/>
              <a:gd name="T92" fmla="*/ 198 w 1118"/>
              <a:gd name="T93" fmla="*/ 0 h 9"/>
              <a:gd name="T94" fmla="*/ 148 w 1118"/>
              <a:gd name="T95" fmla="*/ 9 h 9"/>
              <a:gd name="T96" fmla="*/ 173 w 1118"/>
              <a:gd name="T97" fmla="*/ 0 h 9"/>
              <a:gd name="T98" fmla="*/ 148 w 1118"/>
              <a:gd name="T99" fmla="*/ 9 h 9"/>
              <a:gd name="T100" fmla="*/ 124 w 1118"/>
              <a:gd name="T101" fmla="*/ 9 h 9"/>
              <a:gd name="T102" fmla="*/ 99 w 1118"/>
              <a:gd name="T103" fmla="*/ 0 h 9"/>
              <a:gd name="T104" fmla="*/ 48 w 1118"/>
              <a:gd name="T105" fmla="*/ 9 h 9"/>
              <a:gd name="T106" fmla="*/ 74 w 1118"/>
              <a:gd name="T107" fmla="*/ 0 h 9"/>
              <a:gd name="T108" fmla="*/ 48 w 1118"/>
              <a:gd name="T109" fmla="*/ 9 h 9"/>
              <a:gd name="T110" fmla="*/ 23 w 1118"/>
              <a:gd name="T111" fmla="*/ 9 h 9"/>
              <a:gd name="T112" fmla="*/ 0 w 1118"/>
              <a:gd name="T1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18" h="9">
                <a:moveTo>
                  <a:pt x="1092" y="9"/>
                </a:moveTo>
                <a:lnTo>
                  <a:pt x="1118" y="9"/>
                </a:lnTo>
                <a:lnTo>
                  <a:pt x="1118" y="0"/>
                </a:lnTo>
                <a:lnTo>
                  <a:pt x="1092" y="0"/>
                </a:lnTo>
                <a:lnTo>
                  <a:pt x="1092" y="9"/>
                </a:lnTo>
                <a:close/>
                <a:moveTo>
                  <a:pt x="1042" y="9"/>
                </a:moveTo>
                <a:lnTo>
                  <a:pt x="1067" y="9"/>
                </a:lnTo>
                <a:lnTo>
                  <a:pt x="1067" y="0"/>
                </a:lnTo>
                <a:lnTo>
                  <a:pt x="1042" y="0"/>
                </a:lnTo>
                <a:lnTo>
                  <a:pt x="1042" y="9"/>
                </a:lnTo>
                <a:close/>
                <a:moveTo>
                  <a:pt x="993" y="9"/>
                </a:moveTo>
                <a:lnTo>
                  <a:pt x="1017" y="9"/>
                </a:lnTo>
                <a:lnTo>
                  <a:pt x="1017" y="0"/>
                </a:lnTo>
                <a:lnTo>
                  <a:pt x="993" y="0"/>
                </a:lnTo>
                <a:lnTo>
                  <a:pt x="993" y="9"/>
                </a:lnTo>
                <a:close/>
                <a:moveTo>
                  <a:pt x="943" y="9"/>
                </a:moveTo>
                <a:lnTo>
                  <a:pt x="968" y="9"/>
                </a:lnTo>
                <a:lnTo>
                  <a:pt x="968" y="0"/>
                </a:lnTo>
                <a:lnTo>
                  <a:pt x="943" y="0"/>
                </a:lnTo>
                <a:lnTo>
                  <a:pt x="943" y="9"/>
                </a:lnTo>
                <a:close/>
                <a:moveTo>
                  <a:pt x="894" y="9"/>
                </a:moveTo>
                <a:lnTo>
                  <a:pt x="918" y="9"/>
                </a:lnTo>
                <a:lnTo>
                  <a:pt x="918" y="0"/>
                </a:lnTo>
                <a:lnTo>
                  <a:pt x="894" y="0"/>
                </a:lnTo>
                <a:lnTo>
                  <a:pt x="894" y="9"/>
                </a:lnTo>
                <a:close/>
                <a:moveTo>
                  <a:pt x="844" y="9"/>
                </a:moveTo>
                <a:lnTo>
                  <a:pt x="869" y="9"/>
                </a:lnTo>
                <a:lnTo>
                  <a:pt x="869" y="0"/>
                </a:lnTo>
                <a:lnTo>
                  <a:pt x="844" y="0"/>
                </a:lnTo>
                <a:lnTo>
                  <a:pt x="844" y="9"/>
                </a:lnTo>
                <a:close/>
                <a:moveTo>
                  <a:pt x="793" y="9"/>
                </a:moveTo>
                <a:lnTo>
                  <a:pt x="818" y="9"/>
                </a:lnTo>
                <a:lnTo>
                  <a:pt x="818" y="0"/>
                </a:lnTo>
                <a:lnTo>
                  <a:pt x="793" y="0"/>
                </a:lnTo>
                <a:lnTo>
                  <a:pt x="793" y="9"/>
                </a:lnTo>
                <a:close/>
                <a:moveTo>
                  <a:pt x="744" y="9"/>
                </a:moveTo>
                <a:lnTo>
                  <a:pt x="770" y="9"/>
                </a:lnTo>
                <a:lnTo>
                  <a:pt x="770" y="0"/>
                </a:lnTo>
                <a:lnTo>
                  <a:pt x="744" y="0"/>
                </a:lnTo>
                <a:lnTo>
                  <a:pt x="744" y="9"/>
                </a:lnTo>
                <a:close/>
                <a:moveTo>
                  <a:pt x="694" y="9"/>
                </a:moveTo>
                <a:lnTo>
                  <a:pt x="719" y="9"/>
                </a:lnTo>
                <a:lnTo>
                  <a:pt x="719" y="0"/>
                </a:lnTo>
                <a:lnTo>
                  <a:pt x="694" y="0"/>
                </a:lnTo>
                <a:lnTo>
                  <a:pt x="694" y="9"/>
                </a:lnTo>
                <a:close/>
                <a:moveTo>
                  <a:pt x="645" y="9"/>
                </a:moveTo>
                <a:lnTo>
                  <a:pt x="670" y="9"/>
                </a:lnTo>
                <a:lnTo>
                  <a:pt x="670" y="0"/>
                </a:lnTo>
                <a:lnTo>
                  <a:pt x="645" y="0"/>
                </a:lnTo>
                <a:lnTo>
                  <a:pt x="645" y="9"/>
                </a:lnTo>
                <a:close/>
                <a:moveTo>
                  <a:pt x="595" y="9"/>
                </a:moveTo>
                <a:lnTo>
                  <a:pt x="620" y="9"/>
                </a:lnTo>
                <a:lnTo>
                  <a:pt x="620" y="0"/>
                </a:lnTo>
                <a:lnTo>
                  <a:pt x="595" y="0"/>
                </a:lnTo>
                <a:lnTo>
                  <a:pt x="595" y="9"/>
                </a:lnTo>
                <a:close/>
                <a:moveTo>
                  <a:pt x="546" y="9"/>
                </a:moveTo>
                <a:lnTo>
                  <a:pt x="571" y="9"/>
                </a:lnTo>
                <a:lnTo>
                  <a:pt x="571" y="0"/>
                </a:lnTo>
                <a:lnTo>
                  <a:pt x="546" y="0"/>
                </a:lnTo>
                <a:lnTo>
                  <a:pt x="546" y="9"/>
                </a:lnTo>
                <a:close/>
                <a:moveTo>
                  <a:pt x="496" y="9"/>
                </a:moveTo>
                <a:lnTo>
                  <a:pt x="521" y="9"/>
                </a:lnTo>
                <a:lnTo>
                  <a:pt x="521" y="0"/>
                </a:lnTo>
                <a:lnTo>
                  <a:pt x="496" y="0"/>
                </a:lnTo>
                <a:lnTo>
                  <a:pt x="496" y="9"/>
                </a:lnTo>
                <a:close/>
                <a:moveTo>
                  <a:pt x="447" y="9"/>
                </a:moveTo>
                <a:lnTo>
                  <a:pt x="470" y="9"/>
                </a:lnTo>
                <a:lnTo>
                  <a:pt x="470" y="0"/>
                </a:lnTo>
                <a:lnTo>
                  <a:pt x="447" y="0"/>
                </a:lnTo>
                <a:lnTo>
                  <a:pt x="447" y="9"/>
                </a:lnTo>
                <a:close/>
                <a:moveTo>
                  <a:pt x="396" y="9"/>
                </a:moveTo>
                <a:lnTo>
                  <a:pt x="422" y="9"/>
                </a:lnTo>
                <a:lnTo>
                  <a:pt x="422" y="0"/>
                </a:lnTo>
                <a:lnTo>
                  <a:pt x="396" y="0"/>
                </a:lnTo>
                <a:lnTo>
                  <a:pt x="396" y="9"/>
                </a:lnTo>
                <a:close/>
                <a:moveTo>
                  <a:pt x="348" y="9"/>
                </a:moveTo>
                <a:lnTo>
                  <a:pt x="371" y="9"/>
                </a:lnTo>
                <a:lnTo>
                  <a:pt x="371" y="0"/>
                </a:lnTo>
                <a:lnTo>
                  <a:pt x="348" y="0"/>
                </a:lnTo>
                <a:lnTo>
                  <a:pt x="348" y="9"/>
                </a:lnTo>
                <a:close/>
                <a:moveTo>
                  <a:pt x="297" y="9"/>
                </a:moveTo>
                <a:lnTo>
                  <a:pt x="322" y="9"/>
                </a:lnTo>
                <a:lnTo>
                  <a:pt x="322" y="0"/>
                </a:lnTo>
                <a:lnTo>
                  <a:pt x="297" y="0"/>
                </a:lnTo>
                <a:lnTo>
                  <a:pt x="297" y="9"/>
                </a:lnTo>
                <a:close/>
                <a:moveTo>
                  <a:pt x="247" y="9"/>
                </a:moveTo>
                <a:lnTo>
                  <a:pt x="272" y="9"/>
                </a:lnTo>
                <a:lnTo>
                  <a:pt x="272" y="0"/>
                </a:lnTo>
                <a:lnTo>
                  <a:pt x="247" y="0"/>
                </a:lnTo>
                <a:lnTo>
                  <a:pt x="247" y="9"/>
                </a:lnTo>
                <a:close/>
                <a:moveTo>
                  <a:pt x="198" y="9"/>
                </a:moveTo>
                <a:lnTo>
                  <a:pt x="223" y="9"/>
                </a:lnTo>
                <a:lnTo>
                  <a:pt x="223" y="0"/>
                </a:lnTo>
                <a:lnTo>
                  <a:pt x="198" y="0"/>
                </a:lnTo>
                <a:lnTo>
                  <a:pt x="198" y="9"/>
                </a:lnTo>
                <a:close/>
                <a:moveTo>
                  <a:pt x="148" y="9"/>
                </a:moveTo>
                <a:lnTo>
                  <a:pt x="173" y="9"/>
                </a:lnTo>
                <a:lnTo>
                  <a:pt x="173" y="0"/>
                </a:lnTo>
                <a:lnTo>
                  <a:pt x="148" y="0"/>
                </a:lnTo>
                <a:lnTo>
                  <a:pt x="148" y="9"/>
                </a:lnTo>
                <a:close/>
                <a:moveTo>
                  <a:pt x="99" y="9"/>
                </a:moveTo>
                <a:lnTo>
                  <a:pt x="124" y="9"/>
                </a:lnTo>
                <a:lnTo>
                  <a:pt x="124" y="0"/>
                </a:lnTo>
                <a:lnTo>
                  <a:pt x="99" y="0"/>
                </a:lnTo>
                <a:lnTo>
                  <a:pt x="99" y="9"/>
                </a:lnTo>
                <a:close/>
                <a:moveTo>
                  <a:pt x="48" y="9"/>
                </a:moveTo>
                <a:lnTo>
                  <a:pt x="74" y="9"/>
                </a:lnTo>
                <a:lnTo>
                  <a:pt x="74" y="0"/>
                </a:lnTo>
                <a:lnTo>
                  <a:pt x="48" y="0"/>
                </a:lnTo>
                <a:lnTo>
                  <a:pt x="48" y="9"/>
                </a:lnTo>
                <a:close/>
                <a:moveTo>
                  <a:pt x="0" y="9"/>
                </a:moveTo>
                <a:lnTo>
                  <a:pt x="23" y="9"/>
                </a:lnTo>
                <a:lnTo>
                  <a:pt x="23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797"/>
          <p:cNvSpPr>
            <a:spLocks noChangeArrowheads="1"/>
          </p:cNvSpPr>
          <p:nvPr/>
        </p:nvSpPr>
        <p:spPr bwMode="auto">
          <a:xfrm>
            <a:off x="3729285" y="4301119"/>
            <a:ext cx="22225" cy="14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798"/>
          <p:cNvSpPr>
            <a:spLocks/>
          </p:cNvSpPr>
          <p:nvPr/>
        </p:nvSpPr>
        <p:spPr bwMode="auto">
          <a:xfrm>
            <a:off x="3729285" y="4301119"/>
            <a:ext cx="22225" cy="14288"/>
          </a:xfrm>
          <a:custGeom>
            <a:avLst/>
            <a:gdLst>
              <a:gd name="T0" fmla="*/ 0 w 14"/>
              <a:gd name="T1" fmla="*/ 9 h 9"/>
              <a:gd name="T2" fmla="*/ 14 w 14"/>
              <a:gd name="T3" fmla="*/ 9 h 9"/>
              <a:gd name="T4" fmla="*/ 14 w 14"/>
              <a:gd name="T5" fmla="*/ 0 h 9"/>
              <a:gd name="T6" fmla="*/ 0 w 14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9">
                <a:moveTo>
                  <a:pt x="0" y="9"/>
                </a:moveTo>
                <a:lnTo>
                  <a:pt x="14" y="9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799"/>
          <p:cNvSpPr>
            <a:spLocks noChangeArrowheads="1"/>
          </p:cNvSpPr>
          <p:nvPr/>
        </p:nvSpPr>
        <p:spPr bwMode="auto">
          <a:xfrm>
            <a:off x="1876669" y="4383671"/>
            <a:ext cx="18526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/>
            <a:r>
              <a:rPr lang="en-US" altLang="en-US" sz="1300" b="1" dirty="0">
                <a:solidFill>
                  <a:srgbClr val="FFFFFF"/>
                </a:solidFill>
                <a:latin typeface="+mn-lt"/>
              </a:rPr>
              <a:t>Next Year Budget</a:t>
            </a:r>
            <a:endParaRPr lang="en-US" altLang="en-US" sz="1300" b="1" dirty="0">
              <a:latin typeface="+mn-lt"/>
            </a:endParaRPr>
          </a:p>
        </p:txBody>
      </p:sp>
      <p:sp>
        <p:nvSpPr>
          <p:cNvPr id="31" name="Freeform 804"/>
          <p:cNvSpPr>
            <a:spLocks/>
          </p:cNvSpPr>
          <p:nvPr/>
        </p:nvSpPr>
        <p:spPr bwMode="auto">
          <a:xfrm>
            <a:off x="1306759" y="5134558"/>
            <a:ext cx="3602037" cy="1398588"/>
          </a:xfrm>
          <a:custGeom>
            <a:avLst/>
            <a:gdLst>
              <a:gd name="T0" fmla="*/ 0 w 1350"/>
              <a:gd name="T1" fmla="*/ 41 h 524"/>
              <a:gd name="T2" fmla="*/ 41 w 1350"/>
              <a:gd name="T3" fmla="*/ 0 h 524"/>
              <a:gd name="T4" fmla="*/ 1308 w 1350"/>
              <a:gd name="T5" fmla="*/ 0 h 524"/>
              <a:gd name="T6" fmla="*/ 1350 w 1350"/>
              <a:gd name="T7" fmla="*/ 41 h 524"/>
              <a:gd name="T8" fmla="*/ 1350 w 1350"/>
              <a:gd name="T9" fmla="*/ 483 h 524"/>
              <a:gd name="T10" fmla="*/ 1308 w 1350"/>
              <a:gd name="T11" fmla="*/ 524 h 524"/>
              <a:gd name="T12" fmla="*/ 41 w 1350"/>
              <a:gd name="T13" fmla="*/ 524 h 524"/>
              <a:gd name="T14" fmla="*/ 0 w 1350"/>
              <a:gd name="T15" fmla="*/ 483 h 524"/>
              <a:gd name="T16" fmla="*/ 0 w 1350"/>
              <a:gd name="T17" fmla="*/ 41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0" h="524">
                <a:moveTo>
                  <a:pt x="0" y="41"/>
                </a:moveTo>
                <a:cubicBezTo>
                  <a:pt x="0" y="18"/>
                  <a:pt x="18" y="0"/>
                  <a:pt x="41" y="0"/>
                </a:cubicBezTo>
                <a:cubicBezTo>
                  <a:pt x="1308" y="0"/>
                  <a:pt x="1308" y="0"/>
                  <a:pt x="1308" y="0"/>
                </a:cubicBezTo>
                <a:cubicBezTo>
                  <a:pt x="1331" y="0"/>
                  <a:pt x="1350" y="18"/>
                  <a:pt x="1350" y="41"/>
                </a:cubicBezTo>
                <a:cubicBezTo>
                  <a:pt x="1350" y="483"/>
                  <a:pt x="1350" y="483"/>
                  <a:pt x="1350" y="483"/>
                </a:cubicBezTo>
                <a:cubicBezTo>
                  <a:pt x="1350" y="506"/>
                  <a:pt x="1331" y="524"/>
                  <a:pt x="1308" y="524"/>
                </a:cubicBezTo>
                <a:cubicBezTo>
                  <a:pt x="41" y="524"/>
                  <a:pt x="41" y="524"/>
                  <a:pt x="41" y="524"/>
                </a:cubicBezTo>
                <a:cubicBezTo>
                  <a:pt x="18" y="524"/>
                  <a:pt x="0" y="506"/>
                  <a:pt x="0" y="483"/>
                </a:cubicBezTo>
                <a:lnTo>
                  <a:pt x="0" y="41"/>
                </a:lnTo>
                <a:close/>
              </a:path>
            </a:pathLst>
          </a:custGeom>
          <a:solidFill>
            <a:srgbClr val="A7BD54"/>
          </a:solidFill>
          <a:ln w="12700">
            <a:solidFill>
              <a:schemeClr val="bg1"/>
            </a:solidFill>
            <a:round/>
            <a:headEnd/>
            <a:tailEnd/>
          </a:ln>
          <a:effectLst>
            <a:glow rad="139700">
              <a:schemeClr val="accent3">
                <a:satMod val="175000"/>
                <a:alpha val="5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806"/>
          <p:cNvSpPr>
            <a:spLocks noChangeArrowheads="1"/>
          </p:cNvSpPr>
          <p:nvPr/>
        </p:nvSpPr>
        <p:spPr bwMode="auto">
          <a:xfrm>
            <a:off x="2449759" y="5266319"/>
            <a:ext cx="12550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/>
            <a:r>
              <a:rPr lang="en-US" altLang="en-US" sz="1500" b="1" dirty="0">
                <a:solidFill>
                  <a:srgbClr val="FFFFFF"/>
                </a:solidFill>
                <a:latin typeface="+mn-lt"/>
              </a:rPr>
              <a:t>Rolling Forecast</a:t>
            </a:r>
            <a:endParaRPr lang="en-US" altLang="en-US" sz="1500" dirty="0">
              <a:latin typeface="+mn-lt"/>
            </a:endParaRPr>
          </a:p>
        </p:txBody>
      </p:sp>
      <p:sp>
        <p:nvSpPr>
          <p:cNvPr id="33" name="Rectangle 808"/>
          <p:cNvSpPr>
            <a:spLocks noChangeArrowheads="1"/>
          </p:cNvSpPr>
          <p:nvPr/>
        </p:nvSpPr>
        <p:spPr bwMode="auto">
          <a:xfrm>
            <a:off x="1440109" y="5528257"/>
            <a:ext cx="335134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1100" dirty="0">
                <a:solidFill>
                  <a:srgbClr val="FFFFFF"/>
                </a:solidFill>
                <a:latin typeface="+mn-lt"/>
              </a:rPr>
              <a:t>Evaluate and trend actual performance against defined plans, project outcomes given current situation.</a:t>
            </a:r>
          </a:p>
          <a:p>
            <a:pPr lvl="0" algn="ctr"/>
            <a:r>
              <a:rPr lang="en-US" altLang="en-US" sz="1100" dirty="0">
                <a:solidFill>
                  <a:srgbClr val="FFFFFF"/>
                </a:solidFill>
                <a:latin typeface="+mn-lt"/>
              </a:rPr>
              <a:t>(Outlook – 18-36 months)</a:t>
            </a:r>
            <a:endParaRPr lang="en-US" altLang="en-US" sz="1100" dirty="0">
              <a:latin typeface="+mn-lt"/>
            </a:endParaRPr>
          </a:p>
        </p:txBody>
      </p:sp>
      <p:sp>
        <p:nvSpPr>
          <p:cNvPr id="34" name="Rectangle 811"/>
          <p:cNvSpPr>
            <a:spLocks noChangeArrowheads="1"/>
          </p:cNvSpPr>
          <p:nvPr/>
        </p:nvSpPr>
        <p:spPr bwMode="auto">
          <a:xfrm>
            <a:off x="1306759" y="6175958"/>
            <a:ext cx="17463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812"/>
          <p:cNvSpPr>
            <a:spLocks/>
          </p:cNvSpPr>
          <p:nvPr/>
        </p:nvSpPr>
        <p:spPr bwMode="auto">
          <a:xfrm>
            <a:off x="1306759" y="6175958"/>
            <a:ext cx="17463" cy="12700"/>
          </a:xfrm>
          <a:custGeom>
            <a:avLst/>
            <a:gdLst>
              <a:gd name="T0" fmla="*/ 0 w 11"/>
              <a:gd name="T1" fmla="*/ 8 h 8"/>
              <a:gd name="T2" fmla="*/ 11 w 11"/>
              <a:gd name="T3" fmla="*/ 8 h 8"/>
              <a:gd name="T4" fmla="*/ 11 w 11"/>
              <a:gd name="T5" fmla="*/ 0 h 8"/>
              <a:gd name="T6" fmla="*/ 0 w 11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8">
                <a:moveTo>
                  <a:pt x="0" y="8"/>
                </a:moveTo>
                <a:lnTo>
                  <a:pt x="11" y="8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813"/>
          <p:cNvSpPr>
            <a:spLocks noEditPoints="1"/>
          </p:cNvSpPr>
          <p:nvPr/>
        </p:nvSpPr>
        <p:spPr bwMode="auto">
          <a:xfrm>
            <a:off x="1365495" y="6175958"/>
            <a:ext cx="3479800" cy="12700"/>
          </a:xfrm>
          <a:custGeom>
            <a:avLst/>
            <a:gdLst>
              <a:gd name="T0" fmla="*/ 2167 w 2192"/>
              <a:gd name="T1" fmla="*/ 0 h 8"/>
              <a:gd name="T2" fmla="*/ 2141 w 2192"/>
              <a:gd name="T3" fmla="*/ 0 h 8"/>
              <a:gd name="T4" fmla="*/ 2091 w 2192"/>
              <a:gd name="T5" fmla="*/ 8 h 8"/>
              <a:gd name="T6" fmla="*/ 2015 w 2192"/>
              <a:gd name="T7" fmla="*/ 8 h 8"/>
              <a:gd name="T8" fmla="*/ 2015 w 2192"/>
              <a:gd name="T9" fmla="*/ 8 h 8"/>
              <a:gd name="T10" fmla="*/ 1967 w 2192"/>
              <a:gd name="T11" fmla="*/ 0 h 8"/>
              <a:gd name="T12" fmla="*/ 1941 w 2192"/>
              <a:gd name="T13" fmla="*/ 0 h 8"/>
              <a:gd name="T14" fmla="*/ 1891 w 2192"/>
              <a:gd name="T15" fmla="*/ 8 h 8"/>
              <a:gd name="T16" fmla="*/ 1815 w 2192"/>
              <a:gd name="T17" fmla="*/ 8 h 8"/>
              <a:gd name="T18" fmla="*/ 1815 w 2192"/>
              <a:gd name="T19" fmla="*/ 8 h 8"/>
              <a:gd name="T20" fmla="*/ 1765 w 2192"/>
              <a:gd name="T21" fmla="*/ 0 h 8"/>
              <a:gd name="T22" fmla="*/ 1740 w 2192"/>
              <a:gd name="T23" fmla="*/ 0 h 8"/>
              <a:gd name="T24" fmla="*/ 1689 w 2192"/>
              <a:gd name="T25" fmla="*/ 8 h 8"/>
              <a:gd name="T26" fmla="*/ 1614 w 2192"/>
              <a:gd name="T27" fmla="*/ 8 h 8"/>
              <a:gd name="T28" fmla="*/ 1614 w 2192"/>
              <a:gd name="T29" fmla="*/ 8 h 8"/>
              <a:gd name="T30" fmla="*/ 1563 w 2192"/>
              <a:gd name="T31" fmla="*/ 0 h 8"/>
              <a:gd name="T32" fmla="*/ 1538 w 2192"/>
              <a:gd name="T33" fmla="*/ 0 h 8"/>
              <a:gd name="T34" fmla="*/ 1487 w 2192"/>
              <a:gd name="T35" fmla="*/ 8 h 8"/>
              <a:gd name="T36" fmla="*/ 1412 w 2192"/>
              <a:gd name="T37" fmla="*/ 8 h 8"/>
              <a:gd name="T38" fmla="*/ 1412 w 2192"/>
              <a:gd name="T39" fmla="*/ 8 h 8"/>
              <a:gd name="T40" fmla="*/ 1361 w 2192"/>
              <a:gd name="T41" fmla="*/ 0 h 8"/>
              <a:gd name="T42" fmla="*/ 1336 w 2192"/>
              <a:gd name="T43" fmla="*/ 0 h 8"/>
              <a:gd name="T44" fmla="*/ 1286 w 2192"/>
              <a:gd name="T45" fmla="*/ 8 h 8"/>
              <a:gd name="T46" fmla="*/ 1210 w 2192"/>
              <a:gd name="T47" fmla="*/ 8 h 8"/>
              <a:gd name="T48" fmla="*/ 1210 w 2192"/>
              <a:gd name="T49" fmla="*/ 8 h 8"/>
              <a:gd name="T50" fmla="*/ 1160 w 2192"/>
              <a:gd name="T51" fmla="*/ 0 h 8"/>
              <a:gd name="T52" fmla="*/ 1134 w 2192"/>
              <a:gd name="T53" fmla="*/ 0 h 8"/>
              <a:gd name="T54" fmla="*/ 1084 w 2192"/>
              <a:gd name="T55" fmla="*/ 8 h 8"/>
              <a:gd name="T56" fmla="*/ 1008 w 2192"/>
              <a:gd name="T57" fmla="*/ 8 h 8"/>
              <a:gd name="T58" fmla="*/ 1008 w 2192"/>
              <a:gd name="T59" fmla="*/ 8 h 8"/>
              <a:gd name="T60" fmla="*/ 958 w 2192"/>
              <a:gd name="T61" fmla="*/ 0 h 8"/>
              <a:gd name="T62" fmla="*/ 933 w 2192"/>
              <a:gd name="T63" fmla="*/ 0 h 8"/>
              <a:gd name="T64" fmla="*/ 882 w 2192"/>
              <a:gd name="T65" fmla="*/ 8 h 8"/>
              <a:gd name="T66" fmla="*/ 807 w 2192"/>
              <a:gd name="T67" fmla="*/ 8 h 8"/>
              <a:gd name="T68" fmla="*/ 807 w 2192"/>
              <a:gd name="T69" fmla="*/ 8 h 8"/>
              <a:gd name="T70" fmla="*/ 756 w 2192"/>
              <a:gd name="T71" fmla="*/ 0 h 8"/>
              <a:gd name="T72" fmla="*/ 731 w 2192"/>
              <a:gd name="T73" fmla="*/ 0 h 8"/>
              <a:gd name="T74" fmla="*/ 680 w 2192"/>
              <a:gd name="T75" fmla="*/ 8 h 8"/>
              <a:gd name="T76" fmla="*/ 605 w 2192"/>
              <a:gd name="T77" fmla="*/ 8 h 8"/>
              <a:gd name="T78" fmla="*/ 605 w 2192"/>
              <a:gd name="T79" fmla="*/ 8 h 8"/>
              <a:gd name="T80" fmla="*/ 554 w 2192"/>
              <a:gd name="T81" fmla="*/ 0 h 8"/>
              <a:gd name="T82" fmla="*/ 529 w 2192"/>
              <a:gd name="T83" fmla="*/ 0 h 8"/>
              <a:gd name="T84" fmla="*/ 479 w 2192"/>
              <a:gd name="T85" fmla="*/ 8 h 8"/>
              <a:gd name="T86" fmla="*/ 403 w 2192"/>
              <a:gd name="T87" fmla="*/ 8 h 8"/>
              <a:gd name="T88" fmla="*/ 403 w 2192"/>
              <a:gd name="T89" fmla="*/ 8 h 8"/>
              <a:gd name="T90" fmla="*/ 353 w 2192"/>
              <a:gd name="T91" fmla="*/ 0 h 8"/>
              <a:gd name="T92" fmla="*/ 327 w 2192"/>
              <a:gd name="T93" fmla="*/ 0 h 8"/>
              <a:gd name="T94" fmla="*/ 277 w 2192"/>
              <a:gd name="T95" fmla="*/ 8 h 8"/>
              <a:gd name="T96" fmla="*/ 201 w 2192"/>
              <a:gd name="T97" fmla="*/ 8 h 8"/>
              <a:gd name="T98" fmla="*/ 201 w 2192"/>
              <a:gd name="T99" fmla="*/ 8 h 8"/>
              <a:gd name="T100" fmla="*/ 151 w 2192"/>
              <a:gd name="T101" fmla="*/ 0 h 8"/>
              <a:gd name="T102" fmla="*/ 126 w 2192"/>
              <a:gd name="T103" fmla="*/ 0 h 8"/>
              <a:gd name="T104" fmla="*/ 75 w 2192"/>
              <a:gd name="T105" fmla="*/ 8 h 8"/>
              <a:gd name="T106" fmla="*/ 0 w 2192"/>
              <a:gd name="T107" fmla="*/ 8 h 8"/>
              <a:gd name="T108" fmla="*/ 0 w 2192"/>
              <a:gd name="T10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92" h="8">
                <a:moveTo>
                  <a:pt x="2167" y="8"/>
                </a:moveTo>
                <a:lnTo>
                  <a:pt x="2192" y="8"/>
                </a:lnTo>
                <a:lnTo>
                  <a:pt x="2192" y="0"/>
                </a:lnTo>
                <a:lnTo>
                  <a:pt x="2167" y="0"/>
                </a:lnTo>
                <a:lnTo>
                  <a:pt x="2167" y="8"/>
                </a:lnTo>
                <a:close/>
                <a:moveTo>
                  <a:pt x="2116" y="8"/>
                </a:moveTo>
                <a:lnTo>
                  <a:pt x="2141" y="8"/>
                </a:lnTo>
                <a:lnTo>
                  <a:pt x="2141" y="0"/>
                </a:lnTo>
                <a:lnTo>
                  <a:pt x="2116" y="0"/>
                </a:lnTo>
                <a:lnTo>
                  <a:pt x="2116" y="8"/>
                </a:lnTo>
                <a:close/>
                <a:moveTo>
                  <a:pt x="2066" y="8"/>
                </a:moveTo>
                <a:lnTo>
                  <a:pt x="2091" y="8"/>
                </a:lnTo>
                <a:lnTo>
                  <a:pt x="2091" y="0"/>
                </a:lnTo>
                <a:lnTo>
                  <a:pt x="2066" y="0"/>
                </a:lnTo>
                <a:lnTo>
                  <a:pt x="2066" y="8"/>
                </a:lnTo>
                <a:close/>
                <a:moveTo>
                  <a:pt x="2015" y="8"/>
                </a:moveTo>
                <a:lnTo>
                  <a:pt x="2041" y="8"/>
                </a:lnTo>
                <a:lnTo>
                  <a:pt x="2041" y="0"/>
                </a:lnTo>
                <a:lnTo>
                  <a:pt x="2015" y="0"/>
                </a:lnTo>
                <a:lnTo>
                  <a:pt x="2015" y="8"/>
                </a:lnTo>
                <a:close/>
                <a:moveTo>
                  <a:pt x="1967" y="8"/>
                </a:moveTo>
                <a:lnTo>
                  <a:pt x="1990" y="8"/>
                </a:lnTo>
                <a:lnTo>
                  <a:pt x="1990" y="0"/>
                </a:lnTo>
                <a:lnTo>
                  <a:pt x="1967" y="0"/>
                </a:lnTo>
                <a:lnTo>
                  <a:pt x="1967" y="8"/>
                </a:lnTo>
                <a:close/>
                <a:moveTo>
                  <a:pt x="1916" y="8"/>
                </a:moveTo>
                <a:lnTo>
                  <a:pt x="1941" y="8"/>
                </a:lnTo>
                <a:lnTo>
                  <a:pt x="1941" y="0"/>
                </a:lnTo>
                <a:lnTo>
                  <a:pt x="1916" y="0"/>
                </a:lnTo>
                <a:lnTo>
                  <a:pt x="1916" y="8"/>
                </a:lnTo>
                <a:close/>
                <a:moveTo>
                  <a:pt x="1866" y="8"/>
                </a:moveTo>
                <a:lnTo>
                  <a:pt x="1891" y="8"/>
                </a:lnTo>
                <a:lnTo>
                  <a:pt x="1891" y="0"/>
                </a:lnTo>
                <a:lnTo>
                  <a:pt x="1866" y="0"/>
                </a:lnTo>
                <a:lnTo>
                  <a:pt x="1866" y="8"/>
                </a:lnTo>
                <a:close/>
                <a:moveTo>
                  <a:pt x="1815" y="8"/>
                </a:moveTo>
                <a:lnTo>
                  <a:pt x="1840" y="8"/>
                </a:lnTo>
                <a:lnTo>
                  <a:pt x="1840" y="0"/>
                </a:lnTo>
                <a:lnTo>
                  <a:pt x="1815" y="0"/>
                </a:lnTo>
                <a:lnTo>
                  <a:pt x="1815" y="8"/>
                </a:lnTo>
                <a:close/>
                <a:moveTo>
                  <a:pt x="1765" y="8"/>
                </a:moveTo>
                <a:lnTo>
                  <a:pt x="1790" y="8"/>
                </a:lnTo>
                <a:lnTo>
                  <a:pt x="1790" y="0"/>
                </a:lnTo>
                <a:lnTo>
                  <a:pt x="1765" y="0"/>
                </a:lnTo>
                <a:lnTo>
                  <a:pt x="1765" y="8"/>
                </a:lnTo>
                <a:close/>
                <a:moveTo>
                  <a:pt x="1714" y="8"/>
                </a:moveTo>
                <a:lnTo>
                  <a:pt x="1740" y="8"/>
                </a:lnTo>
                <a:lnTo>
                  <a:pt x="1740" y="0"/>
                </a:lnTo>
                <a:lnTo>
                  <a:pt x="1714" y="0"/>
                </a:lnTo>
                <a:lnTo>
                  <a:pt x="1714" y="8"/>
                </a:lnTo>
                <a:close/>
                <a:moveTo>
                  <a:pt x="1664" y="8"/>
                </a:moveTo>
                <a:lnTo>
                  <a:pt x="1689" y="8"/>
                </a:lnTo>
                <a:lnTo>
                  <a:pt x="1689" y="0"/>
                </a:lnTo>
                <a:lnTo>
                  <a:pt x="1664" y="0"/>
                </a:lnTo>
                <a:lnTo>
                  <a:pt x="1664" y="8"/>
                </a:lnTo>
                <a:close/>
                <a:moveTo>
                  <a:pt x="1614" y="8"/>
                </a:moveTo>
                <a:lnTo>
                  <a:pt x="1639" y="8"/>
                </a:lnTo>
                <a:lnTo>
                  <a:pt x="1639" y="0"/>
                </a:lnTo>
                <a:lnTo>
                  <a:pt x="1614" y="0"/>
                </a:lnTo>
                <a:lnTo>
                  <a:pt x="1614" y="8"/>
                </a:lnTo>
                <a:close/>
                <a:moveTo>
                  <a:pt x="1563" y="8"/>
                </a:moveTo>
                <a:lnTo>
                  <a:pt x="1588" y="8"/>
                </a:lnTo>
                <a:lnTo>
                  <a:pt x="1588" y="0"/>
                </a:lnTo>
                <a:lnTo>
                  <a:pt x="1563" y="0"/>
                </a:lnTo>
                <a:lnTo>
                  <a:pt x="1563" y="8"/>
                </a:lnTo>
                <a:close/>
                <a:moveTo>
                  <a:pt x="1513" y="8"/>
                </a:moveTo>
                <a:lnTo>
                  <a:pt x="1538" y="8"/>
                </a:lnTo>
                <a:lnTo>
                  <a:pt x="1538" y="0"/>
                </a:lnTo>
                <a:lnTo>
                  <a:pt x="1513" y="0"/>
                </a:lnTo>
                <a:lnTo>
                  <a:pt x="1513" y="8"/>
                </a:lnTo>
                <a:close/>
                <a:moveTo>
                  <a:pt x="1462" y="8"/>
                </a:moveTo>
                <a:lnTo>
                  <a:pt x="1487" y="8"/>
                </a:lnTo>
                <a:lnTo>
                  <a:pt x="1487" y="0"/>
                </a:lnTo>
                <a:lnTo>
                  <a:pt x="1462" y="0"/>
                </a:lnTo>
                <a:lnTo>
                  <a:pt x="1462" y="8"/>
                </a:lnTo>
                <a:close/>
                <a:moveTo>
                  <a:pt x="1412" y="8"/>
                </a:moveTo>
                <a:lnTo>
                  <a:pt x="1437" y="8"/>
                </a:lnTo>
                <a:lnTo>
                  <a:pt x="1437" y="0"/>
                </a:lnTo>
                <a:lnTo>
                  <a:pt x="1412" y="0"/>
                </a:lnTo>
                <a:lnTo>
                  <a:pt x="1412" y="8"/>
                </a:lnTo>
                <a:close/>
                <a:moveTo>
                  <a:pt x="1361" y="8"/>
                </a:moveTo>
                <a:lnTo>
                  <a:pt x="1387" y="8"/>
                </a:lnTo>
                <a:lnTo>
                  <a:pt x="1387" y="0"/>
                </a:lnTo>
                <a:lnTo>
                  <a:pt x="1361" y="0"/>
                </a:lnTo>
                <a:lnTo>
                  <a:pt x="1361" y="8"/>
                </a:lnTo>
                <a:close/>
                <a:moveTo>
                  <a:pt x="1311" y="8"/>
                </a:moveTo>
                <a:lnTo>
                  <a:pt x="1336" y="8"/>
                </a:lnTo>
                <a:lnTo>
                  <a:pt x="1336" y="0"/>
                </a:lnTo>
                <a:lnTo>
                  <a:pt x="1311" y="0"/>
                </a:lnTo>
                <a:lnTo>
                  <a:pt x="1311" y="8"/>
                </a:lnTo>
                <a:close/>
                <a:moveTo>
                  <a:pt x="1260" y="8"/>
                </a:moveTo>
                <a:lnTo>
                  <a:pt x="1286" y="8"/>
                </a:lnTo>
                <a:lnTo>
                  <a:pt x="1286" y="0"/>
                </a:lnTo>
                <a:lnTo>
                  <a:pt x="1260" y="0"/>
                </a:lnTo>
                <a:lnTo>
                  <a:pt x="1260" y="8"/>
                </a:lnTo>
                <a:close/>
                <a:moveTo>
                  <a:pt x="1210" y="8"/>
                </a:moveTo>
                <a:lnTo>
                  <a:pt x="1235" y="8"/>
                </a:lnTo>
                <a:lnTo>
                  <a:pt x="1235" y="0"/>
                </a:lnTo>
                <a:lnTo>
                  <a:pt x="1210" y="0"/>
                </a:lnTo>
                <a:lnTo>
                  <a:pt x="1210" y="8"/>
                </a:lnTo>
                <a:close/>
                <a:moveTo>
                  <a:pt x="1160" y="8"/>
                </a:moveTo>
                <a:lnTo>
                  <a:pt x="1185" y="8"/>
                </a:lnTo>
                <a:lnTo>
                  <a:pt x="1185" y="0"/>
                </a:lnTo>
                <a:lnTo>
                  <a:pt x="1160" y="0"/>
                </a:lnTo>
                <a:lnTo>
                  <a:pt x="1160" y="8"/>
                </a:lnTo>
                <a:close/>
                <a:moveTo>
                  <a:pt x="1109" y="8"/>
                </a:moveTo>
                <a:lnTo>
                  <a:pt x="1134" y="8"/>
                </a:lnTo>
                <a:lnTo>
                  <a:pt x="1134" y="0"/>
                </a:lnTo>
                <a:lnTo>
                  <a:pt x="1109" y="0"/>
                </a:lnTo>
                <a:lnTo>
                  <a:pt x="1109" y="8"/>
                </a:lnTo>
                <a:close/>
                <a:moveTo>
                  <a:pt x="1059" y="8"/>
                </a:moveTo>
                <a:lnTo>
                  <a:pt x="1084" y="8"/>
                </a:lnTo>
                <a:lnTo>
                  <a:pt x="1084" y="0"/>
                </a:lnTo>
                <a:lnTo>
                  <a:pt x="1059" y="0"/>
                </a:lnTo>
                <a:lnTo>
                  <a:pt x="1059" y="8"/>
                </a:lnTo>
                <a:close/>
                <a:moveTo>
                  <a:pt x="1008" y="8"/>
                </a:moveTo>
                <a:lnTo>
                  <a:pt x="1034" y="8"/>
                </a:lnTo>
                <a:lnTo>
                  <a:pt x="1034" y="0"/>
                </a:lnTo>
                <a:lnTo>
                  <a:pt x="1008" y="0"/>
                </a:lnTo>
                <a:lnTo>
                  <a:pt x="1008" y="8"/>
                </a:lnTo>
                <a:close/>
                <a:moveTo>
                  <a:pt x="958" y="8"/>
                </a:moveTo>
                <a:lnTo>
                  <a:pt x="983" y="8"/>
                </a:lnTo>
                <a:lnTo>
                  <a:pt x="983" y="0"/>
                </a:lnTo>
                <a:lnTo>
                  <a:pt x="958" y="0"/>
                </a:lnTo>
                <a:lnTo>
                  <a:pt x="958" y="8"/>
                </a:lnTo>
                <a:close/>
                <a:moveTo>
                  <a:pt x="907" y="8"/>
                </a:moveTo>
                <a:lnTo>
                  <a:pt x="933" y="8"/>
                </a:lnTo>
                <a:lnTo>
                  <a:pt x="933" y="0"/>
                </a:lnTo>
                <a:lnTo>
                  <a:pt x="907" y="0"/>
                </a:lnTo>
                <a:lnTo>
                  <a:pt x="907" y="8"/>
                </a:lnTo>
                <a:close/>
                <a:moveTo>
                  <a:pt x="857" y="8"/>
                </a:moveTo>
                <a:lnTo>
                  <a:pt x="882" y="8"/>
                </a:lnTo>
                <a:lnTo>
                  <a:pt x="882" y="0"/>
                </a:lnTo>
                <a:lnTo>
                  <a:pt x="857" y="0"/>
                </a:lnTo>
                <a:lnTo>
                  <a:pt x="857" y="8"/>
                </a:lnTo>
                <a:close/>
                <a:moveTo>
                  <a:pt x="807" y="8"/>
                </a:moveTo>
                <a:lnTo>
                  <a:pt x="832" y="8"/>
                </a:lnTo>
                <a:lnTo>
                  <a:pt x="832" y="0"/>
                </a:lnTo>
                <a:lnTo>
                  <a:pt x="807" y="0"/>
                </a:lnTo>
                <a:lnTo>
                  <a:pt x="807" y="8"/>
                </a:lnTo>
                <a:close/>
                <a:moveTo>
                  <a:pt x="756" y="8"/>
                </a:moveTo>
                <a:lnTo>
                  <a:pt x="781" y="8"/>
                </a:lnTo>
                <a:lnTo>
                  <a:pt x="781" y="0"/>
                </a:lnTo>
                <a:lnTo>
                  <a:pt x="756" y="0"/>
                </a:lnTo>
                <a:lnTo>
                  <a:pt x="756" y="8"/>
                </a:lnTo>
                <a:close/>
                <a:moveTo>
                  <a:pt x="706" y="8"/>
                </a:moveTo>
                <a:lnTo>
                  <a:pt x="731" y="8"/>
                </a:lnTo>
                <a:lnTo>
                  <a:pt x="731" y="0"/>
                </a:lnTo>
                <a:lnTo>
                  <a:pt x="706" y="0"/>
                </a:lnTo>
                <a:lnTo>
                  <a:pt x="706" y="8"/>
                </a:lnTo>
                <a:close/>
                <a:moveTo>
                  <a:pt x="655" y="8"/>
                </a:moveTo>
                <a:lnTo>
                  <a:pt x="680" y="8"/>
                </a:lnTo>
                <a:lnTo>
                  <a:pt x="680" y="0"/>
                </a:lnTo>
                <a:lnTo>
                  <a:pt x="655" y="0"/>
                </a:lnTo>
                <a:lnTo>
                  <a:pt x="655" y="8"/>
                </a:lnTo>
                <a:close/>
                <a:moveTo>
                  <a:pt x="605" y="8"/>
                </a:moveTo>
                <a:lnTo>
                  <a:pt x="630" y="8"/>
                </a:lnTo>
                <a:lnTo>
                  <a:pt x="630" y="0"/>
                </a:lnTo>
                <a:lnTo>
                  <a:pt x="605" y="0"/>
                </a:lnTo>
                <a:lnTo>
                  <a:pt x="605" y="8"/>
                </a:lnTo>
                <a:close/>
                <a:moveTo>
                  <a:pt x="554" y="8"/>
                </a:moveTo>
                <a:lnTo>
                  <a:pt x="580" y="8"/>
                </a:lnTo>
                <a:lnTo>
                  <a:pt x="580" y="0"/>
                </a:lnTo>
                <a:lnTo>
                  <a:pt x="554" y="0"/>
                </a:lnTo>
                <a:lnTo>
                  <a:pt x="554" y="8"/>
                </a:lnTo>
                <a:close/>
                <a:moveTo>
                  <a:pt x="504" y="8"/>
                </a:moveTo>
                <a:lnTo>
                  <a:pt x="529" y="8"/>
                </a:lnTo>
                <a:lnTo>
                  <a:pt x="529" y="0"/>
                </a:lnTo>
                <a:lnTo>
                  <a:pt x="504" y="0"/>
                </a:lnTo>
                <a:lnTo>
                  <a:pt x="504" y="8"/>
                </a:lnTo>
                <a:close/>
                <a:moveTo>
                  <a:pt x="454" y="8"/>
                </a:moveTo>
                <a:lnTo>
                  <a:pt x="479" y="8"/>
                </a:lnTo>
                <a:lnTo>
                  <a:pt x="479" y="0"/>
                </a:lnTo>
                <a:lnTo>
                  <a:pt x="454" y="0"/>
                </a:lnTo>
                <a:lnTo>
                  <a:pt x="454" y="8"/>
                </a:lnTo>
                <a:close/>
                <a:moveTo>
                  <a:pt x="403" y="8"/>
                </a:moveTo>
                <a:lnTo>
                  <a:pt x="428" y="8"/>
                </a:lnTo>
                <a:lnTo>
                  <a:pt x="428" y="0"/>
                </a:lnTo>
                <a:lnTo>
                  <a:pt x="403" y="0"/>
                </a:lnTo>
                <a:lnTo>
                  <a:pt x="403" y="8"/>
                </a:lnTo>
                <a:close/>
                <a:moveTo>
                  <a:pt x="353" y="8"/>
                </a:moveTo>
                <a:lnTo>
                  <a:pt x="378" y="8"/>
                </a:lnTo>
                <a:lnTo>
                  <a:pt x="378" y="0"/>
                </a:lnTo>
                <a:lnTo>
                  <a:pt x="353" y="0"/>
                </a:lnTo>
                <a:lnTo>
                  <a:pt x="353" y="8"/>
                </a:lnTo>
                <a:close/>
                <a:moveTo>
                  <a:pt x="302" y="8"/>
                </a:moveTo>
                <a:lnTo>
                  <a:pt x="327" y="8"/>
                </a:lnTo>
                <a:lnTo>
                  <a:pt x="327" y="0"/>
                </a:lnTo>
                <a:lnTo>
                  <a:pt x="302" y="0"/>
                </a:lnTo>
                <a:lnTo>
                  <a:pt x="302" y="8"/>
                </a:lnTo>
                <a:close/>
                <a:moveTo>
                  <a:pt x="252" y="8"/>
                </a:moveTo>
                <a:lnTo>
                  <a:pt x="277" y="8"/>
                </a:lnTo>
                <a:lnTo>
                  <a:pt x="277" y="0"/>
                </a:lnTo>
                <a:lnTo>
                  <a:pt x="252" y="0"/>
                </a:lnTo>
                <a:lnTo>
                  <a:pt x="252" y="8"/>
                </a:lnTo>
                <a:close/>
                <a:moveTo>
                  <a:pt x="201" y="8"/>
                </a:moveTo>
                <a:lnTo>
                  <a:pt x="227" y="8"/>
                </a:lnTo>
                <a:lnTo>
                  <a:pt x="227" y="0"/>
                </a:lnTo>
                <a:lnTo>
                  <a:pt x="201" y="0"/>
                </a:lnTo>
                <a:lnTo>
                  <a:pt x="201" y="8"/>
                </a:lnTo>
                <a:close/>
                <a:moveTo>
                  <a:pt x="151" y="8"/>
                </a:moveTo>
                <a:lnTo>
                  <a:pt x="176" y="8"/>
                </a:lnTo>
                <a:lnTo>
                  <a:pt x="176" y="0"/>
                </a:lnTo>
                <a:lnTo>
                  <a:pt x="151" y="0"/>
                </a:lnTo>
                <a:lnTo>
                  <a:pt x="151" y="8"/>
                </a:lnTo>
                <a:close/>
                <a:moveTo>
                  <a:pt x="100" y="8"/>
                </a:moveTo>
                <a:lnTo>
                  <a:pt x="126" y="8"/>
                </a:lnTo>
                <a:lnTo>
                  <a:pt x="126" y="0"/>
                </a:lnTo>
                <a:lnTo>
                  <a:pt x="100" y="0"/>
                </a:lnTo>
                <a:lnTo>
                  <a:pt x="100" y="8"/>
                </a:lnTo>
                <a:close/>
                <a:moveTo>
                  <a:pt x="50" y="8"/>
                </a:moveTo>
                <a:lnTo>
                  <a:pt x="75" y="8"/>
                </a:lnTo>
                <a:lnTo>
                  <a:pt x="75" y="0"/>
                </a:lnTo>
                <a:lnTo>
                  <a:pt x="50" y="0"/>
                </a:lnTo>
                <a:lnTo>
                  <a:pt x="50" y="8"/>
                </a:lnTo>
                <a:close/>
                <a:moveTo>
                  <a:pt x="0" y="8"/>
                </a:moveTo>
                <a:lnTo>
                  <a:pt x="25" y="8"/>
                </a:lnTo>
                <a:lnTo>
                  <a:pt x="25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814"/>
          <p:cNvSpPr>
            <a:spLocks noChangeArrowheads="1"/>
          </p:cNvSpPr>
          <p:nvPr/>
        </p:nvSpPr>
        <p:spPr bwMode="auto">
          <a:xfrm>
            <a:off x="4884984" y="6175958"/>
            <a:ext cx="20637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815"/>
          <p:cNvSpPr>
            <a:spLocks/>
          </p:cNvSpPr>
          <p:nvPr/>
        </p:nvSpPr>
        <p:spPr bwMode="auto">
          <a:xfrm>
            <a:off x="4884984" y="6175958"/>
            <a:ext cx="20637" cy="12700"/>
          </a:xfrm>
          <a:custGeom>
            <a:avLst/>
            <a:gdLst>
              <a:gd name="T0" fmla="*/ 0 w 13"/>
              <a:gd name="T1" fmla="*/ 8 h 8"/>
              <a:gd name="T2" fmla="*/ 13 w 13"/>
              <a:gd name="T3" fmla="*/ 8 h 8"/>
              <a:gd name="T4" fmla="*/ 13 w 13"/>
              <a:gd name="T5" fmla="*/ 0 h 8"/>
              <a:gd name="T6" fmla="*/ 0 w 13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8">
                <a:moveTo>
                  <a:pt x="0" y="8"/>
                </a:moveTo>
                <a:lnTo>
                  <a:pt x="13" y="8"/>
                </a:lnTo>
                <a:lnTo>
                  <a:pt x="13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816"/>
          <p:cNvSpPr>
            <a:spLocks noChangeArrowheads="1"/>
          </p:cNvSpPr>
          <p:nvPr/>
        </p:nvSpPr>
        <p:spPr bwMode="auto">
          <a:xfrm>
            <a:off x="1324222" y="6256922"/>
            <a:ext cx="358139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/>
            <a:r>
              <a:rPr lang="en-US" altLang="en-US" sz="1300" b="1" dirty="0">
                <a:solidFill>
                  <a:srgbClr val="FFFFFF"/>
                </a:solidFill>
                <a:latin typeface="+mn-lt"/>
              </a:rPr>
              <a:t>Rolling 24 Month Trends</a:t>
            </a:r>
            <a:endParaRPr lang="en-US" altLang="en-US" sz="1300" dirty="0">
              <a:latin typeface="+mn-lt"/>
            </a:endParaRPr>
          </a:p>
        </p:txBody>
      </p:sp>
      <p:sp>
        <p:nvSpPr>
          <p:cNvPr id="40" name="Freeform 817"/>
          <p:cNvSpPr>
            <a:spLocks/>
          </p:cNvSpPr>
          <p:nvPr/>
        </p:nvSpPr>
        <p:spPr bwMode="auto">
          <a:xfrm>
            <a:off x="1925885" y="2634246"/>
            <a:ext cx="871537" cy="366713"/>
          </a:xfrm>
          <a:custGeom>
            <a:avLst/>
            <a:gdLst>
              <a:gd name="T0" fmla="*/ 0 w 327"/>
              <a:gd name="T1" fmla="*/ 0 h 137"/>
              <a:gd name="T2" fmla="*/ 0 w 327"/>
              <a:gd name="T3" fmla="*/ 90 h 137"/>
              <a:gd name="T4" fmla="*/ 1 w 327"/>
              <a:gd name="T5" fmla="*/ 94 h 137"/>
              <a:gd name="T6" fmla="*/ 5 w 327"/>
              <a:gd name="T7" fmla="*/ 95 h 137"/>
              <a:gd name="T8" fmla="*/ 317 w 327"/>
              <a:gd name="T9" fmla="*/ 95 h 137"/>
              <a:gd name="T10" fmla="*/ 317 w 327"/>
              <a:gd name="T11" fmla="*/ 137 h 137"/>
              <a:gd name="T12" fmla="*/ 327 w 327"/>
              <a:gd name="T13" fmla="*/ 137 h 137"/>
              <a:gd name="T14" fmla="*/ 327 w 327"/>
              <a:gd name="T15" fmla="*/ 90 h 137"/>
              <a:gd name="T16" fmla="*/ 325 w 327"/>
              <a:gd name="T17" fmla="*/ 87 h 137"/>
              <a:gd name="T18" fmla="*/ 322 w 327"/>
              <a:gd name="T19" fmla="*/ 85 h 137"/>
              <a:gd name="T20" fmla="*/ 10 w 327"/>
              <a:gd name="T21" fmla="*/ 85 h 137"/>
              <a:gd name="T22" fmla="*/ 10 w 327"/>
              <a:gd name="T23" fmla="*/ 0 h 137"/>
              <a:gd name="T24" fmla="*/ 0 w 327"/>
              <a:gd name="T25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7" h="137">
                <a:moveTo>
                  <a:pt x="0" y="0"/>
                </a:moveTo>
                <a:cubicBezTo>
                  <a:pt x="0" y="90"/>
                  <a:pt x="0" y="90"/>
                  <a:pt x="0" y="90"/>
                </a:cubicBezTo>
                <a:cubicBezTo>
                  <a:pt x="0" y="91"/>
                  <a:pt x="0" y="93"/>
                  <a:pt x="1" y="94"/>
                </a:cubicBezTo>
                <a:cubicBezTo>
                  <a:pt x="2" y="95"/>
                  <a:pt x="3" y="95"/>
                  <a:pt x="5" y="95"/>
                </a:cubicBezTo>
                <a:cubicBezTo>
                  <a:pt x="317" y="95"/>
                  <a:pt x="317" y="95"/>
                  <a:pt x="317" y="95"/>
                </a:cubicBezTo>
                <a:cubicBezTo>
                  <a:pt x="317" y="137"/>
                  <a:pt x="317" y="137"/>
                  <a:pt x="317" y="137"/>
                </a:cubicBezTo>
                <a:cubicBezTo>
                  <a:pt x="327" y="137"/>
                  <a:pt x="327" y="137"/>
                  <a:pt x="327" y="137"/>
                </a:cubicBezTo>
                <a:cubicBezTo>
                  <a:pt x="327" y="90"/>
                  <a:pt x="327" y="90"/>
                  <a:pt x="327" y="90"/>
                </a:cubicBezTo>
                <a:cubicBezTo>
                  <a:pt x="327" y="89"/>
                  <a:pt x="326" y="87"/>
                  <a:pt x="325" y="87"/>
                </a:cubicBezTo>
                <a:cubicBezTo>
                  <a:pt x="324" y="86"/>
                  <a:pt x="323" y="85"/>
                  <a:pt x="322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818"/>
          <p:cNvSpPr>
            <a:spLocks/>
          </p:cNvSpPr>
          <p:nvPr/>
        </p:nvSpPr>
        <p:spPr bwMode="auto">
          <a:xfrm>
            <a:off x="2730746" y="2985084"/>
            <a:ext cx="107951" cy="93663"/>
          </a:xfrm>
          <a:custGeom>
            <a:avLst/>
            <a:gdLst>
              <a:gd name="T0" fmla="*/ 0 w 68"/>
              <a:gd name="T1" fmla="*/ 0 h 59"/>
              <a:gd name="T2" fmla="*/ 34 w 68"/>
              <a:gd name="T3" fmla="*/ 59 h 59"/>
              <a:gd name="T4" fmla="*/ 68 w 68"/>
              <a:gd name="T5" fmla="*/ 0 h 59"/>
              <a:gd name="T6" fmla="*/ 0 w 68"/>
              <a:gd name="T7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59">
                <a:moveTo>
                  <a:pt x="0" y="0"/>
                </a:moveTo>
                <a:lnTo>
                  <a:pt x="34" y="59"/>
                </a:lnTo>
                <a:lnTo>
                  <a:pt x="68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819"/>
          <p:cNvSpPr>
            <a:spLocks noEditPoints="1"/>
          </p:cNvSpPr>
          <p:nvPr/>
        </p:nvSpPr>
        <p:spPr bwMode="auto">
          <a:xfrm>
            <a:off x="3868984" y="4191583"/>
            <a:ext cx="1304925" cy="1639888"/>
          </a:xfrm>
          <a:custGeom>
            <a:avLst/>
            <a:gdLst>
              <a:gd name="T0" fmla="*/ 18 w 822"/>
              <a:gd name="T1" fmla="*/ 0 h 1033"/>
              <a:gd name="T2" fmla="*/ 55 w 822"/>
              <a:gd name="T3" fmla="*/ 0 h 1033"/>
              <a:gd name="T4" fmla="*/ 90 w 822"/>
              <a:gd name="T5" fmla="*/ 0 h 1033"/>
              <a:gd name="T6" fmla="*/ 127 w 822"/>
              <a:gd name="T7" fmla="*/ 0 h 1033"/>
              <a:gd name="T8" fmla="*/ 164 w 822"/>
              <a:gd name="T9" fmla="*/ 0 h 1033"/>
              <a:gd name="T10" fmla="*/ 200 w 822"/>
              <a:gd name="T11" fmla="*/ 0 h 1033"/>
              <a:gd name="T12" fmla="*/ 237 w 822"/>
              <a:gd name="T13" fmla="*/ 0 h 1033"/>
              <a:gd name="T14" fmla="*/ 274 w 822"/>
              <a:gd name="T15" fmla="*/ 0 h 1033"/>
              <a:gd name="T16" fmla="*/ 309 w 822"/>
              <a:gd name="T17" fmla="*/ 0 h 1033"/>
              <a:gd name="T18" fmla="*/ 346 w 822"/>
              <a:gd name="T19" fmla="*/ 0 h 1033"/>
              <a:gd name="T20" fmla="*/ 381 w 822"/>
              <a:gd name="T21" fmla="*/ 0 h 1033"/>
              <a:gd name="T22" fmla="*/ 418 w 822"/>
              <a:gd name="T23" fmla="*/ 0 h 1033"/>
              <a:gd name="T24" fmla="*/ 455 w 822"/>
              <a:gd name="T25" fmla="*/ 0 h 1033"/>
              <a:gd name="T26" fmla="*/ 490 w 822"/>
              <a:gd name="T27" fmla="*/ 0 h 1033"/>
              <a:gd name="T28" fmla="*/ 527 w 822"/>
              <a:gd name="T29" fmla="*/ 0 h 1033"/>
              <a:gd name="T30" fmla="*/ 563 w 822"/>
              <a:gd name="T31" fmla="*/ 0 h 1033"/>
              <a:gd name="T32" fmla="*/ 600 w 822"/>
              <a:gd name="T33" fmla="*/ 0 h 1033"/>
              <a:gd name="T34" fmla="*/ 637 w 822"/>
              <a:gd name="T35" fmla="*/ 0 h 1033"/>
              <a:gd name="T36" fmla="*/ 672 w 822"/>
              <a:gd name="T37" fmla="*/ 0 h 1033"/>
              <a:gd name="T38" fmla="*/ 709 w 822"/>
              <a:gd name="T39" fmla="*/ 0 h 1033"/>
              <a:gd name="T40" fmla="*/ 746 w 822"/>
              <a:gd name="T41" fmla="*/ 0 h 1033"/>
              <a:gd name="T42" fmla="*/ 781 w 822"/>
              <a:gd name="T43" fmla="*/ 0 h 1033"/>
              <a:gd name="T44" fmla="*/ 800 w 822"/>
              <a:gd name="T45" fmla="*/ 17 h 1033"/>
              <a:gd name="T46" fmla="*/ 822 w 822"/>
              <a:gd name="T47" fmla="*/ 14 h 1033"/>
              <a:gd name="T48" fmla="*/ 805 w 822"/>
              <a:gd name="T49" fmla="*/ 49 h 1033"/>
              <a:gd name="T50" fmla="*/ 805 w 822"/>
              <a:gd name="T51" fmla="*/ 86 h 1033"/>
              <a:gd name="T52" fmla="*/ 805 w 822"/>
              <a:gd name="T53" fmla="*/ 123 h 1033"/>
              <a:gd name="T54" fmla="*/ 805 w 822"/>
              <a:gd name="T55" fmla="*/ 158 h 1033"/>
              <a:gd name="T56" fmla="*/ 805 w 822"/>
              <a:gd name="T57" fmla="*/ 195 h 1033"/>
              <a:gd name="T58" fmla="*/ 805 w 822"/>
              <a:gd name="T59" fmla="*/ 232 h 1033"/>
              <a:gd name="T60" fmla="*/ 805 w 822"/>
              <a:gd name="T61" fmla="*/ 268 h 1033"/>
              <a:gd name="T62" fmla="*/ 805 w 822"/>
              <a:gd name="T63" fmla="*/ 305 h 1033"/>
              <a:gd name="T64" fmla="*/ 805 w 822"/>
              <a:gd name="T65" fmla="*/ 340 h 1033"/>
              <a:gd name="T66" fmla="*/ 805 w 822"/>
              <a:gd name="T67" fmla="*/ 377 h 1033"/>
              <a:gd name="T68" fmla="*/ 805 w 822"/>
              <a:gd name="T69" fmla="*/ 414 h 1033"/>
              <a:gd name="T70" fmla="*/ 805 w 822"/>
              <a:gd name="T71" fmla="*/ 449 h 1033"/>
              <a:gd name="T72" fmla="*/ 805 w 822"/>
              <a:gd name="T73" fmla="*/ 486 h 1033"/>
              <a:gd name="T74" fmla="*/ 805 w 822"/>
              <a:gd name="T75" fmla="*/ 523 h 1033"/>
              <a:gd name="T76" fmla="*/ 805 w 822"/>
              <a:gd name="T77" fmla="*/ 559 h 1033"/>
              <a:gd name="T78" fmla="*/ 805 w 822"/>
              <a:gd name="T79" fmla="*/ 596 h 1033"/>
              <a:gd name="T80" fmla="*/ 805 w 822"/>
              <a:gd name="T81" fmla="*/ 631 h 1033"/>
              <a:gd name="T82" fmla="*/ 805 w 822"/>
              <a:gd name="T83" fmla="*/ 668 h 1033"/>
              <a:gd name="T84" fmla="*/ 805 w 822"/>
              <a:gd name="T85" fmla="*/ 705 h 1033"/>
              <a:gd name="T86" fmla="*/ 805 w 822"/>
              <a:gd name="T87" fmla="*/ 740 h 1033"/>
              <a:gd name="T88" fmla="*/ 805 w 822"/>
              <a:gd name="T89" fmla="*/ 777 h 1033"/>
              <a:gd name="T90" fmla="*/ 805 w 822"/>
              <a:gd name="T91" fmla="*/ 814 h 1033"/>
              <a:gd name="T92" fmla="*/ 805 w 822"/>
              <a:gd name="T93" fmla="*/ 850 h 1033"/>
              <a:gd name="T94" fmla="*/ 805 w 822"/>
              <a:gd name="T95" fmla="*/ 887 h 1033"/>
              <a:gd name="T96" fmla="*/ 805 w 822"/>
              <a:gd name="T97" fmla="*/ 922 h 1033"/>
              <a:gd name="T98" fmla="*/ 805 w 822"/>
              <a:gd name="T99" fmla="*/ 959 h 1033"/>
              <a:gd name="T100" fmla="*/ 805 w 822"/>
              <a:gd name="T101" fmla="*/ 996 h 1033"/>
              <a:gd name="T102" fmla="*/ 822 w 822"/>
              <a:gd name="T103" fmla="*/ 1013 h 1033"/>
              <a:gd name="T104" fmla="*/ 806 w 822"/>
              <a:gd name="T105" fmla="*/ 1016 h 1033"/>
              <a:gd name="T106" fmla="*/ 788 w 822"/>
              <a:gd name="T107" fmla="*/ 1016 h 1033"/>
              <a:gd name="T108" fmla="*/ 753 w 822"/>
              <a:gd name="T109" fmla="*/ 1016 h 1033"/>
              <a:gd name="T110" fmla="*/ 716 w 822"/>
              <a:gd name="T111" fmla="*/ 1016 h 1033"/>
              <a:gd name="T112" fmla="*/ 680 w 822"/>
              <a:gd name="T113" fmla="*/ 1016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22" h="1033">
                <a:moveTo>
                  <a:pt x="18" y="0"/>
                </a:moveTo>
                <a:lnTo>
                  <a:pt x="0" y="0"/>
                </a:lnTo>
                <a:lnTo>
                  <a:pt x="0" y="17"/>
                </a:lnTo>
                <a:lnTo>
                  <a:pt x="18" y="17"/>
                </a:lnTo>
                <a:lnTo>
                  <a:pt x="18" y="0"/>
                </a:lnTo>
                <a:close/>
                <a:moveTo>
                  <a:pt x="55" y="0"/>
                </a:moveTo>
                <a:lnTo>
                  <a:pt x="37" y="0"/>
                </a:lnTo>
                <a:lnTo>
                  <a:pt x="37" y="17"/>
                </a:lnTo>
                <a:lnTo>
                  <a:pt x="55" y="17"/>
                </a:lnTo>
                <a:lnTo>
                  <a:pt x="55" y="0"/>
                </a:lnTo>
                <a:close/>
                <a:moveTo>
                  <a:pt x="90" y="0"/>
                </a:moveTo>
                <a:lnTo>
                  <a:pt x="73" y="0"/>
                </a:lnTo>
                <a:lnTo>
                  <a:pt x="73" y="17"/>
                </a:lnTo>
                <a:lnTo>
                  <a:pt x="90" y="17"/>
                </a:lnTo>
                <a:lnTo>
                  <a:pt x="90" y="0"/>
                </a:lnTo>
                <a:close/>
                <a:moveTo>
                  <a:pt x="127" y="0"/>
                </a:moveTo>
                <a:lnTo>
                  <a:pt x="109" y="0"/>
                </a:lnTo>
                <a:lnTo>
                  <a:pt x="109" y="17"/>
                </a:lnTo>
                <a:lnTo>
                  <a:pt x="127" y="17"/>
                </a:lnTo>
                <a:lnTo>
                  <a:pt x="127" y="0"/>
                </a:lnTo>
                <a:close/>
                <a:moveTo>
                  <a:pt x="164" y="0"/>
                </a:moveTo>
                <a:lnTo>
                  <a:pt x="146" y="0"/>
                </a:lnTo>
                <a:lnTo>
                  <a:pt x="146" y="17"/>
                </a:lnTo>
                <a:lnTo>
                  <a:pt x="164" y="17"/>
                </a:lnTo>
                <a:lnTo>
                  <a:pt x="164" y="0"/>
                </a:lnTo>
                <a:close/>
                <a:moveTo>
                  <a:pt x="200" y="0"/>
                </a:moveTo>
                <a:lnTo>
                  <a:pt x="181" y="0"/>
                </a:lnTo>
                <a:lnTo>
                  <a:pt x="181" y="17"/>
                </a:lnTo>
                <a:lnTo>
                  <a:pt x="200" y="17"/>
                </a:lnTo>
                <a:lnTo>
                  <a:pt x="200" y="0"/>
                </a:lnTo>
                <a:close/>
                <a:moveTo>
                  <a:pt x="237" y="0"/>
                </a:moveTo>
                <a:lnTo>
                  <a:pt x="218" y="0"/>
                </a:lnTo>
                <a:lnTo>
                  <a:pt x="218" y="17"/>
                </a:lnTo>
                <a:lnTo>
                  <a:pt x="237" y="17"/>
                </a:lnTo>
                <a:lnTo>
                  <a:pt x="237" y="0"/>
                </a:lnTo>
                <a:close/>
                <a:moveTo>
                  <a:pt x="274" y="0"/>
                </a:moveTo>
                <a:lnTo>
                  <a:pt x="255" y="0"/>
                </a:lnTo>
                <a:lnTo>
                  <a:pt x="255" y="17"/>
                </a:lnTo>
                <a:lnTo>
                  <a:pt x="274" y="17"/>
                </a:lnTo>
                <a:lnTo>
                  <a:pt x="274" y="0"/>
                </a:lnTo>
                <a:close/>
                <a:moveTo>
                  <a:pt x="309" y="0"/>
                </a:moveTo>
                <a:lnTo>
                  <a:pt x="290" y="0"/>
                </a:lnTo>
                <a:lnTo>
                  <a:pt x="290" y="17"/>
                </a:lnTo>
                <a:lnTo>
                  <a:pt x="309" y="17"/>
                </a:lnTo>
                <a:lnTo>
                  <a:pt x="309" y="0"/>
                </a:lnTo>
                <a:close/>
                <a:moveTo>
                  <a:pt x="346" y="0"/>
                </a:moveTo>
                <a:lnTo>
                  <a:pt x="327" y="0"/>
                </a:lnTo>
                <a:lnTo>
                  <a:pt x="327" y="17"/>
                </a:lnTo>
                <a:lnTo>
                  <a:pt x="346" y="17"/>
                </a:lnTo>
                <a:lnTo>
                  <a:pt x="346" y="0"/>
                </a:lnTo>
                <a:close/>
                <a:moveTo>
                  <a:pt x="381" y="0"/>
                </a:moveTo>
                <a:lnTo>
                  <a:pt x="364" y="0"/>
                </a:lnTo>
                <a:lnTo>
                  <a:pt x="364" y="17"/>
                </a:lnTo>
                <a:lnTo>
                  <a:pt x="381" y="17"/>
                </a:lnTo>
                <a:lnTo>
                  <a:pt x="381" y="0"/>
                </a:lnTo>
                <a:close/>
                <a:moveTo>
                  <a:pt x="418" y="0"/>
                </a:moveTo>
                <a:lnTo>
                  <a:pt x="400" y="0"/>
                </a:lnTo>
                <a:lnTo>
                  <a:pt x="400" y="17"/>
                </a:lnTo>
                <a:lnTo>
                  <a:pt x="418" y="17"/>
                </a:lnTo>
                <a:lnTo>
                  <a:pt x="418" y="0"/>
                </a:lnTo>
                <a:close/>
                <a:moveTo>
                  <a:pt x="455" y="0"/>
                </a:moveTo>
                <a:lnTo>
                  <a:pt x="437" y="0"/>
                </a:lnTo>
                <a:lnTo>
                  <a:pt x="437" y="17"/>
                </a:lnTo>
                <a:lnTo>
                  <a:pt x="455" y="17"/>
                </a:lnTo>
                <a:lnTo>
                  <a:pt x="455" y="0"/>
                </a:lnTo>
                <a:close/>
                <a:moveTo>
                  <a:pt x="490" y="0"/>
                </a:moveTo>
                <a:lnTo>
                  <a:pt x="472" y="0"/>
                </a:lnTo>
                <a:lnTo>
                  <a:pt x="472" y="17"/>
                </a:lnTo>
                <a:lnTo>
                  <a:pt x="490" y="17"/>
                </a:lnTo>
                <a:lnTo>
                  <a:pt x="490" y="0"/>
                </a:lnTo>
                <a:close/>
                <a:moveTo>
                  <a:pt x="527" y="0"/>
                </a:moveTo>
                <a:lnTo>
                  <a:pt x="509" y="0"/>
                </a:lnTo>
                <a:lnTo>
                  <a:pt x="509" y="17"/>
                </a:lnTo>
                <a:lnTo>
                  <a:pt x="527" y="17"/>
                </a:lnTo>
                <a:lnTo>
                  <a:pt x="527" y="0"/>
                </a:lnTo>
                <a:close/>
                <a:moveTo>
                  <a:pt x="563" y="0"/>
                </a:moveTo>
                <a:lnTo>
                  <a:pt x="546" y="0"/>
                </a:lnTo>
                <a:lnTo>
                  <a:pt x="546" y="17"/>
                </a:lnTo>
                <a:lnTo>
                  <a:pt x="563" y="17"/>
                </a:lnTo>
                <a:lnTo>
                  <a:pt x="563" y="0"/>
                </a:lnTo>
                <a:close/>
                <a:moveTo>
                  <a:pt x="600" y="0"/>
                </a:moveTo>
                <a:lnTo>
                  <a:pt x="581" y="0"/>
                </a:lnTo>
                <a:lnTo>
                  <a:pt x="581" y="17"/>
                </a:lnTo>
                <a:lnTo>
                  <a:pt x="600" y="17"/>
                </a:lnTo>
                <a:lnTo>
                  <a:pt x="600" y="0"/>
                </a:lnTo>
                <a:close/>
                <a:moveTo>
                  <a:pt x="637" y="0"/>
                </a:moveTo>
                <a:lnTo>
                  <a:pt x="618" y="0"/>
                </a:lnTo>
                <a:lnTo>
                  <a:pt x="618" y="17"/>
                </a:lnTo>
                <a:lnTo>
                  <a:pt x="637" y="17"/>
                </a:lnTo>
                <a:lnTo>
                  <a:pt x="637" y="0"/>
                </a:lnTo>
                <a:close/>
                <a:moveTo>
                  <a:pt x="672" y="0"/>
                </a:moveTo>
                <a:lnTo>
                  <a:pt x="655" y="0"/>
                </a:lnTo>
                <a:lnTo>
                  <a:pt x="655" y="17"/>
                </a:lnTo>
                <a:lnTo>
                  <a:pt x="672" y="17"/>
                </a:lnTo>
                <a:lnTo>
                  <a:pt x="672" y="0"/>
                </a:lnTo>
                <a:close/>
                <a:moveTo>
                  <a:pt x="709" y="0"/>
                </a:moveTo>
                <a:lnTo>
                  <a:pt x="690" y="0"/>
                </a:lnTo>
                <a:lnTo>
                  <a:pt x="690" y="17"/>
                </a:lnTo>
                <a:lnTo>
                  <a:pt x="709" y="17"/>
                </a:lnTo>
                <a:lnTo>
                  <a:pt x="709" y="0"/>
                </a:lnTo>
                <a:close/>
                <a:moveTo>
                  <a:pt x="746" y="0"/>
                </a:moveTo>
                <a:lnTo>
                  <a:pt x="727" y="0"/>
                </a:lnTo>
                <a:lnTo>
                  <a:pt x="727" y="17"/>
                </a:lnTo>
                <a:lnTo>
                  <a:pt x="746" y="17"/>
                </a:lnTo>
                <a:lnTo>
                  <a:pt x="746" y="0"/>
                </a:lnTo>
                <a:close/>
                <a:moveTo>
                  <a:pt x="781" y="0"/>
                </a:moveTo>
                <a:lnTo>
                  <a:pt x="763" y="0"/>
                </a:lnTo>
                <a:lnTo>
                  <a:pt x="763" y="17"/>
                </a:lnTo>
                <a:lnTo>
                  <a:pt x="781" y="17"/>
                </a:lnTo>
                <a:lnTo>
                  <a:pt x="781" y="0"/>
                </a:lnTo>
                <a:close/>
                <a:moveTo>
                  <a:pt x="822" y="14"/>
                </a:moveTo>
                <a:lnTo>
                  <a:pt x="822" y="9"/>
                </a:lnTo>
                <a:lnTo>
                  <a:pt x="822" y="0"/>
                </a:lnTo>
                <a:lnTo>
                  <a:pt x="800" y="0"/>
                </a:lnTo>
                <a:lnTo>
                  <a:pt x="800" y="17"/>
                </a:lnTo>
                <a:lnTo>
                  <a:pt x="813" y="17"/>
                </a:lnTo>
                <a:lnTo>
                  <a:pt x="813" y="9"/>
                </a:lnTo>
                <a:lnTo>
                  <a:pt x="805" y="9"/>
                </a:lnTo>
                <a:lnTo>
                  <a:pt x="805" y="14"/>
                </a:lnTo>
                <a:lnTo>
                  <a:pt x="822" y="14"/>
                </a:lnTo>
                <a:lnTo>
                  <a:pt x="822" y="14"/>
                </a:lnTo>
                <a:close/>
                <a:moveTo>
                  <a:pt x="822" y="49"/>
                </a:moveTo>
                <a:lnTo>
                  <a:pt x="822" y="32"/>
                </a:lnTo>
                <a:lnTo>
                  <a:pt x="805" y="32"/>
                </a:lnTo>
                <a:lnTo>
                  <a:pt x="805" y="49"/>
                </a:lnTo>
                <a:lnTo>
                  <a:pt x="822" y="49"/>
                </a:lnTo>
                <a:close/>
                <a:moveTo>
                  <a:pt x="822" y="86"/>
                </a:moveTo>
                <a:lnTo>
                  <a:pt x="822" y="67"/>
                </a:lnTo>
                <a:lnTo>
                  <a:pt x="805" y="67"/>
                </a:lnTo>
                <a:lnTo>
                  <a:pt x="805" y="86"/>
                </a:lnTo>
                <a:lnTo>
                  <a:pt x="822" y="86"/>
                </a:lnTo>
                <a:close/>
                <a:moveTo>
                  <a:pt x="822" y="123"/>
                </a:moveTo>
                <a:lnTo>
                  <a:pt x="822" y="104"/>
                </a:lnTo>
                <a:lnTo>
                  <a:pt x="805" y="104"/>
                </a:lnTo>
                <a:lnTo>
                  <a:pt x="805" y="123"/>
                </a:lnTo>
                <a:lnTo>
                  <a:pt x="822" y="123"/>
                </a:lnTo>
                <a:close/>
                <a:moveTo>
                  <a:pt x="822" y="158"/>
                </a:moveTo>
                <a:lnTo>
                  <a:pt x="822" y="141"/>
                </a:lnTo>
                <a:lnTo>
                  <a:pt x="805" y="141"/>
                </a:lnTo>
                <a:lnTo>
                  <a:pt x="805" y="158"/>
                </a:lnTo>
                <a:lnTo>
                  <a:pt x="822" y="158"/>
                </a:lnTo>
                <a:close/>
                <a:moveTo>
                  <a:pt x="822" y="195"/>
                </a:moveTo>
                <a:lnTo>
                  <a:pt x="822" y="177"/>
                </a:lnTo>
                <a:lnTo>
                  <a:pt x="805" y="177"/>
                </a:lnTo>
                <a:lnTo>
                  <a:pt x="805" y="195"/>
                </a:lnTo>
                <a:lnTo>
                  <a:pt x="822" y="195"/>
                </a:lnTo>
                <a:close/>
                <a:moveTo>
                  <a:pt x="822" y="232"/>
                </a:moveTo>
                <a:lnTo>
                  <a:pt x="822" y="214"/>
                </a:lnTo>
                <a:lnTo>
                  <a:pt x="805" y="214"/>
                </a:lnTo>
                <a:lnTo>
                  <a:pt x="805" y="232"/>
                </a:lnTo>
                <a:lnTo>
                  <a:pt x="822" y="232"/>
                </a:lnTo>
                <a:close/>
                <a:moveTo>
                  <a:pt x="822" y="268"/>
                </a:moveTo>
                <a:lnTo>
                  <a:pt x="822" y="249"/>
                </a:lnTo>
                <a:lnTo>
                  <a:pt x="805" y="249"/>
                </a:lnTo>
                <a:lnTo>
                  <a:pt x="805" y="268"/>
                </a:lnTo>
                <a:lnTo>
                  <a:pt x="822" y="268"/>
                </a:lnTo>
                <a:close/>
                <a:moveTo>
                  <a:pt x="822" y="305"/>
                </a:moveTo>
                <a:lnTo>
                  <a:pt x="822" y="286"/>
                </a:lnTo>
                <a:lnTo>
                  <a:pt x="805" y="286"/>
                </a:lnTo>
                <a:lnTo>
                  <a:pt x="805" y="305"/>
                </a:lnTo>
                <a:lnTo>
                  <a:pt x="822" y="305"/>
                </a:lnTo>
                <a:close/>
                <a:moveTo>
                  <a:pt x="822" y="340"/>
                </a:moveTo>
                <a:lnTo>
                  <a:pt x="822" y="323"/>
                </a:lnTo>
                <a:lnTo>
                  <a:pt x="805" y="323"/>
                </a:lnTo>
                <a:lnTo>
                  <a:pt x="805" y="340"/>
                </a:lnTo>
                <a:lnTo>
                  <a:pt x="822" y="340"/>
                </a:lnTo>
                <a:close/>
                <a:moveTo>
                  <a:pt x="822" y="377"/>
                </a:moveTo>
                <a:lnTo>
                  <a:pt x="822" y="358"/>
                </a:lnTo>
                <a:lnTo>
                  <a:pt x="805" y="358"/>
                </a:lnTo>
                <a:lnTo>
                  <a:pt x="805" y="377"/>
                </a:lnTo>
                <a:lnTo>
                  <a:pt x="822" y="377"/>
                </a:lnTo>
                <a:close/>
                <a:moveTo>
                  <a:pt x="822" y="414"/>
                </a:moveTo>
                <a:lnTo>
                  <a:pt x="822" y="395"/>
                </a:lnTo>
                <a:lnTo>
                  <a:pt x="805" y="395"/>
                </a:lnTo>
                <a:lnTo>
                  <a:pt x="805" y="414"/>
                </a:lnTo>
                <a:lnTo>
                  <a:pt x="822" y="414"/>
                </a:lnTo>
                <a:close/>
                <a:moveTo>
                  <a:pt x="822" y="449"/>
                </a:moveTo>
                <a:lnTo>
                  <a:pt x="822" y="432"/>
                </a:lnTo>
                <a:lnTo>
                  <a:pt x="805" y="432"/>
                </a:lnTo>
                <a:lnTo>
                  <a:pt x="805" y="449"/>
                </a:lnTo>
                <a:lnTo>
                  <a:pt x="822" y="449"/>
                </a:lnTo>
                <a:close/>
                <a:moveTo>
                  <a:pt x="822" y="486"/>
                </a:moveTo>
                <a:lnTo>
                  <a:pt x="822" y="468"/>
                </a:lnTo>
                <a:lnTo>
                  <a:pt x="805" y="468"/>
                </a:lnTo>
                <a:lnTo>
                  <a:pt x="805" y="486"/>
                </a:lnTo>
                <a:lnTo>
                  <a:pt x="822" y="486"/>
                </a:lnTo>
                <a:close/>
                <a:moveTo>
                  <a:pt x="822" y="523"/>
                </a:moveTo>
                <a:lnTo>
                  <a:pt x="822" y="505"/>
                </a:lnTo>
                <a:lnTo>
                  <a:pt x="805" y="505"/>
                </a:lnTo>
                <a:lnTo>
                  <a:pt x="805" y="523"/>
                </a:lnTo>
                <a:lnTo>
                  <a:pt x="822" y="523"/>
                </a:lnTo>
                <a:close/>
                <a:moveTo>
                  <a:pt x="822" y="559"/>
                </a:moveTo>
                <a:lnTo>
                  <a:pt x="822" y="540"/>
                </a:lnTo>
                <a:lnTo>
                  <a:pt x="805" y="540"/>
                </a:lnTo>
                <a:lnTo>
                  <a:pt x="805" y="559"/>
                </a:lnTo>
                <a:lnTo>
                  <a:pt x="822" y="559"/>
                </a:lnTo>
                <a:close/>
                <a:moveTo>
                  <a:pt x="822" y="596"/>
                </a:moveTo>
                <a:lnTo>
                  <a:pt x="822" y="577"/>
                </a:lnTo>
                <a:lnTo>
                  <a:pt x="805" y="577"/>
                </a:lnTo>
                <a:lnTo>
                  <a:pt x="805" y="596"/>
                </a:lnTo>
                <a:lnTo>
                  <a:pt x="822" y="596"/>
                </a:lnTo>
                <a:close/>
                <a:moveTo>
                  <a:pt x="822" y="631"/>
                </a:moveTo>
                <a:lnTo>
                  <a:pt x="822" y="614"/>
                </a:lnTo>
                <a:lnTo>
                  <a:pt x="805" y="614"/>
                </a:lnTo>
                <a:lnTo>
                  <a:pt x="805" y="631"/>
                </a:lnTo>
                <a:lnTo>
                  <a:pt x="822" y="631"/>
                </a:lnTo>
                <a:close/>
                <a:moveTo>
                  <a:pt x="822" y="668"/>
                </a:moveTo>
                <a:lnTo>
                  <a:pt x="822" y="649"/>
                </a:lnTo>
                <a:lnTo>
                  <a:pt x="805" y="649"/>
                </a:lnTo>
                <a:lnTo>
                  <a:pt x="805" y="668"/>
                </a:lnTo>
                <a:lnTo>
                  <a:pt x="822" y="668"/>
                </a:lnTo>
                <a:close/>
                <a:moveTo>
                  <a:pt x="822" y="705"/>
                </a:moveTo>
                <a:lnTo>
                  <a:pt x="822" y="686"/>
                </a:lnTo>
                <a:lnTo>
                  <a:pt x="805" y="686"/>
                </a:lnTo>
                <a:lnTo>
                  <a:pt x="805" y="705"/>
                </a:lnTo>
                <a:lnTo>
                  <a:pt x="822" y="705"/>
                </a:lnTo>
                <a:close/>
                <a:moveTo>
                  <a:pt x="822" y="740"/>
                </a:moveTo>
                <a:lnTo>
                  <a:pt x="822" y="722"/>
                </a:lnTo>
                <a:lnTo>
                  <a:pt x="805" y="722"/>
                </a:lnTo>
                <a:lnTo>
                  <a:pt x="805" y="740"/>
                </a:lnTo>
                <a:lnTo>
                  <a:pt x="822" y="740"/>
                </a:lnTo>
                <a:close/>
                <a:moveTo>
                  <a:pt x="822" y="777"/>
                </a:moveTo>
                <a:lnTo>
                  <a:pt x="822" y="759"/>
                </a:lnTo>
                <a:lnTo>
                  <a:pt x="805" y="759"/>
                </a:lnTo>
                <a:lnTo>
                  <a:pt x="805" y="777"/>
                </a:lnTo>
                <a:lnTo>
                  <a:pt x="822" y="777"/>
                </a:lnTo>
                <a:close/>
                <a:moveTo>
                  <a:pt x="822" y="814"/>
                </a:moveTo>
                <a:lnTo>
                  <a:pt x="822" y="796"/>
                </a:lnTo>
                <a:lnTo>
                  <a:pt x="805" y="796"/>
                </a:lnTo>
                <a:lnTo>
                  <a:pt x="805" y="814"/>
                </a:lnTo>
                <a:lnTo>
                  <a:pt x="822" y="814"/>
                </a:lnTo>
                <a:close/>
                <a:moveTo>
                  <a:pt x="822" y="850"/>
                </a:moveTo>
                <a:lnTo>
                  <a:pt x="822" y="831"/>
                </a:lnTo>
                <a:lnTo>
                  <a:pt x="805" y="831"/>
                </a:lnTo>
                <a:lnTo>
                  <a:pt x="805" y="850"/>
                </a:lnTo>
                <a:lnTo>
                  <a:pt x="822" y="850"/>
                </a:lnTo>
                <a:close/>
                <a:moveTo>
                  <a:pt x="822" y="887"/>
                </a:moveTo>
                <a:lnTo>
                  <a:pt x="822" y="868"/>
                </a:lnTo>
                <a:lnTo>
                  <a:pt x="805" y="868"/>
                </a:lnTo>
                <a:lnTo>
                  <a:pt x="805" y="887"/>
                </a:lnTo>
                <a:lnTo>
                  <a:pt x="822" y="887"/>
                </a:lnTo>
                <a:close/>
                <a:moveTo>
                  <a:pt x="822" y="922"/>
                </a:moveTo>
                <a:lnTo>
                  <a:pt x="822" y="905"/>
                </a:lnTo>
                <a:lnTo>
                  <a:pt x="805" y="905"/>
                </a:lnTo>
                <a:lnTo>
                  <a:pt x="805" y="922"/>
                </a:lnTo>
                <a:lnTo>
                  <a:pt x="822" y="922"/>
                </a:lnTo>
                <a:close/>
                <a:moveTo>
                  <a:pt x="822" y="959"/>
                </a:moveTo>
                <a:lnTo>
                  <a:pt x="822" y="940"/>
                </a:lnTo>
                <a:lnTo>
                  <a:pt x="805" y="940"/>
                </a:lnTo>
                <a:lnTo>
                  <a:pt x="805" y="959"/>
                </a:lnTo>
                <a:lnTo>
                  <a:pt x="822" y="959"/>
                </a:lnTo>
                <a:close/>
                <a:moveTo>
                  <a:pt x="822" y="996"/>
                </a:moveTo>
                <a:lnTo>
                  <a:pt x="822" y="977"/>
                </a:lnTo>
                <a:lnTo>
                  <a:pt x="805" y="977"/>
                </a:lnTo>
                <a:lnTo>
                  <a:pt x="805" y="996"/>
                </a:lnTo>
                <a:lnTo>
                  <a:pt x="822" y="996"/>
                </a:lnTo>
                <a:close/>
                <a:moveTo>
                  <a:pt x="806" y="1033"/>
                </a:moveTo>
                <a:lnTo>
                  <a:pt x="813" y="1033"/>
                </a:lnTo>
                <a:lnTo>
                  <a:pt x="822" y="1033"/>
                </a:lnTo>
                <a:lnTo>
                  <a:pt x="822" y="1013"/>
                </a:lnTo>
                <a:lnTo>
                  <a:pt x="805" y="1013"/>
                </a:lnTo>
                <a:lnTo>
                  <a:pt x="805" y="1025"/>
                </a:lnTo>
                <a:lnTo>
                  <a:pt x="813" y="1025"/>
                </a:lnTo>
                <a:lnTo>
                  <a:pt x="813" y="1016"/>
                </a:lnTo>
                <a:lnTo>
                  <a:pt x="806" y="1016"/>
                </a:lnTo>
                <a:lnTo>
                  <a:pt x="806" y="1033"/>
                </a:lnTo>
                <a:lnTo>
                  <a:pt x="806" y="1033"/>
                </a:lnTo>
                <a:close/>
                <a:moveTo>
                  <a:pt x="771" y="1033"/>
                </a:moveTo>
                <a:lnTo>
                  <a:pt x="788" y="1033"/>
                </a:lnTo>
                <a:lnTo>
                  <a:pt x="788" y="1016"/>
                </a:lnTo>
                <a:lnTo>
                  <a:pt x="771" y="1016"/>
                </a:lnTo>
                <a:lnTo>
                  <a:pt x="771" y="1033"/>
                </a:lnTo>
                <a:close/>
                <a:moveTo>
                  <a:pt x="734" y="1033"/>
                </a:moveTo>
                <a:lnTo>
                  <a:pt x="753" y="1033"/>
                </a:lnTo>
                <a:lnTo>
                  <a:pt x="753" y="1016"/>
                </a:lnTo>
                <a:lnTo>
                  <a:pt x="734" y="1016"/>
                </a:lnTo>
                <a:lnTo>
                  <a:pt x="734" y="1033"/>
                </a:lnTo>
                <a:close/>
                <a:moveTo>
                  <a:pt x="697" y="1033"/>
                </a:moveTo>
                <a:lnTo>
                  <a:pt x="716" y="1033"/>
                </a:lnTo>
                <a:lnTo>
                  <a:pt x="716" y="1016"/>
                </a:lnTo>
                <a:lnTo>
                  <a:pt x="697" y="1016"/>
                </a:lnTo>
                <a:lnTo>
                  <a:pt x="697" y="1033"/>
                </a:lnTo>
                <a:close/>
                <a:moveTo>
                  <a:pt x="662" y="1033"/>
                </a:moveTo>
                <a:lnTo>
                  <a:pt x="680" y="1033"/>
                </a:lnTo>
                <a:lnTo>
                  <a:pt x="680" y="1016"/>
                </a:lnTo>
                <a:lnTo>
                  <a:pt x="662" y="1016"/>
                </a:lnTo>
                <a:lnTo>
                  <a:pt x="662" y="103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820"/>
          <p:cNvSpPr>
            <a:spLocks/>
          </p:cNvSpPr>
          <p:nvPr/>
        </p:nvSpPr>
        <p:spPr bwMode="auto">
          <a:xfrm>
            <a:off x="3791195" y="4151896"/>
            <a:ext cx="93663" cy="106363"/>
          </a:xfrm>
          <a:custGeom>
            <a:avLst/>
            <a:gdLst>
              <a:gd name="T0" fmla="*/ 59 w 59"/>
              <a:gd name="T1" fmla="*/ 0 h 67"/>
              <a:gd name="T2" fmla="*/ 0 w 59"/>
              <a:gd name="T3" fmla="*/ 34 h 67"/>
              <a:gd name="T4" fmla="*/ 59 w 59"/>
              <a:gd name="T5" fmla="*/ 67 h 67"/>
              <a:gd name="T6" fmla="*/ 59 w 59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" h="67">
                <a:moveTo>
                  <a:pt x="59" y="0"/>
                </a:moveTo>
                <a:lnTo>
                  <a:pt x="0" y="34"/>
                </a:lnTo>
                <a:lnTo>
                  <a:pt x="59" y="67"/>
                </a:lnTo>
                <a:lnTo>
                  <a:pt x="5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821"/>
          <p:cNvSpPr>
            <a:spLocks noEditPoints="1"/>
          </p:cNvSpPr>
          <p:nvPr/>
        </p:nvSpPr>
        <p:spPr bwMode="auto">
          <a:xfrm>
            <a:off x="3454645" y="2753309"/>
            <a:ext cx="2001837" cy="3078163"/>
          </a:xfrm>
          <a:custGeom>
            <a:avLst/>
            <a:gdLst>
              <a:gd name="T0" fmla="*/ 0 w 1261"/>
              <a:gd name="T1" fmla="*/ 37 h 1939"/>
              <a:gd name="T2" fmla="*/ 34 w 1261"/>
              <a:gd name="T3" fmla="*/ 94 h 1939"/>
              <a:gd name="T4" fmla="*/ 69 w 1261"/>
              <a:gd name="T5" fmla="*/ 111 h 1939"/>
              <a:gd name="T6" fmla="*/ 124 w 1261"/>
              <a:gd name="T7" fmla="*/ 94 h 1939"/>
              <a:gd name="T8" fmla="*/ 178 w 1261"/>
              <a:gd name="T9" fmla="*/ 94 h 1939"/>
              <a:gd name="T10" fmla="*/ 234 w 1261"/>
              <a:gd name="T11" fmla="*/ 111 h 1939"/>
              <a:gd name="T12" fmla="*/ 324 w 1261"/>
              <a:gd name="T13" fmla="*/ 94 h 1939"/>
              <a:gd name="T14" fmla="*/ 360 w 1261"/>
              <a:gd name="T15" fmla="*/ 111 h 1939"/>
              <a:gd name="T16" fmla="*/ 415 w 1261"/>
              <a:gd name="T17" fmla="*/ 94 h 1939"/>
              <a:gd name="T18" fmla="*/ 469 w 1261"/>
              <a:gd name="T19" fmla="*/ 94 h 1939"/>
              <a:gd name="T20" fmla="*/ 524 w 1261"/>
              <a:gd name="T21" fmla="*/ 111 h 1939"/>
              <a:gd name="T22" fmla="*/ 615 w 1261"/>
              <a:gd name="T23" fmla="*/ 94 h 1939"/>
              <a:gd name="T24" fmla="*/ 651 w 1261"/>
              <a:gd name="T25" fmla="*/ 111 h 1939"/>
              <a:gd name="T26" fmla="*/ 706 w 1261"/>
              <a:gd name="T27" fmla="*/ 94 h 1939"/>
              <a:gd name="T28" fmla="*/ 760 w 1261"/>
              <a:gd name="T29" fmla="*/ 94 h 1939"/>
              <a:gd name="T30" fmla="*/ 815 w 1261"/>
              <a:gd name="T31" fmla="*/ 111 h 1939"/>
              <a:gd name="T32" fmla="*/ 906 w 1261"/>
              <a:gd name="T33" fmla="*/ 94 h 1939"/>
              <a:gd name="T34" fmla="*/ 941 w 1261"/>
              <a:gd name="T35" fmla="*/ 111 h 1939"/>
              <a:gd name="T36" fmla="*/ 997 w 1261"/>
              <a:gd name="T37" fmla="*/ 94 h 1939"/>
              <a:gd name="T38" fmla="*/ 1051 w 1261"/>
              <a:gd name="T39" fmla="*/ 94 h 1939"/>
              <a:gd name="T40" fmla="*/ 1106 w 1261"/>
              <a:gd name="T41" fmla="*/ 111 h 1939"/>
              <a:gd name="T42" fmla="*/ 1197 w 1261"/>
              <a:gd name="T43" fmla="*/ 94 h 1939"/>
              <a:gd name="T44" fmla="*/ 1232 w 1261"/>
              <a:gd name="T45" fmla="*/ 111 h 1939"/>
              <a:gd name="T46" fmla="*/ 1244 w 1261"/>
              <a:gd name="T47" fmla="*/ 102 h 1939"/>
              <a:gd name="T48" fmla="*/ 1261 w 1261"/>
              <a:gd name="T49" fmla="*/ 156 h 1939"/>
              <a:gd name="T50" fmla="*/ 1244 w 1261"/>
              <a:gd name="T51" fmla="*/ 210 h 1939"/>
              <a:gd name="T52" fmla="*/ 1261 w 1261"/>
              <a:gd name="T53" fmla="*/ 301 h 1939"/>
              <a:gd name="T54" fmla="*/ 1244 w 1261"/>
              <a:gd name="T55" fmla="*/ 338 h 1939"/>
              <a:gd name="T56" fmla="*/ 1261 w 1261"/>
              <a:gd name="T57" fmla="*/ 391 h 1939"/>
              <a:gd name="T58" fmla="*/ 1261 w 1261"/>
              <a:gd name="T59" fmla="*/ 447 h 1939"/>
              <a:gd name="T60" fmla="*/ 1244 w 1261"/>
              <a:gd name="T61" fmla="*/ 501 h 1939"/>
              <a:gd name="T62" fmla="*/ 1261 w 1261"/>
              <a:gd name="T63" fmla="*/ 592 h 1939"/>
              <a:gd name="T64" fmla="*/ 1244 w 1261"/>
              <a:gd name="T65" fmla="*/ 629 h 1939"/>
              <a:gd name="T66" fmla="*/ 1261 w 1261"/>
              <a:gd name="T67" fmla="*/ 682 h 1939"/>
              <a:gd name="T68" fmla="*/ 1261 w 1261"/>
              <a:gd name="T69" fmla="*/ 738 h 1939"/>
              <a:gd name="T70" fmla="*/ 1244 w 1261"/>
              <a:gd name="T71" fmla="*/ 792 h 1939"/>
              <a:gd name="T72" fmla="*/ 1261 w 1261"/>
              <a:gd name="T73" fmla="*/ 883 h 1939"/>
              <a:gd name="T74" fmla="*/ 1244 w 1261"/>
              <a:gd name="T75" fmla="*/ 920 h 1939"/>
              <a:gd name="T76" fmla="*/ 1261 w 1261"/>
              <a:gd name="T77" fmla="*/ 973 h 1939"/>
              <a:gd name="T78" fmla="*/ 1261 w 1261"/>
              <a:gd name="T79" fmla="*/ 1029 h 1939"/>
              <a:gd name="T80" fmla="*/ 1244 w 1261"/>
              <a:gd name="T81" fmla="*/ 1083 h 1939"/>
              <a:gd name="T82" fmla="*/ 1261 w 1261"/>
              <a:gd name="T83" fmla="*/ 1174 h 1939"/>
              <a:gd name="T84" fmla="*/ 1244 w 1261"/>
              <a:gd name="T85" fmla="*/ 1211 h 1939"/>
              <a:gd name="T86" fmla="*/ 1261 w 1261"/>
              <a:gd name="T87" fmla="*/ 1264 h 1939"/>
              <a:gd name="T88" fmla="*/ 1261 w 1261"/>
              <a:gd name="T89" fmla="*/ 1320 h 1939"/>
              <a:gd name="T90" fmla="*/ 1244 w 1261"/>
              <a:gd name="T91" fmla="*/ 1374 h 1939"/>
              <a:gd name="T92" fmla="*/ 1261 w 1261"/>
              <a:gd name="T93" fmla="*/ 1465 h 1939"/>
              <a:gd name="T94" fmla="*/ 1244 w 1261"/>
              <a:gd name="T95" fmla="*/ 1502 h 1939"/>
              <a:gd name="T96" fmla="*/ 1261 w 1261"/>
              <a:gd name="T97" fmla="*/ 1555 h 1939"/>
              <a:gd name="T98" fmla="*/ 1261 w 1261"/>
              <a:gd name="T99" fmla="*/ 1611 h 1939"/>
              <a:gd name="T100" fmla="*/ 1244 w 1261"/>
              <a:gd name="T101" fmla="*/ 1665 h 1939"/>
              <a:gd name="T102" fmla="*/ 1261 w 1261"/>
              <a:gd name="T103" fmla="*/ 1756 h 1939"/>
              <a:gd name="T104" fmla="*/ 1244 w 1261"/>
              <a:gd name="T105" fmla="*/ 1793 h 1939"/>
              <a:gd name="T106" fmla="*/ 1261 w 1261"/>
              <a:gd name="T107" fmla="*/ 1846 h 1939"/>
              <a:gd name="T108" fmla="*/ 1261 w 1261"/>
              <a:gd name="T109" fmla="*/ 1902 h 1939"/>
              <a:gd name="T110" fmla="*/ 1252 w 1261"/>
              <a:gd name="T111" fmla="*/ 1922 h 1939"/>
              <a:gd name="T112" fmla="*/ 1209 w 1261"/>
              <a:gd name="T113" fmla="*/ 1939 h 1939"/>
              <a:gd name="T114" fmla="*/ 1155 w 1261"/>
              <a:gd name="T115" fmla="*/ 1922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61" h="1939">
                <a:moveTo>
                  <a:pt x="17" y="18"/>
                </a:moveTo>
                <a:lnTo>
                  <a:pt x="17" y="0"/>
                </a:lnTo>
                <a:lnTo>
                  <a:pt x="0" y="0"/>
                </a:lnTo>
                <a:lnTo>
                  <a:pt x="0" y="18"/>
                </a:lnTo>
                <a:lnTo>
                  <a:pt x="17" y="18"/>
                </a:lnTo>
                <a:close/>
                <a:moveTo>
                  <a:pt x="17" y="55"/>
                </a:moveTo>
                <a:lnTo>
                  <a:pt x="17" y="37"/>
                </a:lnTo>
                <a:lnTo>
                  <a:pt x="0" y="37"/>
                </a:lnTo>
                <a:lnTo>
                  <a:pt x="0" y="55"/>
                </a:lnTo>
                <a:lnTo>
                  <a:pt x="17" y="55"/>
                </a:lnTo>
                <a:close/>
                <a:moveTo>
                  <a:pt x="17" y="90"/>
                </a:moveTo>
                <a:lnTo>
                  <a:pt x="17" y="72"/>
                </a:lnTo>
                <a:lnTo>
                  <a:pt x="0" y="72"/>
                </a:lnTo>
                <a:lnTo>
                  <a:pt x="0" y="90"/>
                </a:lnTo>
                <a:lnTo>
                  <a:pt x="17" y="90"/>
                </a:lnTo>
                <a:close/>
                <a:moveTo>
                  <a:pt x="34" y="94"/>
                </a:moveTo>
                <a:lnTo>
                  <a:pt x="15" y="94"/>
                </a:lnTo>
                <a:lnTo>
                  <a:pt x="15" y="111"/>
                </a:lnTo>
                <a:lnTo>
                  <a:pt x="34" y="111"/>
                </a:lnTo>
                <a:lnTo>
                  <a:pt x="34" y="94"/>
                </a:lnTo>
                <a:close/>
                <a:moveTo>
                  <a:pt x="69" y="94"/>
                </a:moveTo>
                <a:lnTo>
                  <a:pt x="52" y="94"/>
                </a:lnTo>
                <a:lnTo>
                  <a:pt x="52" y="111"/>
                </a:lnTo>
                <a:lnTo>
                  <a:pt x="69" y="111"/>
                </a:lnTo>
                <a:lnTo>
                  <a:pt x="69" y="94"/>
                </a:lnTo>
                <a:close/>
                <a:moveTo>
                  <a:pt x="106" y="94"/>
                </a:moveTo>
                <a:lnTo>
                  <a:pt x="87" y="94"/>
                </a:lnTo>
                <a:lnTo>
                  <a:pt x="87" y="111"/>
                </a:lnTo>
                <a:lnTo>
                  <a:pt x="106" y="111"/>
                </a:lnTo>
                <a:lnTo>
                  <a:pt x="106" y="94"/>
                </a:lnTo>
                <a:close/>
                <a:moveTo>
                  <a:pt x="143" y="94"/>
                </a:moveTo>
                <a:lnTo>
                  <a:pt x="124" y="94"/>
                </a:lnTo>
                <a:lnTo>
                  <a:pt x="124" y="111"/>
                </a:lnTo>
                <a:lnTo>
                  <a:pt x="143" y="111"/>
                </a:lnTo>
                <a:lnTo>
                  <a:pt x="143" y="94"/>
                </a:lnTo>
                <a:close/>
                <a:moveTo>
                  <a:pt x="178" y="94"/>
                </a:moveTo>
                <a:lnTo>
                  <a:pt x="160" y="94"/>
                </a:lnTo>
                <a:lnTo>
                  <a:pt x="160" y="111"/>
                </a:lnTo>
                <a:lnTo>
                  <a:pt x="178" y="111"/>
                </a:lnTo>
                <a:lnTo>
                  <a:pt x="178" y="94"/>
                </a:lnTo>
                <a:close/>
                <a:moveTo>
                  <a:pt x="215" y="94"/>
                </a:moveTo>
                <a:lnTo>
                  <a:pt x="197" y="94"/>
                </a:lnTo>
                <a:lnTo>
                  <a:pt x="197" y="111"/>
                </a:lnTo>
                <a:lnTo>
                  <a:pt x="215" y="111"/>
                </a:lnTo>
                <a:lnTo>
                  <a:pt x="215" y="94"/>
                </a:lnTo>
                <a:close/>
                <a:moveTo>
                  <a:pt x="252" y="94"/>
                </a:moveTo>
                <a:lnTo>
                  <a:pt x="234" y="94"/>
                </a:lnTo>
                <a:lnTo>
                  <a:pt x="234" y="111"/>
                </a:lnTo>
                <a:lnTo>
                  <a:pt x="252" y="111"/>
                </a:lnTo>
                <a:lnTo>
                  <a:pt x="252" y="94"/>
                </a:lnTo>
                <a:close/>
                <a:moveTo>
                  <a:pt x="287" y="94"/>
                </a:moveTo>
                <a:lnTo>
                  <a:pt x="269" y="94"/>
                </a:lnTo>
                <a:lnTo>
                  <a:pt x="269" y="111"/>
                </a:lnTo>
                <a:lnTo>
                  <a:pt x="287" y="111"/>
                </a:lnTo>
                <a:lnTo>
                  <a:pt x="287" y="94"/>
                </a:lnTo>
                <a:close/>
                <a:moveTo>
                  <a:pt x="324" y="94"/>
                </a:moveTo>
                <a:lnTo>
                  <a:pt x="306" y="94"/>
                </a:lnTo>
                <a:lnTo>
                  <a:pt x="306" y="111"/>
                </a:lnTo>
                <a:lnTo>
                  <a:pt x="324" y="111"/>
                </a:lnTo>
                <a:lnTo>
                  <a:pt x="324" y="94"/>
                </a:lnTo>
                <a:close/>
                <a:moveTo>
                  <a:pt x="360" y="94"/>
                </a:moveTo>
                <a:lnTo>
                  <a:pt x="343" y="94"/>
                </a:lnTo>
                <a:lnTo>
                  <a:pt x="343" y="111"/>
                </a:lnTo>
                <a:lnTo>
                  <a:pt x="360" y="111"/>
                </a:lnTo>
                <a:lnTo>
                  <a:pt x="360" y="94"/>
                </a:lnTo>
                <a:close/>
                <a:moveTo>
                  <a:pt x="397" y="94"/>
                </a:moveTo>
                <a:lnTo>
                  <a:pt x="378" y="94"/>
                </a:lnTo>
                <a:lnTo>
                  <a:pt x="378" y="111"/>
                </a:lnTo>
                <a:lnTo>
                  <a:pt x="397" y="111"/>
                </a:lnTo>
                <a:lnTo>
                  <a:pt x="397" y="94"/>
                </a:lnTo>
                <a:close/>
                <a:moveTo>
                  <a:pt x="434" y="94"/>
                </a:moveTo>
                <a:lnTo>
                  <a:pt x="415" y="94"/>
                </a:lnTo>
                <a:lnTo>
                  <a:pt x="415" y="111"/>
                </a:lnTo>
                <a:lnTo>
                  <a:pt x="434" y="111"/>
                </a:lnTo>
                <a:lnTo>
                  <a:pt x="434" y="94"/>
                </a:lnTo>
                <a:close/>
                <a:moveTo>
                  <a:pt x="469" y="94"/>
                </a:moveTo>
                <a:lnTo>
                  <a:pt x="450" y="94"/>
                </a:lnTo>
                <a:lnTo>
                  <a:pt x="450" y="111"/>
                </a:lnTo>
                <a:lnTo>
                  <a:pt x="469" y="111"/>
                </a:lnTo>
                <a:lnTo>
                  <a:pt x="469" y="94"/>
                </a:lnTo>
                <a:close/>
                <a:moveTo>
                  <a:pt x="506" y="94"/>
                </a:moveTo>
                <a:lnTo>
                  <a:pt x="487" y="94"/>
                </a:lnTo>
                <a:lnTo>
                  <a:pt x="487" y="111"/>
                </a:lnTo>
                <a:lnTo>
                  <a:pt x="506" y="111"/>
                </a:lnTo>
                <a:lnTo>
                  <a:pt x="506" y="94"/>
                </a:lnTo>
                <a:close/>
                <a:moveTo>
                  <a:pt x="541" y="94"/>
                </a:moveTo>
                <a:lnTo>
                  <a:pt x="524" y="94"/>
                </a:lnTo>
                <a:lnTo>
                  <a:pt x="524" y="111"/>
                </a:lnTo>
                <a:lnTo>
                  <a:pt x="541" y="111"/>
                </a:lnTo>
                <a:lnTo>
                  <a:pt x="541" y="94"/>
                </a:lnTo>
                <a:close/>
                <a:moveTo>
                  <a:pt x="578" y="94"/>
                </a:moveTo>
                <a:lnTo>
                  <a:pt x="560" y="94"/>
                </a:lnTo>
                <a:lnTo>
                  <a:pt x="560" y="111"/>
                </a:lnTo>
                <a:lnTo>
                  <a:pt x="578" y="111"/>
                </a:lnTo>
                <a:lnTo>
                  <a:pt x="578" y="94"/>
                </a:lnTo>
                <a:close/>
                <a:moveTo>
                  <a:pt x="615" y="94"/>
                </a:moveTo>
                <a:lnTo>
                  <a:pt x="597" y="94"/>
                </a:lnTo>
                <a:lnTo>
                  <a:pt x="597" y="111"/>
                </a:lnTo>
                <a:lnTo>
                  <a:pt x="615" y="111"/>
                </a:lnTo>
                <a:lnTo>
                  <a:pt x="615" y="94"/>
                </a:lnTo>
                <a:close/>
                <a:moveTo>
                  <a:pt x="651" y="94"/>
                </a:moveTo>
                <a:lnTo>
                  <a:pt x="634" y="94"/>
                </a:lnTo>
                <a:lnTo>
                  <a:pt x="634" y="111"/>
                </a:lnTo>
                <a:lnTo>
                  <a:pt x="651" y="111"/>
                </a:lnTo>
                <a:lnTo>
                  <a:pt x="651" y="94"/>
                </a:lnTo>
                <a:close/>
                <a:moveTo>
                  <a:pt x="688" y="94"/>
                </a:moveTo>
                <a:lnTo>
                  <a:pt x="669" y="94"/>
                </a:lnTo>
                <a:lnTo>
                  <a:pt x="669" y="111"/>
                </a:lnTo>
                <a:lnTo>
                  <a:pt x="688" y="111"/>
                </a:lnTo>
                <a:lnTo>
                  <a:pt x="688" y="94"/>
                </a:lnTo>
                <a:close/>
                <a:moveTo>
                  <a:pt x="725" y="94"/>
                </a:moveTo>
                <a:lnTo>
                  <a:pt x="706" y="94"/>
                </a:lnTo>
                <a:lnTo>
                  <a:pt x="706" y="111"/>
                </a:lnTo>
                <a:lnTo>
                  <a:pt x="725" y="111"/>
                </a:lnTo>
                <a:lnTo>
                  <a:pt x="725" y="94"/>
                </a:lnTo>
                <a:close/>
                <a:moveTo>
                  <a:pt x="760" y="94"/>
                </a:moveTo>
                <a:lnTo>
                  <a:pt x="741" y="94"/>
                </a:lnTo>
                <a:lnTo>
                  <a:pt x="741" y="111"/>
                </a:lnTo>
                <a:lnTo>
                  <a:pt x="760" y="111"/>
                </a:lnTo>
                <a:lnTo>
                  <a:pt x="760" y="94"/>
                </a:lnTo>
                <a:close/>
                <a:moveTo>
                  <a:pt x="797" y="94"/>
                </a:moveTo>
                <a:lnTo>
                  <a:pt x="778" y="94"/>
                </a:lnTo>
                <a:lnTo>
                  <a:pt x="778" y="111"/>
                </a:lnTo>
                <a:lnTo>
                  <a:pt x="797" y="111"/>
                </a:lnTo>
                <a:lnTo>
                  <a:pt x="797" y="94"/>
                </a:lnTo>
                <a:close/>
                <a:moveTo>
                  <a:pt x="832" y="94"/>
                </a:moveTo>
                <a:lnTo>
                  <a:pt x="815" y="94"/>
                </a:lnTo>
                <a:lnTo>
                  <a:pt x="815" y="111"/>
                </a:lnTo>
                <a:lnTo>
                  <a:pt x="832" y="111"/>
                </a:lnTo>
                <a:lnTo>
                  <a:pt x="832" y="94"/>
                </a:lnTo>
                <a:close/>
                <a:moveTo>
                  <a:pt x="869" y="94"/>
                </a:moveTo>
                <a:lnTo>
                  <a:pt x="851" y="94"/>
                </a:lnTo>
                <a:lnTo>
                  <a:pt x="851" y="111"/>
                </a:lnTo>
                <a:lnTo>
                  <a:pt x="869" y="111"/>
                </a:lnTo>
                <a:lnTo>
                  <a:pt x="869" y="94"/>
                </a:lnTo>
                <a:close/>
                <a:moveTo>
                  <a:pt x="906" y="94"/>
                </a:moveTo>
                <a:lnTo>
                  <a:pt x="888" y="94"/>
                </a:lnTo>
                <a:lnTo>
                  <a:pt x="888" y="111"/>
                </a:lnTo>
                <a:lnTo>
                  <a:pt x="906" y="111"/>
                </a:lnTo>
                <a:lnTo>
                  <a:pt x="906" y="94"/>
                </a:lnTo>
                <a:close/>
                <a:moveTo>
                  <a:pt x="941" y="94"/>
                </a:moveTo>
                <a:lnTo>
                  <a:pt x="925" y="94"/>
                </a:lnTo>
                <a:lnTo>
                  <a:pt x="925" y="111"/>
                </a:lnTo>
                <a:lnTo>
                  <a:pt x="941" y="111"/>
                </a:lnTo>
                <a:lnTo>
                  <a:pt x="941" y="94"/>
                </a:lnTo>
                <a:close/>
                <a:moveTo>
                  <a:pt x="978" y="94"/>
                </a:moveTo>
                <a:lnTo>
                  <a:pt x="960" y="94"/>
                </a:lnTo>
                <a:lnTo>
                  <a:pt x="960" y="111"/>
                </a:lnTo>
                <a:lnTo>
                  <a:pt x="978" y="111"/>
                </a:lnTo>
                <a:lnTo>
                  <a:pt x="978" y="94"/>
                </a:lnTo>
                <a:close/>
                <a:moveTo>
                  <a:pt x="1015" y="94"/>
                </a:moveTo>
                <a:lnTo>
                  <a:pt x="997" y="94"/>
                </a:lnTo>
                <a:lnTo>
                  <a:pt x="997" y="111"/>
                </a:lnTo>
                <a:lnTo>
                  <a:pt x="1015" y="111"/>
                </a:lnTo>
                <a:lnTo>
                  <a:pt x="1015" y="94"/>
                </a:lnTo>
                <a:close/>
                <a:moveTo>
                  <a:pt x="1051" y="94"/>
                </a:moveTo>
                <a:lnTo>
                  <a:pt x="1032" y="94"/>
                </a:lnTo>
                <a:lnTo>
                  <a:pt x="1032" y="111"/>
                </a:lnTo>
                <a:lnTo>
                  <a:pt x="1051" y="111"/>
                </a:lnTo>
                <a:lnTo>
                  <a:pt x="1051" y="94"/>
                </a:lnTo>
                <a:close/>
                <a:moveTo>
                  <a:pt x="1088" y="94"/>
                </a:moveTo>
                <a:lnTo>
                  <a:pt x="1069" y="94"/>
                </a:lnTo>
                <a:lnTo>
                  <a:pt x="1069" y="111"/>
                </a:lnTo>
                <a:lnTo>
                  <a:pt x="1088" y="111"/>
                </a:lnTo>
                <a:lnTo>
                  <a:pt x="1088" y="94"/>
                </a:lnTo>
                <a:close/>
                <a:moveTo>
                  <a:pt x="1123" y="94"/>
                </a:moveTo>
                <a:lnTo>
                  <a:pt x="1106" y="94"/>
                </a:lnTo>
                <a:lnTo>
                  <a:pt x="1106" y="111"/>
                </a:lnTo>
                <a:lnTo>
                  <a:pt x="1123" y="111"/>
                </a:lnTo>
                <a:lnTo>
                  <a:pt x="1123" y="94"/>
                </a:lnTo>
                <a:close/>
                <a:moveTo>
                  <a:pt x="1160" y="94"/>
                </a:moveTo>
                <a:lnTo>
                  <a:pt x="1141" y="94"/>
                </a:lnTo>
                <a:lnTo>
                  <a:pt x="1141" y="111"/>
                </a:lnTo>
                <a:lnTo>
                  <a:pt x="1160" y="111"/>
                </a:lnTo>
                <a:lnTo>
                  <a:pt x="1160" y="94"/>
                </a:lnTo>
                <a:close/>
                <a:moveTo>
                  <a:pt x="1197" y="94"/>
                </a:moveTo>
                <a:lnTo>
                  <a:pt x="1178" y="94"/>
                </a:lnTo>
                <a:lnTo>
                  <a:pt x="1178" y="111"/>
                </a:lnTo>
                <a:lnTo>
                  <a:pt x="1197" y="111"/>
                </a:lnTo>
                <a:lnTo>
                  <a:pt x="1197" y="94"/>
                </a:lnTo>
                <a:close/>
                <a:moveTo>
                  <a:pt x="1232" y="94"/>
                </a:moveTo>
                <a:lnTo>
                  <a:pt x="1214" y="94"/>
                </a:lnTo>
                <a:lnTo>
                  <a:pt x="1214" y="111"/>
                </a:lnTo>
                <a:lnTo>
                  <a:pt x="1232" y="111"/>
                </a:lnTo>
                <a:lnTo>
                  <a:pt x="1232" y="94"/>
                </a:lnTo>
                <a:close/>
                <a:moveTo>
                  <a:pt x="1261" y="119"/>
                </a:moveTo>
                <a:lnTo>
                  <a:pt x="1261" y="94"/>
                </a:lnTo>
                <a:lnTo>
                  <a:pt x="1251" y="94"/>
                </a:lnTo>
                <a:lnTo>
                  <a:pt x="1251" y="111"/>
                </a:lnTo>
                <a:lnTo>
                  <a:pt x="1252" y="111"/>
                </a:lnTo>
                <a:lnTo>
                  <a:pt x="1252" y="102"/>
                </a:lnTo>
                <a:lnTo>
                  <a:pt x="1244" y="102"/>
                </a:lnTo>
                <a:lnTo>
                  <a:pt x="1244" y="119"/>
                </a:lnTo>
                <a:lnTo>
                  <a:pt x="1261" y="119"/>
                </a:lnTo>
                <a:lnTo>
                  <a:pt x="1261" y="119"/>
                </a:lnTo>
                <a:close/>
                <a:moveTo>
                  <a:pt x="1261" y="156"/>
                </a:moveTo>
                <a:lnTo>
                  <a:pt x="1261" y="137"/>
                </a:lnTo>
                <a:lnTo>
                  <a:pt x="1244" y="137"/>
                </a:lnTo>
                <a:lnTo>
                  <a:pt x="1244" y="156"/>
                </a:lnTo>
                <a:lnTo>
                  <a:pt x="1261" y="156"/>
                </a:lnTo>
                <a:close/>
                <a:moveTo>
                  <a:pt x="1261" y="191"/>
                </a:moveTo>
                <a:lnTo>
                  <a:pt x="1261" y="174"/>
                </a:lnTo>
                <a:lnTo>
                  <a:pt x="1244" y="174"/>
                </a:lnTo>
                <a:lnTo>
                  <a:pt x="1244" y="191"/>
                </a:lnTo>
                <a:lnTo>
                  <a:pt x="1261" y="191"/>
                </a:lnTo>
                <a:close/>
                <a:moveTo>
                  <a:pt x="1261" y="228"/>
                </a:moveTo>
                <a:lnTo>
                  <a:pt x="1261" y="210"/>
                </a:lnTo>
                <a:lnTo>
                  <a:pt x="1244" y="210"/>
                </a:lnTo>
                <a:lnTo>
                  <a:pt x="1244" y="228"/>
                </a:lnTo>
                <a:lnTo>
                  <a:pt x="1261" y="228"/>
                </a:lnTo>
                <a:close/>
                <a:moveTo>
                  <a:pt x="1261" y="265"/>
                </a:moveTo>
                <a:lnTo>
                  <a:pt x="1261" y="247"/>
                </a:lnTo>
                <a:lnTo>
                  <a:pt x="1244" y="247"/>
                </a:lnTo>
                <a:lnTo>
                  <a:pt x="1244" y="265"/>
                </a:lnTo>
                <a:lnTo>
                  <a:pt x="1261" y="265"/>
                </a:lnTo>
                <a:close/>
                <a:moveTo>
                  <a:pt x="1261" y="301"/>
                </a:moveTo>
                <a:lnTo>
                  <a:pt x="1261" y="282"/>
                </a:lnTo>
                <a:lnTo>
                  <a:pt x="1244" y="282"/>
                </a:lnTo>
                <a:lnTo>
                  <a:pt x="1244" y="301"/>
                </a:lnTo>
                <a:lnTo>
                  <a:pt x="1261" y="301"/>
                </a:lnTo>
                <a:close/>
                <a:moveTo>
                  <a:pt x="1261" y="338"/>
                </a:moveTo>
                <a:lnTo>
                  <a:pt x="1261" y="319"/>
                </a:lnTo>
                <a:lnTo>
                  <a:pt x="1244" y="319"/>
                </a:lnTo>
                <a:lnTo>
                  <a:pt x="1244" y="338"/>
                </a:lnTo>
                <a:lnTo>
                  <a:pt x="1261" y="338"/>
                </a:lnTo>
                <a:close/>
                <a:moveTo>
                  <a:pt x="1261" y="375"/>
                </a:moveTo>
                <a:lnTo>
                  <a:pt x="1261" y="356"/>
                </a:lnTo>
                <a:lnTo>
                  <a:pt x="1244" y="356"/>
                </a:lnTo>
                <a:lnTo>
                  <a:pt x="1244" y="375"/>
                </a:lnTo>
                <a:lnTo>
                  <a:pt x="1261" y="375"/>
                </a:lnTo>
                <a:close/>
                <a:moveTo>
                  <a:pt x="1261" y="410"/>
                </a:moveTo>
                <a:lnTo>
                  <a:pt x="1261" y="391"/>
                </a:lnTo>
                <a:lnTo>
                  <a:pt x="1244" y="391"/>
                </a:lnTo>
                <a:lnTo>
                  <a:pt x="1244" y="410"/>
                </a:lnTo>
                <a:lnTo>
                  <a:pt x="1261" y="410"/>
                </a:lnTo>
                <a:close/>
                <a:moveTo>
                  <a:pt x="1261" y="447"/>
                </a:moveTo>
                <a:lnTo>
                  <a:pt x="1261" y="428"/>
                </a:lnTo>
                <a:lnTo>
                  <a:pt x="1244" y="428"/>
                </a:lnTo>
                <a:lnTo>
                  <a:pt x="1244" y="447"/>
                </a:lnTo>
                <a:lnTo>
                  <a:pt x="1261" y="447"/>
                </a:lnTo>
                <a:close/>
                <a:moveTo>
                  <a:pt x="1261" y="482"/>
                </a:moveTo>
                <a:lnTo>
                  <a:pt x="1261" y="465"/>
                </a:lnTo>
                <a:lnTo>
                  <a:pt x="1244" y="465"/>
                </a:lnTo>
                <a:lnTo>
                  <a:pt x="1244" y="482"/>
                </a:lnTo>
                <a:lnTo>
                  <a:pt x="1261" y="482"/>
                </a:lnTo>
                <a:close/>
                <a:moveTo>
                  <a:pt x="1261" y="519"/>
                </a:moveTo>
                <a:lnTo>
                  <a:pt x="1261" y="501"/>
                </a:lnTo>
                <a:lnTo>
                  <a:pt x="1244" y="501"/>
                </a:lnTo>
                <a:lnTo>
                  <a:pt x="1244" y="519"/>
                </a:lnTo>
                <a:lnTo>
                  <a:pt x="1261" y="519"/>
                </a:lnTo>
                <a:close/>
                <a:moveTo>
                  <a:pt x="1261" y="556"/>
                </a:moveTo>
                <a:lnTo>
                  <a:pt x="1261" y="538"/>
                </a:lnTo>
                <a:lnTo>
                  <a:pt x="1244" y="538"/>
                </a:lnTo>
                <a:lnTo>
                  <a:pt x="1244" y="556"/>
                </a:lnTo>
                <a:lnTo>
                  <a:pt x="1261" y="556"/>
                </a:lnTo>
                <a:close/>
                <a:moveTo>
                  <a:pt x="1261" y="592"/>
                </a:moveTo>
                <a:lnTo>
                  <a:pt x="1261" y="573"/>
                </a:lnTo>
                <a:lnTo>
                  <a:pt x="1244" y="573"/>
                </a:lnTo>
                <a:lnTo>
                  <a:pt x="1244" y="592"/>
                </a:lnTo>
                <a:lnTo>
                  <a:pt x="1261" y="592"/>
                </a:lnTo>
                <a:close/>
                <a:moveTo>
                  <a:pt x="1261" y="629"/>
                </a:moveTo>
                <a:lnTo>
                  <a:pt x="1261" y="610"/>
                </a:lnTo>
                <a:lnTo>
                  <a:pt x="1244" y="610"/>
                </a:lnTo>
                <a:lnTo>
                  <a:pt x="1244" y="629"/>
                </a:lnTo>
                <a:lnTo>
                  <a:pt x="1261" y="629"/>
                </a:lnTo>
                <a:close/>
                <a:moveTo>
                  <a:pt x="1261" y="666"/>
                </a:moveTo>
                <a:lnTo>
                  <a:pt x="1261" y="647"/>
                </a:lnTo>
                <a:lnTo>
                  <a:pt x="1244" y="647"/>
                </a:lnTo>
                <a:lnTo>
                  <a:pt x="1244" y="666"/>
                </a:lnTo>
                <a:lnTo>
                  <a:pt x="1261" y="666"/>
                </a:lnTo>
                <a:close/>
                <a:moveTo>
                  <a:pt x="1261" y="701"/>
                </a:moveTo>
                <a:lnTo>
                  <a:pt x="1261" y="682"/>
                </a:lnTo>
                <a:lnTo>
                  <a:pt x="1244" y="682"/>
                </a:lnTo>
                <a:lnTo>
                  <a:pt x="1244" y="701"/>
                </a:lnTo>
                <a:lnTo>
                  <a:pt x="1261" y="701"/>
                </a:lnTo>
                <a:close/>
                <a:moveTo>
                  <a:pt x="1261" y="738"/>
                </a:moveTo>
                <a:lnTo>
                  <a:pt x="1261" y="719"/>
                </a:lnTo>
                <a:lnTo>
                  <a:pt x="1244" y="719"/>
                </a:lnTo>
                <a:lnTo>
                  <a:pt x="1244" y="738"/>
                </a:lnTo>
                <a:lnTo>
                  <a:pt x="1261" y="738"/>
                </a:lnTo>
                <a:close/>
                <a:moveTo>
                  <a:pt x="1261" y="773"/>
                </a:moveTo>
                <a:lnTo>
                  <a:pt x="1261" y="756"/>
                </a:lnTo>
                <a:lnTo>
                  <a:pt x="1244" y="756"/>
                </a:lnTo>
                <a:lnTo>
                  <a:pt x="1244" y="773"/>
                </a:lnTo>
                <a:lnTo>
                  <a:pt x="1261" y="773"/>
                </a:lnTo>
                <a:close/>
                <a:moveTo>
                  <a:pt x="1261" y="810"/>
                </a:moveTo>
                <a:lnTo>
                  <a:pt x="1261" y="792"/>
                </a:lnTo>
                <a:lnTo>
                  <a:pt x="1244" y="792"/>
                </a:lnTo>
                <a:lnTo>
                  <a:pt x="1244" y="810"/>
                </a:lnTo>
                <a:lnTo>
                  <a:pt x="1261" y="810"/>
                </a:lnTo>
                <a:close/>
                <a:moveTo>
                  <a:pt x="1261" y="847"/>
                </a:moveTo>
                <a:lnTo>
                  <a:pt x="1261" y="829"/>
                </a:lnTo>
                <a:lnTo>
                  <a:pt x="1244" y="829"/>
                </a:lnTo>
                <a:lnTo>
                  <a:pt x="1244" y="847"/>
                </a:lnTo>
                <a:lnTo>
                  <a:pt x="1261" y="847"/>
                </a:lnTo>
                <a:close/>
                <a:moveTo>
                  <a:pt x="1261" y="883"/>
                </a:moveTo>
                <a:lnTo>
                  <a:pt x="1261" y="864"/>
                </a:lnTo>
                <a:lnTo>
                  <a:pt x="1244" y="864"/>
                </a:lnTo>
                <a:lnTo>
                  <a:pt x="1244" y="883"/>
                </a:lnTo>
                <a:lnTo>
                  <a:pt x="1261" y="883"/>
                </a:lnTo>
                <a:close/>
                <a:moveTo>
                  <a:pt x="1261" y="920"/>
                </a:moveTo>
                <a:lnTo>
                  <a:pt x="1261" y="901"/>
                </a:lnTo>
                <a:lnTo>
                  <a:pt x="1244" y="901"/>
                </a:lnTo>
                <a:lnTo>
                  <a:pt x="1244" y="920"/>
                </a:lnTo>
                <a:lnTo>
                  <a:pt x="1261" y="920"/>
                </a:lnTo>
                <a:close/>
                <a:moveTo>
                  <a:pt x="1261" y="955"/>
                </a:moveTo>
                <a:lnTo>
                  <a:pt x="1261" y="938"/>
                </a:lnTo>
                <a:lnTo>
                  <a:pt x="1244" y="938"/>
                </a:lnTo>
                <a:lnTo>
                  <a:pt x="1244" y="955"/>
                </a:lnTo>
                <a:lnTo>
                  <a:pt x="1261" y="955"/>
                </a:lnTo>
                <a:close/>
                <a:moveTo>
                  <a:pt x="1261" y="992"/>
                </a:moveTo>
                <a:lnTo>
                  <a:pt x="1261" y="973"/>
                </a:lnTo>
                <a:lnTo>
                  <a:pt x="1244" y="973"/>
                </a:lnTo>
                <a:lnTo>
                  <a:pt x="1244" y="992"/>
                </a:lnTo>
                <a:lnTo>
                  <a:pt x="1261" y="992"/>
                </a:lnTo>
                <a:close/>
                <a:moveTo>
                  <a:pt x="1261" y="1029"/>
                </a:moveTo>
                <a:lnTo>
                  <a:pt x="1261" y="1010"/>
                </a:lnTo>
                <a:lnTo>
                  <a:pt x="1244" y="1010"/>
                </a:lnTo>
                <a:lnTo>
                  <a:pt x="1244" y="1029"/>
                </a:lnTo>
                <a:lnTo>
                  <a:pt x="1261" y="1029"/>
                </a:lnTo>
                <a:close/>
                <a:moveTo>
                  <a:pt x="1261" y="1064"/>
                </a:moveTo>
                <a:lnTo>
                  <a:pt x="1261" y="1047"/>
                </a:lnTo>
                <a:lnTo>
                  <a:pt x="1244" y="1047"/>
                </a:lnTo>
                <a:lnTo>
                  <a:pt x="1244" y="1064"/>
                </a:lnTo>
                <a:lnTo>
                  <a:pt x="1261" y="1064"/>
                </a:lnTo>
                <a:close/>
                <a:moveTo>
                  <a:pt x="1261" y="1101"/>
                </a:moveTo>
                <a:lnTo>
                  <a:pt x="1261" y="1083"/>
                </a:lnTo>
                <a:lnTo>
                  <a:pt x="1244" y="1083"/>
                </a:lnTo>
                <a:lnTo>
                  <a:pt x="1244" y="1101"/>
                </a:lnTo>
                <a:lnTo>
                  <a:pt x="1261" y="1101"/>
                </a:lnTo>
                <a:close/>
                <a:moveTo>
                  <a:pt x="1261" y="1138"/>
                </a:moveTo>
                <a:lnTo>
                  <a:pt x="1261" y="1120"/>
                </a:lnTo>
                <a:lnTo>
                  <a:pt x="1244" y="1120"/>
                </a:lnTo>
                <a:lnTo>
                  <a:pt x="1244" y="1138"/>
                </a:lnTo>
                <a:lnTo>
                  <a:pt x="1261" y="1138"/>
                </a:lnTo>
                <a:close/>
                <a:moveTo>
                  <a:pt x="1261" y="1174"/>
                </a:moveTo>
                <a:lnTo>
                  <a:pt x="1261" y="1155"/>
                </a:lnTo>
                <a:lnTo>
                  <a:pt x="1244" y="1155"/>
                </a:lnTo>
                <a:lnTo>
                  <a:pt x="1244" y="1174"/>
                </a:lnTo>
                <a:lnTo>
                  <a:pt x="1261" y="1174"/>
                </a:lnTo>
                <a:close/>
                <a:moveTo>
                  <a:pt x="1261" y="1211"/>
                </a:moveTo>
                <a:lnTo>
                  <a:pt x="1261" y="1192"/>
                </a:lnTo>
                <a:lnTo>
                  <a:pt x="1244" y="1192"/>
                </a:lnTo>
                <a:lnTo>
                  <a:pt x="1244" y="1211"/>
                </a:lnTo>
                <a:lnTo>
                  <a:pt x="1261" y="1211"/>
                </a:lnTo>
                <a:close/>
                <a:moveTo>
                  <a:pt x="1261" y="1246"/>
                </a:moveTo>
                <a:lnTo>
                  <a:pt x="1261" y="1229"/>
                </a:lnTo>
                <a:lnTo>
                  <a:pt x="1244" y="1229"/>
                </a:lnTo>
                <a:lnTo>
                  <a:pt x="1244" y="1246"/>
                </a:lnTo>
                <a:lnTo>
                  <a:pt x="1261" y="1246"/>
                </a:lnTo>
                <a:close/>
                <a:moveTo>
                  <a:pt x="1261" y="1283"/>
                </a:moveTo>
                <a:lnTo>
                  <a:pt x="1261" y="1264"/>
                </a:lnTo>
                <a:lnTo>
                  <a:pt x="1244" y="1264"/>
                </a:lnTo>
                <a:lnTo>
                  <a:pt x="1244" y="1283"/>
                </a:lnTo>
                <a:lnTo>
                  <a:pt x="1261" y="1283"/>
                </a:lnTo>
                <a:close/>
                <a:moveTo>
                  <a:pt x="1261" y="1320"/>
                </a:moveTo>
                <a:lnTo>
                  <a:pt x="1261" y="1301"/>
                </a:lnTo>
                <a:lnTo>
                  <a:pt x="1244" y="1301"/>
                </a:lnTo>
                <a:lnTo>
                  <a:pt x="1244" y="1320"/>
                </a:lnTo>
                <a:lnTo>
                  <a:pt x="1261" y="1320"/>
                </a:lnTo>
                <a:close/>
                <a:moveTo>
                  <a:pt x="1261" y="1355"/>
                </a:moveTo>
                <a:lnTo>
                  <a:pt x="1261" y="1338"/>
                </a:lnTo>
                <a:lnTo>
                  <a:pt x="1244" y="1338"/>
                </a:lnTo>
                <a:lnTo>
                  <a:pt x="1244" y="1355"/>
                </a:lnTo>
                <a:lnTo>
                  <a:pt x="1261" y="1355"/>
                </a:lnTo>
                <a:close/>
                <a:moveTo>
                  <a:pt x="1261" y="1392"/>
                </a:moveTo>
                <a:lnTo>
                  <a:pt x="1261" y="1374"/>
                </a:lnTo>
                <a:lnTo>
                  <a:pt x="1244" y="1374"/>
                </a:lnTo>
                <a:lnTo>
                  <a:pt x="1244" y="1392"/>
                </a:lnTo>
                <a:lnTo>
                  <a:pt x="1261" y="1392"/>
                </a:lnTo>
                <a:close/>
                <a:moveTo>
                  <a:pt x="1261" y="1429"/>
                </a:moveTo>
                <a:lnTo>
                  <a:pt x="1261" y="1411"/>
                </a:lnTo>
                <a:lnTo>
                  <a:pt x="1244" y="1411"/>
                </a:lnTo>
                <a:lnTo>
                  <a:pt x="1244" y="1429"/>
                </a:lnTo>
                <a:lnTo>
                  <a:pt x="1261" y="1429"/>
                </a:lnTo>
                <a:close/>
                <a:moveTo>
                  <a:pt x="1261" y="1465"/>
                </a:moveTo>
                <a:lnTo>
                  <a:pt x="1261" y="1446"/>
                </a:lnTo>
                <a:lnTo>
                  <a:pt x="1244" y="1446"/>
                </a:lnTo>
                <a:lnTo>
                  <a:pt x="1244" y="1465"/>
                </a:lnTo>
                <a:lnTo>
                  <a:pt x="1261" y="1465"/>
                </a:lnTo>
                <a:close/>
                <a:moveTo>
                  <a:pt x="1261" y="1502"/>
                </a:moveTo>
                <a:lnTo>
                  <a:pt x="1261" y="1483"/>
                </a:lnTo>
                <a:lnTo>
                  <a:pt x="1244" y="1483"/>
                </a:lnTo>
                <a:lnTo>
                  <a:pt x="1244" y="1502"/>
                </a:lnTo>
                <a:lnTo>
                  <a:pt x="1261" y="1502"/>
                </a:lnTo>
                <a:close/>
                <a:moveTo>
                  <a:pt x="1261" y="1537"/>
                </a:moveTo>
                <a:lnTo>
                  <a:pt x="1261" y="1520"/>
                </a:lnTo>
                <a:lnTo>
                  <a:pt x="1244" y="1520"/>
                </a:lnTo>
                <a:lnTo>
                  <a:pt x="1244" y="1537"/>
                </a:lnTo>
                <a:lnTo>
                  <a:pt x="1261" y="1537"/>
                </a:lnTo>
                <a:close/>
                <a:moveTo>
                  <a:pt x="1261" y="1574"/>
                </a:moveTo>
                <a:lnTo>
                  <a:pt x="1261" y="1555"/>
                </a:lnTo>
                <a:lnTo>
                  <a:pt x="1244" y="1555"/>
                </a:lnTo>
                <a:lnTo>
                  <a:pt x="1244" y="1574"/>
                </a:lnTo>
                <a:lnTo>
                  <a:pt x="1261" y="1574"/>
                </a:lnTo>
                <a:close/>
                <a:moveTo>
                  <a:pt x="1261" y="1611"/>
                </a:moveTo>
                <a:lnTo>
                  <a:pt x="1261" y="1592"/>
                </a:lnTo>
                <a:lnTo>
                  <a:pt x="1244" y="1592"/>
                </a:lnTo>
                <a:lnTo>
                  <a:pt x="1244" y="1611"/>
                </a:lnTo>
                <a:lnTo>
                  <a:pt x="1261" y="1611"/>
                </a:lnTo>
                <a:close/>
                <a:moveTo>
                  <a:pt x="1261" y="1646"/>
                </a:moveTo>
                <a:lnTo>
                  <a:pt x="1261" y="1628"/>
                </a:lnTo>
                <a:lnTo>
                  <a:pt x="1244" y="1628"/>
                </a:lnTo>
                <a:lnTo>
                  <a:pt x="1244" y="1646"/>
                </a:lnTo>
                <a:lnTo>
                  <a:pt x="1261" y="1646"/>
                </a:lnTo>
                <a:close/>
                <a:moveTo>
                  <a:pt x="1261" y="1683"/>
                </a:moveTo>
                <a:lnTo>
                  <a:pt x="1261" y="1665"/>
                </a:lnTo>
                <a:lnTo>
                  <a:pt x="1244" y="1665"/>
                </a:lnTo>
                <a:lnTo>
                  <a:pt x="1244" y="1683"/>
                </a:lnTo>
                <a:lnTo>
                  <a:pt x="1261" y="1683"/>
                </a:lnTo>
                <a:close/>
                <a:moveTo>
                  <a:pt x="1261" y="1720"/>
                </a:moveTo>
                <a:lnTo>
                  <a:pt x="1261" y="1702"/>
                </a:lnTo>
                <a:lnTo>
                  <a:pt x="1244" y="1702"/>
                </a:lnTo>
                <a:lnTo>
                  <a:pt x="1244" y="1720"/>
                </a:lnTo>
                <a:lnTo>
                  <a:pt x="1261" y="1720"/>
                </a:lnTo>
                <a:close/>
                <a:moveTo>
                  <a:pt x="1261" y="1756"/>
                </a:moveTo>
                <a:lnTo>
                  <a:pt x="1261" y="1737"/>
                </a:lnTo>
                <a:lnTo>
                  <a:pt x="1244" y="1737"/>
                </a:lnTo>
                <a:lnTo>
                  <a:pt x="1244" y="1756"/>
                </a:lnTo>
                <a:lnTo>
                  <a:pt x="1261" y="1756"/>
                </a:lnTo>
                <a:close/>
                <a:moveTo>
                  <a:pt x="1261" y="1793"/>
                </a:moveTo>
                <a:lnTo>
                  <a:pt x="1261" y="1774"/>
                </a:lnTo>
                <a:lnTo>
                  <a:pt x="1244" y="1774"/>
                </a:lnTo>
                <a:lnTo>
                  <a:pt x="1244" y="1793"/>
                </a:lnTo>
                <a:lnTo>
                  <a:pt x="1261" y="1793"/>
                </a:lnTo>
                <a:close/>
                <a:moveTo>
                  <a:pt x="1261" y="1828"/>
                </a:moveTo>
                <a:lnTo>
                  <a:pt x="1261" y="1811"/>
                </a:lnTo>
                <a:lnTo>
                  <a:pt x="1244" y="1811"/>
                </a:lnTo>
                <a:lnTo>
                  <a:pt x="1244" y="1828"/>
                </a:lnTo>
                <a:lnTo>
                  <a:pt x="1261" y="1828"/>
                </a:lnTo>
                <a:close/>
                <a:moveTo>
                  <a:pt x="1261" y="1865"/>
                </a:moveTo>
                <a:lnTo>
                  <a:pt x="1261" y="1846"/>
                </a:lnTo>
                <a:lnTo>
                  <a:pt x="1244" y="1846"/>
                </a:lnTo>
                <a:lnTo>
                  <a:pt x="1244" y="1865"/>
                </a:lnTo>
                <a:lnTo>
                  <a:pt x="1261" y="1865"/>
                </a:lnTo>
                <a:close/>
                <a:moveTo>
                  <a:pt x="1261" y="1902"/>
                </a:moveTo>
                <a:lnTo>
                  <a:pt x="1261" y="1883"/>
                </a:lnTo>
                <a:lnTo>
                  <a:pt x="1244" y="1883"/>
                </a:lnTo>
                <a:lnTo>
                  <a:pt x="1244" y="1902"/>
                </a:lnTo>
                <a:lnTo>
                  <a:pt x="1261" y="1902"/>
                </a:lnTo>
                <a:close/>
                <a:moveTo>
                  <a:pt x="1246" y="1939"/>
                </a:moveTo>
                <a:lnTo>
                  <a:pt x="1252" y="1939"/>
                </a:lnTo>
                <a:lnTo>
                  <a:pt x="1261" y="1939"/>
                </a:lnTo>
                <a:lnTo>
                  <a:pt x="1261" y="1919"/>
                </a:lnTo>
                <a:lnTo>
                  <a:pt x="1244" y="1919"/>
                </a:lnTo>
                <a:lnTo>
                  <a:pt x="1244" y="1931"/>
                </a:lnTo>
                <a:lnTo>
                  <a:pt x="1252" y="1931"/>
                </a:lnTo>
                <a:lnTo>
                  <a:pt x="1252" y="1922"/>
                </a:lnTo>
                <a:lnTo>
                  <a:pt x="1246" y="1922"/>
                </a:lnTo>
                <a:lnTo>
                  <a:pt x="1246" y="1939"/>
                </a:lnTo>
                <a:lnTo>
                  <a:pt x="1246" y="1939"/>
                </a:lnTo>
                <a:close/>
                <a:moveTo>
                  <a:pt x="1209" y="1939"/>
                </a:moveTo>
                <a:lnTo>
                  <a:pt x="1227" y="1939"/>
                </a:lnTo>
                <a:lnTo>
                  <a:pt x="1227" y="1922"/>
                </a:lnTo>
                <a:lnTo>
                  <a:pt x="1209" y="1922"/>
                </a:lnTo>
                <a:lnTo>
                  <a:pt x="1209" y="1939"/>
                </a:lnTo>
                <a:close/>
                <a:moveTo>
                  <a:pt x="1173" y="1939"/>
                </a:moveTo>
                <a:lnTo>
                  <a:pt x="1190" y="1939"/>
                </a:lnTo>
                <a:lnTo>
                  <a:pt x="1190" y="1922"/>
                </a:lnTo>
                <a:lnTo>
                  <a:pt x="1173" y="1922"/>
                </a:lnTo>
                <a:lnTo>
                  <a:pt x="1173" y="1939"/>
                </a:lnTo>
                <a:close/>
                <a:moveTo>
                  <a:pt x="1136" y="1939"/>
                </a:moveTo>
                <a:lnTo>
                  <a:pt x="1155" y="1939"/>
                </a:lnTo>
                <a:lnTo>
                  <a:pt x="1155" y="1922"/>
                </a:lnTo>
                <a:lnTo>
                  <a:pt x="1136" y="1922"/>
                </a:lnTo>
                <a:lnTo>
                  <a:pt x="1136" y="1939"/>
                </a:lnTo>
                <a:close/>
                <a:moveTo>
                  <a:pt x="1099" y="1939"/>
                </a:moveTo>
                <a:lnTo>
                  <a:pt x="1118" y="1939"/>
                </a:lnTo>
                <a:lnTo>
                  <a:pt x="1118" y="1922"/>
                </a:lnTo>
                <a:lnTo>
                  <a:pt x="1099" y="1922"/>
                </a:lnTo>
                <a:lnTo>
                  <a:pt x="1099" y="193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822"/>
          <p:cNvSpPr>
            <a:spLocks/>
          </p:cNvSpPr>
          <p:nvPr/>
        </p:nvSpPr>
        <p:spPr bwMode="auto">
          <a:xfrm>
            <a:off x="3422896" y="2675519"/>
            <a:ext cx="90487" cy="77788"/>
          </a:xfrm>
          <a:custGeom>
            <a:avLst/>
            <a:gdLst>
              <a:gd name="T0" fmla="*/ 57 w 57"/>
              <a:gd name="T1" fmla="*/ 49 h 49"/>
              <a:gd name="T2" fmla="*/ 28 w 57"/>
              <a:gd name="T3" fmla="*/ 0 h 49"/>
              <a:gd name="T4" fmla="*/ 0 w 57"/>
              <a:gd name="T5" fmla="*/ 49 h 49"/>
              <a:gd name="T6" fmla="*/ 57 w 57"/>
              <a:gd name="T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9">
                <a:moveTo>
                  <a:pt x="57" y="49"/>
                </a:moveTo>
                <a:lnTo>
                  <a:pt x="28" y="0"/>
                </a:lnTo>
                <a:lnTo>
                  <a:pt x="0" y="49"/>
                </a:lnTo>
                <a:lnTo>
                  <a:pt x="57" y="4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18"/>
          <p:cNvSpPr>
            <a:spLocks/>
          </p:cNvSpPr>
          <p:nvPr/>
        </p:nvSpPr>
        <p:spPr bwMode="auto">
          <a:xfrm>
            <a:off x="3535622" y="4996779"/>
            <a:ext cx="107951" cy="93663"/>
          </a:xfrm>
          <a:custGeom>
            <a:avLst/>
            <a:gdLst>
              <a:gd name="T0" fmla="*/ 0 w 68"/>
              <a:gd name="T1" fmla="*/ 0 h 59"/>
              <a:gd name="T2" fmla="*/ 34 w 68"/>
              <a:gd name="T3" fmla="*/ 59 h 59"/>
              <a:gd name="T4" fmla="*/ 68 w 68"/>
              <a:gd name="T5" fmla="*/ 0 h 59"/>
              <a:gd name="T6" fmla="*/ 0 w 68"/>
              <a:gd name="T7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59">
                <a:moveTo>
                  <a:pt x="0" y="0"/>
                </a:moveTo>
                <a:lnTo>
                  <a:pt x="34" y="59"/>
                </a:lnTo>
                <a:lnTo>
                  <a:pt x="68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037507" y="2801104"/>
            <a:ext cx="31242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5D2B85"/>
                </a:solidFill>
              </a:rPr>
              <a:t>Value of an integrated planning model?</a:t>
            </a:r>
          </a:p>
          <a:p>
            <a:endParaRPr lang="en-US" dirty="0">
              <a:solidFill>
                <a:srgbClr val="5D2B85"/>
              </a:solidFill>
            </a:endParaRPr>
          </a:p>
          <a:p>
            <a:r>
              <a:rPr lang="en-US" sz="1900" b="1" dirty="0">
                <a:solidFill>
                  <a:srgbClr val="5D2B85"/>
                </a:solidFill>
              </a:rPr>
              <a:t>Where are we going?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(Multi-Year Planning)</a:t>
            </a:r>
          </a:p>
          <a:p>
            <a:endParaRPr lang="en-US" dirty="0"/>
          </a:p>
          <a:p>
            <a:r>
              <a:rPr lang="en-US" sz="1900" b="1" dirty="0">
                <a:solidFill>
                  <a:srgbClr val="5D2B85"/>
                </a:solidFill>
              </a:rPr>
              <a:t>How do we get there?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(Detailed Budgeting)</a:t>
            </a:r>
          </a:p>
          <a:p>
            <a:endParaRPr lang="en-US" dirty="0"/>
          </a:p>
          <a:p>
            <a:r>
              <a:rPr lang="en-US" sz="1900" b="1" dirty="0">
                <a:solidFill>
                  <a:srgbClr val="5D2B85"/>
                </a:solidFill>
              </a:rPr>
              <a:t>Are we on track?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(Rolling Forecasts)</a:t>
            </a:r>
          </a:p>
        </p:txBody>
      </p:sp>
    </p:spTree>
    <p:extLst>
      <p:ext uri="{BB962C8B-B14F-4D97-AF65-F5344CB8AC3E}">
        <p14:creationId xmlns:p14="http://schemas.microsoft.com/office/powerpoint/2010/main" val="8738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Long Range Planning Demonstration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Long Range Planning Case Studies</a:t>
            </a:r>
            <a:endParaRPr lang="en-US" sz="2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1787" y="1304195"/>
            <a:ext cx="3191881" cy="4691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D2B85"/>
              </a:buClr>
              <a:buFont typeface="Arial" panose="020B0604020202020204" pitchFamily="34" charset="0"/>
              <a:buChar char="•"/>
              <a:defRPr sz="2400" b="0" kern="1200">
                <a:solidFill>
                  <a:srgbClr val="5D2B8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Calibri" panose="020F0502020204030204" pitchFamily="34" charset="0"/>
              <a:buChar char="−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 smtClean="0">
                <a:ea typeface="ＭＳ Ｐゴシック" panose="020B0600070205080204" pitchFamily="34" charset="-128"/>
              </a:rPr>
              <a:t>Worked with multiple institutions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sz="1600" dirty="0" smtClean="0">
                <a:ea typeface="ＭＳ Ｐゴシック" panose="020B0600070205080204" pitchFamily="34" charset="-128"/>
              </a:rPr>
              <a:t>Research institutions</a:t>
            </a:r>
          </a:p>
          <a:p>
            <a:pPr lvl="1"/>
            <a:r>
              <a:rPr lang="en-US" altLang="en-US" sz="1600" dirty="0" smtClean="0">
                <a:ea typeface="ＭＳ Ｐゴシック" panose="020B0600070205080204" pitchFamily="34" charset="-128"/>
              </a:rPr>
              <a:t>Liberal arts colleges</a:t>
            </a:r>
          </a:p>
          <a:p>
            <a:pPr lvl="1"/>
            <a:r>
              <a:rPr lang="en-US" altLang="en-US" sz="1600" dirty="0" smtClean="0">
                <a:ea typeface="ＭＳ Ｐゴシック" panose="020B0600070205080204" pitchFamily="34" charset="-128"/>
              </a:rPr>
              <a:t>Regional public institutions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r>
              <a:rPr lang="en-US" altLang="en-US" sz="2000" b="1" dirty="0" smtClean="0">
                <a:ea typeface="ＭＳ Ｐゴシック" panose="020B0600070205080204" pitchFamily="34" charset="-128"/>
              </a:rPr>
              <a:t>Approach</a:t>
            </a:r>
            <a:endParaRPr lang="en-US" altLang="en-US" sz="2000" b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 dirty="0" smtClean="0">
                <a:ea typeface="ＭＳ Ｐゴシック" panose="020B0600070205080204" pitchFamily="34" charset="-128"/>
              </a:rPr>
              <a:t>Corporate finance based approach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 dirty="0" smtClean="0">
                <a:ea typeface="ＭＳ Ｐゴシック" panose="020B0600070205080204" pitchFamily="34" charset="-128"/>
              </a:rPr>
              <a:t>Benchmarks to credit rating median ratios</a:t>
            </a:r>
          </a:p>
          <a:p>
            <a:pPr lvl="1"/>
            <a:r>
              <a:rPr lang="en-US" altLang="en-US" sz="1600" dirty="0" smtClean="0">
                <a:ea typeface="ＭＳ Ｐゴシック" panose="020B0600070205080204" pitchFamily="34" charset="-128"/>
              </a:rPr>
              <a:t>Align strategic goals to financial capacity</a:t>
            </a:r>
          </a:p>
          <a:p>
            <a:pPr lvl="1"/>
            <a:r>
              <a:rPr lang="en-US" altLang="en-US" sz="1600" dirty="0" smtClean="0">
                <a:ea typeface="ＭＳ Ｐゴシック" panose="020B0600070205080204" pitchFamily="34" charset="-128"/>
              </a:rPr>
              <a:t>Assess debt capacity</a:t>
            </a: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9817" y="1304195"/>
            <a:ext cx="4126521" cy="4691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D2B85"/>
              </a:buClr>
              <a:buFont typeface="Arial" panose="020B0604020202020204" pitchFamily="34" charset="0"/>
              <a:buChar char="•"/>
              <a:defRPr sz="2400" b="0" kern="1200">
                <a:solidFill>
                  <a:srgbClr val="5D2B8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Calibri" panose="020F0502020204030204" pitchFamily="34" charset="0"/>
              <a:buChar char="−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 smtClean="0">
                <a:ea typeface="ＭＳ Ｐゴシック" panose="020B0600070205080204" pitchFamily="34" charset="-128"/>
              </a:rPr>
              <a:t>Kaufman Hall Axiom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Software Solution</a:t>
            </a:r>
          </a:p>
          <a:p>
            <a:pPr lvl="1"/>
            <a:r>
              <a:rPr lang="en-US" altLang="en-US" sz="1600" dirty="0" smtClean="0">
                <a:ea typeface="ＭＳ Ｐゴシック" panose="020B0600070205080204" pitchFamily="34" charset="-128"/>
              </a:rPr>
              <a:t>Integrated to core systems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 dirty="0" smtClean="0">
                <a:ea typeface="ＭＳ Ｐゴシック" panose="020B0600070205080204" pitchFamily="34" charset="-128"/>
              </a:rPr>
              <a:t>Baseline projections</a:t>
            </a:r>
          </a:p>
          <a:p>
            <a:pPr lvl="1"/>
            <a:r>
              <a:rPr lang="en-US" altLang="en-US" sz="1600" dirty="0" smtClean="0">
                <a:ea typeface="ＭＳ Ｐゴシック" panose="020B0600070205080204" pitchFamily="34" charset="-128"/>
              </a:rPr>
              <a:t>Initiatives</a:t>
            </a:r>
          </a:p>
          <a:p>
            <a:pPr lvl="1"/>
            <a:r>
              <a:rPr lang="en-US" altLang="en-US" sz="1600" dirty="0" smtClean="0">
                <a:ea typeface="ＭＳ Ｐゴシック" panose="020B0600070205080204" pitchFamily="34" charset="-128"/>
              </a:rPr>
              <a:t>Scenario management</a:t>
            </a:r>
          </a:p>
          <a:p>
            <a:pPr lvl="1"/>
            <a:r>
              <a:rPr lang="en-US" altLang="en-US" sz="1600" dirty="0" smtClean="0">
                <a:ea typeface="ＭＳ Ｐゴシック" panose="020B0600070205080204" pitchFamily="34" charset="-128"/>
              </a:rPr>
              <a:t>Forward looking financial statements</a:t>
            </a: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80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Budget Best Practices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-155248" y="1918251"/>
            <a:ext cx="4788817" cy="4405884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18" y="1364688"/>
            <a:ext cx="1482233" cy="93751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63221" y="2070508"/>
            <a:ext cx="4627923" cy="4253627"/>
            <a:chOff x="-1124125" y="1406025"/>
            <a:chExt cx="4627923" cy="4253627"/>
          </a:xfrm>
        </p:grpSpPr>
        <p:sp>
          <p:nvSpPr>
            <p:cNvPr id="4" name="Bent-Up Arrow 3"/>
            <p:cNvSpPr/>
            <p:nvPr/>
          </p:nvSpPr>
          <p:spPr>
            <a:xfrm rot="5400000">
              <a:off x="-1067907" y="2070363"/>
              <a:ext cx="588347" cy="516800"/>
            </a:xfrm>
            <a:prstGeom prst="bentUpArrow">
              <a:avLst>
                <a:gd name="adj1" fmla="val 28119"/>
                <a:gd name="adj2" fmla="val 30990"/>
                <a:gd name="adj3" fmla="val 38224"/>
              </a:avLst>
            </a:prstGeom>
            <a:gradFill>
              <a:gsLst>
                <a:gs pos="0">
                  <a:srgbClr val="5D2B85"/>
                </a:gs>
                <a:gs pos="100000">
                  <a:srgbClr val="BA8CC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1124125" y="1406025"/>
              <a:ext cx="1480175" cy="800123"/>
            </a:xfrm>
            <a:prstGeom prst="roundRect">
              <a:avLst/>
            </a:prstGeom>
            <a:gradFill flip="none" rotWithShape="1">
              <a:gsLst>
                <a:gs pos="0">
                  <a:srgbClr val="E3E4E5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127000" sx="102000" sy="102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ent-Up Arrow 6"/>
            <p:cNvSpPr/>
            <p:nvPr/>
          </p:nvSpPr>
          <p:spPr>
            <a:xfrm rot="5400000">
              <a:off x="-444952" y="2762741"/>
              <a:ext cx="588347" cy="516800"/>
            </a:xfrm>
            <a:prstGeom prst="bentUpArrow">
              <a:avLst>
                <a:gd name="adj1" fmla="val 28119"/>
                <a:gd name="adj2" fmla="val 30990"/>
                <a:gd name="adj3" fmla="val 38224"/>
              </a:avLst>
            </a:prstGeom>
            <a:gradFill>
              <a:gsLst>
                <a:gs pos="0">
                  <a:srgbClr val="5D2B85"/>
                </a:gs>
                <a:gs pos="100000">
                  <a:srgbClr val="BA8CC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-496479" y="2093438"/>
              <a:ext cx="1480175" cy="800123"/>
            </a:xfrm>
            <a:prstGeom prst="roundRect">
              <a:avLst/>
            </a:prstGeom>
            <a:gradFill flip="none" rotWithShape="1">
              <a:gsLst>
                <a:gs pos="0">
                  <a:srgbClr val="E3E4E5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127000" sx="102000" sy="102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Bent-Up Arrow 8"/>
            <p:cNvSpPr/>
            <p:nvPr/>
          </p:nvSpPr>
          <p:spPr>
            <a:xfrm rot="5400000">
              <a:off x="178004" y="3477711"/>
              <a:ext cx="588347" cy="516800"/>
            </a:xfrm>
            <a:prstGeom prst="bentUpArrow">
              <a:avLst>
                <a:gd name="adj1" fmla="val 28119"/>
                <a:gd name="adj2" fmla="val 30990"/>
                <a:gd name="adj3" fmla="val 38224"/>
              </a:avLst>
            </a:prstGeom>
            <a:gradFill>
              <a:gsLst>
                <a:gs pos="0">
                  <a:srgbClr val="5D2B85"/>
                </a:gs>
                <a:gs pos="100000">
                  <a:srgbClr val="BA8CC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22147" y="2805745"/>
              <a:ext cx="1480175" cy="800123"/>
            </a:xfrm>
            <a:prstGeom prst="roundRect">
              <a:avLst/>
            </a:prstGeom>
            <a:gradFill flip="none" rotWithShape="1">
              <a:gsLst>
                <a:gs pos="0">
                  <a:srgbClr val="E3E4E5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127000" sx="102000" sy="102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Bent-Up Arrow 10"/>
            <p:cNvSpPr/>
            <p:nvPr/>
          </p:nvSpPr>
          <p:spPr>
            <a:xfrm rot="5400000">
              <a:off x="810386" y="4170088"/>
              <a:ext cx="588347" cy="516800"/>
            </a:xfrm>
            <a:prstGeom prst="bentUpArrow">
              <a:avLst>
                <a:gd name="adj1" fmla="val 28119"/>
                <a:gd name="adj2" fmla="val 30990"/>
                <a:gd name="adj3" fmla="val 38224"/>
              </a:avLst>
            </a:prstGeom>
            <a:gradFill>
              <a:gsLst>
                <a:gs pos="0">
                  <a:srgbClr val="5D2B85"/>
                </a:gs>
                <a:gs pos="100000">
                  <a:srgbClr val="BA8CC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62002" y="3498198"/>
              <a:ext cx="1480175" cy="800123"/>
            </a:xfrm>
            <a:prstGeom prst="roundRect">
              <a:avLst/>
            </a:prstGeom>
            <a:gradFill flip="none" rotWithShape="1">
              <a:gsLst>
                <a:gs pos="0">
                  <a:srgbClr val="5D2B85"/>
                </a:gs>
                <a:gs pos="100000">
                  <a:srgbClr val="9756A2"/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127000" sx="102000" sy="102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Bent-Up Arrow 12"/>
            <p:cNvSpPr/>
            <p:nvPr/>
          </p:nvSpPr>
          <p:spPr>
            <a:xfrm rot="5400000">
              <a:off x="1442768" y="4848167"/>
              <a:ext cx="588347" cy="516800"/>
            </a:xfrm>
            <a:prstGeom prst="bentUpArrow">
              <a:avLst>
                <a:gd name="adj1" fmla="val 28119"/>
                <a:gd name="adj2" fmla="val 30990"/>
                <a:gd name="adj3" fmla="val 38224"/>
              </a:avLst>
            </a:prstGeom>
            <a:gradFill>
              <a:gsLst>
                <a:gs pos="0">
                  <a:srgbClr val="5D2B85"/>
                </a:gs>
                <a:gs pos="100000">
                  <a:srgbClr val="BA8CC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91240" y="4178864"/>
              <a:ext cx="1480175" cy="800123"/>
            </a:xfrm>
            <a:prstGeom prst="roundRect">
              <a:avLst/>
            </a:prstGeom>
            <a:gradFill flip="none" rotWithShape="1">
              <a:gsLst>
                <a:gs pos="0">
                  <a:srgbClr val="E3E4E5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127000" sx="102000" sy="102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023623" y="4859529"/>
              <a:ext cx="1480175" cy="800123"/>
            </a:xfrm>
            <a:prstGeom prst="roundRect">
              <a:avLst/>
            </a:prstGeom>
            <a:gradFill flip="none" rotWithShape="1">
              <a:gsLst>
                <a:gs pos="0">
                  <a:srgbClr val="E3E4E5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127000" sx="102000" sy="102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1119434" y="1632242"/>
              <a:ext cx="14801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Strategic Planning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496480" y="2238783"/>
              <a:ext cx="14990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Long Range Planning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6475" y="3057450"/>
              <a:ext cx="14801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Capital Budgeting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8859" y="3641165"/>
              <a:ext cx="1480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dirty="0">
                  <a:solidFill>
                    <a:schemeClr val="bg1"/>
                  </a:solidFill>
                </a:rPr>
                <a:t>Operating</a:t>
              </a:r>
            </a:p>
            <a:p>
              <a:pPr lvl="0" algn="ctr"/>
              <a:r>
                <a:rPr lang="en-US" sz="1400" dirty="0">
                  <a:solidFill>
                    <a:schemeClr val="bg1"/>
                  </a:solidFill>
                </a:rPr>
                <a:t> Budget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72388" y="4426330"/>
              <a:ext cx="14990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Forecasting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20499" y="5006975"/>
              <a:ext cx="1480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Reporting &amp; Analytics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3520342" y="1293314"/>
            <a:ext cx="1111803" cy="1792787"/>
          </a:xfrm>
          <a:prstGeom prst="roundRect">
            <a:avLst/>
          </a:prstGeom>
          <a:gradFill flip="none" rotWithShape="1">
            <a:gsLst>
              <a:gs pos="0">
                <a:srgbClr val="E3E4E5"/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outerShdw blurRad="101600" sx="102000" sy="102000" algn="ctr" rotWithShape="0">
              <a:srgbClr val="A5A5A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664478" y="1293314"/>
            <a:ext cx="1063472" cy="1792787"/>
          </a:xfrm>
          <a:prstGeom prst="roundRect">
            <a:avLst/>
          </a:prstGeom>
          <a:gradFill flip="none" rotWithShape="1">
            <a:gsLst>
              <a:gs pos="0">
                <a:srgbClr val="E3E4E5"/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outerShdw blurRad="101600" sx="102000" sy="102000" algn="ctr" rotWithShape="0">
              <a:srgbClr val="A5A5A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757344" y="1293314"/>
            <a:ext cx="1086314" cy="1792787"/>
          </a:xfrm>
          <a:prstGeom prst="roundRect">
            <a:avLst/>
          </a:prstGeom>
          <a:gradFill flip="none" rotWithShape="1">
            <a:gsLst>
              <a:gs pos="0">
                <a:srgbClr val="E3E4E5"/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outerShdw blurRad="101600" sx="102000" sy="102000" algn="ctr" rotWithShape="0">
              <a:srgbClr val="A5A5A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884389" y="1293314"/>
            <a:ext cx="1041811" cy="1792787"/>
          </a:xfrm>
          <a:prstGeom prst="roundRect">
            <a:avLst/>
          </a:prstGeom>
          <a:gradFill flip="none" rotWithShape="1">
            <a:gsLst>
              <a:gs pos="0">
                <a:srgbClr val="E3E4E5"/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outerShdw blurRad="101600" sx="102000" sy="102000" algn="ctr" rotWithShape="0">
              <a:srgbClr val="A5A5A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952505" y="1293314"/>
            <a:ext cx="1145799" cy="1792787"/>
          </a:xfrm>
          <a:prstGeom prst="roundRect">
            <a:avLst/>
          </a:prstGeom>
          <a:gradFill flip="none" rotWithShape="1">
            <a:gsLst>
              <a:gs pos="0">
                <a:srgbClr val="E3E4E5"/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outerShdw blurRad="101600" sx="102000" sy="102000" algn="ctr" rotWithShape="0">
              <a:srgbClr val="A5A5A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046205" y="2238784"/>
            <a:ext cx="1312881" cy="422945"/>
          </a:xfrm>
          <a:prstGeom prst="roundRect">
            <a:avLst/>
          </a:prstGeom>
          <a:solidFill>
            <a:srgbClr val="9756A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043932" y="2214000"/>
            <a:ext cx="13296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300" dirty="0">
                <a:solidFill>
                  <a:schemeClr val="bg1"/>
                </a:solidFill>
              </a:rPr>
              <a:t>Operating Budget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20341" y="1746448"/>
            <a:ext cx="12573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38" indent="-9143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</a:t>
            </a:r>
          </a:p>
          <a:p>
            <a:pPr marL="91438" indent="-91438">
              <a:lnSpc>
                <a:spcPts val="4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38" indent="-9143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Acct</a:t>
            </a:r>
          </a:p>
          <a:p>
            <a:pPr marL="91438" indent="-91438">
              <a:lnSpc>
                <a:spcPts val="4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38" indent="-9143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</a:t>
            </a:r>
          </a:p>
          <a:p>
            <a:pPr marL="91438" indent="-91438">
              <a:lnSpc>
                <a:spcPts val="4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38" indent="-9143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</a:t>
            </a:r>
          </a:p>
        </p:txBody>
      </p:sp>
      <p:sp>
        <p:nvSpPr>
          <p:cNvPr id="30" name="Rounded Rectangle 40"/>
          <p:cNvSpPr/>
          <p:nvPr/>
        </p:nvSpPr>
        <p:spPr>
          <a:xfrm>
            <a:off x="3520190" y="1287454"/>
            <a:ext cx="1111955" cy="373083"/>
          </a:xfrm>
          <a:custGeom>
            <a:avLst/>
            <a:gdLst>
              <a:gd name="connsiteX0" fmla="*/ 0 w 1244339"/>
              <a:gd name="connsiteY0" fmla="*/ 207394 h 1433653"/>
              <a:gd name="connsiteX1" fmla="*/ 207394 w 1244339"/>
              <a:gd name="connsiteY1" fmla="*/ 0 h 1433653"/>
              <a:gd name="connsiteX2" fmla="*/ 1036945 w 1244339"/>
              <a:gd name="connsiteY2" fmla="*/ 0 h 1433653"/>
              <a:gd name="connsiteX3" fmla="*/ 1244339 w 1244339"/>
              <a:gd name="connsiteY3" fmla="*/ 207394 h 1433653"/>
              <a:gd name="connsiteX4" fmla="*/ 1244339 w 1244339"/>
              <a:gd name="connsiteY4" fmla="*/ 1226259 h 1433653"/>
              <a:gd name="connsiteX5" fmla="*/ 1036945 w 1244339"/>
              <a:gd name="connsiteY5" fmla="*/ 1433653 h 1433653"/>
              <a:gd name="connsiteX6" fmla="*/ 207394 w 1244339"/>
              <a:gd name="connsiteY6" fmla="*/ 1433653 h 1433653"/>
              <a:gd name="connsiteX7" fmla="*/ 0 w 1244339"/>
              <a:gd name="connsiteY7" fmla="*/ 1226259 h 1433653"/>
              <a:gd name="connsiteX8" fmla="*/ 0 w 1244339"/>
              <a:gd name="connsiteY8" fmla="*/ 207394 h 1433653"/>
              <a:gd name="connsiteX0" fmla="*/ 0 w 1244339"/>
              <a:gd name="connsiteY0" fmla="*/ 207394 h 1433653"/>
              <a:gd name="connsiteX1" fmla="*/ 207394 w 1244339"/>
              <a:gd name="connsiteY1" fmla="*/ 0 h 1433653"/>
              <a:gd name="connsiteX2" fmla="*/ 1036945 w 1244339"/>
              <a:gd name="connsiteY2" fmla="*/ 0 h 1433653"/>
              <a:gd name="connsiteX3" fmla="*/ 1244339 w 1244339"/>
              <a:gd name="connsiteY3" fmla="*/ 207394 h 1433653"/>
              <a:gd name="connsiteX4" fmla="*/ 1244339 w 1244339"/>
              <a:gd name="connsiteY4" fmla="*/ 1226259 h 1433653"/>
              <a:gd name="connsiteX5" fmla="*/ 1036945 w 1244339"/>
              <a:gd name="connsiteY5" fmla="*/ 1433653 h 1433653"/>
              <a:gd name="connsiteX6" fmla="*/ 0 w 1244339"/>
              <a:gd name="connsiteY6" fmla="*/ 1226259 h 1433653"/>
              <a:gd name="connsiteX7" fmla="*/ 0 w 1244339"/>
              <a:gd name="connsiteY7" fmla="*/ 207394 h 1433653"/>
              <a:gd name="connsiteX0" fmla="*/ 0 w 1244339"/>
              <a:gd name="connsiteY0" fmla="*/ 207394 h 1353617"/>
              <a:gd name="connsiteX1" fmla="*/ 207394 w 1244339"/>
              <a:gd name="connsiteY1" fmla="*/ 0 h 1353617"/>
              <a:gd name="connsiteX2" fmla="*/ 1036945 w 1244339"/>
              <a:gd name="connsiteY2" fmla="*/ 0 h 1353617"/>
              <a:gd name="connsiteX3" fmla="*/ 1244339 w 1244339"/>
              <a:gd name="connsiteY3" fmla="*/ 207394 h 1353617"/>
              <a:gd name="connsiteX4" fmla="*/ 1244339 w 1244339"/>
              <a:gd name="connsiteY4" fmla="*/ 1226259 h 1353617"/>
              <a:gd name="connsiteX5" fmla="*/ 0 w 1244339"/>
              <a:gd name="connsiteY5" fmla="*/ 1226259 h 1353617"/>
              <a:gd name="connsiteX6" fmla="*/ 0 w 1244339"/>
              <a:gd name="connsiteY6" fmla="*/ 207394 h 1353617"/>
              <a:gd name="connsiteX0" fmla="*/ 0 w 1244339"/>
              <a:gd name="connsiteY0" fmla="*/ 207394 h 1422339"/>
              <a:gd name="connsiteX1" fmla="*/ 207394 w 1244339"/>
              <a:gd name="connsiteY1" fmla="*/ 0 h 1422339"/>
              <a:gd name="connsiteX2" fmla="*/ 1036945 w 1244339"/>
              <a:gd name="connsiteY2" fmla="*/ 0 h 1422339"/>
              <a:gd name="connsiteX3" fmla="*/ 1244339 w 1244339"/>
              <a:gd name="connsiteY3" fmla="*/ 207394 h 1422339"/>
              <a:gd name="connsiteX4" fmla="*/ 1244339 w 1244339"/>
              <a:gd name="connsiteY4" fmla="*/ 1226259 h 1422339"/>
              <a:gd name="connsiteX5" fmla="*/ 0 w 1244339"/>
              <a:gd name="connsiteY5" fmla="*/ 1226259 h 1422339"/>
              <a:gd name="connsiteX6" fmla="*/ 0 w 1244339"/>
              <a:gd name="connsiteY6" fmla="*/ 207394 h 1422339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422339"/>
              <a:gd name="connsiteX1" fmla="*/ 207394 w 1244339"/>
              <a:gd name="connsiteY1" fmla="*/ 0 h 1422339"/>
              <a:gd name="connsiteX2" fmla="*/ 1036945 w 1244339"/>
              <a:gd name="connsiteY2" fmla="*/ 0 h 1422339"/>
              <a:gd name="connsiteX3" fmla="*/ 1244339 w 1244339"/>
              <a:gd name="connsiteY3" fmla="*/ 207394 h 1422339"/>
              <a:gd name="connsiteX4" fmla="*/ 1244339 w 1244339"/>
              <a:gd name="connsiteY4" fmla="*/ 1226259 h 1422339"/>
              <a:gd name="connsiteX5" fmla="*/ 0 w 1244339"/>
              <a:gd name="connsiteY5" fmla="*/ 1226259 h 1422339"/>
              <a:gd name="connsiteX6" fmla="*/ 0 w 1244339"/>
              <a:gd name="connsiteY6" fmla="*/ 207394 h 1422339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392470"/>
              <a:gd name="connsiteX1" fmla="*/ 207394 w 1244339"/>
              <a:gd name="connsiteY1" fmla="*/ 0 h 1392470"/>
              <a:gd name="connsiteX2" fmla="*/ 1036945 w 1244339"/>
              <a:gd name="connsiteY2" fmla="*/ 0 h 1392470"/>
              <a:gd name="connsiteX3" fmla="*/ 1244339 w 1244339"/>
              <a:gd name="connsiteY3" fmla="*/ 207394 h 1392470"/>
              <a:gd name="connsiteX4" fmla="*/ 1244339 w 1244339"/>
              <a:gd name="connsiteY4" fmla="*/ 1226259 h 1392470"/>
              <a:gd name="connsiteX5" fmla="*/ 0 w 1244339"/>
              <a:gd name="connsiteY5" fmla="*/ 1226259 h 1392470"/>
              <a:gd name="connsiteX6" fmla="*/ 0 w 1244339"/>
              <a:gd name="connsiteY6" fmla="*/ 207394 h 1392470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306097"/>
              <a:gd name="connsiteX1" fmla="*/ 207394 w 1244339"/>
              <a:gd name="connsiteY1" fmla="*/ 0 h 1306097"/>
              <a:gd name="connsiteX2" fmla="*/ 1036945 w 1244339"/>
              <a:gd name="connsiteY2" fmla="*/ 0 h 1306097"/>
              <a:gd name="connsiteX3" fmla="*/ 1244339 w 1244339"/>
              <a:gd name="connsiteY3" fmla="*/ 207394 h 1306097"/>
              <a:gd name="connsiteX4" fmla="*/ 1244339 w 1244339"/>
              <a:gd name="connsiteY4" fmla="*/ 1226259 h 1306097"/>
              <a:gd name="connsiteX5" fmla="*/ 0 w 1244339"/>
              <a:gd name="connsiteY5" fmla="*/ 1226259 h 1306097"/>
              <a:gd name="connsiteX6" fmla="*/ 0 w 1244339"/>
              <a:gd name="connsiteY6" fmla="*/ 207394 h 1306097"/>
              <a:gd name="connsiteX0" fmla="*/ 0 w 1244393"/>
              <a:gd name="connsiteY0" fmla="*/ 207394 h 1234666"/>
              <a:gd name="connsiteX1" fmla="*/ 207394 w 1244393"/>
              <a:gd name="connsiteY1" fmla="*/ 0 h 1234666"/>
              <a:gd name="connsiteX2" fmla="*/ 1036945 w 1244393"/>
              <a:gd name="connsiteY2" fmla="*/ 0 h 1234666"/>
              <a:gd name="connsiteX3" fmla="*/ 1244339 w 1244393"/>
              <a:gd name="connsiteY3" fmla="*/ 207394 h 1234666"/>
              <a:gd name="connsiteX4" fmla="*/ 1244339 w 1244393"/>
              <a:gd name="connsiteY4" fmla="*/ 1226259 h 1234666"/>
              <a:gd name="connsiteX5" fmla="*/ 0 w 1244393"/>
              <a:gd name="connsiteY5" fmla="*/ 1226259 h 1234666"/>
              <a:gd name="connsiteX6" fmla="*/ 0 w 1244393"/>
              <a:gd name="connsiteY6" fmla="*/ 207394 h 1234666"/>
              <a:gd name="connsiteX0" fmla="*/ 0 w 1244339"/>
              <a:gd name="connsiteY0" fmla="*/ 207394 h 1422339"/>
              <a:gd name="connsiteX1" fmla="*/ 207394 w 1244339"/>
              <a:gd name="connsiteY1" fmla="*/ 0 h 1422339"/>
              <a:gd name="connsiteX2" fmla="*/ 1036945 w 1244339"/>
              <a:gd name="connsiteY2" fmla="*/ 0 h 1422339"/>
              <a:gd name="connsiteX3" fmla="*/ 1244339 w 1244339"/>
              <a:gd name="connsiteY3" fmla="*/ 207394 h 1422339"/>
              <a:gd name="connsiteX4" fmla="*/ 1244339 w 1244339"/>
              <a:gd name="connsiteY4" fmla="*/ 1226259 h 1422339"/>
              <a:gd name="connsiteX5" fmla="*/ 0 w 1244339"/>
              <a:gd name="connsiteY5" fmla="*/ 1226259 h 1422339"/>
              <a:gd name="connsiteX6" fmla="*/ 0 w 1244339"/>
              <a:gd name="connsiteY6" fmla="*/ 207394 h 1422339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422339"/>
              <a:gd name="connsiteX1" fmla="*/ 207394 w 1244339"/>
              <a:gd name="connsiteY1" fmla="*/ 0 h 1422339"/>
              <a:gd name="connsiteX2" fmla="*/ 1036945 w 1244339"/>
              <a:gd name="connsiteY2" fmla="*/ 0 h 1422339"/>
              <a:gd name="connsiteX3" fmla="*/ 1244339 w 1244339"/>
              <a:gd name="connsiteY3" fmla="*/ 207394 h 1422339"/>
              <a:gd name="connsiteX4" fmla="*/ 1244339 w 1244339"/>
              <a:gd name="connsiteY4" fmla="*/ 1226259 h 1422339"/>
              <a:gd name="connsiteX5" fmla="*/ 0 w 1244339"/>
              <a:gd name="connsiteY5" fmla="*/ 1226259 h 1422339"/>
              <a:gd name="connsiteX6" fmla="*/ 0 w 1244339"/>
              <a:gd name="connsiteY6" fmla="*/ 207394 h 1422339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226259"/>
              <a:gd name="connsiteX1" fmla="*/ 207394 w 1244339"/>
              <a:gd name="connsiteY1" fmla="*/ 0 h 1226259"/>
              <a:gd name="connsiteX2" fmla="*/ 1036945 w 1244339"/>
              <a:gd name="connsiteY2" fmla="*/ 0 h 1226259"/>
              <a:gd name="connsiteX3" fmla="*/ 1244339 w 1244339"/>
              <a:gd name="connsiteY3" fmla="*/ 207394 h 1226259"/>
              <a:gd name="connsiteX4" fmla="*/ 1244339 w 1244339"/>
              <a:gd name="connsiteY4" fmla="*/ 1226259 h 1226259"/>
              <a:gd name="connsiteX5" fmla="*/ 0 w 1244339"/>
              <a:gd name="connsiteY5" fmla="*/ 1226259 h 1226259"/>
              <a:gd name="connsiteX6" fmla="*/ 0 w 1244339"/>
              <a:gd name="connsiteY6" fmla="*/ 207394 h 1226259"/>
              <a:gd name="connsiteX0" fmla="*/ 0 w 1244339"/>
              <a:gd name="connsiteY0" fmla="*/ 207394 h 1226259"/>
              <a:gd name="connsiteX1" fmla="*/ 207394 w 1244339"/>
              <a:gd name="connsiteY1" fmla="*/ 0 h 1226259"/>
              <a:gd name="connsiteX2" fmla="*/ 1036945 w 1244339"/>
              <a:gd name="connsiteY2" fmla="*/ 0 h 1226259"/>
              <a:gd name="connsiteX3" fmla="*/ 1244339 w 1244339"/>
              <a:gd name="connsiteY3" fmla="*/ 207394 h 1226259"/>
              <a:gd name="connsiteX4" fmla="*/ 1244339 w 1244339"/>
              <a:gd name="connsiteY4" fmla="*/ 1226259 h 1226259"/>
              <a:gd name="connsiteX5" fmla="*/ 0 w 1244339"/>
              <a:gd name="connsiteY5" fmla="*/ 377846 h 1226259"/>
              <a:gd name="connsiteX6" fmla="*/ 0 w 1244339"/>
              <a:gd name="connsiteY6" fmla="*/ 207394 h 1226259"/>
              <a:gd name="connsiteX0" fmla="*/ 0 w 1253766"/>
              <a:gd name="connsiteY0" fmla="*/ 207394 h 377846"/>
              <a:gd name="connsiteX1" fmla="*/ 207394 w 1253766"/>
              <a:gd name="connsiteY1" fmla="*/ 0 h 377846"/>
              <a:gd name="connsiteX2" fmla="*/ 1036945 w 1253766"/>
              <a:gd name="connsiteY2" fmla="*/ 0 h 377846"/>
              <a:gd name="connsiteX3" fmla="*/ 1244339 w 1253766"/>
              <a:gd name="connsiteY3" fmla="*/ 207394 h 377846"/>
              <a:gd name="connsiteX4" fmla="*/ 1253766 w 1253766"/>
              <a:gd name="connsiteY4" fmla="*/ 368420 h 377846"/>
              <a:gd name="connsiteX5" fmla="*/ 0 w 1253766"/>
              <a:gd name="connsiteY5" fmla="*/ 377846 h 377846"/>
              <a:gd name="connsiteX6" fmla="*/ 0 w 1253766"/>
              <a:gd name="connsiteY6" fmla="*/ 207394 h 377846"/>
              <a:gd name="connsiteX0" fmla="*/ 0 w 1244339"/>
              <a:gd name="connsiteY0" fmla="*/ 207394 h 377846"/>
              <a:gd name="connsiteX1" fmla="*/ 207394 w 1244339"/>
              <a:gd name="connsiteY1" fmla="*/ 0 h 377846"/>
              <a:gd name="connsiteX2" fmla="*/ 1036945 w 1244339"/>
              <a:gd name="connsiteY2" fmla="*/ 0 h 377846"/>
              <a:gd name="connsiteX3" fmla="*/ 1244339 w 1244339"/>
              <a:gd name="connsiteY3" fmla="*/ 207394 h 377846"/>
              <a:gd name="connsiteX4" fmla="*/ 1241859 w 1244339"/>
              <a:gd name="connsiteY4" fmla="*/ 370801 h 377846"/>
              <a:gd name="connsiteX5" fmla="*/ 0 w 1244339"/>
              <a:gd name="connsiteY5" fmla="*/ 377846 h 377846"/>
              <a:gd name="connsiteX6" fmla="*/ 0 w 1244339"/>
              <a:gd name="connsiteY6" fmla="*/ 207394 h 377846"/>
              <a:gd name="connsiteX0" fmla="*/ 0 w 1244339"/>
              <a:gd name="connsiteY0" fmla="*/ 207394 h 377846"/>
              <a:gd name="connsiteX1" fmla="*/ 207394 w 1244339"/>
              <a:gd name="connsiteY1" fmla="*/ 0 h 377846"/>
              <a:gd name="connsiteX2" fmla="*/ 1036945 w 1244339"/>
              <a:gd name="connsiteY2" fmla="*/ 0 h 377846"/>
              <a:gd name="connsiteX3" fmla="*/ 1244339 w 1244339"/>
              <a:gd name="connsiteY3" fmla="*/ 207394 h 377846"/>
              <a:gd name="connsiteX4" fmla="*/ 1241859 w 1244339"/>
              <a:gd name="connsiteY4" fmla="*/ 370801 h 377846"/>
              <a:gd name="connsiteX5" fmla="*/ 0 w 1244339"/>
              <a:gd name="connsiteY5" fmla="*/ 377846 h 377846"/>
              <a:gd name="connsiteX6" fmla="*/ 0 w 1244339"/>
              <a:gd name="connsiteY6" fmla="*/ 207394 h 377846"/>
              <a:gd name="connsiteX0" fmla="*/ 0 w 1244339"/>
              <a:gd name="connsiteY0" fmla="*/ 207394 h 373083"/>
              <a:gd name="connsiteX1" fmla="*/ 207394 w 1244339"/>
              <a:gd name="connsiteY1" fmla="*/ 0 h 373083"/>
              <a:gd name="connsiteX2" fmla="*/ 1036945 w 1244339"/>
              <a:gd name="connsiteY2" fmla="*/ 0 h 373083"/>
              <a:gd name="connsiteX3" fmla="*/ 1244339 w 1244339"/>
              <a:gd name="connsiteY3" fmla="*/ 207394 h 373083"/>
              <a:gd name="connsiteX4" fmla="*/ 1241859 w 1244339"/>
              <a:gd name="connsiteY4" fmla="*/ 370801 h 373083"/>
              <a:gd name="connsiteX5" fmla="*/ 0 w 1244339"/>
              <a:gd name="connsiteY5" fmla="*/ 373083 h 373083"/>
              <a:gd name="connsiteX6" fmla="*/ 0 w 1244339"/>
              <a:gd name="connsiteY6" fmla="*/ 207394 h 373083"/>
              <a:gd name="connsiteX0" fmla="*/ 0 w 1244491"/>
              <a:gd name="connsiteY0" fmla="*/ 207394 h 373083"/>
              <a:gd name="connsiteX1" fmla="*/ 207394 w 1244491"/>
              <a:gd name="connsiteY1" fmla="*/ 0 h 373083"/>
              <a:gd name="connsiteX2" fmla="*/ 1036945 w 1244491"/>
              <a:gd name="connsiteY2" fmla="*/ 0 h 373083"/>
              <a:gd name="connsiteX3" fmla="*/ 1244339 w 1244491"/>
              <a:gd name="connsiteY3" fmla="*/ 207394 h 373083"/>
              <a:gd name="connsiteX4" fmla="*/ 1244241 w 1244491"/>
              <a:gd name="connsiteY4" fmla="*/ 370801 h 373083"/>
              <a:gd name="connsiteX5" fmla="*/ 0 w 1244491"/>
              <a:gd name="connsiteY5" fmla="*/ 373083 h 373083"/>
              <a:gd name="connsiteX6" fmla="*/ 0 w 1244491"/>
              <a:gd name="connsiteY6" fmla="*/ 207394 h 3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4491" h="373083">
                <a:moveTo>
                  <a:pt x="0" y="207394"/>
                </a:moveTo>
                <a:cubicBezTo>
                  <a:pt x="0" y="92853"/>
                  <a:pt x="92853" y="0"/>
                  <a:pt x="207394" y="0"/>
                </a:cubicBezTo>
                <a:lnTo>
                  <a:pt x="1036945" y="0"/>
                </a:lnTo>
                <a:cubicBezTo>
                  <a:pt x="1151486" y="0"/>
                  <a:pt x="1244339" y="92853"/>
                  <a:pt x="1244339" y="207394"/>
                </a:cubicBezTo>
                <a:cubicBezTo>
                  <a:pt x="1243512" y="261863"/>
                  <a:pt x="1245068" y="316332"/>
                  <a:pt x="1244241" y="370801"/>
                </a:cubicBezTo>
                <a:lnTo>
                  <a:pt x="0" y="373083"/>
                </a:lnTo>
                <a:lnTo>
                  <a:pt x="0" y="207394"/>
                </a:lnTo>
                <a:close/>
              </a:path>
            </a:pathLst>
          </a:custGeom>
          <a:solidFill>
            <a:srgbClr val="1D75B8"/>
          </a:solidFill>
          <a:ln>
            <a:solidFill>
              <a:schemeClr val="bg1"/>
            </a:solidFill>
          </a:ln>
          <a:effectLst>
            <a:outerShdw blurRad="101600" sx="102000" sy="102000" algn="ctr" rotWithShape="0">
              <a:srgbClr val="A5A5A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Rounded Rectangle 40"/>
          <p:cNvSpPr/>
          <p:nvPr/>
        </p:nvSpPr>
        <p:spPr>
          <a:xfrm>
            <a:off x="4662278" y="1287454"/>
            <a:ext cx="1063602" cy="373083"/>
          </a:xfrm>
          <a:custGeom>
            <a:avLst/>
            <a:gdLst>
              <a:gd name="connsiteX0" fmla="*/ 0 w 1244339"/>
              <a:gd name="connsiteY0" fmla="*/ 207394 h 1433653"/>
              <a:gd name="connsiteX1" fmla="*/ 207394 w 1244339"/>
              <a:gd name="connsiteY1" fmla="*/ 0 h 1433653"/>
              <a:gd name="connsiteX2" fmla="*/ 1036945 w 1244339"/>
              <a:gd name="connsiteY2" fmla="*/ 0 h 1433653"/>
              <a:gd name="connsiteX3" fmla="*/ 1244339 w 1244339"/>
              <a:gd name="connsiteY3" fmla="*/ 207394 h 1433653"/>
              <a:gd name="connsiteX4" fmla="*/ 1244339 w 1244339"/>
              <a:gd name="connsiteY4" fmla="*/ 1226259 h 1433653"/>
              <a:gd name="connsiteX5" fmla="*/ 1036945 w 1244339"/>
              <a:gd name="connsiteY5" fmla="*/ 1433653 h 1433653"/>
              <a:gd name="connsiteX6" fmla="*/ 207394 w 1244339"/>
              <a:gd name="connsiteY6" fmla="*/ 1433653 h 1433653"/>
              <a:gd name="connsiteX7" fmla="*/ 0 w 1244339"/>
              <a:gd name="connsiteY7" fmla="*/ 1226259 h 1433653"/>
              <a:gd name="connsiteX8" fmla="*/ 0 w 1244339"/>
              <a:gd name="connsiteY8" fmla="*/ 207394 h 1433653"/>
              <a:gd name="connsiteX0" fmla="*/ 0 w 1244339"/>
              <a:gd name="connsiteY0" fmla="*/ 207394 h 1433653"/>
              <a:gd name="connsiteX1" fmla="*/ 207394 w 1244339"/>
              <a:gd name="connsiteY1" fmla="*/ 0 h 1433653"/>
              <a:gd name="connsiteX2" fmla="*/ 1036945 w 1244339"/>
              <a:gd name="connsiteY2" fmla="*/ 0 h 1433653"/>
              <a:gd name="connsiteX3" fmla="*/ 1244339 w 1244339"/>
              <a:gd name="connsiteY3" fmla="*/ 207394 h 1433653"/>
              <a:gd name="connsiteX4" fmla="*/ 1244339 w 1244339"/>
              <a:gd name="connsiteY4" fmla="*/ 1226259 h 1433653"/>
              <a:gd name="connsiteX5" fmla="*/ 1036945 w 1244339"/>
              <a:gd name="connsiteY5" fmla="*/ 1433653 h 1433653"/>
              <a:gd name="connsiteX6" fmla="*/ 0 w 1244339"/>
              <a:gd name="connsiteY6" fmla="*/ 1226259 h 1433653"/>
              <a:gd name="connsiteX7" fmla="*/ 0 w 1244339"/>
              <a:gd name="connsiteY7" fmla="*/ 207394 h 1433653"/>
              <a:gd name="connsiteX0" fmla="*/ 0 w 1244339"/>
              <a:gd name="connsiteY0" fmla="*/ 207394 h 1353617"/>
              <a:gd name="connsiteX1" fmla="*/ 207394 w 1244339"/>
              <a:gd name="connsiteY1" fmla="*/ 0 h 1353617"/>
              <a:gd name="connsiteX2" fmla="*/ 1036945 w 1244339"/>
              <a:gd name="connsiteY2" fmla="*/ 0 h 1353617"/>
              <a:gd name="connsiteX3" fmla="*/ 1244339 w 1244339"/>
              <a:gd name="connsiteY3" fmla="*/ 207394 h 1353617"/>
              <a:gd name="connsiteX4" fmla="*/ 1244339 w 1244339"/>
              <a:gd name="connsiteY4" fmla="*/ 1226259 h 1353617"/>
              <a:gd name="connsiteX5" fmla="*/ 0 w 1244339"/>
              <a:gd name="connsiteY5" fmla="*/ 1226259 h 1353617"/>
              <a:gd name="connsiteX6" fmla="*/ 0 w 1244339"/>
              <a:gd name="connsiteY6" fmla="*/ 207394 h 1353617"/>
              <a:gd name="connsiteX0" fmla="*/ 0 w 1244339"/>
              <a:gd name="connsiteY0" fmla="*/ 207394 h 1422339"/>
              <a:gd name="connsiteX1" fmla="*/ 207394 w 1244339"/>
              <a:gd name="connsiteY1" fmla="*/ 0 h 1422339"/>
              <a:gd name="connsiteX2" fmla="*/ 1036945 w 1244339"/>
              <a:gd name="connsiteY2" fmla="*/ 0 h 1422339"/>
              <a:gd name="connsiteX3" fmla="*/ 1244339 w 1244339"/>
              <a:gd name="connsiteY3" fmla="*/ 207394 h 1422339"/>
              <a:gd name="connsiteX4" fmla="*/ 1244339 w 1244339"/>
              <a:gd name="connsiteY4" fmla="*/ 1226259 h 1422339"/>
              <a:gd name="connsiteX5" fmla="*/ 0 w 1244339"/>
              <a:gd name="connsiteY5" fmla="*/ 1226259 h 1422339"/>
              <a:gd name="connsiteX6" fmla="*/ 0 w 1244339"/>
              <a:gd name="connsiteY6" fmla="*/ 207394 h 1422339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422339"/>
              <a:gd name="connsiteX1" fmla="*/ 207394 w 1244339"/>
              <a:gd name="connsiteY1" fmla="*/ 0 h 1422339"/>
              <a:gd name="connsiteX2" fmla="*/ 1036945 w 1244339"/>
              <a:gd name="connsiteY2" fmla="*/ 0 h 1422339"/>
              <a:gd name="connsiteX3" fmla="*/ 1244339 w 1244339"/>
              <a:gd name="connsiteY3" fmla="*/ 207394 h 1422339"/>
              <a:gd name="connsiteX4" fmla="*/ 1244339 w 1244339"/>
              <a:gd name="connsiteY4" fmla="*/ 1226259 h 1422339"/>
              <a:gd name="connsiteX5" fmla="*/ 0 w 1244339"/>
              <a:gd name="connsiteY5" fmla="*/ 1226259 h 1422339"/>
              <a:gd name="connsiteX6" fmla="*/ 0 w 1244339"/>
              <a:gd name="connsiteY6" fmla="*/ 207394 h 1422339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392470"/>
              <a:gd name="connsiteX1" fmla="*/ 207394 w 1244339"/>
              <a:gd name="connsiteY1" fmla="*/ 0 h 1392470"/>
              <a:gd name="connsiteX2" fmla="*/ 1036945 w 1244339"/>
              <a:gd name="connsiteY2" fmla="*/ 0 h 1392470"/>
              <a:gd name="connsiteX3" fmla="*/ 1244339 w 1244339"/>
              <a:gd name="connsiteY3" fmla="*/ 207394 h 1392470"/>
              <a:gd name="connsiteX4" fmla="*/ 1244339 w 1244339"/>
              <a:gd name="connsiteY4" fmla="*/ 1226259 h 1392470"/>
              <a:gd name="connsiteX5" fmla="*/ 0 w 1244339"/>
              <a:gd name="connsiteY5" fmla="*/ 1226259 h 1392470"/>
              <a:gd name="connsiteX6" fmla="*/ 0 w 1244339"/>
              <a:gd name="connsiteY6" fmla="*/ 207394 h 1392470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306097"/>
              <a:gd name="connsiteX1" fmla="*/ 207394 w 1244339"/>
              <a:gd name="connsiteY1" fmla="*/ 0 h 1306097"/>
              <a:gd name="connsiteX2" fmla="*/ 1036945 w 1244339"/>
              <a:gd name="connsiteY2" fmla="*/ 0 h 1306097"/>
              <a:gd name="connsiteX3" fmla="*/ 1244339 w 1244339"/>
              <a:gd name="connsiteY3" fmla="*/ 207394 h 1306097"/>
              <a:gd name="connsiteX4" fmla="*/ 1244339 w 1244339"/>
              <a:gd name="connsiteY4" fmla="*/ 1226259 h 1306097"/>
              <a:gd name="connsiteX5" fmla="*/ 0 w 1244339"/>
              <a:gd name="connsiteY5" fmla="*/ 1226259 h 1306097"/>
              <a:gd name="connsiteX6" fmla="*/ 0 w 1244339"/>
              <a:gd name="connsiteY6" fmla="*/ 207394 h 1306097"/>
              <a:gd name="connsiteX0" fmla="*/ 0 w 1244393"/>
              <a:gd name="connsiteY0" fmla="*/ 207394 h 1234666"/>
              <a:gd name="connsiteX1" fmla="*/ 207394 w 1244393"/>
              <a:gd name="connsiteY1" fmla="*/ 0 h 1234666"/>
              <a:gd name="connsiteX2" fmla="*/ 1036945 w 1244393"/>
              <a:gd name="connsiteY2" fmla="*/ 0 h 1234666"/>
              <a:gd name="connsiteX3" fmla="*/ 1244339 w 1244393"/>
              <a:gd name="connsiteY3" fmla="*/ 207394 h 1234666"/>
              <a:gd name="connsiteX4" fmla="*/ 1244339 w 1244393"/>
              <a:gd name="connsiteY4" fmla="*/ 1226259 h 1234666"/>
              <a:gd name="connsiteX5" fmla="*/ 0 w 1244393"/>
              <a:gd name="connsiteY5" fmla="*/ 1226259 h 1234666"/>
              <a:gd name="connsiteX6" fmla="*/ 0 w 1244393"/>
              <a:gd name="connsiteY6" fmla="*/ 207394 h 1234666"/>
              <a:gd name="connsiteX0" fmla="*/ 0 w 1244339"/>
              <a:gd name="connsiteY0" fmla="*/ 207394 h 1422339"/>
              <a:gd name="connsiteX1" fmla="*/ 207394 w 1244339"/>
              <a:gd name="connsiteY1" fmla="*/ 0 h 1422339"/>
              <a:gd name="connsiteX2" fmla="*/ 1036945 w 1244339"/>
              <a:gd name="connsiteY2" fmla="*/ 0 h 1422339"/>
              <a:gd name="connsiteX3" fmla="*/ 1244339 w 1244339"/>
              <a:gd name="connsiteY3" fmla="*/ 207394 h 1422339"/>
              <a:gd name="connsiteX4" fmla="*/ 1244339 w 1244339"/>
              <a:gd name="connsiteY4" fmla="*/ 1226259 h 1422339"/>
              <a:gd name="connsiteX5" fmla="*/ 0 w 1244339"/>
              <a:gd name="connsiteY5" fmla="*/ 1226259 h 1422339"/>
              <a:gd name="connsiteX6" fmla="*/ 0 w 1244339"/>
              <a:gd name="connsiteY6" fmla="*/ 207394 h 1422339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422339"/>
              <a:gd name="connsiteX1" fmla="*/ 207394 w 1244339"/>
              <a:gd name="connsiteY1" fmla="*/ 0 h 1422339"/>
              <a:gd name="connsiteX2" fmla="*/ 1036945 w 1244339"/>
              <a:gd name="connsiteY2" fmla="*/ 0 h 1422339"/>
              <a:gd name="connsiteX3" fmla="*/ 1244339 w 1244339"/>
              <a:gd name="connsiteY3" fmla="*/ 207394 h 1422339"/>
              <a:gd name="connsiteX4" fmla="*/ 1244339 w 1244339"/>
              <a:gd name="connsiteY4" fmla="*/ 1226259 h 1422339"/>
              <a:gd name="connsiteX5" fmla="*/ 0 w 1244339"/>
              <a:gd name="connsiteY5" fmla="*/ 1226259 h 1422339"/>
              <a:gd name="connsiteX6" fmla="*/ 0 w 1244339"/>
              <a:gd name="connsiteY6" fmla="*/ 207394 h 1422339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226259"/>
              <a:gd name="connsiteX1" fmla="*/ 207394 w 1244339"/>
              <a:gd name="connsiteY1" fmla="*/ 0 h 1226259"/>
              <a:gd name="connsiteX2" fmla="*/ 1036945 w 1244339"/>
              <a:gd name="connsiteY2" fmla="*/ 0 h 1226259"/>
              <a:gd name="connsiteX3" fmla="*/ 1244339 w 1244339"/>
              <a:gd name="connsiteY3" fmla="*/ 207394 h 1226259"/>
              <a:gd name="connsiteX4" fmla="*/ 1244339 w 1244339"/>
              <a:gd name="connsiteY4" fmla="*/ 1226259 h 1226259"/>
              <a:gd name="connsiteX5" fmla="*/ 0 w 1244339"/>
              <a:gd name="connsiteY5" fmla="*/ 1226259 h 1226259"/>
              <a:gd name="connsiteX6" fmla="*/ 0 w 1244339"/>
              <a:gd name="connsiteY6" fmla="*/ 207394 h 1226259"/>
              <a:gd name="connsiteX0" fmla="*/ 0 w 1244339"/>
              <a:gd name="connsiteY0" fmla="*/ 207394 h 1226259"/>
              <a:gd name="connsiteX1" fmla="*/ 207394 w 1244339"/>
              <a:gd name="connsiteY1" fmla="*/ 0 h 1226259"/>
              <a:gd name="connsiteX2" fmla="*/ 1036945 w 1244339"/>
              <a:gd name="connsiteY2" fmla="*/ 0 h 1226259"/>
              <a:gd name="connsiteX3" fmla="*/ 1244339 w 1244339"/>
              <a:gd name="connsiteY3" fmla="*/ 207394 h 1226259"/>
              <a:gd name="connsiteX4" fmla="*/ 1244339 w 1244339"/>
              <a:gd name="connsiteY4" fmla="*/ 1226259 h 1226259"/>
              <a:gd name="connsiteX5" fmla="*/ 0 w 1244339"/>
              <a:gd name="connsiteY5" fmla="*/ 377846 h 1226259"/>
              <a:gd name="connsiteX6" fmla="*/ 0 w 1244339"/>
              <a:gd name="connsiteY6" fmla="*/ 207394 h 1226259"/>
              <a:gd name="connsiteX0" fmla="*/ 0 w 1253766"/>
              <a:gd name="connsiteY0" fmla="*/ 207394 h 377846"/>
              <a:gd name="connsiteX1" fmla="*/ 207394 w 1253766"/>
              <a:gd name="connsiteY1" fmla="*/ 0 h 377846"/>
              <a:gd name="connsiteX2" fmla="*/ 1036945 w 1253766"/>
              <a:gd name="connsiteY2" fmla="*/ 0 h 377846"/>
              <a:gd name="connsiteX3" fmla="*/ 1244339 w 1253766"/>
              <a:gd name="connsiteY3" fmla="*/ 207394 h 377846"/>
              <a:gd name="connsiteX4" fmla="*/ 1253766 w 1253766"/>
              <a:gd name="connsiteY4" fmla="*/ 368420 h 377846"/>
              <a:gd name="connsiteX5" fmla="*/ 0 w 1253766"/>
              <a:gd name="connsiteY5" fmla="*/ 377846 h 377846"/>
              <a:gd name="connsiteX6" fmla="*/ 0 w 1253766"/>
              <a:gd name="connsiteY6" fmla="*/ 207394 h 377846"/>
              <a:gd name="connsiteX0" fmla="*/ 0 w 1244339"/>
              <a:gd name="connsiteY0" fmla="*/ 207394 h 377846"/>
              <a:gd name="connsiteX1" fmla="*/ 207394 w 1244339"/>
              <a:gd name="connsiteY1" fmla="*/ 0 h 377846"/>
              <a:gd name="connsiteX2" fmla="*/ 1036945 w 1244339"/>
              <a:gd name="connsiteY2" fmla="*/ 0 h 377846"/>
              <a:gd name="connsiteX3" fmla="*/ 1244339 w 1244339"/>
              <a:gd name="connsiteY3" fmla="*/ 207394 h 377846"/>
              <a:gd name="connsiteX4" fmla="*/ 1241859 w 1244339"/>
              <a:gd name="connsiteY4" fmla="*/ 370801 h 377846"/>
              <a:gd name="connsiteX5" fmla="*/ 0 w 1244339"/>
              <a:gd name="connsiteY5" fmla="*/ 377846 h 377846"/>
              <a:gd name="connsiteX6" fmla="*/ 0 w 1244339"/>
              <a:gd name="connsiteY6" fmla="*/ 207394 h 377846"/>
              <a:gd name="connsiteX0" fmla="*/ 0 w 1244339"/>
              <a:gd name="connsiteY0" fmla="*/ 207394 h 377846"/>
              <a:gd name="connsiteX1" fmla="*/ 207394 w 1244339"/>
              <a:gd name="connsiteY1" fmla="*/ 0 h 377846"/>
              <a:gd name="connsiteX2" fmla="*/ 1036945 w 1244339"/>
              <a:gd name="connsiteY2" fmla="*/ 0 h 377846"/>
              <a:gd name="connsiteX3" fmla="*/ 1244339 w 1244339"/>
              <a:gd name="connsiteY3" fmla="*/ 207394 h 377846"/>
              <a:gd name="connsiteX4" fmla="*/ 1241859 w 1244339"/>
              <a:gd name="connsiteY4" fmla="*/ 370801 h 377846"/>
              <a:gd name="connsiteX5" fmla="*/ 0 w 1244339"/>
              <a:gd name="connsiteY5" fmla="*/ 377846 h 377846"/>
              <a:gd name="connsiteX6" fmla="*/ 0 w 1244339"/>
              <a:gd name="connsiteY6" fmla="*/ 207394 h 377846"/>
              <a:gd name="connsiteX0" fmla="*/ 0 w 1244339"/>
              <a:gd name="connsiteY0" fmla="*/ 207394 h 373083"/>
              <a:gd name="connsiteX1" fmla="*/ 207394 w 1244339"/>
              <a:gd name="connsiteY1" fmla="*/ 0 h 373083"/>
              <a:gd name="connsiteX2" fmla="*/ 1036945 w 1244339"/>
              <a:gd name="connsiteY2" fmla="*/ 0 h 373083"/>
              <a:gd name="connsiteX3" fmla="*/ 1244339 w 1244339"/>
              <a:gd name="connsiteY3" fmla="*/ 207394 h 373083"/>
              <a:gd name="connsiteX4" fmla="*/ 1241859 w 1244339"/>
              <a:gd name="connsiteY4" fmla="*/ 370801 h 373083"/>
              <a:gd name="connsiteX5" fmla="*/ 0 w 1244339"/>
              <a:gd name="connsiteY5" fmla="*/ 373083 h 373083"/>
              <a:gd name="connsiteX6" fmla="*/ 0 w 1244339"/>
              <a:gd name="connsiteY6" fmla="*/ 207394 h 373083"/>
              <a:gd name="connsiteX0" fmla="*/ 0 w 1244491"/>
              <a:gd name="connsiteY0" fmla="*/ 207394 h 373083"/>
              <a:gd name="connsiteX1" fmla="*/ 207394 w 1244491"/>
              <a:gd name="connsiteY1" fmla="*/ 0 h 373083"/>
              <a:gd name="connsiteX2" fmla="*/ 1036945 w 1244491"/>
              <a:gd name="connsiteY2" fmla="*/ 0 h 373083"/>
              <a:gd name="connsiteX3" fmla="*/ 1244339 w 1244491"/>
              <a:gd name="connsiteY3" fmla="*/ 207394 h 373083"/>
              <a:gd name="connsiteX4" fmla="*/ 1244241 w 1244491"/>
              <a:gd name="connsiteY4" fmla="*/ 370801 h 373083"/>
              <a:gd name="connsiteX5" fmla="*/ 0 w 1244491"/>
              <a:gd name="connsiteY5" fmla="*/ 373083 h 373083"/>
              <a:gd name="connsiteX6" fmla="*/ 0 w 1244491"/>
              <a:gd name="connsiteY6" fmla="*/ 207394 h 3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4491" h="373083">
                <a:moveTo>
                  <a:pt x="0" y="207394"/>
                </a:moveTo>
                <a:cubicBezTo>
                  <a:pt x="0" y="92853"/>
                  <a:pt x="92853" y="0"/>
                  <a:pt x="207394" y="0"/>
                </a:cubicBezTo>
                <a:lnTo>
                  <a:pt x="1036945" y="0"/>
                </a:lnTo>
                <a:cubicBezTo>
                  <a:pt x="1151486" y="0"/>
                  <a:pt x="1244339" y="92853"/>
                  <a:pt x="1244339" y="207394"/>
                </a:cubicBezTo>
                <a:cubicBezTo>
                  <a:pt x="1243512" y="261863"/>
                  <a:pt x="1245068" y="316332"/>
                  <a:pt x="1244241" y="370801"/>
                </a:cubicBezTo>
                <a:lnTo>
                  <a:pt x="0" y="373083"/>
                </a:lnTo>
                <a:lnTo>
                  <a:pt x="0" y="207394"/>
                </a:lnTo>
                <a:close/>
              </a:path>
            </a:pathLst>
          </a:custGeom>
          <a:solidFill>
            <a:srgbClr val="F7901D"/>
          </a:solidFill>
          <a:ln>
            <a:solidFill>
              <a:schemeClr val="bg1"/>
            </a:solidFill>
          </a:ln>
          <a:effectLst>
            <a:outerShdw blurRad="101600" sx="102000" sy="102000" algn="ctr" rotWithShape="0">
              <a:srgbClr val="A5A5A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40"/>
          <p:cNvSpPr/>
          <p:nvPr/>
        </p:nvSpPr>
        <p:spPr>
          <a:xfrm>
            <a:off x="5757345" y="1287454"/>
            <a:ext cx="1086446" cy="373083"/>
          </a:xfrm>
          <a:custGeom>
            <a:avLst/>
            <a:gdLst>
              <a:gd name="connsiteX0" fmla="*/ 0 w 1244339"/>
              <a:gd name="connsiteY0" fmla="*/ 207394 h 1433653"/>
              <a:gd name="connsiteX1" fmla="*/ 207394 w 1244339"/>
              <a:gd name="connsiteY1" fmla="*/ 0 h 1433653"/>
              <a:gd name="connsiteX2" fmla="*/ 1036945 w 1244339"/>
              <a:gd name="connsiteY2" fmla="*/ 0 h 1433653"/>
              <a:gd name="connsiteX3" fmla="*/ 1244339 w 1244339"/>
              <a:gd name="connsiteY3" fmla="*/ 207394 h 1433653"/>
              <a:gd name="connsiteX4" fmla="*/ 1244339 w 1244339"/>
              <a:gd name="connsiteY4" fmla="*/ 1226259 h 1433653"/>
              <a:gd name="connsiteX5" fmla="*/ 1036945 w 1244339"/>
              <a:gd name="connsiteY5" fmla="*/ 1433653 h 1433653"/>
              <a:gd name="connsiteX6" fmla="*/ 207394 w 1244339"/>
              <a:gd name="connsiteY6" fmla="*/ 1433653 h 1433653"/>
              <a:gd name="connsiteX7" fmla="*/ 0 w 1244339"/>
              <a:gd name="connsiteY7" fmla="*/ 1226259 h 1433653"/>
              <a:gd name="connsiteX8" fmla="*/ 0 w 1244339"/>
              <a:gd name="connsiteY8" fmla="*/ 207394 h 1433653"/>
              <a:gd name="connsiteX0" fmla="*/ 0 w 1244339"/>
              <a:gd name="connsiteY0" fmla="*/ 207394 h 1433653"/>
              <a:gd name="connsiteX1" fmla="*/ 207394 w 1244339"/>
              <a:gd name="connsiteY1" fmla="*/ 0 h 1433653"/>
              <a:gd name="connsiteX2" fmla="*/ 1036945 w 1244339"/>
              <a:gd name="connsiteY2" fmla="*/ 0 h 1433653"/>
              <a:gd name="connsiteX3" fmla="*/ 1244339 w 1244339"/>
              <a:gd name="connsiteY3" fmla="*/ 207394 h 1433653"/>
              <a:gd name="connsiteX4" fmla="*/ 1244339 w 1244339"/>
              <a:gd name="connsiteY4" fmla="*/ 1226259 h 1433653"/>
              <a:gd name="connsiteX5" fmla="*/ 1036945 w 1244339"/>
              <a:gd name="connsiteY5" fmla="*/ 1433653 h 1433653"/>
              <a:gd name="connsiteX6" fmla="*/ 0 w 1244339"/>
              <a:gd name="connsiteY6" fmla="*/ 1226259 h 1433653"/>
              <a:gd name="connsiteX7" fmla="*/ 0 w 1244339"/>
              <a:gd name="connsiteY7" fmla="*/ 207394 h 1433653"/>
              <a:gd name="connsiteX0" fmla="*/ 0 w 1244339"/>
              <a:gd name="connsiteY0" fmla="*/ 207394 h 1353617"/>
              <a:gd name="connsiteX1" fmla="*/ 207394 w 1244339"/>
              <a:gd name="connsiteY1" fmla="*/ 0 h 1353617"/>
              <a:gd name="connsiteX2" fmla="*/ 1036945 w 1244339"/>
              <a:gd name="connsiteY2" fmla="*/ 0 h 1353617"/>
              <a:gd name="connsiteX3" fmla="*/ 1244339 w 1244339"/>
              <a:gd name="connsiteY3" fmla="*/ 207394 h 1353617"/>
              <a:gd name="connsiteX4" fmla="*/ 1244339 w 1244339"/>
              <a:gd name="connsiteY4" fmla="*/ 1226259 h 1353617"/>
              <a:gd name="connsiteX5" fmla="*/ 0 w 1244339"/>
              <a:gd name="connsiteY5" fmla="*/ 1226259 h 1353617"/>
              <a:gd name="connsiteX6" fmla="*/ 0 w 1244339"/>
              <a:gd name="connsiteY6" fmla="*/ 207394 h 1353617"/>
              <a:gd name="connsiteX0" fmla="*/ 0 w 1244339"/>
              <a:gd name="connsiteY0" fmla="*/ 207394 h 1422339"/>
              <a:gd name="connsiteX1" fmla="*/ 207394 w 1244339"/>
              <a:gd name="connsiteY1" fmla="*/ 0 h 1422339"/>
              <a:gd name="connsiteX2" fmla="*/ 1036945 w 1244339"/>
              <a:gd name="connsiteY2" fmla="*/ 0 h 1422339"/>
              <a:gd name="connsiteX3" fmla="*/ 1244339 w 1244339"/>
              <a:gd name="connsiteY3" fmla="*/ 207394 h 1422339"/>
              <a:gd name="connsiteX4" fmla="*/ 1244339 w 1244339"/>
              <a:gd name="connsiteY4" fmla="*/ 1226259 h 1422339"/>
              <a:gd name="connsiteX5" fmla="*/ 0 w 1244339"/>
              <a:gd name="connsiteY5" fmla="*/ 1226259 h 1422339"/>
              <a:gd name="connsiteX6" fmla="*/ 0 w 1244339"/>
              <a:gd name="connsiteY6" fmla="*/ 207394 h 1422339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422339"/>
              <a:gd name="connsiteX1" fmla="*/ 207394 w 1244339"/>
              <a:gd name="connsiteY1" fmla="*/ 0 h 1422339"/>
              <a:gd name="connsiteX2" fmla="*/ 1036945 w 1244339"/>
              <a:gd name="connsiteY2" fmla="*/ 0 h 1422339"/>
              <a:gd name="connsiteX3" fmla="*/ 1244339 w 1244339"/>
              <a:gd name="connsiteY3" fmla="*/ 207394 h 1422339"/>
              <a:gd name="connsiteX4" fmla="*/ 1244339 w 1244339"/>
              <a:gd name="connsiteY4" fmla="*/ 1226259 h 1422339"/>
              <a:gd name="connsiteX5" fmla="*/ 0 w 1244339"/>
              <a:gd name="connsiteY5" fmla="*/ 1226259 h 1422339"/>
              <a:gd name="connsiteX6" fmla="*/ 0 w 1244339"/>
              <a:gd name="connsiteY6" fmla="*/ 207394 h 1422339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392470"/>
              <a:gd name="connsiteX1" fmla="*/ 207394 w 1244339"/>
              <a:gd name="connsiteY1" fmla="*/ 0 h 1392470"/>
              <a:gd name="connsiteX2" fmla="*/ 1036945 w 1244339"/>
              <a:gd name="connsiteY2" fmla="*/ 0 h 1392470"/>
              <a:gd name="connsiteX3" fmla="*/ 1244339 w 1244339"/>
              <a:gd name="connsiteY3" fmla="*/ 207394 h 1392470"/>
              <a:gd name="connsiteX4" fmla="*/ 1244339 w 1244339"/>
              <a:gd name="connsiteY4" fmla="*/ 1226259 h 1392470"/>
              <a:gd name="connsiteX5" fmla="*/ 0 w 1244339"/>
              <a:gd name="connsiteY5" fmla="*/ 1226259 h 1392470"/>
              <a:gd name="connsiteX6" fmla="*/ 0 w 1244339"/>
              <a:gd name="connsiteY6" fmla="*/ 207394 h 1392470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306097"/>
              <a:gd name="connsiteX1" fmla="*/ 207394 w 1244339"/>
              <a:gd name="connsiteY1" fmla="*/ 0 h 1306097"/>
              <a:gd name="connsiteX2" fmla="*/ 1036945 w 1244339"/>
              <a:gd name="connsiteY2" fmla="*/ 0 h 1306097"/>
              <a:gd name="connsiteX3" fmla="*/ 1244339 w 1244339"/>
              <a:gd name="connsiteY3" fmla="*/ 207394 h 1306097"/>
              <a:gd name="connsiteX4" fmla="*/ 1244339 w 1244339"/>
              <a:gd name="connsiteY4" fmla="*/ 1226259 h 1306097"/>
              <a:gd name="connsiteX5" fmla="*/ 0 w 1244339"/>
              <a:gd name="connsiteY5" fmla="*/ 1226259 h 1306097"/>
              <a:gd name="connsiteX6" fmla="*/ 0 w 1244339"/>
              <a:gd name="connsiteY6" fmla="*/ 207394 h 1306097"/>
              <a:gd name="connsiteX0" fmla="*/ 0 w 1244393"/>
              <a:gd name="connsiteY0" fmla="*/ 207394 h 1234666"/>
              <a:gd name="connsiteX1" fmla="*/ 207394 w 1244393"/>
              <a:gd name="connsiteY1" fmla="*/ 0 h 1234666"/>
              <a:gd name="connsiteX2" fmla="*/ 1036945 w 1244393"/>
              <a:gd name="connsiteY2" fmla="*/ 0 h 1234666"/>
              <a:gd name="connsiteX3" fmla="*/ 1244339 w 1244393"/>
              <a:gd name="connsiteY3" fmla="*/ 207394 h 1234666"/>
              <a:gd name="connsiteX4" fmla="*/ 1244339 w 1244393"/>
              <a:gd name="connsiteY4" fmla="*/ 1226259 h 1234666"/>
              <a:gd name="connsiteX5" fmla="*/ 0 w 1244393"/>
              <a:gd name="connsiteY5" fmla="*/ 1226259 h 1234666"/>
              <a:gd name="connsiteX6" fmla="*/ 0 w 1244393"/>
              <a:gd name="connsiteY6" fmla="*/ 207394 h 1234666"/>
              <a:gd name="connsiteX0" fmla="*/ 0 w 1244339"/>
              <a:gd name="connsiteY0" fmla="*/ 207394 h 1422339"/>
              <a:gd name="connsiteX1" fmla="*/ 207394 w 1244339"/>
              <a:gd name="connsiteY1" fmla="*/ 0 h 1422339"/>
              <a:gd name="connsiteX2" fmla="*/ 1036945 w 1244339"/>
              <a:gd name="connsiteY2" fmla="*/ 0 h 1422339"/>
              <a:gd name="connsiteX3" fmla="*/ 1244339 w 1244339"/>
              <a:gd name="connsiteY3" fmla="*/ 207394 h 1422339"/>
              <a:gd name="connsiteX4" fmla="*/ 1244339 w 1244339"/>
              <a:gd name="connsiteY4" fmla="*/ 1226259 h 1422339"/>
              <a:gd name="connsiteX5" fmla="*/ 0 w 1244339"/>
              <a:gd name="connsiteY5" fmla="*/ 1226259 h 1422339"/>
              <a:gd name="connsiteX6" fmla="*/ 0 w 1244339"/>
              <a:gd name="connsiteY6" fmla="*/ 207394 h 1422339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422339"/>
              <a:gd name="connsiteX1" fmla="*/ 207394 w 1244339"/>
              <a:gd name="connsiteY1" fmla="*/ 0 h 1422339"/>
              <a:gd name="connsiteX2" fmla="*/ 1036945 w 1244339"/>
              <a:gd name="connsiteY2" fmla="*/ 0 h 1422339"/>
              <a:gd name="connsiteX3" fmla="*/ 1244339 w 1244339"/>
              <a:gd name="connsiteY3" fmla="*/ 207394 h 1422339"/>
              <a:gd name="connsiteX4" fmla="*/ 1244339 w 1244339"/>
              <a:gd name="connsiteY4" fmla="*/ 1226259 h 1422339"/>
              <a:gd name="connsiteX5" fmla="*/ 0 w 1244339"/>
              <a:gd name="connsiteY5" fmla="*/ 1226259 h 1422339"/>
              <a:gd name="connsiteX6" fmla="*/ 0 w 1244339"/>
              <a:gd name="connsiteY6" fmla="*/ 207394 h 1422339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226259"/>
              <a:gd name="connsiteX1" fmla="*/ 207394 w 1244339"/>
              <a:gd name="connsiteY1" fmla="*/ 0 h 1226259"/>
              <a:gd name="connsiteX2" fmla="*/ 1036945 w 1244339"/>
              <a:gd name="connsiteY2" fmla="*/ 0 h 1226259"/>
              <a:gd name="connsiteX3" fmla="*/ 1244339 w 1244339"/>
              <a:gd name="connsiteY3" fmla="*/ 207394 h 1226259"/>
              <a:gd name="connsiteX4" fmla="*/ 1244339 w 1244339"/>
              <a:gd name="connsiteY4" fmla="*/ 1226259 h 1226259"/>
              <a:gd name="connsiteX5" fmla="*/ 0 w 1244339"/>
              <a:gd name="connsiteY5" fmla="*/ 1226259 h 1226259"/>
              <a:gd name="connsiteX6" fmla="*/ 0 w 1244339"/>
              <a:gd name="connsiteY6" fmla="*/ 207394 h 1226259"/>
              <a:gd name="connsiteX0" fmla="*/ 0 w 1244339"/>
              <a:gd name="connsiteY0" fmla="*/ 207394 h 1226259"/>
              <a:gd name="connsiteX1" fmla="*/ 207394 w 1244339"/>
              <a:gd name="connsiteY1" fmla="*/ 0 h 1226259"/>
              <a:gd name="connsiteX2" fmla="*/ 1036945 w 1244339"/>
              <a:gd name="connsiteY2" fmla="*/ 0 h 1226259"/>
              <a:gd name="connsiteX3" fmla="*/ 1244339 w 1244339"/>
              <a:gd name="connsiteY3" fmla="*/ 207394 h 1226259"/>
              <a:gd name="connsiteX4" fmla="*/ 1244339 w 1244339"/>
              <a:gd name="connsiteY4" fmla="*/ 1226259 h 1226259"/>
              <a:gd name="connsiteX5" fmla="*/ 0 w 1244339"/>
              <a:gd name="connsiteY5" fmla="*/ 377846 h 1226259"/>
              <a:gd name="connsiteX6" fmla="*/ 0 w 1244339"/>
              <a:gd name="connsiteY6" fmla="*/ 207394 h 1226259"/>
              <a:gd name="connsiteX0" fmla="*/ 0 w 1253766"/>
              <a:gd name="connsiteY0" fmla="*/ 207394 h 377846"/>
              <a:gd name="connsiteX1" fmla="*/ 207394 w 1253766"/>
              <a:gd name="connsiteY1" fmla="*/ 0 h 377846"/>
              <a:gd name="connsiteX2" fmla="*/ 1036945 w 1253766"/>
              <a:gd name="connsiteY2" fmla="*/ 0 h 377846"/>
              <a:gd name="connsiteX3" fmla="*/ 1244339 w 1253766"/>
              <a:gd name="connsiteY3" fmla="*/ 207394 h 377846"/>
              <a:gd name="connsiteX4" fmla="*/ 1253766 w 1253766"/>
              <a:gd name="connsiteY4" fmla="*/ 368420 h 377846"/>
              <a:gd name="connsiteX5" fmla="*/ 0 w 1253766"/>
              <a:gd name="connsiteY5" fmla="*/ 377846 h 377846"/>
              <a:gd name="connsiteX6" fmla="*/ 0 w 1253766"/>
              <a:gd name="connsiteY6" fmla="*/ 207394 h 377846"/>
              <a:gd name="connsiteX0" fmla="*/ 0 w 1244339"/>
              <a:gd name="connsiteY0" fmla="*/ 207394 h 377846"/>
              <a:gd name="connsiteX1" fmla="*/ 207394 w 1244339"/>
              <a:gd name="connsiteY1" fmla="*/ 0 h 377846"/>
              <a:gd name="connsiteX2" fmla="*/ 1036945 w 1244339"/>
              <a:gd name="connsiteY2" fmla="*/ 0 h 377846"/>
              <a:gd name="connsiteX3" fmla="*/ 1244339 w 1244339"/>
              <a:gd name="connsiteY3" fmla="*/ 207394 h 377846"/>
              <a:gd name="connsiteX4" fmla="*/ 1241859 w 1244339"/>
              <a:gd name="connsiteY4" fmla="*/ 370801 h 377846"/>
              <a:gd name="connsiteX5" fmla="*/ 0 w 1244339"/>
              <a:gd name="connsiteY5" fmla="*/ 377846 h 377846"/>
              <a:gd name="connsiteX6" fmla="*/ 0 w 1244339"/>
              <a:gd name="connsiteY6" fmla="*/ 207394 h 377846"/>
              <a:gd name="connsiteX0" fmla="*/ 0 w 1244339"/>
              <a:gd name="connsiteY0" fmla="*/ 207394 h 377846"/>
              <a:gd name="connsiteX1" fmla="*/ 207394 w 1244339"/>
              <a:gd name="connsiteY1" fmla="*/ 0 h 377846"/>
              <a:gd name="connsiteX2" fmla="*/ 1036945 w 1244339"/>
              <a:gd name="connsiteY2" fmla="*/ 0 h 377846"/>
              <a:gd name="connsiteX3" fmla="*/ 1244339 w 1244339"/>
              <a:gd name="connsiteY3" fmla="*/ 207394 h 377846"/>
              <a:gd name="connsiteX4" fmla="*/ 1241859 w 1244339"/>
              <a:gd name="connsiteY4" fmla="*/ 370801 h 377846"/>
              <a:gd name="connsiteX5" fmla="*/ 0 w 1244339"/>
              <a:gd name="connsiteY5" fmla="*/ 377846 h 377846"/>
              <a:gd name="connsiteX6" fmla="*/ 0 w 1244339"/>
              <a:gd name="connsiteY6" fmla="*/ 207394 h 377846"/>
              <a:gd name="connsiteX0" fmla="*/ 0 w 1244339"/>
              <a:gd name="connsiteY0" fmla="*/ 207394 h 373083"/>
              <a:gd name="connsiteX1" fmla="*/ 207394 w 1244339"/>
              <a:gd name="connsiteY1" fmla="*/ 0 h 373083"/>
              <a:gd name="connsiteX2" fmla="*/ 1036945 w 1244339"/>
              <a:gd name="connsiteY2" fmla="*/ 0 h 373083"/>
              <a:gd name="connsiteX3" fmla="*/ 1244339 w 1244339"/>
              <a:gd name="connsiteY3" fmla="*/ 207394 h 373083"/>
              <a:gd name="connsiteX4" fmla="*/ 1241859 w 1244339"/>
              <a:gd name="connsiteY4" fmla="*/ 370801 h 373083"/>
              <a:gd name="connsiteX5" fmla="*/ 0 w 1244339"/>
              <a:gd name="connsiteY5" fmla="*/ 373083 h 373083"/>
              <a:gd name="connsiteX6" fmla="*/ 0 w 1244339"/>
              <a:gd name="connsiteY6" fmla="*/ 207394 h 373083"/>
              <a:gd name="connsiteX0" fmla="*/ 0 w 1244491"/>
              <a:gd name="connsiteY0" fmla="*/ 207394 h 373083"/>
              <a:gd name="connsiteX1" fmla="*/ 207394 w 1244491"/>
              <a:gd name="connsiteY1" fmla="*/ 0 h 373083"/>
              <a:gd name="connsiteX2" fmla="*/ 1036945 w 1244491"/>
              <a:gd name="connsiteY2" fmla="*/ 0 h 373083"/>
              <a:gd name="connsiteX3" fmla="*/ 1244339 w 1244491"/>
              <a:gd name="connsiteY3" fmla="*/ 207394 h 373083"/>
              <a:gd name="connsiteX4" fmla="*/ 1244241 w 1244491"/>
              <a:gd name="connsiteY4" fmla="*/ 370801 h 373083"/>
              <a:gd name="connsiteX5" fmla="*/ 0 w 1244491"/>
              <a:gd name="connsiteY5" fmla="*/ 373083 h 373083"/>
              <a:gd name="connsiteX6" fmla="*/ 0 w 1244491"/>
              <a:gd name="connsiteY6" fmla="*/ 207394 h 3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4491" h="373083">
                <a:moveTo>
                  <a:pt x="0" y="207394"/>
                </a:moveTo>
                <a:cubicBezTo>
                  <a:pt x="0" y="92853"/>
                  <a:pt x="92853" y="0"/>
                  <a:pt x="207394" y="0"/>
                </a:cubicBezTo>
                <a:lnTo>
                  <a:pt x="1036945" y="0"/>
                </a:lnTo>
                <a:cubicBezTo>
                  <a:pt x="1151486" y="0"/>
                  <a:pt x="1244339" y="92853"/>
                  <a:pt x="1244339" y="207394"/>
                </a:cubicBezTo>
                <a:cubicBezTo>
                  <a:pt x="1243512" y="261863"/>
                  <a:pt x="1245068" y="316332"/>
                  <a:pt x="1244241" y="370801"/>
                </a:cubicBezTo>
                <a:lnTo>
                  <a:pt x="0" y="373083"/>
                </a:lnTo>
                <a:lnTo>
                  <a:pt x="0" y="207394"/>
                </a:lnTo>
                <a:close/>
              </a:path>
            </a:pathLst>
          </a:custGeom>
          <a:solidFill>
            <a:srgbClr val="A6BC53"/>
          </a:solidFill>
          <a:ln>
            <a:solidFill>
              <a:schemeClr val="bg1"/>
            </a:solidFill>
          </a:ln>
          <a:effectLst>
            <a:outerShdw blurRad="101600" sx="102000" sy="102000" algn="ctr" rotWithShape="0">
              <a:srgbClr val="A5A5A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40"/>
          <p:cNvSpPr/>
          <p:nvPr/>
        </p:nvSpPr>
        <p:spPr>
          <a:xfrm>
            <a:off x="6884238" y="1287454"/>
            <a:ext cx="1041938" cy="373083"/>
          </a:xfrm>
          <a:custGeom>
            <a:avLst/>
            <a:gdLst>
              <a:gd name="connsiteX0" fmla="*/ 0 w 1244339"/>
              <a:gd name="connsiteY0" fmla="*/ 207394 h 1433653"/>
              <a:gd name="connsiteX1" fmla="*/ 207394 w 1244339"/>
              <a:gd name="connsiteY1" fmla="*/ 0 h 1433653"/>
              <a:gd name="connsiteX2" fmla="*/ 1036945 w 1244339"/>
              <a:gd name="connsiteY2" fmla="*/ 0 h 1433653"/>
              <a:gd name="connsiteX3" fmla="*/ 1244339 w 1244339"/>
              <a:gd name="connsiteY3" fmla="*/ 207394 h 1433653"/>
              <a:gd name="connsiteX4" fmla="*/ 1244339 w 1244339"/>
              <a:gd name="connsiteY4" fmla="*/ 1226259 h 1433653"/>
              <a:gd name="connsiteX5" fmla="*/ 1036945 w 1244339"/>
              <a:gd name="connsiteY5" fmla="*/ 1433653 h 1433653"/>
              <a:gd name="connsiteX6" fmla="*/ 207394 w 1244339"/>
              <a:gd name="connsiteY6" fmla="*/ 1433653 h 1433653"/>
              <a:gd name="connsiteX7" fmla="*/ 0 w 1244339"/>
              <a:gd name="connsiteY7" fmla="*/ 1226259 h 1433653"/>
              <a:gd name="connsiteX8" fmla="*/ 0 w 1244339"/>
              <a:gd name="connsiteY8" fmla="*/ 207394 h 1433653"/>
              <a:gd name="connsiteX0" fmla="*/ 0 w 1244339"/>
              <a:gd name="connsiteY0" fmla="*/ 207394 h 1433653"/>
              <a:gd name="connsiteX1" fmla="*/ 207394 w 1244339"/>
              <a:gd name="connsiteY1" fmla="*/ 0 h 1433653"/>
              <a:gd name="connsiteX2" fmla="*/ 1036945 w 1244339"/>
              <a:gd name="connsiteY2" fmla="*/ 0 h 1433653"/>
              <a:gd name="connsiteX3" fmla="*/ 1244339 w 1244339"/>
              <a:gd name="connsiteY3" fmla="*/ 207394 h 1433653"/>
              <a:gd name="connsiteX4" fmla="*/ 1244339 w 1244339"/>
              <a:gd name="connsiteY4" fmla="*/ 1226259 h 1433653"/>
              <a:gd name="connsiteX5" fmla="*/ 1036945 w 1244339"/>
              <a:gd name="connsiteY5" fmla="*/ 1433653 h 1433653"/>
              <a:gd name="connsiteX6" fmla="*/ 0 w 1244339"/>
              <a:gd name="connsiteY6" fmla="*/ 1226259 h 1433653"/>
              <a:gd name="connsiteX7" fmla="*/ 0 w 1244339"/>
              <a:gd name="connsiteY7" fmla="*/ 207394 h 1433653"/>
              <a:gd name="connsiteX0" fmla="*/ 0 w 1244339"/>
              <a:gd name="connsiteY0" fmla="*/ 207394 h 1353617"/>
              <a:gd name="connsiteX1" fmla="*/ 207394 w 1244339"/>
              <a:gd name="connsiteY1" fmla="*/ 0 h 1353617"/>
              <a:gd name="connsiteX2" fmla="*/ 1036945 w 1244339"/>
              <a:gd name="connsiteY2" fmla="*/ 0 h 1353617"/>
              <a:gd name="connsiteX3" fmla="*/ 1244339 w 1244339"/>
              <a:gd name="connsiteY3" fmla="*/ 207394 h 1353617"/>
              <a:gd name="connsiteX4" fmla="*/ 1244339 w 1244339"/>
              <a:gd name="connsiteY4" fmla="*/ 1226259 h 1353617"/>
              <a:gd name="connsiteX5" fmla="*/ 0 w 1244339"/>
              <a:gd name="connsiteY5" fmla="*/ 1226259 h 1353617"/>
              <a:gd name="connsiteX6" fmla="*/ 0 w 1244339"/>
              <a:gd name="connsiteY6" fmla="*/ 207394 h 1353617"/>
              <a:gd name="connsiteX0" fmla="*/ 0 w 1244339"/>
              <a:gd name="connsiteY0" fmla="*/ 207394 h 1422339"/>
              <a:gd name="connsiteX1" fmla="*/ 207394 w 1244339"/>
              <a:gd name="connsiteY1" fmla="*/ 0 h 1422339"/>
              <a:gd name="connsiteX2" fmla="*/ 1036945 w 1244339"/>
              <a:gd name="connsiteY2" fmla="*/ 0 h 1422339"/>
              <a:gd name="connsiteX3" fmla="*/ 1244339 w 1244339"/>
              <a:gd name="connsiteY3" fmla="*/ 207394 h 1422339"/>
              <a:gd name="connsiteX4" fmla="*/ 1244339 w 1244339"/>
              <a:gd name="connsiteY4" fmla="*/ 1226259 h 1422339"/>
              <a:gd name="connsiteX5" fmla="*/ 0 w 1244339"/>
              <a:gd name="connsiteY5" fmla="*/ 1226259 h 1422339"/>
              <a:gd name="connsiteX6" fmla="*/ 0 w 1244339"/>
              <a:gd name="connsiteY6" fmla="*/ 207394 h 1422339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422339"/>
              <a:gd name="connsiteX1" fmla="*/ 207394 w 1244339"/>
              <a:gd name="connsiteY1" fmla="*/ 0 h 1422339"/>
              <a:gd name="connsiteX2" fmla="*/ 1036945 w 1244339"/>
              <a:gd name="connsiteY2" fmla="*/ 0 h 1422339"/>
              <a:gd name="connsiteX3" fmla="*/ 1244339 w 1244339"/>
              <a:gd name="connsiteY3" fmla="*/ 207394 h 1422339"/>
              <a:gd name="connsiteX4" fmla="*/ 1244339 w 1244339"/>
              <a:gd name="connsiteY4" fmla="*/ 1226259 h 1422339"/>
              <a:gd name="connsiteX5" fmla="*/ 0 w 1244339"/>
              <a:gd name="connsiteY5" fmla="*/ 1226259 h 1422339"/>
              <a:gd name="connsiteX6" fmla="*/ 0 w 1244339"/>
              <a:gd name="connsiteY6" fmla="*/ 207394 h 1422339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392470"/>
              <a:gd name="connsiteX1" fmla="*/ 207394 w 1244339"/>
              <a:gd name="connsiteY1" fmla="*/ 0 h 1392470"/>
              <a:gd name="connsiteX2" fmla="*/ 1036945 w 1244339"/>
              <a:gd name="connsiteY2" fmla="*/ 0 h 1392470"/>
              <a:gd name="connsiteX3" fmla="*/ 1244339 w 1244339"/>
              <a:gd name="connsiteY3" fmla="*/ 207394 h 1392470"/>
              <a:gd name="connsiteX4" fmla="*/ 1244339 w 1244339"/>
              <a:gd name="connsiteY4" fmla="*/ 1226259 h 1392470"/>
              <a:gd name="connsiteX5" fmla="*/ 0 w 1244339"/>
              <a:gd name="connsiteY5" fmla="*/ 1226259 h 1392470"/>
              <a:gd name="connsiteX6" fmla="*/ 0 w 1244339"/>
              <a:gd name="connsiteY6" fmla="*/ 207394 h 1392470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306097"/>
              <a:gd name="connsiteX1" fmla="*/ 207394 w 1244339"/>
              <a:gd name="connsiteY1" fmla="*/ 0 h 1306097"/>
              <a:gd name="connsiteX2" fmla="*/ 1036945 w 1244339"/>
              <a:gd name="connsiteY2" fmla="*/ 0 h 1306097"/>
              <a:gd name="connsiteX3" fmla="*/ 1244339 w 1244339"/>
              <a:gd name="connsiteY3" fmla="*/ 207394 h 1306097"/>
              <a:gd name="connsiteX4" fmla="*/ 1244339 w 1244339"/>
              <a:gd name="connsiteY4" fmla="*/ 1226259 h 1306097"/>
              <a:gd name="connsiteX5" fmla="*/ 0 w 1244339"/>
              <a:gd name="connsiteY5" fmla="*/ 1226259 h 1306097"/>
              <a:gd name="connsiteX6" fmla="*/ 0 w 1244339"/>
              <a:gd name="connsiteY6" fmla="*/ 207394 h 1306097"/>
              <a:gd name="connsiteX0" fmla="*/ 0 w 1244393"/>
              <a:gd name="connsiteY0" fmla="*/ 207394 h 1234666"/>
              <a:gd name="connsiteX1" fmla="*/ 207394 w 1244393"/>
              <a:gd name="connsiteY1" fmla="*/ 0 h 1234666"/>
              <a:gd name="connsiteX2" fmla="*/ 1036945 w 1244393"/>
              <a:gd name="connsiteY2" fmla="*/ 0 h 1234666"/>
              <a:gd name="connsiteX3" fmla="*/ 1244339 w 1244393"/>
              <a:gd name="connsiteY3" fmla="*/ 207394 h 1234666"/>
              <a:gd name="connsiteX4" fmla="*/ 1244339 w 1244393"/>
              <a:gd name="connsiteY4" fmla="*/ 1226259 h 1234666"/>
              <a:gd name="connsiteX5" fmla="*/ 0 w 1244393"/>
              <a:gd name="connsiteY5" fmla="*/ 1226259 h 1234666"/>
              <a:gd name="connsiteX6" fmla="*/ 0 w 1244393"/>
              <a:gd name="connsiteY6" fmla="*/ 207394 h 1234666"/>
              <a:gd name="connsiteX0" fmla="*/ 0 w 1244339"/>
              <a:gd name="connsiteY0" fmla="*/ 207394 h 1422339"/>
              <a:gd name="connsiteX1" fmla="*/ 207394 w 1244339"/>
              <a:gd name="connsiteY1" fmla="*/ 0 h 1422339"/>
              <a:gd name="connsiteX2" fmla="*/ 1036945 w 1244339"/>
              <a:gd name="connsiteY2" fmla="*/ 0 h 1422339"/>
              <a:gd name="connsiteX3" fmla="*/ 1244339 w 1244339"/>
              <a:gd name="connsiteY3" fmla="*/ 207394 h 1422339"/>
              <a:gd name="connsiteX4" fmla="*/ 1244339 w 1244339"/>
              <a:gd name="connsiteY4" fmla="*/ 1226259 h 1422339"/>
              <a:gd name="connsiteX5" fmla="*/ 0 w 1244339"/>
              <a:gd name="connsiteY5" fmla="*/ 1226259 h 1422339"/>
              <a:gd name="connsiteX6" fmla="*/ 0 w 1244339"/>
              <a:gd name="connsiteY6" fmla="*/ 207394 h 1422339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422339"/>
              <a:gd name="connsiteX1" fmla="*/ 207394 w 1244339"/>
              <a:gd name="connsiteY1" fmla="*/ 0 h 1422339"/>
              <a:gd name="connsiteX2" fmla="*/ 1036945 w 1244339"/>
              <a:gd name="connsiteY2" fmla="*/ 0 h 1422339"/>
              <a:gd name="connsiteX3" fmla="*/ 1244339 w 1244339"/>
              <a:gd name="connsiteY3" fmla="*/ 207394 h 1422339"/>
              <a:gd name="connsiteX4" fmla="*/ 1244339 w 1244339"/>
              <a:gd name="connsiteY4" fmla="*/ 1226259 h 1422339"/>
              <a:gd name="connsiteX5" fmla="*/ 0 w 1244339"/>
              <a:gd name="connsiteY5" fmla="*/ 1226259 h 1422339"/>
              <a:gd name="connsiteX6" fmla="*/ 0 w 1244339"/>
              <a:gd name="connsiteY6" fmla="*/ 207394 h 1422339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226259"/>
              <a:gd name="connsiteX1" fmla="*/ 207394 w 1244339"/>
              <a:gd name="connsiteY1" fmla="*/ 0 h 1226259"/>
              <a:gd name="connsiteX2" fmla="*/ 1036945 w 1244339"/>
              <a:gd name="connsiteY2" fmla="*/ 0 h 1226259"/>
              <a:gd name="connsiteX3" fmla="*/ 1244339 w 1244339"/>
              <a:gd name="connsiteY3" fmla="*/ 207394 h 1226259"/>
              <a:gd name="connsiteX4" fmla="*/ 1244339 w 1244339"/>
              <a:gd name="connsiteY4" fmla="*/ 1226259 h 1226259"/>
              <a:gd name="connsiteX5" fmla="*/ 0 w 1244339"/>
              <a:gd name="connsiteY5" fmla="*/ 1226259 h 1226259"/>
              <a:gd name="connsiteX6" fmla="*/ 0 w 1244339"/>
              <a:gd name="connsiteY6" fmla="*/ 207394 h 1226259"/>
              <a:gd name="connsiteX0" fmla="*/ 0 w 1244339"/>
              <a:gd name="connsiteY0" fmla="*/ 207394 h 1226259"/>
              <a:gd name="connsiteX1" fmla="*/ 207394 w 1244339"/>
              <a:gd name="connsiteY1" fmla="*/ 0 h 1226259"/>
              <a:gd name="connsiteX2" fmla="*/ 1036945 w 1244339"/>
              <a:gd name="connsiteY2" fmla="*/ 0 h 1226259"/>
              <a:gd name="connsiteX3" fmla="*/ 1244339 w 1244339"/>
              <a:gd name="connsiteY3" fmla="*/ 207394 h 1226259"/>
              <a:gd name="connsiteX4" fmla="*/ 1244339 w 1244339"/>
              <a:gd name="connsiteY4" fmla="*/ 1226259 h 1226259"/>
              <a:gd name="connsiteX5" fmla="*/ 0 w 1244339"/>
              <a:gd name="connsiteY5" fmla="*/ 377846 h 1226259"/>
              <a:gd name="connsiteX6" fmla="*/ 0 w 1244339"/>
              <a:gd name="connsiteY6" fmla="*/ 207394 h 1226259"/>
              <a:gd name="connsiteX0" fmla="*/ 0 w 1253766"/>
              <a:gd name="connsiteY0" fmla="*/ 207394 h 377846"/>
              <a:gd name="connsiteX1" fmla="*/ 207394 w 1253766"/>
              <a:gd name="connsiteY1" fmla="*/ 0 h 377846"/>
              <a:gd name="connsiteX2" fmla="*/ 1036945 w 1253766"/>
              <a:gd name="connsiteY2" fmla="*/ 0 h 377846"/>
              <a:gd name="connsiteX3" fmla="*/ 1244339 w 1253766"/>
              <a:gd name="connsiteY3" fmla="*/ 207394 h 377846"/>
              <a:gd name="connsiteX4" fmla="*/ 1253766 w 1253766"/>
              <a:gd name="connsiteY4" fmla="*/ 368420 h 377846"/>
              <a:gd name="connsiteX5" fmla="*/ 0 w 1253766"/>
              <a:gd name="connsiteY5" fmla="*/ 377846 h 377846"/>
              <a:gd name="connsiteX6" fmla="*/ 0 w 1253766"/>
              <a:gd name="connsiteY6" fmla="*/ 207394 h 377846"/>
              <a:gd name="connsiteX0" fmla="*/ 0 w 1244339"/>
              <a:gd name="connsiteY0" fmla="*/ 207394 h 377846"/>
              <a:gd name="connsiteX1" fmla="*/ 207394 w 1244339"/>
              <a:gd name="connsiteY1" fmla="*/ 0 h 377846"/>
              <a:gd name="connsiteX2" fmla="*/ 1036945 w 1244339"/>
              <a:gd name="connsiteY2" fmla="*/ 0 h 377846"/>
              <a:gd name="connsiteX3" fmla="*/ 1244339 w 1244339"/>
              <a:gd name="connsiteY3" fmla="*/ 207394 h 377846"/>
              <a:gd name="connsiteX4" fmla="*/ 1241859 w 1244339"/>
              <a:gd name="connsiteY4" fmla="*/ 370801 h 377846"/>
              <a:gd name="connsiteX5" fmla="*/ 0 w 1244339"/>
              <a:gd name="connsiteY5" fmla="*/ 377846 h 377846"/>
              <a:gd name="connsiteX6" fmla="*/ 0 w 1244339"/>
              <a:gd name="connsiteY6" fmla="*/ 207394 h 377846"/>
              <a:gd name="connsiteX0" fmla="*/ 0 w 1244339"/>
              <a:gd name="connsiteY0" fmla="*/ 207394 h 377846"/>
              <a:gd name="connsiteX1" fmla="*/ 207394 w 1244339"/>
              <a:gd name="connsiteY1" fmla="*/ 0 h 377846"/>
              <a:gd name="connsiteX2" fmla="*/ 1036945 w 1244339"/>
              <a:gd name="connsiteY2" fmla="*/ 0 h 377846"/>
              <a:gd name="connsiteX3" fmla="*/ 1244339 w 1244339"/>
              <a:gd name="connsiteY3" fmla="*/ 207394 h 377846"/>
              <a:gd name="connsiteX4" fmla="*/ 1241859 w 1244339"/>
              <a:gd name="connsiteY4" fmla="*/ 370801 h 377846"/>
              <a:gd name="connsiteX5" fmla="*/ 0 w 1244339"/>
              <a:gd name="connsiteY5" fmla="*/ 377846 h 377846"/>
              <a:gd name="connsiteX6" fmla="*/ 0 w 1244339"/>
              <a:gd name="connsiteY6" fmla="*/ 207394 h 377846"/>
              <a:gd name="connsiteX0" fmla="*/ 0 w 1244339"/>
              <a:gd name="connsiteY0" fmla="*/ 207394 h 373083"/>
              <a:gd name="connsiteX1" fmla="*/ 207394 w 1244339"/>
              <a:gd name="connsiteY1" fmla="*/ 0 h 373083"/>
              <a:gd name="connsiteX2" fmla="*/ 1036945 w 1244339"/>
              <a:gd name="connsiteY2" fmla="*/ 0 h 373083"/>
              <a:gd name="connsiteX3" fmla="*/ 1244339 w 1244339"/>
              <a:gd name="connsiteY3" fmla="*/ 207394 h 373083"/>
              <a:gd name="connsiteX4" fmla="*/ 1241859 w 1244339"/>
              <a:gd name="connsiteY4" fmla="*/ 370801 h 373083"/>
              <a:gd name="connsiteX5" fmla="*/ 0 w 1244339"/>
              <a:gd name="connsiteY5" fmla="*/ 373083 h 373083"/>
              <a:gd name="connsiteX6" fmla="*/ 0 w 1244339"/>
              <a:gd name="connsiteY6" fmla="*/ 207394 h 373083"/>
              <a:gd name="connsiteX0" fmla="*/ 0 w 1244491"/>
              <a:gd name="connsiteY0" fmla="*/ 207394 h 373083"/>
              <a:gd name="connsiteX1" fmla="*/ 207394 w 1244491"/>
              <a:gd name="connsiteY1" fmla="*/ 0 h 373083"/>
              <a:gd name="connsiteX2" fmla="*/ 1036945 w 1244491"/>
              <a:gd name="connsiteY2" fmla="*/ 0 h 373083"/>
              <a:gd name="connsiteX3" fmla="*/ 1244339 w 1244491"/>
              <a:gd name="connsiteY3" fmla="*/ 207394 h 373083"/>
              <a:gd name="connsiteX4" fmla="*/ 1244241 w 1244491"/>
              <a:gd name="connsiteY4" fmla="*/ 370801 h 373083"/>
              <a:gd name="connsiteX5" fmla="*/ 0 w 1244491"/>
              <a:gd name="connsiteY5" fmla="*/ 373083 h 373083"/>
              <a:gd name="connsiteX6" fmla="*/ 0 w 1244491"/>
              <a:gd name="connsiteY6" fmla="*/ 207394 h 3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4491" h="373083">
                <a:moveTo>
                  <a:pt x="0" y="207394"/>
                </a:moveTo>
                <a:cubicBezTo>
                  <a:pt x="0" y="92853"/>
                  <a:pt x="92853" y="0"/>
                  <a:pt x="207394" y="0"/>
                </a:cubicBezTo>
                <a:lnTo>
                  <a:pt x="1036945" y="0"/>
                </a:lnTo>
                <a:cubicBezTo>
                  <a:pt x="1151486" y="0"/>
                  <a:pt x="1244339" y="92853"/>
                  <a:pt x="1244339" y="207394"/>
                </a:cubicBezTo>
                <a:cubicBezTo>
                  <a:pt x="1243512" y="261863"/>
                  <a:pt x="1245068" y="316332"/>
                  <a:pt x="1244241" y="370801"/>
                </a:cubicBezTo>
                <a:lnTo>
                  <a:pt x="0" y="373083"/>
                </a:lnTo>
                <a:lnTo>
                  <a:pt x="0" y="207394"/>
                </a:lnTo>
                <a:close/>
              </a:path>
            </a:pathLst>
          </a:custGeom>
          <a:solidFill>
            <a:srgbClr val="00A7CF"/>
          </a:solidFill>
          <a:ln>
            <a:solidFill>
              <a:schemeClr val="bg1"/>
            </a:solidFill>
          </a:ln>
          <a:effectLst>
            <a:outerShdw blurRad="101600" sx="102000" sy="102000" algn="ctr" rotWithShape="0">
              <a:srgbClr val="A5A5A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40"/>
          <p:cNvSpPr/>
          <p:nvPr/>
        </p:nvSpPr>
        <p:spPr>
          <a:xfrm>
            <a:off x="7948985" y="1287453"/>
            <a:ext cx="1145939" cy="373083"/>
          </a:xfrm>
          <a:custGeom>
            <a:avLst/>
            <a:gdLst>
              <a:gd name="connsiteX0" fmla="*/ 0 w 1244339"/>
              <a:gd name="connsiteY0" fmla="*/ 207394 h 1433653"/>
              <a:gd name="connsiteX1" fmla="*/ 207394 w 1244339"/>
              <a:gd name="connsiteY1" fmla="*/ 0 h 1433653"/>
              <a:gd name="connsiteX2" fmla="*/ 1036945 w 1244339"/>
              <a:gd name="connsiteY2" fmla="*/ 0 h 1433653"/>
              <a:gd name="connsiteX3" fmla="*/ 1244339 w 1244339"/>
              <a:gd name="connsiteY3" fmla="*/ 207394 h 1433653"/>
              <a:gd name="connsiteX4" fmla="*/ 1244339 w 1244339"/>
              <a:gd name="connsiteY4" fmla="*/ 1226259 h 1433653"/>
              <a:gd name="connsiteX5" fmla="*/ 1036945 w 1244339"/>
              <a:gd name="connsiteY5" fmla="*/ 1433653 h 1433653"/>
              <a:gd name="connsiteX6" fmla="*/ 207394 w 1244339"/>
              <a:gd name="connsiteY6" fmla="*/ 1433653 h 1433653"/>
              <a:gd name="connsiteX7" fmla="*/ 0 w 1244339"/>
              <a:gd name="connsiteY7" fmla="*/ 1226259 h 1433653"/>
              <a:gd name="connsiteX8" fmla="*/ 0 w 1244339"/>
              <a:gd name="connsiteY8" fmla="*/ 207394 h 1433653"/>
              <a:gd name="connsiteX0" fmla="*/ 0 w 1244339"/>
              <a:gd name="connsiteY0" fmla="*/ 207394 h 1433653"/>
              <a:gd name="connsiteX1" fmla="*/ 207394 w 1244339"/>
              <a:gd name="connsiteY1" fmla="*/ 0 h 1433653"/>
              <a:gd name="connsiteX2" fmla="*/ 1036945 w 1244339"/>
              <a:gd name="connsiteY2" fmla="*/ 0 h 1433653"/>
              <a:gd name="connsiteX3" fmla="*/ 1244339 w 1244339"/>
              <a:gd name="connsiteY3" fmla="*/ 207394 h 1433653"/>
              <a:gd name="connsiteX4" fmla="*/ 1244339 w 1244339"/>
              <a:gd name="connsiteY4" fmla="*/ 1226259 h 1433653"/>
              <a:gd name="connsiteX5" fmla="*/ 1036945 w 1244339"/>
              <a:gd name="connsiteY5" fmla="*/ 1433653 h 1433653"/>
              <a:gd name="connsiteX6" fmla="*/ 0 w 1244339"/>
              <a:gd name="connsiteY6" fmla="*/ 1226259 h 1433653"/>
              <a:gd name="connsiteX7" fmla="*/ 0 w 1244339"/>
              <a:gd name="connsiteY7" fmla="*/ 207394 h 1433653"/>
              <a:gd name="connsiteX0" fmla="*/ 0 w 1244339"/>
              <a:gd name="connsiteY0" fmla="*/ 207394 h 1353617"/>
              <a:gd name="connsiteX1" fmla="*/ 207394 w 1244339"/>
              <a:gd name="connsiteY1" fmla="*/ 0 h 1353617"/>
              <a:gd name="connsiteX2" fmla="*/ 1036945 w 1244339"/>
              <a:gd name="connsiteY2" fmla="*/ 0 h 1353617"/>
              <a:gd name="connsiteX3" fmla="*/ 1244339 w 1244339"/>
              <a:gd name="connsiteY3" fmla="*/ 207394 h 1353617"/>
              <a:gd name="connsiteX4" fmla="*/ 1244339 w 1244339"/>
              <a:gd name="connsiteY4" fmla="*/ 1226259 h 1353617"/>
              <a:gd name="connsiteX5" fmla="*/ 0 w 1244339"/>
              <a:gd name="connsiteY5" fmla="*/ 1226259 h 1353617"/>
              <a:gd name="connsiteX6" fmla="*/ 0 w 1244339"/>
              <a:gd name="connsiteY6" fmla="*/ 207394 h 1353617"/>
              <a:gd name="connsiteX0" fmla="*/ 0 w 1244339"/>
              <a:gd name="connsiteY0" fmla="*/ 207394 h 1422339"/>
              <a:gd name="connsiteX1" fmla="*/ 207394 w 1244339"/>
              <a:gd name="connsiteY1" fmla="*/ 0 h 1422339"/>
              <a:gd name="connsiteX2" fmla="*/ 1036945 w 1244339"/>
              <a:gd name="connsiteY2" fmla="*/ 0 h 1422339"/>
              <a:gd name="connsiteX3" fmla="*/ 1244339 w 1244339"/>
              <a:gd name="connsiteY3" fmla="*/ 207394 h 1422339"/>
              <a:gd name="connsiteX4" fmla="*/ 1244339 w 1244339"/>
              <a:gd name="connsiteY4" fmla="*/ 1226259 h 1422339"/>
              <a:gd name="connsiteX5" fmla="*/ 0 w 1244339"/>
              <a:gd name="connsiteY5" fmla="*/ 1226259 h 1422339"/>
              <a:gd name="connsiteX6" fmla="*/ 0 w 1244339"/>
              <a:gd name="connsiteY6" fmla="*/ 207394 h 1422339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422339"/>
              <a:gd name="connsiteX1" fmla="*/ 207394 w 1244339"/>
              <a:gd name="connsiteY1" fmla="*/ 0 h 1422339"/>
              <a:gd name="connsiteX2" fmla="*/ 1036945 w 1244339"/>
              <a:gd name="connsiteY2" fmla="*/ 0 h 1422339"/>
              <a:gd name="connsiteX3" fmla="*/ 1244339 w 1244339"/>
              <a:gd name="connsiteY3" fmla="*/ 207394 h 1422339"/>
              <a:gd name="connsiteX4" fmla="*/ 1244339 w 1244339"/>
              <a:gd name="connsiteY4" fmla="*/ 1226259 h 1422339"/>
              <a:gd name="connsiteX5" fmla="*/ 0 w 1244339"/>
              <a:gd name="connsiteY5" fmla="*/ 1226259 h 1422339"/>
              <a:gd name="connsiteX6" fmla="*/ 0 w 1244339"/>
              <a:gd name="connsiteY6" fmla="*/ 207394 h 1422339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392470"/>
              <a:gd name="connsiteX1" fmla="*/ 207394 w 1244339"/>
              <a:gd name="connsiteY1" fmla="*/ 0 h 1392470"/>
              <a:gd name="connsiteX2" fmla="*/ 1036945 w 1244339"/>
              <a:gd name="connsiteY2" fmla="*/ 0 h 1392470"/>
              <a:gd name="connsiteX3" fmla="*/ 1244339 w 1244339"/>
              <a:gd name="connsiteY3" fmla="*/ 207394 h 1392470"/>
              <a:gd name="connsiteX4" fmla="*/ 1244339 w 1244339"/>
              <a:gd name="connsiteY4" fmla="*/ 1226259 h 1392470"/>
              <a:gd name="connsiteX5" fmla="*/ 0 w 1244339"/>
              <a:gd name="connsiteY5" fmla="*/ 1226259 h 1392470"/>
              <a:gd name="connsiteX6" fmla="*/ 0 w 1244339"/>
              <a:gd name="connsiteY6" fmla="*/ 207394 h 1392470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306097"/>
              <a:gd name="connsiteX1" fmla="*/ 207394 w 1244339"/>
              <a:gd name="connsiteY1" fmla="*/ 0 h 1306097"/>
              <a:gd name="connsiteX2" fmla="*/ 1036945 w 1244339"/>
              <a:gd name="connsiteY2" fmla="*/ 0 h 1306097"/>
              <a:gd name="connsiteX3" fmla="*/ 1244339 w 1244339"/>
              <a:gd name="connsiteY3" fmla="*/ 207394 h 1306097"/>
              <a:gd name="connsiteX4" fmla="*/ 1244339 w 1244339"/>
              <a:gd name="connsiteY4" fmla="*/ 1226259 h 1306097"/>
              <a:gd name="connsiteX5" fmla="*/ 0 w 1244339"/>
              <a:gd name="connsiteY5" fmla="*/ 1226259 h 1306097"/>
              <a:gd name="connsiteX6" fmla="*/ 0 w 1244339"/>
              <a:gd name="connsiteY6" fmla="*/ 207394 h 1306097"/>
              <a:gd name="connsiteX0" fmla="*/ 0 w 1244393"/>
              <a:gd name="connsiteY0" fmla="*/ 207394 h 1234666"/>
              <a:gd name="connsiteX1" fmla="*/ 207394 w 1244393"/>
              <a:gd name="connsiteY1" fmla="*/ 0 h 1234666"/>
              <a:gd name="connsiteX2" fmla="*/ 1036945 w 1244393"/>
              <a:gd name="connsiteY2" fmla="*/ 0 h 1234666"/>
              <a:gd name="connsiteX3" fmla="*/ 1244339 w 1244393"/>
              <a:gd name="connsiteY3" fmla="*/ 207394 h 1234666"/>
              <a:gd name="connsiteX4" fmla="*/ 1244339 w 1244393"/>
              <a:gd name="connsiteY4" fmla="*/ 1226259 h 1234666"/>
              <a:gd name="connsiteX5" fmla="*/ 0 w 1244393"/>
              <a:gd name="connsiteY5" fmla="*/ 1226259 h 1234666"/>
              <a:gd name="connsiteX6" fmla="*/ 0 w 1244393"/>
              <a:gd name="connsiteY6" fmla="*/ 207394 h 1234666"/>
              <a:gd name="connsiteX0" fmla="*/ 0 w 1244339"/>
              <a:gd name="connsiteY0" fmla="*/ 207394 h 1422339"/>
              <a:gd name="connsiteX1" fmla="*/ 207394 w 1244339"/>
              <a:gd name="connsiteY1" fmla="*/ 0 h 1422339"/>
              <a:gd name="connsiteX2" fmla="*/ 1036945 w 1244339"/>
              <a:gd name="connsiteY2" fmla="*/ 0 h 1422339"/>
              <a:gd name="connsiteX3" fmla="*/ 1244339 w 1244339"/>
              <a:gd name="connsiteY3" fmla="*/ 207394 h 1422339"/>
              <a:gd name="connsiteX4" fmla="*/ 1244339 w 1244339"/>
              <a:gd name="connsiteY4" fmla="*/ 1226259 h 1422339"/>
              <a:gd name="connsiteX5" fmla="*/ 0 w 1244339"/>
              <a:gd name="connsiteY5" fmla="*/ 1226259 h 1422339"/>
              <a:gd name="connsiteX6" fmla="*/ 0 w 1244339"/>
              <a:gd name="connsiteY6" fmla="*/ 207394 h 1422339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422339"/>
              <a:gd name="connsiteX1" fmla="*/ 207394 w 1244339"/>
              <a:gd name="connsiteY1" fmla="*/ 0 h 1422339"/>
              <a:gd name="connsiteX2" fmla="*/ 1036945 w 1244339"/>
              <a:gd name="connsiteY2" fmla="*/ 0 h 1422339"/>
              <a:gd name="connsiteX3" fmla="*/ 1244339 w 1244339"/>
              <a:gd name="connsiteY3" fmla="*/ 207394 h 1422339"/>
              <a:gd name="connsiteX4" fmla="*/ 1244339 w 1244339"/>
              <a:gd name="connsiteY4" fmla="*/ 1226259 h 1422339"/>
              <a:gd name="connsiteX5" fmla="*/ 0 w 1244339"/>
              <a:gd name="connsiteY5" fmla="*/ 1226259 h 1422339"/>
              <a:gd name="connsiteX6" fmla="*/ 0 w 1244339"/>
              <a:gd name="connsiteY6" fmla="*/ 207394 h 1422339"/>
              <a:gd name="connsiteX0" fmla="*/ 0 w 1244339"/>
              <a:gd name="connsiteY0" fmla="*/ 207394 h 1301730"/>
              <a:gd name="connsiteX1" fmla="*/ 207394 w 1244339"/>
              <a:gd name="connsiteY1" fmla="*/ 0 h 1301730"/>
              <a:gd name="connsiteX2" fmla="*/ 1036945 w 1244339"/>
              <a:gd name="connsiteY2" fmla="*/ 0 h 1301730"/>
              <a:gd name="connsiteX3" fmla="*/ 1244339 w 1244339"/>
              <a:gd name="connsiteY3" fmla="*/ 207394 h 1301730"/>
              <a:gd name="connsiteX4" fmla="*/ 1244339 w 1244339"/>
              <a:gd name="connsiteY4" fmla="*/ 1226259 h 1301730"/>
              <a:gd name="connsiteX5" fmla="*/ 0 w 1244339"/>
              <a:gd name="connsiteY5" fmla="*/ 1226259 h 1301730"/>
              <a:gd name="connsiteX6" fmla="*/ 0 w 1244339"/>
              <a:gd name="connsiteY6" fmla="*/ 207394 h 1301730"/>
              <a:gd name="connsiteX0" fmla="*/ 0 w 1244339"/>
              <a:gd name="connsiteY0" fmla="*/ 207394 h 1226259"/>
              <a:gd name="connsiteX1" fmla="*/ 207394 w 1244339"/>
              <a:gd name="connsiteY1" fmla="*/ 0 h 1226259"/>
              <a:gd name="connsiteX2" fmla="*/ 1036945 w 1244339"/>
              <a:gd name="connsiteY2" fmla="*/ 0 h 1226259"/>
              <a:gd name="connsiteX3" fmla="*/ 1244339 w 1244339"/>
              <a:gd name="connsiteY3" fmla="*/ 207394 h 1226259"/>
              <a:gd name="connsiteX4" fmla="*/ 1244339 w 1244339"/>
              <a:gd name="connsiteY4" fmla="*/ 1226259 h 1226259"/>
              <a:gd name="connsiteX5" fmla="*/ 0 w 1244339"/>
              <a:gd name="connsiteY5" fmla="*/ 1226259 h 1226259"/>
              <a:gd name="connsiteX6" fmla="*/ 0 w 1244339"/>
              <a:gd name="connsiteY6" fmla="*/ 207394 h 1226259"/>
              <a:gd name="connsiteX0" fmla="*/ 0 w 1244339"/>
              <a:gd name="connsiteY0" fmla="*/ 207394 h 1226259"/>
              <a:gd name="connsiteX1" fmla="*/ 207394 w 1244339"/>
              <a:gd name="connsiteY1" fmla="*/ 0 h 1226259"/>
              <a:gd name="connsiteX2" fmla="*/ 1036945 w 1244339"/>
              <a:gd name="connsiteY2" fmla="*/ 0 h 1226259"/>
              <a:gd name="connsiteX3" fmla="*/ 1244339 w 1244339"/>
              <a:gd name="connsiteY3" fmla="*/ 207394 h 1226259"/>
              <a:gd name="connsiteX4" fmla="*/ 1244339 w 1244339"/>
              <a:gd name="connsiteY4" fmla="*/ 1226259 h 1226259"/>
              <a:gd name="connsiteX5" fmla="*/ 0 w 1244339"/>
              <a:gd name="connsiteY5" fmla="*/ 377846 h 1226259"/>
              <a:gd name="connsiteX6" fmla="*/ 0 w 1244339"/>
              <a:gd name="connsiteY6" fmla="*/ 207394 h 1226259"/>
              <a:gd name="connsiteX0" fmla="*/ 0 w 1253766"/>
              <a:gd name="connsiteY0" fmla="*/ 207394 h 377846"/>
              <a:gd name="connsiteX1" fmla="*/ 207394 w 1253766"/>
              <a:gd name="connsiteY1" fmla="*/ 0 h 377846"/>
              <a:gd name="connsiteX2" fmla="*/ 1036945 w 1253766"/>
              <a:gd name="connsiteY2" fmla="*/ 0 h 377846"/>
              <a:gd name="connsiteX3" fmla="*/ 1244339 w 1253766"/>
              <a:gd name="connsiteY3" fmla="*/ 207394 h 377846"/>
              <a:gd name="connsiteX4" fmla="*/ 1253766 w 1253766"/>
              <a:gd name="connsiteY4" fmla="*/ 368420 h 377846"/>
              <a:gd name="connsiteX5" fmla="*/ 0 w 1253766"/>
              <a:gd name="connsiteY5" fmla="*/ 377846 h 377846"/>
              <a:gd name="connsiteX6" fmla="*/ 0 w 1253766"/>
              <a:gd name="connsiteY6" fmla="*/ 207394 h 377846"/>
              <a:gd name="connsiteX0" fmla="*/ 0 w 1244339"/>
              <a:gd name="connsiteY0" fmla="*/ 207394 h 377846"/>
              <a:gd name="connsiteX1" fmla="*/ 207394 w 1244339"/>
              <a:gd name="connsiteY1" fmla="*/ 0 h 377846"/>
              <a:gd name="connsiteX2" fmla="*/ 1036945 w 1244339"/>
              <a:gd name="connsiteY2" fmla="*/ 0 h 377846"/>
              <a:gd name="connsiteX3" fmla="*/ 1244339 w 1244339"/>
              <a:gd name="connsiteY3" fmla="*/ 207394 h 377846"/>
              <a:gd name="connsiteX4" fmla="*/ 1241859 w 1244339"/>
              <a:gd name="connsiteY4" fmla="*/ 370801 h 377846"/>
              <a:gd name="connsiteX5" fmla="*/ 0 w 1244339"/>
              <a:gd name="connsiteY5" fmla="*/ 377846 h 377846"/>
              <a:gd name="connsiteX6" fmla="*/ 0 w 1244339"/>
              <a:gd name="connsiteY6" fmla="*/ 207394 h 377846"/>
              <a:gd name="connsiteX0" fmla="*/ 0 w 1244339"/>
              <a:gd name="connsiteY0" fmla="*/ 207394 h 377846"/>
              <a:gd name="connsiteX1" fmla="*/ 207394 w 1244339"/>
              <a:gd name="connsiteY1" fmla="*/ 0 h 377846"/>
              <a:gd name="connsiteX2" fmla="*/ 1036945 w 1244339"/>
              <a:gd name="connsiteY2" fmla="*/ 0 h 377846"/>
              <a:gd name="connsiteX3" fmla="*/ 1244339 w 1244339"/>
              <a:gd name="connsiteY3" fmla="*/ 207394 h 377846"/>
              <a:gd name="connsiteX4" fmla="*/ 1241859 w 1244339"/>
              <a:gd name="connsiteY4" fmla="*/ 370801 h 377846"/>
              <a:gd name="connsiteX5" fmla="*/ 0 w 1244339"/>
              <a:gd name="connsiteY5" fmla="*/ 377846 h 377846"/>
              <a:gd name="connsiteX6" fmla="*/ 0 w 1244339"/>
              <a:gd name="connsiteY6" fmla="*/ 207394 h 377846"/>
              <a:gd name="connsiteX0" fmla="*/ 0 w 1244339"/>
              <a:gd name="connsiteY0" fmla="*/ 207394 h 373083"/>
              <a:gd name="connsiteX1" fmla="*/ 207394 w 1244339"/>
              <a:gd name="connsiteY1" fmla="*/ 0 h 373083"/>
              <a:gd name="connsiteX2" fmla="*/ 1036945 w 1244339"/>
              <a:gd name="connsiteY2" fmla="*/ 0 h 373083"/>
              <a:gd name="connsiteX3" fmla="*/ 1244339 w 1244339"/>
              <a:gd name="connsiteY3" fmla="*/ 207394 h 373083"/>
              <a:gd name="connsiteX4" fmla="*/ 1241859 w 1244339"/>
              <a:gd name="connsiteY4" fmla="*/ 370801 h 373083"/>
              <a:gd name="connsiteX5" fmla="*/ 0 w 1244339"/>
              <a:gd name="connsiteY5" fmla="*/ 373083 h 373083"/>
              <a:gd name="connsiteX6" fmla="*/ 0 w 1244339"/>
              <a:gd name="connsiteY6" fmla="*/ 207394 h 373083"/>
              <a:gd name="connsiteX0" fmla="*/ 0 w 1244491"/>
              <a:gd name="connsiteY0" fmla="*/ 207394 h 373083"/>
              <a:gd name="connsiteX1" fmla="*/ 207394 w 1244491"/>
              <a:gd name="connsiteY1" fmla="*/ 0 h 373083"/>
              <a:gd name="connsiteX2" fmla="*/ 1036945 w 1244491"/>
              <a:gd name="connsiteY2" fmla="*/ 0 h 373083"/>
              <a:gd name="connsiteX3" fmla="*/ 1244339 w 1244491"/>
              <a:gd name="connsiteY3" fmla="*/ 207394 h 373083"/>
              <a:gd name="connsiteX4" fmla="*/ 1244241 w 1244491"/>
              <a:gd name="connsiteY4" fmla="*/ 370801 h 373083"/>
              <a:gd name="connsiteX5" fmla="*/ 0 w 1244491"/>
              <a:gd name="connsiteY5" fmla="*/ 373083 h 373083"/>
              <a:gd name="connsiteX6" fmla="*/ 0 w 1244491"/>
              <a:gd name="connsiteY6" fmla="*/ 207394 h 3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4491" h="373083">
                <a:moveTo>
                  <a:pt x="0" y="207394"/>
                </a:moveTo>
                <a:cubicBezTo>
                  <a:pt x="0" y="92853"/>
                  <a:pt x="92853" y="0"/>
                  <a:pt x="207394" y="0"/>
                </a:cubicBezTo>
                <a:lnTo>
                  <a:pt x="1036945" y="0"/>
                </a:lnTo>
                <a:cubicBezTo>
                  <a:pt x="1151486" y="0"/>
                  <a:pt x="1244339" y="92853"/>
                  <a:pt x="1244339" y="207394"/>
                </a:cubicBezTo>
                <a:cubicBezTo>
                  <a:pt x="1243512" y="261863"/>
                  <a:pt x="1245068" y="316332"/>
                  <a:pt x="1244241" y="370801"/>
                </a:cubicBezTo>
                <a:lnTo>
                  <a:pt x="0" y="373083"/>
                </a:lnTo>
                <a:lnTo>
                  <a:pt x="0" y="207394"/>
                </a:lnTo>
                <a:close/>
              </a:path>
            </a:pathLst>
          </a:custGeom>
          <a:solidFill>
            <a:srgbClr val="C75B12"/>
          </a:solidFill>
          <a:ln>
            <a:solidFill>
              <a:schemeClr val="bg1"/>
            </a:solidFill>
          </a:ln>
          <a:effectLst>
            <a:outerShdw blurRad="101600" sx="102000" sy="102000" algn="ctr" rotWithShape="0">
              <a:srgbClr val="A5A5A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659607" y="1746448"/>
            <a:ext cx="1074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38" indent="-9143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Budget managers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55842" y="1746449"/>
            <a:ext cx="11149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38" indent="-91438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Assign resources</a:t>
            </a:r>
          </a:p>
          <a:p>
            <a:pPr marL="91438" indent="-91438">
              <a:lnSpc>
                <a:spcPts val="600"/>
              </a:lnSpc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38" indent="-91438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Accountability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6310" y="1748240"/>
            <a:ext cx="1052733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38" indent="-91438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Annually</a:t>
            </a:r>
          </a:p>
          <a:p>
            <a:pPr marL="91438" indent="-91438">
              <a:lnSpc>
                <a:spcPts val="400"/>
              </a:lnSpc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38" indent="-91438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Forward 18-24 months</a:t>
            </a:r>
          </a:p>
          <a:p>
            <a:pPr marL="91438" indent="-91438">
              <a:lnSpc>
                <a:spcPts val="600"/>
              </a:lnSpc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49422" y="1751608"/>
            <a:ext cx="1157811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38" indent="-91438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Approved budgets</a:t>
            </a:r>
          </a:p>
          <a:p>
            <a:pPr marL="91438" indent="-91438">
              <a:lnSpc>
                <a:spcPts val="400"/>
              </a:lnSpc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38" indent="-91438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Revenue, expense targets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97377" y="1327255"/>
            <a:ext cx="11518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300" b="1" dirty="0">
                <a:solidFill>
                  <a:schemeClr val="bg1"/>
                </a:solidFill>
              </a:rPr>
              <a:t>Dimensions</a:t>
            </a:r>
            <a:endParaRPr lang="en-US" sz="1300" dirty="0"/>
          </a:p>
        </p:txBody>
      </p:sp>
      <p:sp>
        <p:nvSpPr>
          <p:cNvPr id="40" name="TextBox 39"/>
          <p:cNvSpPr txBox="1"/>
          <p:nvPr/>
        </p:nvSpPr>
        <p:spPr>
          <a:xfrm>
            <a:off x="4710723" y="1361188"/>
            <a:ext cx="984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schemeClr val="bg1"/>
                </a:solidFill>
              </a:rPr>
              <a:t>People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5806321" y="1361188"/>
            <a:ext cx="1005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schemeClr val="bg1"/>
                </a:solidFill>
              </a:rPr>
              <a:t>Purpose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6936100" y="1361188"/>
            <a:ext cx="964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schemeClr val="bg1"/>
                </a:solidFill>
              </a:rPr>
              <a:t>Timing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997516" y="1361188"/>
            <a:ext cx="1060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schemeClr val="bg1"/>
                </a:solidFill>
              </a:rPr>
              <a:t>Output</a:t>
            </a:r>
            <a:endParaRPr lang="en-US" sz="12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4325823" y="3526332"/>
            <a:ext cx="4935996" cy="1773770"/>
            <a:chOff x="3857626" y="3527848"/>
            <a:chExt cx="5972176" cy="2146125"/>
          </a:xfrm>
        </p:grpSpPr>
        <p:sp>
          <p:nvSpPr>
            <p:cNvPr id="44" name="Rounded Rectangle 43"/>
            <p:cNvSpPr/>
            <p:nvPr/>
          </p:nvSpPr>
          <p:spPr>
            <a:xfrm>
              <a:off x="3857626" y="3527848"/>
              <a:ext cx="5785139" cy="2146125"/>
            </a:xfrm>
            <a:prstGeom prst="roundRect">
              <a:avLst/>
            </a:prstGeom>
            <a:solidFill>
              <a:srgbClr val="FFF7E1"/>
            </a:solidFill>
            <a:ln w="12700">
              <a:solidFill>
                <a:schemeClr val="bg1"/>
              </a:solidFill>
            </a:ln>
            <a:effectLst>
              <a:outerShdw blurRad="139700" dir="2700000" algn="ctr" rotWithShape="0">
                <a:srgbClr val="A5A5A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22461" y="3656090"/>
              <a:ext cx="5807341" cy="182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Best Practices:</a:t>
              </a:r>
            </a:p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Driver based where possible</a:t>
              </a:r>
            </a:p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Level of detail appropriate to how you manage</a:t>
              </a:r>
            </a:p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Automated with workflow, notification, data capture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63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Operating Budget Demonstration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7866" y="-600550"/>
            <a:ext cx="4129088" cy="2520950"/>
          </a:xfrm>
        </p:spPr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3239" y="5083986"/>
            <a:ext cx="2327384" cy="1219199"/>
          </a:xfrm>
          <a:prstGeom prst="rect">
            <a:avLst/>
          </a:prstGeom>
        </p:spPr>
        <p:txBody>
          <a:bodyPr vert="horz" lIns="54864" tIns="91440" rtlCol="0" anchor="ctr">
            <a:normAutofit fontScale="925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36550" indent="-227013">
              <a:buFont typeface="Wingdings 2"/>
              <a:buNone/>
            </a:pPr>
            <a:r>
              <a:rPr lang="en-US" sz="2400" b="1" dirty="0" smtClean="0"/>
              <a:t>Casey Green</a:t>
            </a:r>
            <a:endParaRPr lang="en-US" sz="1800" b="1" dirty="0" smtClean="0"/>
          </a:p>
          <a:p>
            <a:pPr marL="336550" indent="-227013">
              <a:buFont typeface="Wingdings 2"/>
              <a:buNone/>
            </a:pPr>
            <a:r>
              <a:rPr lang="en-US" sz="1400" dirty="0" smtClean="0"/>
              <a:t>Webinar Moderator</a:t>
            </a:r>
          </a:p>
          <a:p>
            <a:pPr marL="336550" indent="-227013">
              <a:buFont typeface="Wingdings 2"/>
              <a:buNone/>
            </a:pPr>
            <a:r>
              <a:rPr lang="en-US" sz="1400" dirty="0" smtClean="0"/>
              <a:t>Director, The Campus </a:t>
            </a:r>
          </a:p>
          <a:p>
            <a:pPr marL="336550" indent="-227013">
              <a:buFont typeface="Wingdings 2"/>
              <a:buNone/>
            </a:pPr>
            <a:r>
              <a:rPr lang="en-US" sz="1400" dirty="0"/>
              <a:t> </a:t>
            </a:r>
            <a:r>
              <a:rPr lang="en-US" sz="1400" dirty="0" smtClean="0"/>
              <a:t>   Computing Project</a:t>
            </a:r>
          </a:p>
          <a:p>
            <a:pPr marL="336550" indent="-227013">
              <a:buFont typeface="Wingdings 2"/>
              <a:buNone/>
            </a:pPr>
            <a:r>
              <a:rPr lang="en-US" sz="1300" dirty="0" smtClean="0"/>
              <a:t>cgreen@campuscomputing.net</a:t>
            </a:r>
          </a:p>
          <a:p>
            <a:pPr marL="118872" indent="0">
              <a:buFont typeface="Wingdings 2"/>
              <a:buNone/>
            </a:pPr>
            <a:endParaRPr lang="en-US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36" y="1317120"/>
            <a:ext cx="15240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25" y="1317120"/>
            <a:ext cx="1676400" cy="2514600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777525" y="3849983"/>
            <a:ext cx="3179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Tony </a:t>
            </a:r>
            <a:r>
              <a:rPr lang="en-US" b="1" dirty="0" err="1" smtClean="0"/>
              <a:t>Ard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400" dirty="0" smtClean="0"/>
              <a:t>VP, Higher Education</a:t>
            </a:r>
          </a:p>
          <a:p>
            <a:r>
              <a:rPr lang="en-US" sz="1400" dirty="0" smtClean="0"/>
              <a:t>Kaufman Hall | Axiom Software</a:t>
            </a:r>
          </a:p>
          <a:p>
            <a:r>
              <a:rPr lang="en-US" sz="1400" dirty="0" smtClean="0">
                <a:solidFill>
                  <a:srgbClr val="0000FF"/>
                </a:solidFill>
                <a:hlinkClick r:id="rId4"/>
              </a:rPr>
              <a:t>tonyard@axiomepm.com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804018" y="3849983"/>
            <a:ext cx="3179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Stephanie Bartlett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Solutions Engineer</a:t>
            </a:r>
          </a:p>
          <a:p>
            <a:r>
              <a:rPr lang="en-US" sz="1400" dirty="0" smtClean="0"/>
              <a:t>Kaufman Hall | Axiom Software</a:t>
            </a:r>
          </a:p>
          <a:p>
            <a:r>
              <a:rPr lang="en-US" sz="1400" dirty="0" smtClean="0">
                <a:solidFill>
                  <a:srgbClr val="0000FF"/>
                </a:solidFill>
                <a:hlinkClick r:id="rId5"/>
              </a:rPr>
              <a:t>sbartlett@axiomepm.com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3" name="Picture 2" descr="Green-BW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39" y="4970681"/>
            <a:ext cx="949387" cy="137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Budgeting and Forecasting Case Study: </a:t>
            </a:r>
            <a:br>
              <a:rPr lang="en-US" dirty="0" smtClean="0"/>
            </a:br>
            <a:r>
              <a:rPr lang="en-US" b="1" dirty="0" smtClean="0"/>
              <a:t>Tufts University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5332" y="1304195"/>
            <a:ext cx="3770923" cy="47792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D2B85"/>
              </a:buClr>
              <a:buFont typeface="Arial" panose="020B0604020202020204" pitchFamily="34" charset="0"/>
              <a:buChar char="•"/>
              <a:defRPr sz="2400" b="0" kern="1200">
                <a:solidFill>
                  <a:srgbClr val="5D2B8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Calibri" panose="020F0502020204030204" pitchFamily="34" charset="0"/>
              <a:buChar char="−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ea typeface="ＭＳ Ｐゴシック" panose="020B0600070205080204" pitchFamily="34" charset="-128"/>
              </a:rPr>
              <a:t>Quick Facts</a:t>
            </a:r>
          </a:p>
          <a:p>
            <a:pPr lvl="1"/>
            <a:r>
              <a:rPr lang="en-US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anose="020B0600070205080204" pitchFamily="34" charset="-128"/>
              </a:rPr>
              <a:t>3 campuses in Boston area</a:t>
            </a:r>
          </a:p>
          <a:p>
            <a:pPr lvl="1"/>
            <a:r>
              <a:rPr lang="en-US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anose="020B0600070205080204" pitchFamily="34" charset="-128"/>
              </a:rPr>
              <a:t>Annual Budget $800M</a:t>
            </a:r>
          </a:p>
          <a:p>
            <a:pPr lvl="1"/>
            <a:r>
              <a:rPr lang="en-US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anose="020B0600070205080204" pitchFamily="34" charset="-128"/>
              </a:rPr>
              <a:t>3,000 </a:t>
            </a:r>
            <a:r>
              <a:rPr lang="en-US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anose="020B0600070205080204" pitchFamily="34" charset="-128"/>
              </a:rPr>
              <a:t>staff; </a:t>
            </a:r>
            <a:r>
              <a:rPr lang="en-US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anose="020B0600070205080204" pitchFamily="34" charset="-128"/>
              </a:rPr>
              <a:t>10,000 students</a:t>
            </a:r>
          </a:p>
          <a:p>
            <a:r>
              <a:rPr lang="en-US" altLang="en-US" sz="2000" b="1" dirty="0">
                <a:ea typeface="ＭＳ Ｐゴシック" panose="020B0600070205080204" pitchFamily="34" charset="-128"/>
              </a:rPr>
              <a:t>Challenge</a:t>
            </a:r>
          </a:p>
          <a:p>
            <a:pPr lvl="1"/>
            <a:r>
              <a:rPr lang="en-US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anose="020B0600070205080204" pitchFamily="34" charset="-128"/>
              </a:rPr>
              <a:t>De-centralized </a:t>
            </a:r>
            <a:r>
              <a:rPr lang="en-US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anose="020B0600070205080204" pitchFamily="34" charset="-128"/>
              </a:rPr>
              <a:t>Excel-based </a:t>
            </a:r>
            <a:r>
              <a:rPr lang="en-US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anose="020B0600070205080204" pitchFamily="34" charset="-128"/>
              </a:rPr>
              <a:t>budgeting process</a:t>
            </a:r>
          </a:p>
          <a:p>
            <a:pPr lvl="2"/>
            <a:r>
              <a:rPr lang="en-US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anose="020B0600070205080204" pitchFamily="34" charset="-128"/>
              </a:rPr>
              <a:t>Manual data integration</a:t>
            </a:r>
          </a:p>
          <a:p>
            <a:pPr lvl="2"/>
            <a:r>
              <a:rPr lang="en-US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anose="020B0600070205080204" pitchFamily="34" charset="-128"/>
              </a:rPr>
              <a:t>Painful budget consolidation</a:t>
            </a:r>
          </a:p>
          <a:p>
            <a:pPr lvl="2"/>
            <a:r>
              <a:rPr lang="en-US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anose="020B0600070205080204" pitchFamily="34" charset="-128"/>
              </a:rPr>
              <a:t>Limited scenario capability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57787" y="1304195"/>
            <a:ext cx="4550377" cy="4691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D2B85"/>
              </a:buClr>
              <a:buFont typeface="Arial" panose="020B0604020202020204" pitchFamily="34" charset="0"/>
              <a:buChar char="•"/>
              <a:defRPr sz="2400" b="0" kern="1200">
                <a:solidFill>
                  <a:srgbClr val="5D2B8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Calibri" panose="020F0502020204030204" pitchFamily="34" charset="0"/>
              <a:buChar char="−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100"/>
              </a:lnSpc>
              <a:spcBef>
                <a:spcPts val="400"/>
              </a:spcBef>
              <a:buClr>
                <a:srgbClr val="5D2B85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 smtClean="0">
                <a:ea typeface="ＭＳ Ｐゴシック" panose="020B0600070205080204" pitchFamily="34" charset="-128"/>
              </a:rPr>
              <a:t>Kaufman Hall Axiom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Software Solution</a:t>
            </a:r>
          </a:p>
          <a:p>
            <a:pPr lvl="1"/>
            <a:r>
              <a:rPr lang="en-US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anose="020B0600070205080204" pitchFamily="34" charset="-128"/>
              </a:rPr>
              <a:t>Fully automated operating budget, forecasting including grants</a:t>
            </a:r>
          </a:p>
          <a:p>
            <a:pPr lvl="2">
              <a:spcBef>
                <a:spcPts val="0"/>
              </a:spcBef>
            </a:pPr>
            <a:r>
              <a:rPr lang="en-US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anose="020B0600070205080204" pitchFamily="34" charset="-128"/>
              </a:rPr>
              <a:t>Detailed labor distributions</a:t>
            </a:r>
          </a:p>
          <a:p>
            <a:pPr lvl="1"/>
            <a:r>
              <a:rPr lang="en-US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anose="020B0600070205080204" pitchFamily="34" charset="-128"/>
              </a:rPr>
              <a:t>Expanded breadth and depth of analysis for strategic financial planning</a:t>
            </a:r>
          </a:p>
          <a:p>
            <a:pPr lvl="1"/>
            <a:r>
              <a:rPr lang="en-US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anose="020B0600070205080204" pitchFamily="34" charset="-128"/>
              </a:rPr>
              <a:t>Rich reporting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424" y="4760663"/>
            <a:ext cx="1985428" cy="132275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098" y="3737886"/>
            <a:ext cx="3921887" cy="148883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16" y="4324527"/>
            <a:ext cx="3747477" cy="244119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About Us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2904"/>
            <a:ext cx="8515350" cy="8000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Senior Level Consulting and World Class Technology</a:t>
            </a:r>
            <a:endParaRPr lang="en-US" sz="2800" dirty="0"/>
          </a:p>
        </p:txBody>
      </p:sp>
      <p:sp>
        <p:nvSpPr>
          <p:cNvPr id="72" name="Rounded Rectangle 71"/>
          <p:cNvSpPr/>
          <p:nvPr/>
        </p:nvSpPr>
        <p:spPr bwMode="auto">
          <a:xfrm>
            <a:off x="2608530" y="5582046"/>
            <a:ext cx="4114800" cy="771897"/>
          </a:xfrm>
          <a:prstGeom prst="roundRect">
            <a:avLst>
              <a:gd name="adj" fmla="val 518"/>
            </a:avLst>
          </a:prstGeom>
          <a:solidFill>
            <a:srgbClr val="813D97">
              <a:lumMod val="7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 anchorCtr="1">
            <a:noAutofit/>
          </a:bodyPr>
          <a:lstStyle/>
          <a:p>
            <a:pPr algn="ctr" defTabSz="914377">
              <a:defRPr/>
            </a:pPr>
            <a:endParaRPr lang="en-US" sz="1400" b="1" kern="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78561" y="5708498"/>
            <a:ext cx="1726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dirty="0">
                <a:solidFill>
                  <a:prstClr val="white"/>
                </a:solidFill>
                <a:latin typeface="Calibri"/>
              </a:rPr>
              <a:t>PLATFORM CAPABILITIES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3450253" y="2920782"/>
            <a:ext cx="3" cy="453219"/>
          </a:xfrm>
          <a:prstGeom prst="straightConnector1">
            <a:avLst/>
          </a:prstGeom>
          <a:noFill/>
          <a:ln w="3175" cap="flat" cmpd="sng" algn="ctr">
            <a:solidFill>
              <a:srgbClr val="7F7F7F">
                <a:lumMod val="75000"/>
                <a:lumOff val="25000"/>
              </a:srgbClr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5" name="TextBox 74"/>
          <p:cNvSpPr txBox="1"/>
          <p:nvPr/>
        </p:nvSpPr>
        <p:spPr>
          <a:xfrm>
            <a:off x="409209" y="3561960"/>
            <a:ext cx="1652991" cy="46166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" lastClr="FFFFFF">
                <a:lumMod val="85000"/>
              </a:sysClr>
            </a:solidFill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200" kern="0" dirty="0">
                <a:solidFill>
                  <a:srgbClr val="7F7F7F">
                    <a:lumMod val="85000"/>
                    <a:lumOff val="15000"/>
                  </a:srgbClr>
                </a:solidFill>
                <a:latin typeface="Segoe UI Semibold" panose="020B0702040204020203" pitchFamily="34" charset="0"/>
              </a:rPr>
              <a:t>Unmatched Consulting Expertise.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14014" y="3599570"/>
            <a:ext cx="1645920" cy="46166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" lastClr="FFFFFF">
                <a:lumMod val="85000"/>
              </a:sysClr>
            </a:solidFill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200" kern="0" dirty="0">
                <a:solidFill>
                  <a:srgbClr val="7F7F7F">
                    <a:lumMod val="85000"/>
                    <a:lumOff val="15000"/>
                  </a:srgbClr>
                </a:solidFill>
                <a:latin typeface="Segoe UI Semibold" panose="020B0702040204020203" pitchFamily="34" charset="0"/>
              </a:rPr>
              <a:t>Industry Leading Software &amp; Tools.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2638380" y="1294671"/>
            <a:ext cx="4202296" cy="771898"/>
            <a:chOff x="2697245" y="1040669"/>
            <a:chExt cx="4202296" cy="771897"/>
          </a:xfrm>
        </p:grpSpPr>
        <p:sp>
          <p:nvSpPr>
            <p:cNvPr id="78" name="Rounded Rectangle 77"/>
            <p:cNvSpPr/>
            <p:nvPr/>
          </p:nvSpPr>
          <p:spPr bwMode="auto">
            <a:xfrm>
              <a:off x="2697245" y="1040669"/>
              <a:ext cx="4202296" cy="771897"/>
            </a:xfrm>
            <a:prstGeom prst="roundRect">
              <a:avLst>
                <a:gd name="adj" fmla="val 518"/>
              </a:avLst>
            </a:prstGeom>
            <a:solidFill>
              <a:srgbClr val="0071CE">
                <a:lumMod val="75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 anchorCtr="1">
              <a:noAutofit/>
            </a:bodyPr>
            <a:lstStyle/>
            <a:p>
              <a:pPr algn="ctr" defTabSz="914377">
                <a:defRPr/>
              </a:pPr>
              <a:endParaRPr lang="en-US" sz="1400" b="1" kern="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851344" y="1153416"/>
              <a:ext cx="149181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b="1" dirty="0">
                  <a:solidFill>
                    <a:prstClr val="white"/>
                  </a:solidFill>
                  <a:latin typeface="Calibri"/>
                </a:rPr>
                <a:t>MANAGEMENT</a:t>
              </a:r>
            </a:p>
            <a:p>
              <a:pPr defTabSz="914377"/>
              <a:r>
                <a:rPr lang="en-US" sz="1600" b="1" dirty="0">
                  <a:solidFill>
                    <a:prstClr val="white"/>
                  </a:solidFill>
                  <a:latin typeface="Calibri"/>
                </a:rPr>
                <a:t>CONSULTING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745057" y="1138028"/>
              <a:ext cx="2070541" cy="600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100" dirty="0">
                  <a:solidFill>
                    <a:prstClr val="white"/>
                  </a:solidFill>
                  <a:latin typeface="Segoe UI Semibold" panose="020B0702040204020203" pitchFamily="34" charset="0"/>
                </a:rPr>
                <a:t>Best practices corporate finance grounded in the capital markets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1889" y="4695435"/>
            <a:ext cx="4144487" cy="771897"/>
            <a:chOff x="260752" y="4441433"/>
            <a:chExt cx="4144487" cy="771897"/>
          </a:xfrm>
        </p:grpSpPr>
        <p:sp>
          <p:nvSpPr>
            <p:cNvPr id="82" name="Rounded Rectangle 81"/>
            <p:cNvSpPr/>
            <p:nvPr/>
          </p:nvSpPr>
          <p:spPr bwMode="auto">
            <a:xfrm>
              <a:off x="260752" y="4441433"/>
              <a:ext cx="4144487" cy="771897"/>
            </a:xfrm>
            <a:prstGeom prst="roundRect">
              <a:avLst>
                <a:gd name="adj" fmla="val 518"/>
              </a:avLst>
            </a:prstGeom>
            <a:solidFill>
              <a:srgbClr val="63A70A">
                <a:lumMod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 anchorCtr="1">
              <a:noAutofit/>
            </a:bodyPr>
            <a:lstStyle/>
            <a:p>
              <a:pPr algn="ctr" defTabSz="914377">
                <a:defRPr/>
              </a:pPr>
              <a:endParaRPr lang="en-US" sz="1400" b="1" kern="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9232" y="4541202"/>
              <a:ext cx="17506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b="1" dirty="0">
                  <a:solidFill>
                    <a:prstClr val="white"/>
                  </a:solidFill>
                  <a:latin typeface="Calibri"/>
                </a:rPr>
                <a:t>IMPLEMENTATION</a:t>
              </a:r>
            </a:p>
            <a:p>
              <a:pPr defTabSz="914377"/>
              <a:r>
                <a:rPr lang="en-US" sz="1600" b="1" dirty="0">
                  <a:solidFill>
                    <a:prstClr val="white"/>
                  </a:solidFill>
                  <a:latin typeface="Calibri"/>
                </a:rPr>
                <a:t>SERVICES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332724" y="4546353"/>
              <a:ext cx="20705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100" dirty="0">
                  <a:solidFill>
                    <a:prstClr val="white"/>
                  </a:solidFill>
                  <a:latin typeface="Segoe UI Semibold" panose="020B0702040204020203" pitchFamily="34" charset="0"/>
                </a:rPr>
                <a:t>Former practitioners with a  proven track record of implementation successes.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770930" y="4695435"/>
            <a:ext cx="4114800" cy="771898"/>
            <a:chOff x="4883219" y="1557211"/>
            <a:chExt cx="4114800" cy="771897"/>
          </a:xfrm>
        </p:grpSpPr>
        <p:sp>
          <p:nvSpPr>
            <p:cNvPr id="86" name="Rounded Rectangle 85"/>
            <p:cNvSpPr/>
            <p:nvPr/>
          </p:nvSpPr>
          <p:spPr bwMode="auto">
            <a:xfrm>
              <a:off x="4883219" y="1557211"/>
              <a:ext cx="4114800" cy="771897"/>
            </a:xfrm>
            <a:prstGeom prst="roundRect">
              <a:avLst>
                <a:gd name="adj" fmla="val 518"/>
              </a:avLst>
            </a:prstGeom>
            <a:solidFill>
              <a:srgbClr val="DE84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 anchorCtr="1">
              <a:noAutofit/>
            </a:bodyPr>
            <a:lstStyle/>
            <a:p>
              <a:pPr algn="ctr" defTabSz="914377"/>
              <a:endParaRPr lang="en-US" sz="1400" b="1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962466" y="1654634"/>
              <a:ext cx="1414170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b="1" dirty="0">
                  <a:solidFill>
                    <a:prstClr val="white"/>
                  </a:solidFill>
                  <a:latin typeface="Calibri"/>
                </a:rPr>
                <a:t>SOFTWARE</a:t>
              </a:r>
            </a:p>
            <a:p>
              <a:pPr defTabSz="914377"/>
              <a:r>
                <a:rPr lang="en-US" sz="1600" b="1" dirty="0">
                  <a:solidFill>
                    <a:prstClr val="white"/>
                  </a:solidFill>
                  <a:latin typeface="Calibri"/>
                </a:rPr>
                <a:t>APPLICATIONS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03274" y="1647500"/>
              <a:ext cx="2160709" cy="600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100" dirty="0">
                  <a:solidFill>
                    <a:prstClr val="white"/>
                  </a:solidFill>
                  <a:latin typeface="Segoe UI Semibold" panose="020B0702040204020203" pitchFamily="34" charset="0"/>
                </a:rPr>
                <a:t>Embody best practice approaches in an integrated EPM Suite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504972" y="5716137"/>
            <a:ext cx="21466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100" dirty="0">
                <a:solidFill>
                  <a:prstClr val="white"/>
                </a:solidFill>
                <a:latin typeface="Segoe UI Semibold" panose="020B0702040204020203" pitchFamily="34" charset="0"/>
              </a:rPr>
              <a:t>Industry leading EPM functionality, agile tools to support changing needs.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2565090" y="3374104"/>
            <a:ext cx="4088292" cy="929976"/>
            <a:chOff x="2877955" y="3120103"/>
            <a:chExt cx="4088292" cy="929976"/>
          </a:xfrm>
        </p:grpSpPr>
        <p:sp>
          <p:nvSpPr>
            <p:cNvPr id="91" name="Rounded Rectangle 90"/>
            <p:cNvSpPr/>
            <p:nvPr/>
          </p:nvSpPr>
          <p:spPr bwMode="auto">
            <a:xfrm>
              <a:off x="2877955" y="3120103"/>
              <a:ext cx="3954480" cy="927086"/>
            </a:xfrm>
            <a:prstGeom prst="roundRect">
              <a:avLst>
                <a:gd name="adj" fmla="val 518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 anchorCtr="1">
              <a:noAutofit/>
            </a:bodyPr>
            <a:lstStyle/>
            <a:p>
              <a:pPr algn="ctr" defTabSz="914377">
                <a:defRPr/>
              </a:pPr>
              <a:endParaRPr lang="en-US" sz="1400" b="1" kern="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090822" y="3173224"/>
              <a:ext cx="2875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1600" dirty="0">
                  <a:solidFill>
                    <a:srgbClr val="7F7F7F">
                      <a:lumMod val="85000"/>
                      <a:lumOff val="15000"/>
                    </a:srgbClr>
                  </a:solidFill>
                  <a:latin typeface="Calibri"/>
                </a:rPr>
                <a:t>Enabling Colleges and Universities to thrive </a:t>
              </a:r>
              <a:br>
                <a:rPr lang="en-US" sz="1600" dirty="0">
                  <a:solidFill>
                    <a:srgbClr val="7F7F7F">
                      <a:lumMod val="85000"/>
                      <a:lumOff val="15000"/>
                    </a:srgbClr>
                  </a:solidFill>
                  <a:latin typeface="Calibri"/>
                </a:rPr>
              </a:br>
              <a:r>
                <a:rPr lang="en-US" sz="1600" dirty="0">
                  <a:solidFill>
                    <a:srgbClr val="7F7F7F">
                      <a:lumMod val="85000"/>
                      <a:lumOff val="15000"/>
                    </a:srgbClr>
                  </a:solidFill>
                  <a:latin typeface="Calibri"/>
                </a:rPr>
                <a:t>in the New Era.</a:t>
              </a:r>
            </a:p>
          </p:txBody>
        </p:sp>
        <p:pic>
          <p:nvPicPr>
            <p:cNvPr id="93" name="Picture 2" descr="http://www.athomenet.com/graphics/organization-lifestyle-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418" y="3135104"/>
              <a:ext cx="1339668" cy="91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Group 93"/>
          <p:cNvGrpSpPr/>
          <p:nvPr/>
        </p:nvGrpSpPr>
        <p:grpSpPr>
          <a:xfrm>
            <a:off x="227289" y="2180835"/>
            <a:ext cx="4144487" cy="771897"/>
            <a:chOff x="260752" y="4441433"/>
            <a:chExt cx="4144487" cy="771897"/>
          </a:xfrm>
        </p:grpSpPr>
        <p:sp>
          <p:nvSpPr>
            <p:cNvPr id="95" name="Rounded Rectangle 94"/>
            <p:cNvSpPr/>
            <p:nvPr/>
          </p:nvSpPr>
          <p:spPr bwMode="auto">
            <a:xfrm>
              <a:off x="260752" y="4441433"/>
              <a:ext cx="4144487" cy="771897"/>
            </a:xfrm>
            <a:prstGeom prst="roundRect">
              <a:avLst>
                <a:gd name="adj" fmla="val 518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 anchorCtr="1">
              <a:noAutofit/>
            </a:bodyPr>
            <a:lstStyle/>
            <a:p>
              <a:pPr algn="ctr" defTabSz="914377">
                <a:defRPr/>
              </a:pPr>
              <a:endParaRPr lang="en-US" sz="1400" b="1" kern="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19232" y="4541202"/>
              <a:ext cx="9485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b="1" dirty="0">
                  <a:solidFill>
                    <a:prstClr val="white"/>
                  </a:solidFill>
                  <a:latin typeface="Calibri"/>
                </a:rPr>
                <a:t>PROCESS</a:t>
              </a:r>
            </a:p>
            <a:p>
              <a:pPr defTabSz="914377"/>
              <a:r>
                <a:rPr lang="en-US" sz="1600" b="1" dirty="0">
                  <a:solidFill>
                    <a:prstClr val="white"/>
                  </a:solidFill>
                  <a:latin typeface="Calibri"/>
                </a:rPr>
                <a:t>DESIGN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332724" y="4546353"/>
              <a:ext cx="20705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100" dirty="0">
                  <a:solidFill>
                    <a:prstClr val="white"/>
                  </a:solidFill>
                  <a:latin typeface="Segoe UI Semibold" panose="020B0702040204020203" pitchFamily="34" charset="0"/>
                </a:rPr>
                <a:t>Design internal processes to better respond to industry changes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796330" y="2180835"/>
            <a:ext cx="4114800" cy="771898"/>
            <a:chOff x="4883219" y="1557211"/>
            <a:chExt cx="4114800" cy="771897"/>
          </a:xfrm>
          <a:solidFill>
            <a:srgbClr val="660033"/>
          </a:solidFill>
        </p:grpSpPr>
        <p:sp>
          <p:nvSpPr>
            <p:cNvPr id="99" name="Rounded Rectangle 98"/>
            <p:cNvSpPr/>
            <p:nvPr/>
          </p:nvSpPr>
          <p:spPr bwMode="auto">
            <a:xfrm>
              <a:off x="4883219" y="1557211"/>
              <a:ext cx="4114800" cy="771897"/>
            </a:xfrm>
            <a:prstGeom prst="roundRect">
              <a:avLst>
                <a:gd name="adj" fmla="val 518"/>
              </a:avLst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ctr" anchorCtr="1">
              <a:noAutofit/>
            </a:bodyPr>
            <a:lstStyle/>
            <a:p>
              <a:pPr algn="ctr" defTabSz="914377"/>
              <a:endParaRPr lang="en-US" sz="1400" b="1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962466" y="1654634"/>
              <a:ext cx="1184363" cy="58477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1600" b="1" dirty="0">
                  <a:solidFill>
                    <a:prstClr val="white"/>
                  </a:solidFill>
                  <a:latin typeface="Calibri"/>
                </a:rPr>
                <a:t>FINANCIAL</a:t>
              </a:r>
            </a:p>
            <a:p>
              <a:pPr defTabSz="914377"/>
              <a:r>
                <a:rPr lang="en-US" sz="1600" b="1" dirty="0">
                  <a:solidFill>
                    <a:prstClr val="white"/>
                  </a:solidFill>
                  <a:latin typeface="Calibri"/>
                </a:rPr>
                <a:t>STRATEGIES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803274" y="1647500"/>
              <a:ext cx="2160709" cy="6001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100" dirty="0">
                  <a:solidFill>
                    <a:prstClr val="white"/>
                  </a:solidFill>
                  <a:latin typeface="Segoe UI Semibold" panose="020B0702040204020203" pitchFamily="34" charset="0"/>
                </a:rPr>
                <a:t>Assist institutions make informed financial decisions based on rigorous analysis</a:t>
              </a:r>
            </a:p>
          </p:txBody>
        </p:sp>
      </p:grpSp>
      <p:cxnSp>
        <p:nvCxnSpPr>
          <p:cNvPr id="102" name="Straight Arrow Connector 101"/>
          <p:cNvCxnSpPr/>
          <p:nvPr/>
        </p:nvCxnSpPr>
        <p:spPr>
          <a:xfrm flipH="1">
            <a:off x="5507653" y="2946182"/>
            <a:ext cx="3" cy="427819"/>
          </a:xfrm>
          <a:prstGeom prst="straightConnector1">
            <a:avLst/>
          </a:prstGeom>
          <a:noFill/>
          <a:ln w="3175" cap="flat" cmpd="sng" algn="ctr">
            <a:solidFill>
              <a:srgbClr val="7F7F7F">
                <a:lumMod val="75000"/>
                <a:lumOff val="25000"/>
              </a:srgbClr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3" name="Straight Arrow Connector 102"/>
          <p:cNvCxnSpPr/>
          <p:nvPr/>
        </p:nvCxnSpPr>
        <p:spPr>
          <a:xfrm>
            <a:off x="5533052" y="4304079"/>
            <a:ext cx="0" cy="390720"/>
          </a:xfrm>
          <a:prstGeom prst="straightConnector1">
            <a:avLst/>
          </a:prstGeom>
          <a:noFill/>
          <a:ln w="3175" cap="flat" cmpd="sng" algn="ctr">
            <a:solidFill>
              <a:srgbClr val="7F7F7F">
                <a:lumMod val="75000"/>
                <a:lumOff val="25000"/>
              </a:srgbClr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4" name="Straight Arrow Connector 103"/>
          <p:cNvCxnSpPr/>
          <p:nvPr/>
        </p:nvCxnSpPr>
        <p:spPr>
          <a:xfrm>
            <a:off x="4395548" y="2566781"/>
            <a:ext cx="369728" cy="0"/>
          </a:xfrm>
          <a:prstGeom prst="straightConnector1">
            <a:avLst/>
          </a:prstGeom>
          <a:noFill/>
          <a:ln w="3175" cap="flat" cmpd="sng" algn="ctr">
            <a:solidFill>
              <a:srgbClr val="7F7F7F">
                <a:lumMod val="75000"/>
                <a:lumOff val="25000"/>
              </a:srgbClr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5" name="Straight Arrow Connector 104"/>
          <p:cNvCxnSpPr/>
          <p:nvPr/>
        </p:nvCxnSpPr>
        <p:spPr>
          <a:xfrm>
            <a:off x="4371774" y="5066552"/>
            <a:ext cx="369728" cy="0"/>
          </a:xfrm>
          <a:prstGeom prst="straightConnector1">
            <a:avLst/>
          </a:prstGeom>
          <a:noFill/>
          <a:ln w="3175" cap="flat" cmpd="sng" algn="ctr">
            <a:solidFill>
              <a:srgbClr val="7F7F7F">
                <a:lumMod val="75000"/>
                <a:lumOff val="25000"/>
              </a:srgbClr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6" name="Straight Arrow Connector 105"/>
          <p:cNvCxnSpPr/>
          <p:nvPr/>
        </p:nvCxnSpPr>
        <p:spPr>
          <a:xfrm>
            <a:off x="3436706" y="4304713"/>
            <a:ext cx="0" cy="390720"/>
          </a:xfrm>
          <a:prstGeom prst="straightConnector1">
            <a:avLst/>
          </a:prstGeom>
          <a:noFill/>
          <a:ln w="3175" cap="flat" cmpd="sng" algn="ctr">
            <a:solidFill>
              <a:srgbClr val="7F7F7F">
                <a:lumMod val="75000"/>
                <a:lumOff val="25000"/>
              </a:srgbClr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0215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65774" y="2020564"/>
            <a:ext cx="5135014" cy="2647503"/>
            <a:chOff x="3172771" y="2637508"/>
            <a:chExt cx="3862395" cy="1991368"/>
          </a:xfrm>
        </p:grpSpPr>
        <p:sp>
          <p:nvSpPr>
            <p:cNvPr id="4" name="object 112"/>
            <p:cNvSpPr/>
            <p:nvPr/>
          </p:nvSpPr>
          <p:spPr>
            <a:xfrm>
              <a:off x="3172771" y="2640049"/>
              <a:ext cx="1750715" cy="19888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13"/>
            <p:cNvSpPr/>
            <p:nvPr/>
          </p:nvSpPr>
          <p:spPr>
            <a:xfrm>
              <a:off x="5488290" y="2985059"/>
              <a:ext cx="69850" cy="223520"/>
            </a:xfrm>
            <a:custGeom>
              <a:avLst/>
              <a:gdLst/>
              <a:ahLst/>
              <a:cxnLst/>
              <a:rect l="l" t="t" r="r" b="b"/>
              <a:pathLst>
                <a:path w="69850" h="223520">
                  <a:moveTo>
                    <a:pt x="29362" y="0"/>
                  </a:moveTo>
                  <a:lnTo>
                    <a:pt x="0" y="51790"/>
                  </a:lnTo>
                  <a:lnTo>
                    <a:pt x="40271" y="223100"/>
                  </a:lnTo>
                  <a:lnTo>
                    <a:pt x="69608" y="171297"/>
                  </a:lnTo>
                  <a:lnTo>
                    <a:pt x="29362" y="0"/>
                  </a:lnTo>
                  <a:close/>
                </a:path>
              </a:pathLst>
            </a:custGeom>
            <a:solidFill>
              <a:srgbClr val="5C2B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14"/>
            <p:cNvSpPr/>
            <p:nvPr/>
          </p:nvSpPr>
          <p:spPr>
            <a:xfrm>
              <a:off x="5362857" y="3036850"/>
              <a:ext cx="165735" cy="201295"/>
            </a:xfrm>
            <a:custGeom>
              <a:avLst/>
              <a:gdLst/>
              <a:ahLst/>
              <a:cxnLst/>
              <a:rect l="l" t="t" r="r" b="b"/>
              <a:pathLst>
                <a:path w="165734" h="201295">
                  <a:moveTo>
                    <a:pt x="125437" y="0"/>
                  </a:moveTo>
                  <a:lnTo>
                    <a:pt x="0" y="29489"/>
                  </a:lnTo>
                  <a:lnTo>
                    <a:pt x="40271" y="200786"/>
                  </a:lnTo>
                  <a:lnTo>
                    <a:pt x="165696" y="171310"/>
                  </a:lnTo>
                  <a:lnTo>
                    <a:pt x="125437" y="0"/>
                  </a:lnTo>
                  <a:close/>
                </a:path>
              </a:pathLst>
            </a:custGeom>
            <a:solidFill>
              <a:srgbClr val="B41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15"/>
            <p:cNvSpPr/>
            <p:nvPr/>
          </p:nvSpPr>
          <p:spPr>
            <a:xfrm>
              <a:off x="5313683" y="3033001"/>
              <a:ext cx="89535" cy="205104"/>
            </a:xfrm>
            <a:custGeom>
              <a:avLst/>
              <a:gdLst/>
              <a:ahLst/>
              <a:cxnLst/>
              <a:rect l="l" t="t" r="r" b="b"/>
              <a:pathLst>
                <a:path w="89534" h="205104">
                  <a:moveTo>
                    <a:pt x="0" y="0"/>
                  </a:moveTo>
                  <a:lnTo>
                    <a:pt x="40258" y="171310"/>
                  </a:lnTo>
                  <a:lnTo>
                    <a:pt x="89242" y="204685"/>
                  </a:lnTo>
                  <a:lnTo>
                    <a:pt x="89446" y="204635"/>
                  </a:lnTo>
                  <a:lnTo>
                    <a:pt x="49174" y="33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16"/>
            <p:cNvSpPr/>
            <p:nvPr/>
          </p:nvSpPr>
          <p:spPr>
            <a:xfrm>
              <a:off x="5313683" y="2982740"/>
              <a:ext cx="204470" cy="83820"/>
            </a:xfrm>
            <a:custGeom>
              <a:avLst/>
              <a:gdLst/>
              <a:ahLst/>
              <a:cxnLst/>
              <a:rect l="l" t="t" r="r" b="b"/>
              <a:pathLst>
                <a:path w="204470" h="83820">
                  <a:moveTo>
                    <a:pt x="95808" y="0"/>
                  </a:moveTo>
                  <a:lnTo>
                    <a:pt x="0" y="50266"/>
                  </a:lnTo>
                  <a:lnTo>
                    <a:pt x="49174" y="83604"/>
                  </a:lnTo>
                  <a:lnTo>
                    <a:pt x="174612" y="54114"/>
                  </a:lnTo>
                  <a:lnTo>
                    <a:pt x="203974" y="2324"/>
                  </a:lnTo>
                  <a:lnTo>
                    <a:pt x="95808" y="0"/>
                  </a:lnTo>
                  <a:close/>
                </a:path>
              </a:pathLst>
            </a:custGeom>
            <a:solidFill>
              <a:srgbClr val="D1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7"/>
            <p:cNvSpPr/>
            <p:nvPr/>
          </p:nvSpPr>
          <p:spPr>
            <a:xfrm>
              <a:off x="5435803" y="4018429"/>
              <a:ext cx="122555" cy="240665"/>
            </a:xfrm>
            <a:custGeom>
              <a:avLst/>
              <a:gdLst/>
              <a:ahLst/>
              <a:cxnLst/>
              <a:rect l="l" t="t" r="r" b="b"/>
              <a:pathLst>
                <a:path w="122554" h="240664">
                  <a:moveTo>
                    <a:pt x="0" y="0"/>
                  </a:moveTo>
                  <a:lnTo>
                    <a:pt x="52692" y="240093"/>
                  </a:lnTo>
                  <a:lnTo>
                    <a:pt x="122097" y="186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4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8"/>
            <p:cNvSpPr/>
            <p:nvPr/>
          </p:nvSpPr>
          <p:spPr>
            <a:xfrm>
              <a:off x="5313681" y="4018424"/>
              <a:ext cx="122555" cy="240665"/>
            </a:xfrm>
            <a:custGeom>
              <a:avLst/>
              <a:gdLst/>
              <a:ahLst/>
              <a:cxnLst/>
              <a:rect l="l" t="t" r="r" b="b"/>
              <a:pathLst>
                <a:path w="122554" h="240664">
                  <a:moveTo>
                    <a:pt x="122123" y="0"/>
                  </a:moveTo>
                  <a:lnTo>
                    <a:pt x="0" y="186740"/>
                  </a:lnTo>
                  <a:lnTo>
                    <a:pt x="69405" y="240093"/>
                  </a:lnTo>
                  <a:lnTo>
                    <a:pt x="122123" y="0"/>
                  </a:lnTo>
                  <a:close/>
                </a:path>
              </a:pathLst>
            </a:custGeom>
            <a:solidFill>
              <a:srgbClr val="F8BE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9"/>
            <p:cNvSpPr/>
            <p:nvPr/>
          </p:nvSpPr>
          <p:spPr>
            <a:xfrm>
              <a:off x="5383086" y="4018424"/>
              <a:ext cx="105410" cy="240665"/>
            </a:xfrm>
            <a:custGeom>
              <a:avLst/>
              <a:gdLst/>
              <a:ahLst/>
              <a:cxnLst/>
              <a:rect l="l" t="t" r="r" b="b"/>
              <a:pathLst>
                <a:path w="105409" h="240664">
                  <a:moveTo>
                    <a:pt x="52717" y="0"/>
                  </a:moveTo>
                  <a:lnTo>
                    <a:pt x="0" y="240093"/>
                  </a:lnTo>
                  <a:lnTo>
                    <a:pt x="105409" y="240093"/>
                  </a:lnTo>
                  <a:lnTo>
                    <a:pt x="52717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0"/>
            <p:cNvSpPr/>
            <p:nvPr/>
          </p:nvSpPr>
          <p:spPr>
            <a:xfrm>
              <a:off x="5419234" y="3738619"/>
              <a:ext cx="139065" cy="182880"/>
            </a:xfrm>
            <a:custGeom>
              <a:avLst/>
              <a:gdLst/>
              <a:ahLst/>
              <a:cxnLst/>
              <a:rect l="l" t="t" r="r" b="b"/>
              <a:pathLst>
                <a:path w="139065" h="182879">
                  <a:moveTo>
                    <a:pt x="138658" y="0"/>
                  </a:moveTo>
                  <a:lnTo>
                    <a:pt x="25222" y="41363"/>
                  </a:lnTo>
                  <a:lnTo>
                    <a:pt x="0" y="182816"/>
                  </a:lnTo>
                  <a:lnTo>
                    <a:pt x="113449" y="141439"/>
                  </a:lnTo>
                  <a:lnTo>
                    <a:pt x="138658" y="0"/>
                  </a:lnTo>
                  <a:close/>
                </a:path>
              </a:pathLst>
            </a:custGeom>
            <a:solidFill>
              <a:srgbClr val="658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1"/>
            <p:cNvSpPr/>
            <p:nvPr/>
          </p:nvSpPr>
          <p:spPr>
            <a:xfrm>
              <a:off x="5313685" y="3714608"/>
              <a:ext cx="130810" cy="207010"/>
            </a:xfrm>
            <a:custGeom>
              <a:avLst/>
              <a:gdLst/>
              <a:ahLst/>
              <a:cxnLst/>
              <a:rect l="l" t="t" r="r" b="b"/>
              <a:pathLst>
                <a:path w="130809" h="207010">
                  <a:moveTo>
                    <a:pt x="25184" y="0"/>
                  </a:moveTo>
                  <a:lnTo>
                    <a:pt x="0" y="141452"/>
                  </a:lnTo>
                  <a:lnTo>
                    <a:pt x="105549" y="206819"/>
                  </a:lnTo>
                  <a:lnTo>
                    <a:pt x="130771" y="65379"/>
                  </a:lnTo>
                  <a:lnTo>
                    <a:pt x="25184" y="0"/>
                  </a:lnTo>
                  <a:close/>
                </a:path>
              </a:pathLst>
            </a:custGeom>
            <a:solidFill>
              <a:srgbClr val="79BC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2"/>
            <p:cNvSpPr/>
            <p:nvPr/>
          </p:nvSpPr>
          <p:spPr>
            <a:xfrm>
              <a:off x="5338870" y="3673192"/>
              <a:ext cx="219075" cy="107314"/>
            </a:xfrm>
            <a:custGeom>
              <a:avLst/>
              <a:gdLst/>
              <a:ahLst/>
              <a:cxnLst/>
              <a:rect l="l" t="t" r="r" b="b"/>
              <a:pathLst>
                <a:path w="219075" h="107314">
                  <a:moveTo>
                    <a:pt x="113461" y="0"/>
                  </a:moveTo>
                  <a:lnTo>
                    <a:pt x="0" y="41414"/>
                  </a:lnTo>
                  <a:lnTo>
                    <a:pt x="105587" y="106794"/>
                  </a:lnTo>
                  <a:lnTo>
                    <a:pt x="219024" y="65430"/>
                  </a:lnTo>
                  <a:lnTo>
                    <a:pt x="113461" y="0"/>
                  </a:lnTo>
                  <a:close/>
                </a:path>
              </a:pathLst>
            </a:custGeom>
            <a:solidFill>
              <a:srgbClr val="B5B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3"/>
            <p:cNvSpPr/>
            <p:nvPr/>
          </p:nvSpPr>
          <p:spPr>
            <a:xfrm>
              <a:off x="5313685" y="3360539"/>
              <a:ext cx="102235" cy="137795"/>
            </a:xfrm>
            <a:custGeom>
              <a:avLst/>
              <a:gdLst/>
              <a:ahLst/>
              <a:cxnLst/>
              <a:rect l="l" t="t" r="r" b="b"/>
              <a:pathLst>
                <a:path w="102234" h="137795">
                  <a:moveTo>
                    <a:pt x="102133" y="0"/>
                  </a:moveTo>
                  <a:lnTo>
                    <a:pt x="0" y="45237"/>
                  </a:lnTo>
                  <a:lnTo>
                    <a:pt x="55841" y="137375"/>
                  </a:lnTo>
                  <a:lnTo>
                    <a:pt x="102133" y="0"/>
                  </a:lnTo>
                  <a:close/>
                </a:path>
              </a:pathLst>
            </a:custGeom>
            <a:solidFill>
              <a:srgbClr val="00A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4"/>
            <p:cNvSpPr/>
            <p:nvPr/>
          </p:nvSpPr>
          <p:spPr>
            <a:xfrm>
              <a:off x="5410441" y="3327960"/>
              <a:ext cx="123825" cy="33020"/>
            </a:xfrm>
            <a:custGeom>
              <a:avLst/>
              <a:gdLst/>
              <a:ahLst/>
              <a:cxnLst/>
              <a:rect l="l" t="t" r="r" b="b"/>
              <a:pathLst>
                <a:path w="123825" h="33020">
                  <a:moveTo>
                    <a:pt x="0" y="0"/>
                  </a:moveTo>
                  <a:lnTo>
                    <a:pt x="5372" y="32575"/>
                  </a:lnTo>
                  <a:lnTo>
                    <a:pt x="123444" y="31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5"/>
            <p:cNvSpPr/>
            <p:nvPr/>
          </p:nvSpPr>
          <p:spPr>
            <a:xfrm>
              <a:off x="5313691" y="3327960"/>
              <a:ext cx="102235" cy="78105"/>
            </a:xfrm>
            <a:custGeom>
              <a:avLst/>
              <a:gdLst/>
              <a:ahLst/>
              <a:cxnLst/>
              <a:rect l="l" t="t" r="r" b="b"/>
              <a:pathLst>
                <a:path w="102234" h="78104">
                  <a:moveTo>
                    <a:pt x="96748" y="0"/>
                  </a:moveTo>
                  <a:lnTo>
                    <a:pt x="0" y="77812"/>
                  </a:lnTo>
                  <a:lnTo>
                    <a:pt x="102120" y="32575"/>
                  </a:lnTo>
                  <a:lnTo>
                    <a:pt x="96748" y="0"/>
                  </a:lnTo>
                  <a:close/>
                </a:path>
              </a:pathLst>
            </a:custGeom>
            <a:solidFill>
              <a:srgbClr val="0059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6"/>
            <p:cNvSpPr/>
            <p:nvPr/>
          </p:nvSpPr>
          <p:spPr>
            <a:xfrm>
              <a:off x="5313685" y="3405777"/>
              <a:ext cx="55880" cy="117475"/>
            </a:xfrm>
            <a:custGeom>
              <a:avLst/>
              <a:gdLst/>
              <a:ahLst/>
              <a:cxnLst/>
              <a:rect l="l" t="t" r="r" b="b"/>
              <a:pathLst>
                <a:path w="55879" h="117475">
                  <a:moveTo>
                    <a:pt x="0" y="0"/>
                  </a:moveTo>
                  <a:lnTo>
                    <a:pt x="29260" y="117030"/>
                  </a:lnTo>
                  <a:lnTo>
                    <a:pt x="55829" y="92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7"/>
            <p:cNvSpPr/>
            <p:nvPr/>
          </p:nvSpPr>
          <p:spPr>
            <a:xfrm>
              <a:off x="5369520" y="3469783"/>
              <a:ext cx="149225" cy="99060"/>
            </a:xfrm>
            <a:custGeom>
              <a:avLst/>
              <a:gdLst/>
              <a:ahLst/>
              <a:cxnLst/>
              <a:rect l="l" t="t" r="r" b="b"/>
              <a:pathLst>
                <a:path w="149225" h="99060">
                  <a:moveTo>
                    <a:pt x="149123" y="0"/>
                  </a:moveTo>
                  <a:lnTo>
                    <a:pt x="0" y="28117"/>
                  </a:lnTo>
                  <a:lnTo>
                    <a:pt x="92075" y="98628"/>
                  </a:lnTo>
                  <a:lnTo>
                    <a:pt x="149123" y="0"/>
                  </a:lnTo>
                  <a:close/>
                </a:path>
              </a:pathLst>
            </a:custGeom>
            <a:solidFill>
              <a:srgbClr val="007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28"/>
            <p:cNvSpPr/>
            <p:nvPr/>
          </p:nvSpPr>
          <p:spPr>
            <a:xfrm>
              <a:off x="5415811" y="3359365"/>
              <a:ext cx="118110" cy="110489"/>
            </a:xfrm>
            <a:custGeom>
              <a:avLst/>
              <a:gdLst/>
              <a:ahLst/>
              <a:cxnLst/>
              <a:rect l="l" t="t" r="r" b="b"/>
              <a:pathLst>
                <a:path w="118109" h="110489">
                  <a:moveTo>
                    <a:pt x="118071" y="0"/>
                  </a:moveTo>
                  <a:lnTo>
                    <a:pt x="0" y="1168"/>
                  </a:lnTo>
                  <a:lnTo>
                    <a:pt x="102831" y="110413"/>
                  </a:lnTo>
                  <a:lnTo>
                    <a:pt x="118071" y="0"/>
                  </a:lnTo>
                  <a:close/>
                </a:path>
              </a:pathLst>
            </a:custGeom>
            <a:solidFill>
              <a:srgbClr val="00A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9"/>
            <p:cNvSpPr/>
            <p:nvPr/>
          </p:nvSpPr>
          <p:spPr>
            <a:xfrm>
              <a:off x="5518636" y="3359383"/>
              <a:ext cx="39370" cy="125095"/>
            </a:xfrm>
            <a:custGeom>
              <a:avLst/>
              <a:gdLst/>
              <a:ahLst/>
              <a:cxnLst/>
              <a:rect l="l" t="t" r="r" b="b"/>
              <a:pathLst>
                <a:path w="39370" h="125095">
                  <a:moveTo>
                    <a:pt x="15252" y="0"/>
                  </a:moveTo>
                  <a:lnTo>
                    <a:pt x="0" y="110401"/>
                  </a:lnTo>
                  <a:lnTo>
                    <a:pt x="39255" y="124650"/>
                  </a:lnTo>
                  <a:lnTo>
                    <a:pt x="15252" y="0"/>
                  </a:lnTo>
                  <a:close/>
                </a:path>
              </a:pathLst>
            </a:custGeom>
            <a:solidFill>
              <a:srgbClr val="1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30"/>
            <p:cNvSpPr/>
            <p:nvPr/>
          </p:nvSpPr>
          <p:spPr>
            <a:xfrm>
              <a:off x="5342947" y="3497898"/>
              <a:ext cx="118745" cy="71120"/>
            </a:xfrm>
            <a:custGeom>
              <a:avLst/>
              <a:gdLst/>
              <a:ahLst/>
              <a:cxnLst/>
              <a:rect l="l" t="t" r="r" b="b"/>
              <a:pathLst>
                <a:path w="118745" h="71120">
                  <a:moveTo>
                    <a:pt x="26568" y="0"/>
                  </a:moveTo>
                  <a:lnTo>
                    <a:pt x="0" y="24904"/>
                  </a:lnTo>
                  <a:lnTo>
                    <a:pt x="118643" y="70523"/>
                  </a:lnTo>
                  <a:lnTo>
                    <a:pt x="26568" y="0"/>
                  </a:lnTo>
                  <a:close/>
                </a:path>
              </a:pathLst>
            </a:custGeom>
            <a:solidFill>
              <a:srgbClr val="0059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31"/>
            <p:cNvSpPr/>
            <p:nvPr/>
          </p:nvSpPr>
          <p:spPr>
            <a:xfrm>
              <a:off x="5461589" y="3469785"/>
              <a:ext cx="96520" cy="99060"/>
            </a:xfrm>
            <a:custGeom>
              <a:avLst/>
              <a:gdLst/>
              <a:ahLst/>
              <a:cxnLst/>
              <a:rect l="l" t="t" r="r" b="b"/>
              <a:pathLst>
                <a:path w="96520" h="99060">
                  <a:moveTo>
                    <a:pt x="57048" y="0"/>
                  </a:moveTo>
                  <a:lnTo>
                    <a:pt x="0" y="98628"/>
                  </a:lnTo>
                  <a:lnTo>
                    <a:pt x="96304" y="14274"/>
                  </a:lnTo>
                  <a:lnTo>
                    <a:pt x="57048" y="0"/>
                  </a:lnTo>
                  <a:close/>
                </a:path>
              </a:pathLst>
            </a:custGeom>
            <a:solidFill>
              <a:srgbClr val="00A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32"/>
            <p:cNvSpPr/>
            <p:nvPr/>
          </p:nvSpPr>
          <p:spPr>
            <a:xfrm>
              <a:off x="5369518" y="3360537"/>
              <a:ext cx="149225" cy="137795"/>
            </a:xfrm>
            <a:custGeom>
              <a:avLst/>
              <a:gdLst/>
              <a:ahLst/>
              <a:cxnLst/>
              <a:rect l="l" t="t" r="r" b="b"/>
              <a:pathLst>
                <a:path w="149225" h="137795">
                  <a:moveTo>
                    <a:pt x="46291" y="0"/>
                  </a:moveTo>
                  <a:lnTo>
                    <a:pt x="0" y="137363"/>
                  </a:lnTo>
                  <a:lnTo>
                    <a:pt x="149123" y="109245"/>
                  </a:lnTo>
                  <a:lnTo>
                    <a:pt x="46291" y="0"/>
                  </a:lnTo>
                  <a:close/>
                </a:path>
              </a:pathLst>
            </a:custGeom>
            <a:solidFill>
              <a:srgbClr val="0DC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33"/>
            <p:cNvSpPr/>
            <p:nvPr/>
          </p:nvSpPr>
          <p:spPr>
            <a:xfrm>
              <a:off x="5313689" y="4364191"/>
              <a:ext cx="68580" cy="132715"/>
            </a:xfrm>
            <a:custGeom>
              <a:avLst/>
              <a:gdLst/>
              <a:ahLst/>
              <a:cxnLst/>
              <a:rect l="l" t="t" r="r" b="b"/>
              <a:pathLst>
                <a:path w="68579" h="132715">
                  <a:moveTo>
                    <a:pt x="68008" y="0"/>
                  </a:moveTo>
                  <a:lnTo>
                    <a:pt x="51511" y="4368"/>
                  </a:lnTo>
                  <a:lnTo>
                    <a:pt x="11226" y="74307"/>
                  </a:lnTo>
                  <a:lnTo>
                    <a:pt x="0" y="132219"/>
                  </a:lnTo>
                  <a:lnTo>
                    <a:pt x="31927" y="92887"/>
                  </a:lnTo>
                  <a:lnTo>
                    <a:pt x="68008" y="0"/>
                  </a:lnTo>
                  <a:close/>
                </a:path>
              </a:pathLst>
            </a:custGeom>
            <a:solidFill>
              <a:srgbClr val="803D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4"/>
            <p:cNvSpPr/>
            <p:nvPr/>
          </p:nvSpPr>
          <p:spPr>
            <a:xfrm>
              <a:off x="5345624" y="4363644"/>
              <a:ext cx="181610" cy="162560"/>
            </a:xfrm>
            <a:custGeom>
              <a:avLst/>
              <a:gdLst/>
              <a:ahLst/>
              <a:cxnLst/>
              <a:rect l="l" t="t" r="r" b="b"/>
              <a:pathLst>
                <a:path w="181609" h="162559">
                  <a:moveTo>
                    <a:pt x="143751" y="0"/>
                  </a:moveTo>
                  <a:lnTo>
                    <a:pt x="36067" y="546"/>
                  </a:lnTo>
                  <a:lnTo>
                    <a:pt x="0" y="93433"/>
                  </a:lnTo>
                  <a:lnTo>
                    <a:pt x="86550" y="162280"/>
                  </a:lnTo>
                  <a:lnTo>
                    <a:pt x="181368" y="94526"/>
                  </a:lnTo>
                  <a:lnTo>
                    <a:pt x="143751" y="0"/>
                  </a:lnTo>
                  <a:close/>
                </a:path>
              </a:pathLst>
            </a:custGeom>
            <a:solidFill>
              <a:srgbClr val="B282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5"/>
            <p:cNvSpPr/>
            <p:nvPr/>
          </p:nvSpPr>
          <p:spPr>
            <a:xfrm>
              <a:off x="5313685" y="4457070"/>
              <a:ext cx="120650" cy="135255"/>
            </a:xfrm>
            <a:custGeom>
              <a:avLst/>
              <a:gdLst/>
              <a:ahLst/>
              <a:cxnLst/>
              <a:rect l="l" t="t" r="r" b="b"/>
              <a:pathLst>
                <a:path w="120650" h="135254">
                  <a:moveTo>
                    <a:pt x="31940" y="0"/>
                  </a:moveTo>
                  <a:lnTo>
                    <a:pt x="0" y="39344"/>
                  </a:lnTo>
                  <a:lnTo>
                    <a:pt x="49453" y="108737"/>
                  </a:lnTo>
                  <a:lnTo>
                    <a:pt x="120053" y="135064"/>
                  </a:lnTo>
                  <a:lnTo>
                    <a:pt x="118491" y="68859"/>
                  </a:lnTo>
                  <a:lnTo>
                    <a:pt x="31940" y="0"/>
                  </a:lnTo>
                  <a:close/>
                </a:path>
              </a:pathLst>
            </a:custGeom>
            <a:solidFill>
              <a:srgbClr val="5D2B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36"/>
            <p:cNvSpPr/>
            <p:nvPr/>
          </p:nvSpPr>
          <p:spPr>
            <a:xfrm>
              <a:off x="5432180" y="4458172"/>
              <a:ext cx="125730" cy="133985"/>
            </a:xfrm>
            <a:custGeom>
              <a:avLst/>
              <a:gdLst/>
              <a:ahLst/>
              <a:cxnLst/>
              <a:rect l="l" t="t" r="r" b="b"/>
              <a:pathLst>
                <a:path w="125729" h="133984">
                  <a:moveTo>
                    <a:pt x="94818" y="0"/>
                  </a:moveTo>
                  <a:lnTo>
                    <a:pt x="0" y="67754"/>
                  </a:lnTo>
                  <a:lnTo>
                    <a:pt x="1549" y="133972"/>
                  </a:lnTo>
                  <a:lnTo>
                    <a:pt x="75234" y="110362"/>
                  </a:lnTo>
                  <a:lnTo>
                    <a:pt x="125717" y="40436"/>
                  </a:lnTo>
                  <a:lnTo>
                    <a:pt x="94818" y="0"/>
                  </a:lnTo>
                  <a:close/>
                </a:path>
              </a:pathLst>
            </a:custGeom>
            <a:solidFill>
              <a:srgbClr val="803D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37"/>
            <p:cNvSpPr/>
            <p:nvPr/>
          </p:nvSpPr>
          <p:spPr>
            <a:xfrm>
              <a:off x="5489374" y="4363644"/>
              <a:ext cx="68580" cy="135255"/>
            </a:xfrm>
            <a:custGeom>
              <a:avLst/>
              <a:gdLst/>
              <a:ahLst/>
              <a:cxnLst/>
              <a:rect l="l" t="t" r="r" b="b"/>
              <a:pathLst>
                <a:path w="68579" h="135254">
                  <a:moveTo>
                    <a:pt x="0" y="0"/>
                  </a:moveTo>
                  <a:lnTo>
                    <a:pt x="37617" y="94526"/>
                  </a:lnTo>
                  <a:lnTo>
                    <a:pt x="68529" y="134962"/>
                  </a:lnTo>
                  <a:lnTo>
                    <a:pt x="59867" y="73431"/>
                  </a:lnTo>
                  <a:lnTo>
                    <a:pt x="19062" y="5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57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38"/>
            <p:cNvSpPr/>
            <p:nvPr/>
          </p:nvSpPr>
          <p:spPr>
            <a:xfrm>
              <a:off x="5369452" y="2736560"/>
              <a:ext cx="188595" cy="159385"/>
            </a:xfrm>
            <a:custGeom>
              <a:avLst/>
              <a:gdLst/>
              <a:ahLst/>
              <a:cxnLst/>
              <a:rect l="l" t="t" r="r" b="b"/>
              <a:pathLst>
                <a:path w="188595" h="159385">
                  <a:moveTo>
                    <a:pt x="188442" y="0"/>
                  </a:moveTo>
                  <a:lnTo>
                    <a:pt x="0" y="3098"/>
                  </a:lnTo>
                  <a:lnTo>
                    <a:pt x="85775" y="159384"/>
                  </a:lnTo>
                  <a:lnTo>
                    <a:pt x="188442" y="0"/>
                  </a:lnTo>
                  <a:close/>
                </a:path>
              </a:pathLst>
            </a:custGeom>
            <a:solidFill>
              <a:srgbClr val="00B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39"/>
            <p:cNvSpPr/>
            <p:nvPr/>
          </p:nvSpPr>
          <p:spPr>
            <a:xfrm>
              <a:off x="5369454" y="2637508"/>
              <a:ext cx="188595" cy="102235"/>
            </a:xfrm>
            <a:custGeom>
              <a:avLst/>
              <a:gdLst/>
              <a:ahLst/>
              <a:cxnLst/>
              <a:rect l="l" t="t" r="r" b="b"/>
              <a:pathLst>
                <a:path w="188595" h="102235">
                  <a:moveTo>
                    <a:pt x="41592" y="0"/>
                  </a:moveTo>
                  <a:lnTo>
                    <a:pt x="0" y="102146"/>
                  </a:lnTo>
                  <a:lnTo>
                    <a:pt x="188442" y="99047"/>
                  </a:lnTo>
                  <a:lnTo>
                    <a:pt x="41592" y="0"/>
                  </a:lnTo>
                  <a:close/>
                </a:path>
              </a:pathLst>
            </a:custGeom>
            <a:solidFill>
              <a:srgbClr val="0085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0"/>
            <p:cNvSpPr/>
            <p:nvPr/>
          </p:nvSpPr>
          <p:spPr>
            <a:xfrm>
              <a:off x="5313685" y="2739656"/>
              <a:ext cx="141605" cy="156845"/>
            </a:xfrm>
            <a:custGeom>
              <a:avLst/>
              <a:gdLst/>
              <a:ahLst/>
              <a:cxnLst/>
              <a:rect l="l" t="t" r="r" b="b"/>
              <a:pathLst>
                <a:path w="141604" h="156845">
                  <a:moveTo>
                    <a:pt x="55765" y="0"/>
                  </a:moveTo>
                  <a:lnTo>
                    <a:pt x="0" y="49860"/>
                  </a:lnTo>
                  <a:lnTo>
                    <a:pt x="141554" y="156286"/>
                  </a:lnTo>
                  <a:lnTo>
                    <a:pt x="55765" y="0"/>
                  </a:lnTo>
                  <a:close/>
                </a:path>
              </a:pathLst>
            </a:custGeom>
            <a:solidFill>
              <a:srgbClr val="0085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1"/>
            <p:cNvSpPr/>
            <p:nvPr/>
          </p:nvSpPr>
          <p:spPr>
            <a:xfrm>
              <a:off x="5313688" y="2637508"/>
              <a:ext cx="97790" cy="152400"/>
            </a:xfrm>
            <a:custGeom>
              <a:avLst/>
              <a:gdLst/>
              <a:ahLst/>
              <a:cxnLst/>
              <a:rect l="l" t="t" r="r" b="b"/>
              <a:pathLst>
                <a:path w="97790" h="152400">
                  <a:moveTo>
                    <a:pt x="97358" y="0"/>
                  </a:moveTo>
                  <a:lnTo>
                    <a:pt x="0" y="152006"/>
                  </a:lnTo>
                  <a:lnTo>
                    <a:pt x="55765" y="102146"/>
                  </a:lnTo>
                  <a:lnTo>
                    <a:pt x="97358" y="0"/>
                  </a:lnTo>
                  <a:close/>
                </a:path>
              </a:pathLst>
            </a:custGeom>
            <a:solidFill>
              <a:srgbClr val="43B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42"/>
            <p:cNvSpPr txBox="1"/>
            <p:nvPr/>
          </p:nvSpPr>
          <p:spPr>
            <a:xfrm>
              <a:off x="5622291" y="2708665"/>
              <a:ext cx="1412875" cy="797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851" dirty="0">
                  <a:solidFill>
                    <a:srgbClr val="58595B"/>
                  </a:solidFill>
                  <a:cs typeface="AauxMedium"/>
                </a:rPr>
                <a:t>BUDG</a:t>
              </a:r>
              <a:r>
                <a:rPr sz="851" spc="5" dirty="0">
                  <a:solidFill>
                    <a:srgbClr val="58595B"/>
                  </a:solidFill>
                  <a:cs typeface="AauxMedium"/>
                </a:rPr>
                <a:t>E</a:t>
              </a:r>
              <a:r>
                <a:rPr sz="851" dirty="0">
                  <a:solidFill>
                    <a:srgbClr val="58595B"/>
                  </a:solidFill>
                  <a:cs typeface="AauxMedium"/>
                </a:rPr>
                <a:t>TING &amp; FORECASTING</a:t>
              </a:r>
              <a:endParaRPr sz="851">
                <a:cs typeface="AauxMedium"/>
              </a:endParaRPr>
            </a:p>
          </p:txBody>
        </p:sp>
        <p:sp>
          <p:nvSpPr>
            <p:cNvPr id="35" name="object 143"/>
            <p:cNvSpPr txBox="1"/>
            <p:nvPr/>
          </p:nvSpPr>
          <p:spPr>
            <a:xfrm>
              <a:off x="5620349" y="3020317"/>
              <a:ext cx="1192530" cy="797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851" spc="-20" dirty="0">
                  <a:solidFill>
                    <a:srgbClr val="58595B"/>
                  </a:solidFill>
                  <a:cs typeface="AauxMedium"/>
                </a:rPr>
                <a:t>L</a:t>
              </a:r>
              <a:r>
                <a:rPr sz="851" dirty="0">
                  <a:solidFill>
                    <a:srgbClr val="58595B"/>
                  </a:solidFill>
                  <a:cs typeface="AauxMedium"/>
                </a:rPr>
                <a:t>ONG-RANGE P</a:t>
              </a:r>
              <a:r>
                <a:rPr sz="851" spc="15" dirty="0">
                  <a:solidFill>
                    <a:srgbClr val="58595B"/>
                  </a:solidFill>
                  <a:cs typeface="AauxMedium"/>
                </a:rPr>
                <a:t>L</a:t>
              </a:r>
              <a:r>
                <a:rPr sz="851" dirty="0">
                  <a:solidFill>
                    <a:srgbClr val="58595B"/>
                  </a:solidFill>
                  <a:cs typeface="AauxMedium"/>
                </a:rPr>
                <a:t>ANNING</a:t>
              </a:r>
              <a:endParaRPr sz="851">
                <a:cs typeface="AauxMedium"/>
              </a:endParaRPr>
            </a:p>
          </p:txBody>
        </p:sp>
        <p:sp>
          <p:nvSpPr>
            <p:cNvPr id="36" name="object 144"/>
            <p:cNvSpPr txBox="1"/>
            <p:nvPr/>
          </p:nvSpPr>
          <p:spPr>
            <a:xfrm>
              <a:off x="5619269" y="3378819"/>
              <a:ext cx="579755" cy="797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851" dirty="0">
                  <a:solidFill>
                    <a:srgbClr val="58595B"/>
                  </a:solidFill>
                  <a:cs typeface="AauxMedium"/>
                </a:rPr>
                <a:t>REPORTING</a:t>
              </a:r>
              <a:endParaRPr sz="851">
                <a:cs typeface="AauxMedium"/>
              </a:endParaRPr>
            </a:p>
          </p:txBody>
        </p:sp>
        <p:sp>
          <p:nvSpPr>
            <p:cNvPr id="37" name="object 145"/>
            <p:cNvSpPr txBox="1"/>
            <p:nvPr/>
          </p:nvSpPr>
          <p:spPr>
            <a:xfrm>
              <a:off x="5622291" y="3713895"/>
              <a:ext cx="951865" cy="797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851" dirty="0">
                  <a:solidFill>
                    <a:srgbClr val="58595B"/>
                  </a:solidFill>
                  <a:cs typeface="AauxMedium"/>
                </a:rPr>
                <a:t>GRANTS P</a:t>
              </a:r>
              <a:r>
                <a:rPr sz="851" spc="15" dirty="0">
                  <a:solidFill>
                    <a:srgbClr val="58595B"/>
                  </a:solidFill>
                  <a:cs typeface="AauxMedium"/>
                </a:rPr>
                <a:t>L</a:t>
              </a:r>
              <a:r>
                <a:rPr sz="851" dirty="0">
                  <a:solidFill>
                    <a:srgbClr val="58595B"/>
                  </a:solidFill>
                  <a:cs typeface="AauxMedium"/>
                </a:rPr>
                <a:t>ANNING</a:t>
              </a:r>
              <a:endParaRPr sz="851">
                <a:cs typeface="AauxMedium"/>
              </a:endParaRPr>
            </a:p>
          </p:txBody>
        </p:sp>
        <p:sp>
          <p:nvSpPr>
            <p:cNvPr id="38" name="object 146"/>
            <p:cNvSpPr txBox="1"/>
            <p:nvPr/>
          </p:nvSpPr>
          <p:spPr>
            <a:xfrm>
              <a:off x="5627365" y="4048972"/>
              <a:ext cx="958850" cy="797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851" dirty="0">
                  <a:solidFill>
                    <a:srgbClr val="58595B"/>
                  </a:solidFill>
                  <a:cs typeface="AauxMedium"/>
                </a:rPr>
                <a:t>CAPI</a:t>
              </a:r>
              <a:r>
                <a:rPr sz="851" spc="-45" dirty="0">
                  <a:solidFill>
                    <a:srgbClr val="58595B"/>
                  </a:solidFill>
                  <a:cs typeface="AauxMedium"/>
                </a:rPr>
                <a:t>T</a:t>
              </a:r>
              <a:r>
                <a:rPr sz="851" dirty="0">
                  <a:solidFill>
                    <a:srgbClr val="58595B"/>
                  </a:solidFill>
                  <a:cs typeface="AauxMedium"/>
                </a:rPr>
                <a:t>AL P</a:t>
              </a:r>
              <a:r>
                <a:rPr sz="851" spc="15" dirty="0">
                  <a:solidFill>
                    <a:srgbClr val="58595B"/>
                  </a:solidFill>
                  <a:cs typeface="AauxMedium"/>
                </a:rPr>
                <a:t>L</a:t>
              </a:r>
              <a:r>
                <a:rPr sz="851" dirty="0">
                  <a:solidFill>
                    <a:srgbClr val="58595B"/>
                  </a:solidFill>
                  <a:cs typeface="AauxMedium"/>
                </a:rPr>
                <a:t>ANNING</a:t>
              </a:r>
              <a:endParaRPr sz="851">
                <a:cs typeface="AauxMedium"/>
              </a:endParaRPr>
            </a:p>
          </p:txBody>
        </p:sp>
        <p:sp>
          <p:nvSpPr>
            <p:cNvPr id="39" name="object 147"/>
            <p:cNvSpPr txBox="1"/>
            <p:nvPr/>
          </p:nvSpPr>
          <p:spPr>
            <a:xfrm>
              <a:off x="5619269" y="4384049"/>
              <a:ext cx="1198880" cy="797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851" dirty="0">
                  <a:solidFill>
                    <a:srgbClr val="58595B"/>
                  </a:solidFill>
                  <a:cs typeface="AauxMedium"/>
                </a:rPr>
                <a:t>ENROLLMENT P</a:t>
              </a:r>
              <a:r>
                <a:rPr sz="851" spc="15" dirty="0">
                  <a:solidFill>
                    <a:srgbClr val="58595B"/>
                  </a:solidFill>
                  <a:cs typeface="AauxMedium"/>
                </a:rPr>
                <a:t>L</a:t>
              </a:r>
              <a:r>
                <a:rPr sz="851" dirty="0">
                  <a:solidFill>
                    <a:srgbClr val="58595B"/>
                  </a:solidFill>
                  <a:cs typeface="AauxMedium"/>
                </a:rPr>
                <a:t>ANNING</a:t>
              </a:r>
              <a:endParaRPr sz="851">
                <a:cs typeface="AauxMedium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44" y="-11403"/>
            <a:ext cx="5053288" cy="4213179"/>
          </a:xfrm>
          <a:prstGeom prst="rect">
            <a:avLst/>
          </a:prstGeom>
        </p:spPr>
      </p:pic>
      <p:sp>
        <p:nvSpPr>
          <p:cNvPr id="41" name="Parallelogram 3"/>
          <p:cNvSpPr/>
          <p:nvPr/>
        </p:nvSpPr>
        <p:spPr>
          <a:xfrm>
            <a:off x="0" y="0"/>
            <a:ext cx="3637748" cy="762571"/>
          </a:xfrm>
          <a:custGeom>
            <a:avLst/>
            <a:gdLst>
              <a:gd name="connsiteX0" fmla="*/ 0 w 2895600"/>
              <a:gd name="connsiteY0" fmla="*/ 569256 h 569256"/>
              <a:gd name="connsiteX1" fmla="*/ 142314 w 2895600"/>
              <a:gd name="connsiteY1" fmla="*/ 0 h 569256"/>
              <a:gd name="connsiteX2" fmla="*/ 2895600 w 2895600"/>
              <a:gd name="connsiteY2" fmla="*/ 0 h 569256"/>
              <a:gd name="connsiteX3" fmla="*/ 2753286 w 2895600"/>
              <a:gd name="connsiteY3" fmla="*/ 569256 h 569256"/>
              <a:gd name="connsiteX4" fmla="*/ 0 w 2895600"/>
              <a:gd name="connsiteY4" fmla="*/ 569256 h 569256"/>
              <a:gd name="connsiteX0" fmla="*/ 0 w 2873298"/>
              <a:gd name="connsiteY0" fmla="*/ 569256 h 569256"/>
              <a:gd name="connsiteX1" fmla="*/ 120012 w 2873298"/>
              <a:gd name="connsiteY1" fmla="*/ 0 h 569256"/>
              <a:gd name="connsiteX2" fmla="*/ 2873298 w 2873298"/>
              <a:gd name="connsiteY2" fmla="*/ 0 h 569256"/>
              <a:gd name="connsiteX3" fmla="*/ 2730984 w 2873298"/>
              <a:gd name="connsiteY3" fmla="*/ 569256 h 569256"/>
              <a:gd name="connsiteX4" fmla="*/ 0 w 2873298"/>
              <a:gd name="connsiteY4" fmla="*/ 569256 h 569256"/>
              <a:gd name="connsiteX0" fmla="*/ 0 w 2761786"/>
              <a:gd name="connsiteY0" fmla="*/ 561822 h 569256"/>
              <a:gd name="connsiteX1" fmla="*/ 8500 w 2761786"/>
              <a:gd name="connsiteY1" fmla="*/ 0 h 569256"/>
              <a:gd name="connsiteX2" fmla="*/ 2761786 w 2761786"/>
              <a:gd name="connsiteY2" fmla="*/ 0 h 569256"/>
              <a:gd name="connsiteX3" fmla="*/ 2619472 w 2761786"/>
              <a:gd name="connsiteY3" fmla="*/ 569256 h 569256"/>
              <a:gd name="connsiteX4" fmla="*/ 0 w 2761786"/>
              <a:gd name="connsiteY4" fmla="*/ 561822 h 569256"/>
              <a:gd name="connsiteX0" fmla="*/ 0 w 2761786"/>
              <a:gd name="connsiteY0" fmla="*/ 561822 h 561822"/>
              <a:gd name="connsiteX1" fmla="*/ 8500 w 2761786"/>
              <a:gd name="connsiteY1" fmla="*/ 0 h 561822"/>
              <a:gd name="connsiteX2" fmla="*/ 2761786 w 2761786"/>
              <a:gd name="connsiteY2" fmla="*/ 0 h 561822"/>
              <a:gd name="connsiteX3" fmla="*/ 2426184 w 2761786"/>
              <a:gd name="connsiteY3" fmla="*/ 561822 h 561822"/>
              <a:gd name="connsiteX4" fmla="*/ 0 w 2761786"/>
              <a:gd name="connsiteY4" fmla="*/ 561822 h 561822"/>
              <a:gd name="connsiteX0" fmla="*/ 0 w 2761786"/>
              <a:gd name="connsiteY0" fmla="*/ 561822 h 569256"/>
              <a:gd name="connsiteX1" fmla="*/ 8500 w 2761786"/>
              <a:gd name="connsiteY1" fmla="*/ 0 h 569256"/>
              <a:gd name="connsiteX2" fmla="*/ 2761786 w 2761786"/>
              <a:gd name="connsiteY2" fmla="*/ 0 h 569256"/>
              <a:gd name="connsiteX3" fmla="*/ 2344409 w 2761786"/>
              <a:gd name="connsiteY3" fmla="*/ 569256 h 569256"/>
              <a:gd name="connsiteX4" fmla="*/ 0 w 2761786"/>
              <a:gd name="connsiteY4" fmla="*/ 561822 h 569256"/>
              <a:gd name="connsiteX0" fmla="*/ 21237 w 2753286"/>
              <a:gd name="connsiteY0" fmla="*/ 561822 h 569256"/>
              <a:gd name="connsiteX1" fmla="*/ 0 w 2753286"/>
              <a:gd name="connsiteY1" fmla="*/ 0 h 569256"/>
              <a:gd name="connsiteX2" fmla="*/ 2753286 w 2753286"/>
              <a:gd name="connsiteY2" fmla="*/ 0 h 569256"/>
              <a:gd name="connsiteX3" fmla="*/ 2335909 w 2753286"/>
              <a:gd name="connsiteY3" fmla="*/ 569256 h 569256"/>
              <a:gd name="connsiteX4" fmla="*/ 21237 w 2753286"/>
              <a:gd name="connsiteY4" fmla="*/ 561822 h 569256"/>
              <a:gd name="connsiteX0" fmla="*/ 0 w 2732049"/>
              <a:gd name="connsiteY0" fmla="*/ 569257 h 576691"/>
              <a:gd name="connsiteX1" fmla="*/ 8500 w 2732049"/>
              <a:gd name="connsiteY1" fmla="*/ 0 h 576691"/>
              <a:gd name="connsiteX2" fmla="*/ 2732049 w 2732049"/>
              <a:gd name="connsiteY2" fmla="*/ 7435 h 576691"/>
              <a:gd name="connsiteX3" fmla="*/ 2314672 w 2732049"/>
              <a:gd name="connsiteY3" fmla="*/ 576691 h 576691"/>
              <a:gd name="connsiteX4" fmla="*/ 0 w 2732049"/>
              <a:gd name="connsiteY4" fmla="*/ 569257 h 576691"/>
              <a:gd name="connsiteX0" fmla="*/ 0 w 2732049"/>
              <a:gd name="connsiteY0" fmla="*/ 564494 h 571928"/>
              <a:gd name="connsiteX1" fmla="*/ 3738 w 2732049"/>
              <a:gd name="connsiteY1" fmla="*/ 0 h 571928"/>
              <a:gd name="connsiteX2" fmla="*/ 2732049 w 2732049"/>
              <a:gd name="connsiteY2" fmla="*/ 2672 h 571928"/>
              <a:gd name="connsiteX3" fmla="*/ 2314672 w 2732049"/>
              <a:gd name="connsiteY3" fmla="*/ 571928 h 571928"/>
              <a:gd name="connsiteX4" fmla="*/ 0 w 2732049"/>
              <a:gd name="connsiteY4" fmla="*/ 564494 h 571928"/>
              <a:gd name="connsiteX0" fmla="*/ 1025 w 2728311"/>
              <a:gd name="connsiteY0" fmla="*/ 564494 h 571928"/>
              <a:gd name="connsiteX1" fmla="*/ 0 w 2728311"/>
              <a:gd name="connsiteY1" fmla="*/ 0 h 571928"/>
              <a:gd name="connsiteX2" fmla="*/ 2728311 w 2728311"/>
              <a:gd name="connsiteY2" fmla="*/ 2672 h 571928"/>
              <a:gd name="connsiteX3" fmla="*/ 2310934 w 2728311"/>
              <a:gd name="connsiteY3" fmla="*/ 571928 h 571928"/>
              <a:gd name="connsiteX4" fmla="*/ 1025 w 2728311"/>
              <a:gd name="connsiteY4" fmla="*/ 564494 h 5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8311" h="571928">
                <a:moveTo>
                  <a:pt x="1025" y="564494"/>
                </a:moveTo>
                <a:cubicBezTo>
                  <a:pt x="683" y="376329"/>
                  <a:pt x="342" y="188165"/>
                  <a:pt x="0" y="0"/>
                </a:cubicBezTo>
                <a:lnTo>
                  <a:pt x="2728311" y="2672"/>
                </a:lnTo>
                <a:lnTo>
                  <a:pt x="2310934" y="571928"/>
                </a:lnTo>
                <a:lnTo>
                  <a:pt x="1025" y="564494"/>
                </a:lnTo>
                <a:close/>
              </a:path>
            </a:pathLst>
          </a:custGeom>
          <a:solidFill>
            <a:srgbClr val="80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aseline="-25000"/>
          </a:p>
        </p:txBody>
      </p:sp>
      <p:sp>
        <p:nvSpPr>
          <p:cNvPr id="42" name="TextBox 41"/>
          <p:cNvSpPr txBox="1"/>
          <p:nvPr/>
        </p:nvSpPr>
        <p:spPr>
          <a:xfrm>
            <a:off x="228901" y="886162"/>
            <a:ext cx="2207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Helvetica Neue Bold Condensed"/>
              </a:rPr>
              <a:t>Higher </a:t>
            </a:r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Helvetica Neue Bold Condensed"/>
              </a:rPr>
              <a:t>Education</a:t>
            </a:r>
          </a:p>
        </p:txBody>
      </p:sp>
      <p:sp>
        <p:nvSpPr>
          <p:cNvPr id="43" name="Right Triangle 52"/>
          <p:cNvSpPr/>
          <p:nvPr/>
        </p:nvSpPr>
        <p:spPr>
          <a:xfrm rot="10800000">
            <a:off x="98976" y="1906908"/>
            <a:ext cx="2293695" cy="92956"/>
          </a:xfrm>
          <a:custGeom>
            <a:avLst/>
            <a:gdLst>
              <a:gd name="connsiteX0" fmla="*/ 0 w 2317587"/>
              <a:gd name="connsiteY0" fmla="*/ 47261 h 47261"/>
              <a:gd name="connsiteX1" fmla="*/ 0 w 2317587"/>
              <a:gd name="connsiteY1" fmla="*/ 0 h 47261"/>
              <a:gd name="connsiteX2" fmla="*/ 2317587 w 2317587"/>
              <a:gd name="connsiteY2" fmla="*/ 47261 h 47261"/>
              <a:gd name="connsiteX3" fmla="*/ 0 w 2317587"/>
              <a:gd name="connsiteY3" fmla="*/ 47261 h 47261"/>
              <a:gd name="connsiteX0" fmla="*/ 0 w 2317587"/>
              <a:gd name="connsiteY0" fmla="*/ 52024 h 52024"/>
              <a:gd name="connsiteX1" fmla="*/ 52387 w 2317587"/>
              <a:gd name="connsiteY1" fmla="*/ 0 h 52024"/>
              <a:gd name="connsiteX2" fmla="*/ 2317587 w 2317587"/>
              <a:gd name="connsiteY2" fmla="*/ 52024 h 52024"/>
              <a:gd name="connsiteX3" fmla="*/ 0 w 2317587"/>
              <a:gd name="connsiteY3" fmla="*/ 52024 h 52024"/>
              <a:gd name="connsiteX0" fmla="*/ 0 w 2317587"/>
              <a:gd name="connsiteY0" fmla="*/ 52024 h 52024"/>
              <a:gd name="connsiteX1" fmla="*/ 108383 w 2317587"/>
              <a:gd name="connsiteY1" fmla="*/ 0 h 52024"/>
              <a:gd name="connsiteX2" fmla="*/ 2317587 w 2317587"/>
              <a:gd name="connsiteY2" fmla="*/ 52024 h 52024"/>
              <a:gd name="connsiteX3" fmla="*/ 0 w 2317587"/>
              <a:gd name="connsiteY3" fmla="*/ 52024 h 52024"/>
              <a:gd name="connsiteX0" fmla="*/ 0 w 2317587"/>
              <a:gd name="connsiteY0" fmla="*/ 52024 h 52024"/>
              <a:gd name="connsiteX1" fmla="*/ 84385 w 2317587"/>
              <a:gd name="connsiteY1" fmla="*/ 0 h 52024"/>
              <a:gd name="connsiteX2" fmla="*/ 2317587 w 2317587"/>
              <a:gd name="connsiteY2" fmla="*/ 52024 h 52024"/>
              <a:gd name="connsiteX3" fmla="*/ 0 w 2317587"/>
              <a:gd name="connsiteY3" fmla="*/ 52024 h 5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7587" h="52024">
                <a:moveTo>
                  <a:pt x="0" y="52024"/>
                </a:moveTo>
                <a:lnTo>
                  <a:pt x="84385" y="0"/>
                </a:lnTo>
                <a:lnTo>
                  <a:pt x="2317587" y="52024"/>
                </a:lnTo>
                <a:lnTo>
                  <a:pt x="0" y="52024"/>
                </a:lnTo>
                <a:close/>
              </a:path>
            </a:pathLst>
          </a:custGeom>
          <a:solidFill>
            <a:srgbClr val="80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4" name="TextBox 43"/>
          <p:cNvSpPr txBox="1"/>
          <p:nvPr/>
        </p:nvSpPr>
        <p:spPr>
          <a:xfrm>
            <a:off x="228899" y="24934"/>
            <a:ext cx="29802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  <a:latin typeface="HelveticaNeueLT Pro 45 Lt" pitchFamily="34" charset="0"/>
                <a:cs typeface="Helvetica Neue Bold Condensed"/>
              </a:rPr>
              <a:t>TAILORED</a:t>
            </a:r>
          </a:p>
          <a:p>
            <a:r>
              <a:rPr lang="en-US" sz="1867" dirty="0">
                <a:solidFill>
                  <a:schemeClr val="bg1"/>
                </a:solidFill>
                <a:latin typeface="HelveticaNeueLT Pro 45 Lt" pitchFamily="34" charset="0"/>
                <a:cs typeface="Helvetica Neue Bold Condensed"/>
              </a:rPr>
              <a:t>INDUSTRY SOLUTIONS:</a:t>
            </a:r>
          </a:p>
        </p:txBody>
      </p:sp>
      <p:sp>
        <p:nvSpPr>
          <p:cNvPr id="45" name="Rectangle 6"/>
          <p:cNvSpPr/>
          <p:nvPr/>
        </p:nvSpPr>
        <p:spPr>
          <a:xfrm>
            <a:off x="6048327" y="4742275"/>
            <a:ext cx="3095673" cy="604953"/>
          </a:xfrm>
          <a:custGeom>
            <a:avLst/>
            <a:gdLst>
              <a:gd name="connsiteX0" fmla="*/ 0 w 2212295"/>
              <a:gd name="connsiteY0" fmla="*/ 0 h 448953"/>
              <a:gd name="connsiteX1" fmla="*/ 2212295 w 2212295"/>
              <a:gd name="connsiteY1" fmla="*/ 0 h 448953"/>
              <a:gd name="connsiteX2" fmla="*/ 2212295 w 2212295"/>
              <a:gd name="connsiteY2" fmla="*/ 448953 h 448953"/>
              <a:gd name="connsiteX3" fmla="*/ 0 w 2212295"/>
              <a:gd name="connsiteY3" fmla="*/ 448953 h 448953"/>
              <a:gd name="connsiteX4" fmla="*/ 0 w 2212295"/>
              <a:gd name="connsiteY4" fmla="*/ 0 h 448953"/>
              <a:gd name="connsiteX0" fmla="*/ 142875 w 2212295"/>
              <a:gd name="connsiteY0" fmla="*/ 4763 h 448953"/>
              <a:gd name="connsiteX1" fmla="*/ 2212295 w 2212295"/>
              <a:gd name="connsiteY1" fmla="*/ 0 h 448953"/>
              <a:gd name="connsiteX2" fmla="*/ 2212295 w 2212295"/>
              <a:gd name="connsiteY2" fmla="*/ 448953 h 448953"/>
              <a:gd name="connsiteX3" fmla="*/ 0 w 2212295"/>
              <a:gd name="connsiteY3" fmla="*/ 448953 h 448953"/>
              <a:gd name="connsiteX4" fmla="*/ 142875 w 2212295"/>
              <a:gd name="connsiteY4" fmla="*/ 4763 h 448953"/>
              <a:gd name="connsiteX0" fmla="*/ 306242 w 2212295"/>
              <a:gd name="connsiteY0" fmla="*/ 0 h 453715"/>
              <a:gd name="connsiteX1" fmla="*/ 2212295 w 2212295"/>
              <a:gd name="connsiteY1" fmla="*/ 4762 h 453715"/>
              <a:gd name="connsiteX2" fmla="*/ 2212295 w 2212295"/>
              <a:gd name="connsiteY2" fmla="*/ 453715 h 453715"/>
              <a:gd name="connsiteX3" fmla="*/ 0 w 2212295"/>
              <a:gd name="connsiteY3" fmla="*/ 453715 h 453715"/>
              <a:gd name="connsiteX4" fmla="*/ 306242 w 2212295"/>
              <a:gd name="connsiteY4" fmla="*/ 0 h 45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295" h="453715">
                <a:moveTo>
                  <a:pt x="306242" y="0"/>
                </a:moveTo>
                <a:lnTo>
                  <a:pt x="2212295" y="4762"/>
                </a:lnTo>
                <a:lnTo>
                  <a:pt x="2212295" y="453715"/>
                </a:lnTo>
                <a:lnTo>
                  <a:pt x="0" y="453715"/>
                </a:lnTo>
                <a:lnTo>
                  <a:pt x="306242" y="0"/>
                </a:lnTo>
                <a:close/>
              </a:path>
            </a:pathLst>
          </a:custGeom>
          <a:solidFill>
            <a:srgbClr val="80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6" name="TextBox 45"/>
          <p:cNvSpPr txBox="1"/>
          <p:nvPr/>
        </p:nvSpPr>
        <p:spPr>
          <a:xfrm>
            <a:off x="5919350" y="6338727"/>
            <a:ext cx="1359408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Bold Condensed"/>
                <a:cs typeface="Helvetica Neue Bold Condensed"/>
              </a:rPr>
              <a:t>INTUITIVE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73293" y="5865938"/>
            <a:ext cx="1859036" cy="3590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Bold Condensed"/>
                <a:cs typeface="Helvetica Neue Bold Condensed"/>
              </a:rPr>
              <a:t>FLEXIBLE</a:t>
            </a:r>
          </a:p>
        </p:txBody>
      </p:sp>
      <p:sp>
        <p:nvSpPr>
          <p:cNvPr id="48" name="Right Triangle 52"/>
          <p:cNvSpPr/>
          <p:nvPr/>
        </p:nvSpPr>
        <p:spPr>
          <a:xfrm>
            <a:off x="5647989" y="5758574"/>
            <a:ext cx="3090116" cy="69365"/>
          </a:xfrm>
          <a:custGeom>
            <a:avLst/>
            <a:gdLst>
              <a:gd name="connsiteX0" fmla="*/ 0 w 2317587"/>
              <a:gd name="connsiteY0" fmla="*/ 47261 h 47261"/>
              <a:gd name="connsiteX1" fmla="*/ 0 w 2317587"/>
              <a:gd name="connsiteY1" fmla="*/ 0 h 47261"/>
              <a:gd name="connsiteX2" fmla="*/ 2317587 w 2317587"/>
              <a:gd name="connsiteY2" fmla="*/ 47261 h 47261"/>
              <a:gd name="connsiteX3" fmla="*/ 0 w 2317587"/>
              <a:gd name="connsiteY3" fmla="*/ 47261 h 47261"/>
              <a:gd name="connsiteX0" fmla="*/ 0 w 2317587"/>
              <a:gd name="connsiteY0" fmla="*/ 52024 h 52024"/>
              <a:gd name="connsiteX1" fmla="*/ 52387 w 2317587"/>
              <a:gd name="connsiteY1" fmla="*/ 0 h 52024"/>
              <a:gd name="connsiteX2" fmla="*/ 2317587 w 2317587"/>
              <a:gd name="connsiteY2" fmla="*/ 52024 h 52024"/>
              <a:gd name="connsiteX3" fmla="*/ 0 w 2317587"/>
              <a:gd name="connsiteY3" fmla="*/ 52024 h 5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7587" h="52024">
                <a:moveTo>
                  <a:pt x="0" y="52024"/>
                </a:moveTo>
                <a:lnTo>
                  <a:pt x="52387" y="0"/>
                </a:lnTo>
                <a:lnTo>
                  <a:pt x="2317587" y="52024"/>
                </a:lnTo>
                <a:lnTo>
                  <a:pt x="0" y="52024"/>
                </a:lnTo>
                <a:close/>
              </a:path>
            </a:pathLst>
          </a:custGeom>
          <a:solidFill>
            <a:srgbClr val="80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9" name="Right Triangle 52"/>
          <p:cNvSpPr/>
          <p:nvPr/>
        </p:nvSpPr>
        <p:spPr>
          <a:xfrm>
            <a:off x="5303001" y="6242483"/>
            <a:ext cx="3090116" cy="69365"/>
          </a:xfrm>
          <a:custGeom>
            <a:avLst/>
            <a:gdLst>
              <a:gd name="connsiteX0" fmla="*/ 0 w 2317587"/>
              <a:gd name="connsiteY0" fmla="*/ 47261 h 47261"/>
              <a:gd name="connsiteX1" fmla="*/ 0 w 2317587"/>
              <a:gd name="connsiteY1" fmla="*/ 0 h 47261"/>
              <a:gd name="connsiteX2" fmla="*/ 2317587 w 2317587"/>
              <a:gd name="connsiteY2" fmla="*/ 47261 h 47261"/>
              <a:gd name="connsiteX3" fmla="*/ 0 w 2317587"/>
              <a:gd name="connsiteY3" fmla="*/ 47261 h 47261"/>
              <a:gd name="connsiteX0" fmla="*/ 0 w 2317587"/>
              <a:gd name="connsiteY0" fmla="*/ 52024 h 52024"/>
              <a:gd name="connsiteX1" fmla="*/ 52387 w 2317587"/>
              <a:gd name="connsiteY1" fmla="*/ 0 h 52024"/>
              <a:gd name="connsiteX2" fmla="*/ 2317587 w 2317587"/>
              <a:gd name="connsiteY2" fmla="*/ 52024 h 52024"/>
              <a:gd name="connsiteX3" fmla="*/ 0 w 2317587"/>
              <a:gd name="connsiteY3" fmla="*/ 52024 h 5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7587" h="52024">
                <a:moveTo>
                  <a:pt x="0" y="52024"/>
                </a:moveTo>
                <a:lnTo>
                  <a:pt x="52387" y="0"/>
                </a:lnTo>
                <a:lnTo>
                  <a:pt x="2317587" y="52024"/>
                </a:lnTo>
                <a:lnTo>
                  <a:pt x="0" y="52024"/>
                </a:lnTo>
                <a:close/>
              </a:path>
            </a:pathLst>
          </a:custGeom>
          <a:solidFill>
            <a:srgbClr val="80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0" name="Right Triangle 52"/>
          <p:cNvSpPr/>
          <p:nvPr/>
        </p:nvSpPr>
        <p:spPr>
          <a:xfrm>
            <a:off x="4978400" y="6679135"/>
            <a:ext cx="3090116" cy="69365"/>
          </a:xfrm>
          <a:custGeom>
            <a:avLst/>
            <a:gdLst>
              <a:gd name="connsiteX0" fmla="*/ 0 w 2317587"/>
              <a:gd name="connsiteY0" fmla="*/ 47261 h 47261"/>
              <a:gd name="connsiteX1" fmla="*/ 0 w 2317587"/>
              <a:gd name="connsiteY1" fmla="*/ 0 h 47261"/>
              <a:gd name="connsiteX2" fmla="*/ 2317587 w 2317587"/>
              <a:gd name="connsiteY2" fmla="*/ 47261 h 47261"/>
              <a:gd name="connsiteX3" fmla="*/ 0 w 2317587"/>
              <a:gd name="connsiteY3" fmla="*/ 47261 h 47261"/>
              <a:gd name="connsiteX0" fmla="*/ 0 w 2317587"/>
              <a:gd name="connsiteY0" fmla="*/ 52024 h 52024"/>
              <a:gd name="connsiteX1" fmla="*/ 52387 w 2317587"/>
              <a:gd name="connsiteY1" fmla="*/ 0 h 52024"/>
              <a:gd name="connsiteX2" fmla="*/ 2317587 w 2317587"/>
              <a:gd name="connsiteY2" fmla="*/ 52024 h 52024"/>
              <a:gd name="connsiteX3" fmla="*/ 0 w 2317587"/>
              <a:gd name="connsiteY3" fmla="*/ 52024 h 5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7587" h="52024">
                <a:moveTo>
                  <a:pt x="0" y="52024"/>
                </a:moveTo>
                <a:lnTo>
                  <a:pt x="52387" y="0"/>
                </a:lnTo>
                <a:lnTo>
                  <a:pt x="2317587" y="52024"/>
                </a:lnTo>
                <a:lnTo>
                  <a:pt x="0" y="52024"/>
                </a:lnTo>
                <a:close/>
              </a:path>
            </a:pathLst>
          </a:custGeom>
          <a:solidFill>
            <a:srgbClr val="80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1" name="TextBox 50"/>
          <p:cNvSpPr txBox="1"/>
          <p:nvPr/>
        </p:nvSpPr>
        <p:spPr>
          <a:xfrm>
            <a:off x="6645988" y="4790791"/>
            <a:ext cx="1990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NeueLT Pro 45 Lt" pitchFamily="34" charset="0"/>
                <a:cs typeface="Helvetica Neue Bold Condensed"/>
              </a:rPr>
              <a:t>BENEFITS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80942" y="5411218"/>
            <a:ext cx="2153456" cy="3590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Bold Condensed"/>
                <a:cs typeface="Helvetica Neue Bold Condensed"/>
              </a:rPr>
              <a:t>SOPHISTICATED</a:t>
            </a:r>
          </a:p>
        </p:txBody>
      </p:sp>
    </p:spTree>
    <p:extLst>
      <p:ext uri="{BB962C8B-B14F-4D97-AF65-F5344CB8AC3E}">
        <p14:creationId xmlns:p14="http://schemas.microsoft.com/office/powerpoint/2010/main" val="32064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6513"/>
            <a:ext cx="7886700" cy="1325563"/>
          </a:xfrm>
        </p:spPr>
        <p:txBody>
          <a:bodyPr>
            <a:normAutofit/>
          </a:bodyPr>
          <a:lstStyle/>
          <a:p>
            <a:r>
              <a:rPr lang="en-US" sz="1800" b="1" dirty="0"/>
              <a:t>3</a:t>
            </a:r>
            <a:r>
              <a:rPr lang="en-US" sz="1800" b="1" baseline="30000" dirty="0"/>
              <a:t>rd</a:t>
            </a:r>
            <a:r>
              <a:rPr lang="en-US" sz="1800" b="1" dirty="0"/>
              <a:t> Party Validation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Industry’s Leading Software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040134" y="3958786"/>
            <a:ext cx="7967131" cy="2205795"/>
          </a:xfrm>
          <a:prstGeom prst="roundRect">
            <a:avLst/>
          </a:prstGeom>
          <a:ln>
            <a:solidFill>
              <a:schemeClr val="accent1">
                <a:shade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3213" y="3816101"/>
            <a:ext cx="1563175" cy="1563175"/>
          </a:xfrm>
          <a:prstGeom prst="ellipse">
            <a:avLst/>
          </a:prstGeom>
          <a:solidFill>
            <a:srgbClr val="005DA6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/>
          </a:p>
        </p:txBody>
      </p:sp>
      <p:sp>
        <p:nvSpPr>
          <p:cNvPr id="15" name="TextBox 14"/>
          <p:cNvSpPr txBox="1"/>
          <p:nvPr/>
        </p:nvSpPr>
        <p:spPr>
          <a:xfrm>
            <a:off x="-125623" y="3922104"/>
            <a:ext cx="50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#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642" y="3642500"/>
            <a:ext cx="7478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0435" y="4245270"/>
            <a:ext cx="470324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lnSpc>
                <a:spcPts val="3800"/>
              </a:lnSpc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Highest Rated EPM Vendor 4 Years Running</a:t>
            </a:r>
          </a:p>
          <a:p>
            <a:pPr defTabSz="457189"/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Ranked first in every EPM category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40135" y="1406009"/>
            <a:ext cx="7967131" cy="2236491"/>
          </a:xfrm>
          <a:prstGeom prst="roundRect">
            <a:avLst/>
          </a:prstGeom>
          <a:ln>
            <a:solidFill>
              <a:schemeClr val="accent1">
                <a:shade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80436" y="1673296"/>
            <a:ext cx="6286528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lnSpc>
                <a:spcPts val="3800"/>
              </a:lnSpc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2014 &amp; 2015 Customer </a:t>
            </a:r>
          </a:p>
          <a:p>
            <a:pPr defTabSz="457189">
              <a:lnSpc>
                <a:spcPts val="3800"/>
              </a:lnSpc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Satisfaction Surveys</a:t>
            </a:r>
          </a:p>
          <a:p>
            <a:pPr defTabSz="457189"/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Highest Ranking EPM Vendor – </a:t>
            </a:r>
          </a:p>
          <a:p>
            <a:pPr defTabSz="457189"/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Overall, Vendor Experience, Implementation</a:t>
            </a:r>
          </a:p>
        </p:txBody>
      </p:sp>
      <p:sp>
        <p:nvSpPr>
          <p:cNvPr id="20" name="Oval 19"/>
          <p:cNvSpPr/>
          <p:nvPr/>
        </p:nvSpPr>
        <p:spPr>
          <a:xfrm>
            <a:off x="263213" y="1240975"/>
            <a:ext cx="1563175" cy="1563175"/>
          </a:xfrm>
          <a:prstGeom prst="ellipse">
            <a:avLst/>
          </a:prstGeom>
          <a:solidFill>
            <a:srgbClr val="005DA6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/>
          </a:p>
        </p:txBody>
      </p:sp>
      <p:sp>
        <p:nvSpPr>
          <p:cNvPr id="21" name="TextBox 20"/>
          <p:cNvSpPr txBox="1"/>
          <p:nvPr/>
        </p:nvSpPr>
        <p:spPr>
          <a:xfrm>
            <a:off x="446944" y="1350131"/>
            <a:ext cx="50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#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1642" y="1074993"/>
            <a:ext cx="7478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742" y="4535052"/>
            <a:ext cx="1935461" cy="12732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09" y="2304204"/>
            <a:ext cx="1934502" cy="4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 Clients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86" y="4467059"/>
            <a:ext cx="2937428" cy="73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3" y="2956667"/>
            <a:ext cx="2175759" cy="64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90" y="2618908"/>
            <a:ext cx="1252441" cy="146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6" y="1565992"/>
            <a:ext cx="2703973" cy="65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50800" y="4952682"/>
            <a:ext cx="1464459" cy="71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http://media.sdreader.com/img/blogs/entry_img/2011/Aug/08/HealthSystemLogo_t658.jpg?ff95ca2b4c25d2d6ff3bfb257febf11d604414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3" y="3975045"/>
            <a:ext cx="2284028" cy="73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UCLA_HealthSystem_RG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28" y="5766825"/>
            <a:ext cx="3944503" cy="62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73" y="1376161"/>
            <a:ext cx="2001793" cy="5887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34" y="1287620"/>
            <a:ext cx="2907343" cy="11866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3277" y="2519826"/>
            <a:ext cx="2257425" cy="933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1081" y="2429949"/>
            <a:ext cx="1698567" cy="16985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4279" y="3985948"/>
            <a:ext cx="1792399" cy="193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620" y="1485903"/>
            <a:ext cx="4559154" cy="4691063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NACUBO National Meeting</a:t>
            </a:r>
          </a:p>
          <a:p>
            <a:pPr lvl="2"/>
            <a:r>
              <a:rPr lang="en-US" dirty="0" smtClean="0"/>
              <a:t>Montreal, July 2016</a:t>
            </a:r>
          </a:p>
          <a:p>
            <a:pPr lvl="2"/>
            <a:r>
              <a:rPr lang="en-US" dirty="0" smtClean="0"/>
              <a:t>Attend our session: </a:t>
            </a:r>
          </a:p>
          <a:p>
            <a:pPr lvl="3"/>
            <a:r>
              <a:rPr lang="en-US" dirty="0"/>
              <a:t>An Integrated Financial Model to Support Long-Range Planning and </a:t>
            </a:r>
            <a:r>
              <a:rPr lang="en-US" dirty="0" smtClean="0"/>
              <a:t>Funding with Northwestern University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77" y="3831434"/>
            <a:ext cx="3809896" cy="75647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85353" y="1485902"/>
            <a:ext cx="4558647" cy="4691063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NACUBO Planning &amp; Budgeting Forum</a:t>
            </a:r>
          </a:p>
          <a:p>
            <a:pPr lvl="2"/>
            <a:r>
              <a:rPr lang="en-US" dirty="0" smtClean="0"/>
              <a:t>Philadelphia, September 2016</a:t>
            </a:r>
          </a:p>
          <a:p>
            <a:pPr lvl="1"/>
            <a:r>
              <a:rPr lang="en-US" b="1" dirty="0" smtClean="0"/>
              <a:t>CACUBO Regional Meeting</a:t>
            </a:r>
          </a:p>
          <a:p>
            <a:pPr lvl="2"/>
            <a:r>
              <a:rPr lang="en-US" dirty="0" smtClean="0"/>
              <a:t>San Francisco, October 2016</a:t>
            </a:r>
            <a:endParaRPr lang="en-US" dirty="0"/>
          </a:p>
          <a:p>
            <a:pPr lvl="1"/>
            <a:r>
              <a:rPr lang="en-US" b="1" dirty="0" smtClean="0"/>
              <a:t>EACUBO Regional Meeting</a:t>
            </a:r>
          </a:p>
          <a:p>
            <a:pPr lvl="2"/>
            <a:r>
              <a:rPr lang="en-US" dirty="0" smtClean="0"/>
              <a:t>Washington DC, October 2016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Guides:</a:t>
            </a:r>
          </a:p>
          <a:p>
            <a:pPr lvl="1"/>
            <a:r>
              <a:rPr lang="en-US" dirty="0" smtClean="0">
                <a:hlinkClick r:id="rId2"/>
              </a:rPr>
              <a:t>Best Practices in Financial Planning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Best Practices in Reporting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Best Practices in Performance Management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Best Practices in Labor Planning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Buyer’s Guide: Performance Management</a:t>
            </a:r>
            <a:endParaRPr lang="en-US" dirty="0" smtClean="0"/>
          </a:p>
          <a:p>
            <a:r>
              <a:rPr lang="en-US" dirty="0" smtClean="0"/>
              <a:t>Infographics:</a:t>
            </a:r>
          </a:p>
          <a:p>
            <a:pPr lvl="1"/>
            <a:r>
              <a:rPr lang="en-US" dirty="0" smtClean="0">
                <a:hlinkClick r:id="rId7"/>
              </a:rPr>
              <a:t>Performance Management Trends in Higher Education</a:t>
            </a:r>
            <a:endParaRPr lang="en-US" dirty="0" smtClean="0"/>
          </a:p>
          <a:p>
            <a:r>
              <a:rPr lang="en-US" dirty="0" smtClean="0"/>
              <a:t>Blog Posts:</a:t>
            </a:r>
          </a:p>
          <a:p>
            <a:pPr lvl="1"/>
            <a:r>
              <a:rPr lang="en-US" dirty="0" smtClean="0">
                <a:hlinkClick r:id="rId8"/>
              </a:rPr>
              <a:t>Continued Economic Pressure in Higher Education</a:t>
            </a:r>
            <a:endParaRPr lang="en-US" dirty="0" smtClean="0"/>
          </a:p>
          <a:p>
            <a:pPr lvl="1"/>
            <a:r>
              <a:rPr lang="en-US" dirty="0" smtClean="0">
                <a:hlinkClick r:id="rId9"/>
              </a:rPr>
              <a:t>Reaction to Moody’s Higher Education Sector Survey</a:t>
            </a:r>
            <a:endParaRPr lang="en-US" dirty="0" smtClean="0"/>
          </a:p>
          <a:p>
            <a:pPr lvl="1"/>
            <a:r>
              <a:rPr lang="en-US" dirty="0" smtClean="0">
                <a:hlinkClick r:id="rId10"/>
              </a:rPr>
              <a:t>Thriving in a Postmodern ERP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Questions?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36" y="1267804"/>
            <a:ext cx="15240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25" y="1267804"/>
            <a:ext cx="1676400" cy="2514600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777525" y="3800667"/>
            <a:ext cx="3179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Tony </a:t>
            </a:r>
            <a:r>
              <a:rPr lang="en-US" b="1" dirty="0" err="1" smtClean="0"/>
              <a:t>Ard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400" dirty="0" smtClean="0"/>
              <a:t>VP, Higher Education</a:t>
            </a:r>
          </a:p>
          <a:p>
            <a:r>
              <a:rPr lang="en-US" sz="1400" dirty="0" smtClean="0"/>
              <a:t>Kaufman Hall | Axiom Software</a:t>
            </a:r>
          </a:p>
          <a:p>
            <a:r>
              <a:rPr lang="en-US" sz="1400" dirty="0">
                <a:solidFill>
                  <a:srgbClr val="0000FF"/>
                </a:solidFill>
                <a:hlinkClick r:id="rId4"/>
              </a:rPr>
              <a:t>tonyard@axiomepm.com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804018" y="3800667"/>
            <a:ext cx="3179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Stephanie Bartlett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Solutions Engineer</a:t>
            </a:r>
          </a:p>
          <a:p>
            <a:r>
              <a:rPr lang="en-US" sz="1400" dirty="0" smtClean="0"/>
              <a:t>Kaufman Hall | Axiom Software</a:t>
            </a:r>
          </a:p>
          <a:p>
            <a:r>
              <a:rPr lang="en-US" sz="1400" dirty="0" smtClean="0">
                <a:solidFill>
                  <a:srgbClr val="0000FF"/>
                </a:solidFill>
                <a:hlinkClick r:id="rId5"/>
              </a:rPr>
              <a:t>sbartlett@axiomepm.com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02" y="2596111"/>
            <a:ext cx="8199238" cy="800099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THANK YOU!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4535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4722" y="-635418"/>
            <a:ext cx="4129088" cy="2520950"/>
          </a:xfrm>
        </p:spPr>
        <p:txBody>
          <a:bodyPr/>
          <a:lstStyle/>
          <a:p>
            <a:r>
              <a:rPr lang="en-US" dirty="0" smtClean="0"/>
              <a:t>Before We Begin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079980" y="2443650"/>
            <a:ext cx="2507958" cy="33735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500"/>
              </a:spcAft>
              <a:buFont typeface="Arial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We </a:t>
            </a:r>
            <a:r>
              <a:rPr lang="en-US" sz="2000" b="0" dirty="0">
                <a:solidFill>
                  <a:srgbClr val="000000"/>
                </a:solidFill>
              </a:rPr>
              <a:t>will not use the “raise your hand” feature.</a:t>
            </a:r>
          </a:p>
          <a:p>
            <a:pPr marL="342900" indent="-342900" algn="l">
              <a:spcAft>
                <a:spcPts val="1500"/>
              </a:spcAft>
              <a:buFont typeface="Arial"/>
              <a:buChar char="•"/>
            </a:pPr>
            <a:r>
              <a:rPr lang="en-US" sz="2000" b="0" dirty="0">
                <a:solidFill>
                  <a:srgbClr val="000000"/>
                </a:solidFill>
              </a:rPr>
              <a:t>We are recording the webinar; the webinar archive and slides will be available later today. </a:t>
            </a:r>
          </a:p>
        </p:txBody>
      </p:sp>
      <p:pic>
        <p:nvPicPr>
          <p:cNvPr id="7" name="Picture 4" descr="C:\Users\Melanie.Hardcastle\Downloads\on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68" y="2592598"/>
            <a:ext cx="5193073" cy="283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61387" y="3987758"/>
            <a:ext cx="1167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2DB0E"/>
                </a:solidFill>
              </a:rPr>
              <a:t>   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Q&amp;A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090436" y="1214197"/>
            <a:ext cx="6911527" cy="177825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500"/>
              </a:spcAft>
              <a:buFont typeface="Arial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We</a:t>
            </a:r>
            <a:r>
              <a:rPr lang="fr-FR" sz="2000" b="0" dirty="0" smtClean="0">
                <a:solidFill>
                  <a:srgbClr val="000000"/>
                </a:solidFill>
              </a:rPr>
              <a:t> </a:t>
            </a:r>
            <a:r>
              <a:rPr lang="fr-FR" sz="2000" b="0" dirty="0">
                <a:solidFill>
                  <a:srgbClr val="000000"/>
                </a:solidFill>
              </a:rPr>
              <a:t>are </a:t>
            </a:r>
            <a:r>
              <a:rPr lang="en-US" sz="2000" b="0" dirty="0">
                <a:solidFill>
                  <a:srgbClr val="000000"/>
                </a:solidFill>
              </a:rPr>
              <a:t>using </a:t>
            </a:r>
            <a:r>
              <a:rPr lang="en-US" sz="2000" b="0" dirty="0" smtClean="0">
                <a:solidFill>
                  <a:srgbClr val="000000"/>
                </a:solidFill>
              </a:rPr>
              <a:t>On24. </a:t>
            </a:r>
            <a:r>
              <a:rPr lang="en-US" sz="2000" b="0" dirty="0">
                <a:solidFill>
                  <a:srgbClr val="000000"/>
                </a:solidFill>
              </a:rPr>
              <a:t>Please enter questions in the text field at the bottom of the Q&amp;A Window. </a:t>
            </a:r>
            <a:r>
              <a:rPr lang="en-US" sz="2000" b="0" i="1" dirty="0">
                <a:solidFill>
                  <a:srgbClr val="000000"/>
                </a:solidFill>
              </a:rPr>
              <a:t>We are monitoring the discussion and will </a:t>
            </a:r>
            <a:r>
              <a:rPr lang="en-US" sz="2000" b="0" i="1" dirty="0" smtClean="0">
                <a:solidFill>
                  <a:srgbClr val="000000"/>
                </a:solidFill>
              </a:rPr>
              <a:t>bring </a:t>
            </a:r>
            <a:r>
              <a:rPr lang="en-US" sz="2000" b="0" i="1" dirty="0">
                <a:solidFill>
                  <a:srgbClr val="000000"/>
                </a:solidFill>
              </a:rPr>
              <a:t>the Q&amp;A comments into the </a:t>
            </a:r>
            <a:r>
              <a:rPr lang="en-US" sz="2000" b="0" i="1" dirty="0" smtClean="0">
                <a:solidFill>
                  <a:srgbClr val="000000"/>
                </a:solidFill>
              </a:rPr>
              <a:t>conversation.</a:t>
            </a:r>
            <a:endParaRPr lang="en-US" sz="2000" b="0" dirty="0" smtClean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994" y="2744089"/>
            <a:ext cx="3116897" cy="2705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642562" y="2556866"/>
            <a:ext cx="5246626" cy="2907809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Current Environment</a:t>
            </a:r>
          </a:p>
          <a:p>
            <a:pPr algn="l"/>
            <a:r>
              <a:rPr lang="en-US" dirty="0" smtClean="0"/>
              <a:t>Core Capabilities of an EPM Solution</a:t>
            </a:r>
          </a:p>
          <a:p>
            <a:pPr algn="l"/>
            <a:r>
              <a:rPr lang="en-US" dirty="0" smtClean="0"/>
              <a:t>Live Demonstration</a:t>
            </a:r>
          </a:p>
          <a:p>
            <a:pPr lvl="1" algn="l"/>
            <a:r>
              <a:rPr lang="en-US" dirty="0" smtClean="0"/>
              <a:t>Reporting and Analytics</a:t>
            </a:r>
          </a:p>
          <a:p>
            <a:pPr lvl="1" algn="l"/>
            <a:r>
              <a:rPr lang="en-US" dirty="0" smtClean="0"/>
              <a:t>Long Range Planning</a:t>
            </a:r>
          </a:p>
          <a:p>
            <a:pPr lvl="1" algn="l"/>
            <a:r>
              <a:rPr lang="en-US" dirty="0" smtClean="0"/>
              <a:t>Operating Budgeting and Forecasting</a:t>
            </a:r>
          </a:p>
          <a:p>
            <a:pPr algn="l"/>
            <a:r>
              <a:rPr lang="en-US" dirty="0" smtClean="0"/>
              <a:t>About Us</a:t>
            </a:r>
          </a:p>
          <a:p>
            <a:pPr lvl="1"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38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Environment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200150" y="1485903"/>
            <a:ext cx="4038599" cy="4691063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Flat or declining enrollment</a:t>
            </a:r>
            <a:endParaRPr lang="en-US" dirty="0"/>
          </a:p>
          <a:p>
            <a:pPr lvl="0"/>
            <a:r>
              <a:rPr lang="en-US" b="1" dirty="0" smtClean="0"/>
              <a:t>Uncertain funding sources</a:t>
            </a:r>
            <a:endParaRPr lang="en-US" b="1" dirty="0"/>
          </a:p>
          <a:p>
            <a:pPr lvl="1"/>
            <a:r>
              <a:rPr lang="en-US" dirty="0" smtClean="0"/>
              <a:t>Shrinking public funding</a:t>
            </a:r>
            <a:endParaRPr lang="en-US" dirty="0"/>
          </a:p>
          <a:p>
            <a:pPr lvl="1"/>
            <a:r>
              <a:rPr lang="en-US" dirty="0" smtClean="0"/>
              <a:t>Decreasing ability for average family to afford tuition</a:t>
            </a:r>
          </a:p>
          <a:p>
            <a:r>
              <a:rPr lang="en-US" b="1" dirty="0" smtClean="0"/>
              <a:t>Competition for top faculty and researchers</a:t>
            </a:r>
          </a:p>
          <a:p>
            <a:r>
              <a:rPr lang="en-US" b="1" dirty="0" smtClean="0"/>
              <a:t>Technology revolution</a:t>
            </a:r>
          </a:p>
          <a:p>
            <a:pPr lvl="1"/>
            <a:r>
              <a:rPr lang="en-US" dirty="0" smtClean="0"/>
              <a:t>Alternative delivery options</a:t>
            </a:r>
          </a:p>
          <a:p>
            <a:pPr lvl="1"/>
            <a:r>
              <a:rPr lang="en-US" dirty="0" smtClean="0"/>
              <a:t>Non traditional competitors</a:t>
            </a:r>
          </a:p>
          <a:p>
            <a:pPr lvl="1"/>
            <a:r>
              <a:rPr lang="en-US" dirty="0" smtClean="0"/>
              <a:t>Enterprise systems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9" y="1661650"/>
            <a:ext cx="3905251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5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 am confident about the sustainability of my institution's financial model over the next…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932875" y="2588658"/>
            <a:ext cx="1990346" cy="20036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794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graphicFrame>
        <p:nvGraphicFramePr>
          <p:cNvPr id="6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97268"/>
              </p:ext>
            </p:extLst>
          </p:nvPr>
        </p:nvGraphicFramePr>
        <p:xfrm>
          <a:off x="4976544" y="2424864"/>
          <a:ext cx="3878452" cy="2318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Chart" r:id="rId3" imgW="4645555" imgH="2773920" progId="Excel.Chart.8">
                  <p:embed/>
                </p:oleObj>
              </mc:Choice>
              <mc:Fallback>
                <p:oleObj name="Chart" r:id="rId3" imgW="4645555" imgH="277392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544" y="2424864"/>
                        <a:ext cx="3878452" cy="2318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7800589" y="2047603"/>
            <a:ext cx="12493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/>
              <a:t>14%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Very confident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463882" y="2497376"/>
            <a:ext cx="374651" cy="182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718570" y="4253004"/>
            <a:ext cx="260791" cy="2028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50778" y="4230551"/>
            <a:ext cx="439739" cy="201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4215287" y="4387608"/>
            <a:ext cx="15716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58%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dirty="0"/>
              <a:t>Not confident or neutral</a:t>
            </a: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3418540" y="5705776"/>
            <a:ext cx="61048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/>
              <a:t>Source: </a:t>
            </a:r>
            <a:r>
              <a:rPr lang="en-US" altLang="en-US" sz="1200" dirty="0"/>
              <a:t>2015 Inside Higher Ed Survey of College &amp; University Business Officers</a:t>
            </a: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7790271" y="4428566"/>
            <a:ext cx="127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/>
              <a:t>28%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Confident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35740" y="2428875"/>
            <a:ext cx="3732964" cy="2233613"/>
            <a:chOff x="1233053" y="2428875"/>
            <a:chExt cx="3732964" cy="2233613"/>
          </a:xfrm>
        </p:grpSpPr>
        <p:sp>
          <p:nvSpPr>
            <p:cNvPr id="4" name="Oval 3"/>
            <p:cNvSpPr/>
            <p:nvPr/>
          </p:nvSpPr>
          <p:spPr>
            <a:xfrm>
              <a:off x="2134760" y="2591780"/>
              <a:ext cx="1890713" cy="18907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279400" dir="2700000" sx="105000" sy="10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/>
            </a:p>
          </p:txBody>
        </p:sp>
        <p:graphicFrame>
          <p:nvGraphicFramePr>
            <p:cNvPr id="14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70518997"/>
                </p:ext>
              </p:extLst>
            </p:nvPr>
          </p:nvGraphicFramePr>
          <p:xfrm>
            <a:off x="1233053" y="2428875"/>
            <a:ext cx="3732964" cy="2233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" name="Chart" r:id="rId5" imgW="4639458" imgH="2773920" progId="Excel.Chart.8">
                    <p:embed/>
                  </p:oleObj>
                </mc:Choice>
                <mc:Fallback>
                  <p:oleObj name="Chart" r:id="rId5" imgW="4639458" imgH="2773920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3053" y="2428875"/>
                          <a:ext cx="3732964" cy="2233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115648" y="2524657"/>
            <a:ext cx="1440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/>
              <a:t>26%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Very confident 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138295" y="3047877"/>
            <a:ext cx="253389" cy="1016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533525" y="2350154"/>
            <a:ext cx="256179" cy="238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2613548" y="4632327"/>
            <a:ext cx="10042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/>
              <a:t>38%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Confident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432890" y="4552450"/>
            <a:ext cx="223565" cy="2200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939269" y="2001437"/>
            <a:ext cx="17008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36% </a:t>
            </a:r>
            <a:r>
              <a:rPr lang="en-US" altLang="en-US" sz="1400" dirty="0"/>
              <a:t>Not confident or neutral</a:t>
            </a: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1533525" y="1458913"/>
            <a:ext cx="1232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5D2B85"/>
                </a:solidFill>
                <a:latin typeface="+mn-lt"/>
              </a:rPr>
              <a:t>5 Years</a:t>
            </a:r>
          </a:p>
        </p:txBody>
      </p:sp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6162675" y="1479549"/>
            <a:ext cx="14147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5D2B85"/>
                </a:solidFill>
                <a:latin typeface="+mn-lt"/>
              </a:rPr>
              <a:t>10 Years</a:t>
            </a:r>
          </a:p>
        </p:txBody>
      </p:sp>
    </p:spTree>
    <p:extLst>
      <p:ext uri="{BB962C8B-B14F-4D97-AF65-F5344CB8AC3E}">
        <p14:creationId xmlns:p14="http://schemas.microsoft.com/office/powerpoint/2010/main" val="3872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Finance Tools and Processes Need to be Modernized</a:t>
            </a:r>
          </a:p>
        </p:txBody>
      </p:sp>
      <p:pic>
        <p:nvPicPr>
          <p:cNvPr id="3074" name="Picture 6" descr="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501" y="4428362"/>
            <a:ext cx="4908776" cy="193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355699" y="1565049"/>
            <a:ext cx="7826375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5D2B85"/>
                </a:solidFill>
                <a:latin typeface="+mn-lt"/>
              </a:rPr>
              <a:t>2015 Axiom Performance Management Survey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1" y="2057489"/>
            <a:ext cx="4867363" cy="224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CPM Critical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0" dirty="0"/>
              <a:t>Ease of Use</a:t>
            </a:r>
          </a:p>
          <a:p>
            <a:r>
              <a:rPr lang="en-US" b="0" dirty="0"/>
              <a:t>Best Practice Content</a:t>
            </a:r>
          </a:p>
          <a:p>
            <a:r>
              <a:rPr lang="en-US" b="0" dirty="0"/>
              <a:t>MS Excel Integration</a:t>
            </a:r>
          </a:p>
          <a:p>
            <a:r>
              <a:rPr lang="en-US" b="0" dirty="0"/>
              <a:t>Analytics</a:t>
            </a:r>
          </a:p>
          <a:p>
            <a:r>
              <a:rPr lang="en-US" b="0" dirty="0"/>
              <a:t>Cloud </a:t>
            </a:r>
            <a:r>
              <a:rPr lang="en-US" b="0" dirty="0" smtClean="0"/>
              <a:t>Deployment</a:t>
            </a: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1200150" y="4290937"/>
            <a:ext cx="460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Source</a:t>
            </a:r>
            <a:r>
              <a:rPr lang="en-US" sz="2000" dirty="0"/>
              <a:t>: BPM Partners, Pulse Survey - </a:t>
            </a:r>
            <a:r>
              <a:rPr lang="en-US" sz="2000" dirty="0" smtClean="0"/>
              <a:t>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28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1485903"/>
            <a:ext cx="3260755" cy="4691063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sz="2000" dirty="0"/>
              <a:t>Software vendor manages platform infrastructure</a:t>
            </a:r>
          </a:p>
          <a:p>
            <a:pPr lvl="2"/>
            <a:r>
              <a:rPr lang="en-US" dirty="0"/>
              <a:t>Manages maintenance activities</a:t>
            </a:r>
          </a:p>
          <a:p>
            <a:pPr lvl="1"/>
            <a:r>
              <a:rPr lang="en-US" sz="2000" dirty="0"/>
              <a:t>Users access the software via a secure internet connection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0" y="1485900"/>
            <a:ext cx="4572000" cy="1169988"/>
          </a:xfrm>
        </p:spPr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387" y="2070894"/>
            <a:ext cx="3541214" cy="23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Agend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Topic Separato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Facet lef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igami left patte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opic Separat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acet lef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ictur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rigami left 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09b7a4cf1294508aef2edd4c15cffe5 xmlns="b1779c30-8327-4098-a2fe-e87cf36afe14" xsi:nil="true"/>
    <TaxCatchAll xmlns="b1779c30-8327-4098-a2fe-e87cf36afe14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H Presentation" ma:contentTypeID="0x0101008468EF5B956AE5469317FED18FC0822D01001CEB5DE322934B42BA1132C3A7830E09" ma:contentTypeVersion="5" ma:contentTypeDescription="" ma:contentTypeScope="" ma:versionID="b852209d5c1890ca1185c9c89242415a">
  <xsd:schema xmlns:xsd="http://www.w3.org/2001/XMLSchema" xmlns:xs="http://www.w3.org/2001/XMLSchema" xmlns:p="http://schemas.microsoft.com/office/2006/metadata/properties" xmlns:ns2="b1779c30-8327-4098-a2fe-e87cf36afe14" targetNamespace="http://schemas.microsoft.com/office/2006/metadata/properties" ma:root="true" ma:fieldsID="f9d9995c5d8545373995945d1bd33033" ns2:_="">
    <xsd:import namespace="b1779c30-8327-4098-a2fe-e87cf36afe14"/>
    <xsd:element name="properties">
      <xsd:complexType>
        <xsd:sequence>
          <xsd:element name="documentManagement">
            <xsd:complexType>
              <xsd:all>
                <xsd:element ref="ns2:n09b7a4cf1294508aef2edd4c15cffe5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79c30-8327-4098-a2fe-e87cf36afe14" elementFormDefault="qualified">
    <xsd:import namespace="http://schemas.microsoft.com/office/2006/documentManagement/types"/>
    <xsd:import namespace="http://schemas.microsoft.com/office/infopath/2007/PartnerControls"/>
    <xsd:element name="n09b7a4cf1294508aef2edd4c15cffe5" ma:index="8" nillable="true" ma:displayName="Tags_0" ma:hidden="true" ma:internalName="n09b7a4cf1294508aef2edd4c15cffe5">
      <xsd:simpleType>
        <xsd:restriction base="dms:Note"/>
      </xsd:simpleType>
    </xsd:element>
    <xsd:element name="TaxCatchAll" ma:index="9" nillable="true" ma:displayName="Taxonomy Catch All Column" ma:hidden="true" ma:list="{d7713893-4798-4f97-b3be-825f188f2c76}" ma:internalName="TaxCatchAll" ma:showField="CatchAllData" ma:web="b1779c30-8327-4098-a2fe-e87cf36afe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d7713893-4798-4f97-b3be-825f188f2c76}" ma:internalName="TaxCatchAllLabel" ma:readOnly="true" ma:showField="CatchAllDataLabel" ma:web="b1779c30-8327-4098-a2fe-e87cf36afe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AE5A6F-BD54-4199-8A56-67B92D721F1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b1779c30-8327-4098-a2fe-e87cf36afe1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C3D2771-1060-4DCD-B607-338C36A70D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36388C-CD34-4A27-881B-2C427FEC1D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779c30-8327-4098-a2fe-e87cf36af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24412</TotalTime>
  <Words>1084</Words>
  <Application>Microsoft Office PowerPoint</Application>
  <PresentationFormat>On-screen Show (4:3)</PresentationFormat>
  <Paragraphs>289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Title Pages</vt:lpstr>
      <vt:lpstr>Agenda</vt:lpstr>
      <vt:lpstr>Origami left pattern</vt:lpstr>
      <vt:lpstr>Topic Separator</vt:lpstr>
      <vt:lpstr>Blank</vt:lpstr>
      <vt:lpstr>Facet left</vt:lpstr>
      <vt:lpstr>Picture Slides</vt:lpstr>
      <vt:lpstr>1_Blank</vt:lpstr>
      <vt:lpstr>1_Origami left pattern</vt:lpstr>
      <vt:lpstr>1_Agenda</vt:lpstr>
      <vt:lpstr>2_Blank</vt:lpstr>
      <vt:lpstr>1_Topic Separator</vt:lpstr>
      <vt:lpstr>1_Facet left</vt:lpstr>
      <vt:lpstr>Chart</vt:lpstr>
      <vt:lpstr>MODERNIZE YOUR BUDGETING PROCESS IN THE CLOUD</vt:lpstr>
      <vt:lpstr>Speakers</vt:lpstr>
      <vt:lpstr>Before We Begin</vt:lpstr>
      <vt:lpstr>Agenda</vt:lpstr>
      <vt:lpstr>Current Environment</vt:lpstr>
      <vt:lpstr>I am confident about the sustainability of my institution's financial model over the next…</vt:lpstr>
      <vt:lpstr>Finance Tools and Processes Need to be Modernized</vt:lpstr>
      <vt:lpstr>CPM Critical Capabilities</vt:lpstr>
      <vt:lpstr>Cloud Deployment</vt:lpstr>
      <vt:lpstr>Demo Agenda</vt:lpstr>
      <vt:lpstr>New Thinking on the Role of Finance</vt:lpstr>
      <vt:lpstr>What are the most critical performance management initiatives for your organization in the next 1-2 years?</vt:lpstr>
      <vt:lpstr>Reporting and Analytics Demonstration</vt:lpstr>
      <vt:lpstr>Reporting Case Study: University College London</vt:lpstr>
      <vt:lpstr>The Long Range Plan Sets the Context for the Operating Budget</vt:lpstr>
      <vt:lpstr>Long Range Planning Demonstration</vt:lpstr>
      <vt:lpstr>Long Range Planning Case Studies</vt:lpstr>
      <vt:lpstr>Operating Budget Best Practices</vt:lpstr>
      <vt:lpstr>Operating Budget Demonstration</vt:lpstr>
      <vt:lpstr>Budgeting and Forecasting Case Study:  Tufts University</vt:lpstr>
      <vt:lpstr>About Us</vt:lpstr>
      <vt:lpstr>Senior Level Consulting and World Class Technology</vt:lpstr>
      <vt:lpstr>PowerPoint Presentation</vt:lpstr>
      <vt:lpstr>3rd Party Validation  Industry’s Leading Software</vt:lpstr>
      <vt:lpstr>Representative Clients</vt:lpstr>
      <vt:lpstr>Upcoming Events</vt:lpstr>
      <vt:lpstr>Additional Resources</vt:lpstr>
      <vt:lpstr>Final Questions?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UNIFIED PERFORMANCE MANAGEMENT</dc:title>
  <dc:creator>James Kattinge</dc:creator>
  <cp:lastModifiedBy>Melanie Hardcastle</cp:lastModifiedBy>
  <cp:revision>559</cp:revision>
  <dcterms:created xsi:type="dcterms:W3CDTF">2015-06-09T21:29:32Z</dcterms:created>
  <dcterms:modified xsi:type="dcterms:W3CDTF">2016-06-08T20:05:12Z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0x0101008468EF5B956AE5469317FED18FC0822D01001CEB5DE322934B42BA1132C3A7830E09</vt:lpwstr>
  </property>
</Properties>
</file>