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5" r:id="rId4"/>
    <p:sldId id="261" r:id="rId5"/>
    <p:sldId id="260" r:id="rId6"/>
    <p:sldId id="262" r:id="rId7"/>
    <p:sldId id="267" r:id="rId8"/>
    <p:sldId id="263" r:id="rId9"/>
    <p:sldId id="264" r:id="rId10"/>
    <p:sldId id="271" r:id="rId11"/>
    <p:sldId id="268" r:id="rId12"/>
    <p:sldId id="279" r:id="rId13"/>
    <p:sldId id="277" r:id="rId14"/>
    <p:sldId id="278" r:id="rId15"/>
    <p:sldId id="270" r:id="rId16"/>
    <p:sldId id="269" r:id="rId17"/>
    <p:sldId id="27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79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7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F57E69-7503-44A6-8526-0CFDF59DAADD}" type="datetimeFigureOut">
              <a:rPr lang="en-US" altLang="en-US"/>
              <a:pPr/>
              <a:t>8/8/2018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14D262-9257-486B-9601-9A1B96F0B8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87074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838BF6-8B0E-4E26-9FB9-B94FF31539A4}" type="datetimeFigureOut">
              <a:rPr lang="en-US" altLang="en-US"/>
              <a:pPr/>
              <a:t>8/8/2018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C8E5B7-C956-43A7-BE49-FFD1C306F9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867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Seen increase in merger activity – mention special report?</a:t>
            </a:r>
          </a:p>
          <a:p>
            <a:endParaRPr lang="en-US" dirty="0"/>
          </a:p>
          <a:p>
            <a:r>
              <a:rPr lang="en-US" dirty="0"/>
              <a:t>Private </a:t>
            </a:r>
            <a:r>
              <a:rPr lang="en-US" dirty="0" err="1"/>
              <a:t>bacc</a:t>
            </a:r>
            <a:r>
              <a:rPr lang="en-US" dirty="0"/>
              <a:t>.: 26% “should merge”, up from 12% in 2017 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Larger numbers say institution should consolidate administrative services or academic programs with another college…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B709D-947A-F94F-A821-1E96C1923B1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1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3" y="1081088"/>
            <a:ext cx="1731962" cy="92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187450"/>
            <a:ext cx="1536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10200" y="1109663"/>
            <a:ext cx="908050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0663" y="1109663"/>
            <a:ext cx="906462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0488" y="1111250"/>
            <a:ext cx="908050" cy="906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1195388"/>
            <a:ext cx="7096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95388"/>
            <a:ext cx="71596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95388"/>
            <a:ext cx="7143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419060"/>
            <a:ext cx="7886700" cy="692219"/>
          </a:xfrm>
        </p:spPr>
        <p:txBody>
          <a:bodyPr anchor="b">
            <a:noAutofit/>
          </a:bodyPr>
          <a:lstStyle>
            <a:lvl1pPr algn="ctr">
              <a:defRPr sz="4400" b="0" i="0">
                <a:latin typeface="Calibri"/>
                <a:ea typeface="Roboto Slab Light" charset="0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05933"/>
            <a:ext cx="78867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latin typeface="Calibri"/>
                <a:ea typeface="Roboto Light" charset="0"/>
                <a:cs typeface="Calibri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8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latin typeface="Calibri"/>
                <a:cs typeface="Calibri"/>
              </a:rPr>
              <a:t>Click to edit Master title style</a:t>
            </a:r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D9DE5A2A-C1F4-4619-8E6C-DC6A66EBAAB6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0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9D0C212A-87F8-4BC9-A017-3877F1204CA4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Calibri"/>
                <a:ea typeface="Roboto Medium" charset="0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>
            <a:lvl1pPr>
              <a:defRPr sz="3000" b="0" i="0">
                <a:latin typeface="Calibri"/>
                <a:ea typeface="Roboto Medium" charset="0"/>
                <a:cs typeface="Calibri"/>
              </a:defRPr>
            </a:lvl1pPr>
            <a:lvl2pPr>
              <a:defRPr sz="2400" b="0" i="0">
                <a:latin typeface="Calibri"/>
                <a:ea typeface="Roboto Medium" charset="0"/>
                <a:cs typeface="Calibri"/>
              </a:defRPr>
            </a:lvl2pPr>
            <a:lvl3pPr>
              <a:defRPr sz="2000" b="0" i="0">
                <a:latin typeface="Calibri"/>
                <a:ea typeface="Roboto Medium" charset="0"/>
                <a:cs typeface="Calibri"/>
              </a:defRPr>
            </a:lvl3pPr>
            <a:lvl4pPr>
              <a:defRPr sz="1800" b="0" i="0">
                <a:latin typeface="Calibri"/>
                <a:ea typeface="Roboto Medium" charset="0"/>
                <a:cs typeface="Calibri"/>
              </a:defRPr>
            </a:lvl4pPr>
            <a:lvl5pPr>
              <a:defRPr sz="1800" b="0" i="0">
                <a:latin typeface="Calibri"/>
                <a:ea typeface="Roboto Medium" charset="0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4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14DFBE21-BE3C-456B-84F6-C0682C68235B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2"/>
          </p:nvPr>
        </p:nvSpPr>
        <p:spPr>
          <a:xfrm>
            <a:off x="628650" y="1935898"/>
            <a:ext cx="7886700" cy="41070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Calibri"/>
                <a:ea typeface="Roboto Medium" charset="0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2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latin typeface="Calibri"/>
                <a:cs typeface="Calibri"/>
              </a:rPr>
              <a:t>Click to edit Master title style</a:t>
            </a: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8CCC62A2-EB60-4BB2-89DA-118B41FA2396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07705"/>
            <a:ext cx="3886200" cy="4005470"/>
          </a:xfrm>
        </p:spPr>
        <p:txBody>
          <a:bodyPr/>
          <a:lstStyle>
            <a:lvl1pPr>
              <a:defRPr b="0" i="0">
                <a:latin typeface="Calibri"/>
                <a:ea typeface="Roboto Medium" charset="0"/>
                <a:cs typeface="Calibri"/>
              </a:defRPr>
            </a:lvl1pPr>
            <a:lvl2pPr>
              <a:defRPr sz="1800" b="0" i="0">
                <a:latin typeface="Calibri"/>
                <a:ea typeface="Roboto Medium" charset="0"/>
                <a:cs typeface="Calibri"/>
              </a:defRPr>
            </a:lvl2pPr>
            <a:lvl3pPr>
              <a:defRPr sz="1800" b="0" i="0">
                <a:latin typeface="Calibri"/>
                <a:ea typeface="Roboto Medium" charset="0"/>
                <a:cs typeface="Calibri"/>
              </a:defRPr>
            </a:lvl3pPr>
            <a:lvl4pPr>
              <a:defRPr sz="1800" b="0" i="0">
                <a:latin typeface="Calibri"/>
                <a:ea typeface="Roboto Medium" charset="0"/>
                <a:cs typeface="Calibri"/>
              </a:defRPr>
            </a:lvl4pPr>
            <a:lvl5pPr>
              <a:defRPr sz="1800" b="0" i="0">
                <a:latin typeface="Calibri"/>
                <a:ea typeface="Roboto Medium" charset="0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2007705"/>
            <a:ext cx="3886200" cy="4005470"/>
          </a:xfrm>
        </p:spPr>
        <p:txBody>
          <a:bodyPr/>
          <a:lstStyle>
            <a:lvl1pPr>
              <a:defRPr b="0" i="0">
                <a:latin typeface="Calibri"/>
                <a:ea typeface="Roboto Medium" charset="0"/>
                <a:cs typeface="Calibri"/>
              </a:defRPr>
            </a:lvl1pPr>
            <a:lvl2pPr>
              <a:defRPr sz="1800" b="0" i="0">
                <a:latin typeface="Calibri"/>
                <a:ea typeface="Roboto Medium" charset="0"/>
                <a:cs typeface="Calibri"/>
              </a:defRPr>
            </a:lvl2pPr>
            <a:lvl3pPr>
              <a:defRPr sz="1800" b="0" i="0">
                <a:latin typeface="Calibri"/>
                <a:ea typeface="Roboto Medium" charset="0"/>
                <a:cs typeface="Calibri"/>
              </a:defRPr>
            </a:lvl3pPr>
            <a:lvl4pPr>
              <a:defRPr sz="1800" b="0" i="0">
                <a:latin typeface="Calibri"/>
                <a:ea typeface="Roboto Medium" charset="0"/>
                <a:cs typeface="Calibri"/>
              </a:defRPr>
            </a:lvl4pPr>
            <a:lvl5pPr>
              <a:defRPr sz="1800" b="0" i="0">
                <a:latin typeface="Calibri"/>
                <a:ea typeface="Roboto Medium" charset="0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9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C694F958-AC36-46E4-BA25-3B55D8FFC5D5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17643"/>
            <a:ext cx="3868340" cy="899388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latin typeface="Calibri"/>
                <a:ea typeface="Roboto" charset="0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031"/>
            <a:ext cx="3868340" cy="3272632"/>
          </a:xfrm>
        </p:spPr>
        <p:txBody>
          <a:bodyPr>
            <a:normAutofit/>
          </a:bodyPr>
          <a:lstStyle>
            <a:lvl1pPr>
              <a:defRPr sz="2200">
                <a:latin typeface="Calibri"/>
                <a:ea typeface="Roboto" charset="0"/>
                <a:cs typeface="Calibri"/>
              </a:defRPr>
            </a:lvl1pPr>
            <a:lvl2pPr>
              <a:defRPr sz="2200">
                <a:latin typeface="Calibri"/>
                <a:ea typeface="Roboto" charset="0"/>
                <a:cs typeface="Calibri"/>
              </a:defRPr>
            </a:lvl2pPr>
            <a:lvl3pPr>
              <a:defRPr sz="2200">
                <a:latin typeface="Calibri"/>
                <a:ea typeface="Roboto" charset="0"/>
                <a:cs typeface="Calibri"/>
              </a:defRPr>
            </a:lvl3pPr>
            <a:lvl4pPr>
              <a:defRPr sz="2200">
                <a:latin typeface="Calibri"/>
                <a:ea typeface="Roboto" charset="0"/>
                <a:cs typeface="Calibri"/>
              </a:defRPr>
            </a:lvl4pPr>
            <a:lvl5pPr>
              <a:defRPr sz="2200">
                <a:latin typeface="Calibri"/>
                <a:ea typeface="Roboto" charset="0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17643"/>
            <a:ext cx="3887391" cy="899388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latin typeface="Calibri"/>
                <a:ea typeface="Roboto" charset="0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7031"/>
            <a:ext cx="3887391" cy="3272632"/>
          </a:xfrm>
        </p:spPr>
        <p:txBody>
          <a:bodyPr>
            <a:normAutofit/>
          </a:bodyPr>
          <a:lstStyle>
            <a:lvl1pPr>
              <a:defRPr sz="2200">
                <a:latin typeface="Calibri"/>
                <a:ea typeface="Roboto" charset="0"/>
                <a:cs typeface="Calibri"/>
              </a:defRPr>
            </a:lvl1pPr>
            <a:lvl2pPr>
              <a:defRPr sz="2200">
                <a:latin typeface="Calibri"/>
                <a:ea typeface="Roboto" charset="0"/>
                <a:cs typeface="Calibri"/>
              </a:defRPr>
            </a:lvl2pPr>
            <a:lvl3pPr>
              <a:defRPr sz="2200">
                <a:latin typeface="Calibri"/>
                <a:ea typeface="Roboto" charset="0"/>
                <a:cs typeface="Calibri"/>
              </a:defRPr>
            </a:lvl3pPr>
            <a:lvl4pPr>
              <a:defRPr sz="2200">
                <a:latin typeface="Calibri"/>
                <a:ea typeface="Roboto" charset="0"/>
                <a:cs typeface="Calibri"/>
              </a:defRPr>
            </a:lvl4pPr>
            <a:lvl5pPr>
              <a:defRPr sz="2200">
                <a:latin typeface="Calibri"/>
                <a:ea typeface="Roboto" charset="0"/>
                <a:cs typeface="Calibri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Calibri"/>
                <a:ea typeface="Roboto Medium" charset="0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latin typeface="Calibri"/>
                <a:cs typeface="Calibri"/>
              </a:rPr>
              <a:t>Click to edit Master title style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34D19036-35E7-4E64-8780-B3302733E14F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87826"/>
            <a:ext cx="4629150" cy="4045226"/>
          </a:xfrm>
        </p:spPr>
        <p:txBody>
          <a:bodyPr>
            <a:normAutofit/>
          </a:bodyPr>
          <a:lstStyle>
            <a:lvl1pPr>
              <a:defRPr sz="2200">
                <a:latin typeface="Calibri"/>
                <a:ea typeface="Roboto" charset="0"/>
                <a:cs typeface="Calibri"/>
              </a:defRPr>
            </a:lvl1pPr>
            <a:lvl2pPr>
              <a:defRPr sz="2200">
                <a:latin typeface="Calibri"/>
                <a:ea typeface="Roboto" charset="0"/>
                <a:cs typeface="Calibri"/>
              </a:defRPr>
            </a:lvl2pPr>
            <a:lvl3pPr>
              <a:defRPr sz="2200">
                <a:latin typeface="Calibri"/>
                <a:ea typeface="Roboto" charset="0"/>
                <a:cs typeface="Calibri"/>
              </a:defRPr>
            </a:lvl3pPr>
            <a:lvl4pPr>
              <a:defRPr sz="2200">
                <a:latin typeface="Calibri"/>
                <a:ea typeface="Roboto" charset="0"/>
                <a:cs typeface="Calibri"/>
              </a:defRPr>
            </a:lvl4pPr>
            <a:lvl5pPr>
              <a:defRPr sz="2200">
                <a:latin typeface="Calibri"/>
                <a:ea typeface="Roboto" charset="0"/>
                <a:cs typeface="Calibri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87826"/>
            <a:ext cx="2949178" cy="4045226"/>
          </a:xfrm>
        </p:spPr>
        <p:txBody>
          <a:bodyPr/>
          <a:lstStyle>
            <a:lvl1pPr marL="0" indent="0">
              <a:buNone/>
              <a:defRPr sz="2000">
                <a:latin typeface="Calibri"/>
                <a:ea typeface="Roboto" charset="0"/>
                <a:cs typeface="Calibri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7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latin typeface="Calibri"/>
                <a:cs typeface="Calibri"/>
              </a:rPr>
              <a:t>Click to edit Master title style</a:t>
            </a: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6D4E67F2-81D0-45F3-B8B4-70DFFAAA04C0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1695" y="1958008"/>
            <a:ext cx="3894845" cy="402534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Calibri"/>
                <a:ea typeface="Roboto" charset="0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650" y="1958008"/>
            <a:ext cx="3814141" cy="4025349"/>
          </a:xfrm>
        </p:spPr>
        <p:txBody>
          <a:bodyPr>
            <a:normAutofit/>
          </a:bodyPr>
          <a:lstStyle>
            <a:lvl1pPr>
              <a:defRPr sz="2000">
                <a:latin typeface="Calibri"/>
                <a:ea typeface="Roboto" charset="0"/>
                <a:cs typeface="Calibri"/>
              </a:defRPr>
            </a:lvl1pPr>
            <a:lvl2pPr>
              <a:defRPr sz="2000">
                <a:latin typeface="Calibri"/>
                <a:ea typeface="Roboto" charset="0"/>
                <a:cs typeface="Calibri"/>
              </a:defRPr>
            </a:lvl2pPr>
            <a:lvl3pPr>
              <a:defRPr sz="2000">
                <a:latin typeface="Calibri"/>
                <a:ea typeface="Roboto" charset="0"/>
                <a:cs typeface="Calibri"/>
              </a:defRPr>
            </a:lvl3pPr>
            <a:lvl4pPr>
              <a:defRPr sz="2000">
                <a:latin typeface="Calibri"/>
                <a:ea typeface="Roboto" charset="0"/>
                <a:cs typeface="Calibri"/>
              </a:defRPr>
            </a:lvl4pPr>
            <a:lvl5pPr>
              <a:defRPr sz="2000">
                <a:latin typeface="Calibri"/>
                <a:ea typeface="Roboto" charset="0"/>
                <a:cs typeface="Calibri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170238"/>
            <a:ext cx="78867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965575"/>
            <a:ext cx="7886700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dirty="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6286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A6A6A6"/>
                </a:solidFill>
              </a:defRPr>
            </a:lvl1pPr>
          </a:lstStyle>
          <a:p>
            <a:fld id="{CC550DAC-763D-401F-B340-2B9598AFDA7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-7938" y="0"/>
            <a:ext cx="9159876" cy="1573213"/>
          </a:xfrm>
          <a:prstGeom prst="rect">
            <a:avLst/>
          </a:prstGeom>
          <a:solidFill>
            <a:srgbClr val="EE7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alibri"/>
          <a:ea typeface="MS PGothic" pitchFamily="34" charset="-128"/>
          <a:cs typeface="Calibri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3000" kern="1200">
          <a:solidFill>
            <a:schemeClr val="tx1"/>
          </a:solidFill>
          <a:latin typeface="Calibri"/>
          <a:ea typeface="MS PGothic" pitchFamily="34" charset="-128"/>
          <a:cs typeface="Calibri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MS PGothic" pitchFamily="34" charset="-128"/>
          <a:cs typeface="Calibri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Calibri"/>
          <a:ea typeface="MS PGothic" pitchFamily="34" charset="-128"/>
          <a:cs typeface="Calibri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Calibri"/>
          <a:ea typeface="MS PGothic" pitchFamily="34" charset="-128"/>
          <a:cs typeface="Calibri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Calibri"/>
          <a:ea typeface="MS PGothic" pitchFamily="34" charset="-128"/>
          <a:cs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hyperlink" Target="https://facebook.com/InsideHigherEdDC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itter.com/insidehighered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s://linkedin.com/company/inside-higher-ed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idehighered.com/booklet/2018-survey-college-and-university-business-officers" TargetMode="External"/><Relationship Id="rId2" Type="http://schemas.openxmlformats.org/officeDocument/2006/relationships/hyperlink" Target="https://www.insidehighered.com/news/survey/peril-private-colleges-survey-business-officers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itter.com/insidehighered" TargetMode="External"/><Relationship Id="rId3" Type="http://schemas.openxmlformats.org/officeDocument/2006/relationships/hyperlink" Target="mailto:Doug.lederman@insidehighered.com" TargetMode="External"/><Relationship Id="rId7" Type="http://schemas.openxmlformats.org/officeDocument/2006/relationships/image" Target="../media/image7.png"/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linkedin.com/company/inside-higher-ed/" TargetMode="External"/><Relationship Id="rId5" Type="http://schemas.openxmlformats.org/officeDocument/2006/relationships/image" Target="../media/image6.png"/><Relationship Id="rId4" Type="http://schemas.openxmlformats.org/officeDocument/2006/relationships/hyperlink" Target="https://facebook.com/InsideHigherEdDC/" TargetMode="External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>
          <a:xfrm>
            <a:off x="628650" y="3073400"/>
            <a:ext cx="7886700" cy="692150"/>
          </a:xfrm>
        </p:spPr>
        <p:txBody>
          <a:bodyPr/>
          <a:lstStyle/>
          <a:p>
            <a:r>
              <a:rPr lang="en-US" altLang="en-US" sz="4000" dirty="0">
                <a:latin typeface="Roboto Light"/>
                <a:ea typeface="MS PGothic" pitchFamily="34" charset="-128"/>
              </a:rPr>
              <a:t>The 2018 Survey of College and University Business Officers</a:t>
            </a:r>
          </a:p>
        </p:txBody>
      </p:sp>
      <p:sp>
        <p:nvSpPr>
          <p:cNvPr id="20482" name="Subtitle 2"/>
          <p:cNvSpPr>
            <a:spLocks noGrp="1"/>
          </p:cNvSpPr>
          <p:nvPr>
            <p:ph type="subTitle" idx="1"/>
          </p:nvPr>
        </p:nvSpPr>
        <p:spPr>
          <a:xfrm>
            <a:off x="628650" y="4006117"/>
            <a:ext cx="7886700" cy="1655762"/>
          </a:xfrm>
        </p:spPr>
        <p:txBody>
          <a:bodyPr/>
          <a:lstStyle/>
          <a:p>
            <a:r>
              <a:rPr lang="en-US" altLang="en-US" dirty="0">
                <a:latin typeface="Roboto Light"/>
                <a:ea typeface="MS PGothic" pitchFamily="34" charset="-128"/>
              </a:rPr>
              <a:t>An </a:t>
            </a:r>
            <a:r>
              <a:rPr lang="en-US" altLang="en-US" i="1" dirty="0">
                <a:latin typeface="Roboto Light"/>
                <a:ea typeface="MS PGothic" pitchFamily="34" charset="-128"/>
              </a:rPr>
              <a:t>Inside Higher Ed</a:t>
            </a:r>
            <a:r>
              <a:rPr lang="en-US" altLang="en-US" dirty="0">
                <a:latin typeface="Roboto Light"/>
                <a:ea typeface="MS PGothic" pitchFamily="34" charset="-128"/>
              </a:rPr>
              <a:t> Webcast</a:t>
            </a:r>
            <a:br>
              <a:rPr lang="en-US" altLang="en-US" dirty="0">
                <a:latin typeface="Roboto Light"/>
                <a:ea typeface="MS PGothic" pitchFamily="34" charset="-128"/>
              </a:rPr>
            </a:br>
            <a:r>
              <a:rPr lang="en-US" altLang="en-US" dirty="0">
                <a:latin typeface="Roboto Light"/>
                <a:ea typeface="MS PGothic" pitchFamily="34" charset="-128"/>
              </a:rPr>
              <a:t>August 9, 2018</a:t>
            </a:r>
            <a:br>
              <a:rPr lang="en-US" altLang="en-US" dirty="0">
                <a:latin typeface="Roboto Light"/>
                <a:ea typeface="MS PGothic" pitchFamily="34" charset="-128"/>
              </a:rPr>
            </a:br>
            <a:r>
              <a:rPr lang="en-US" altLang="en-US" dirty="0">
                <a:latin typeface="Roboto Light"/>
                <a:ea typeface="MS PGothic" pitchFamily="34" charset="-128"/>
              </a:rPr>
              <a:t>2 p.m. EDT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2FC8C5-E11F-4E98-BBD6-0056C035FAEB}"/>
              </a:ext>
            </a:extLst>
          </p:cNvPr>
          <p:cNvSpPr txBox="1"/>
          <p:nvPr/>
        </p:nvSpPr>
        <p:spPr>
          <a:xfrm>
            <a:off x="7742479" y="6077808"/>
            <a:ext cx="3736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Roboto Slab Light"/>
              </a:rPr>
              <a:t>Follow us on: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723364-626A-4B2E-B059-64FAE5EC5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12" y="412881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Rectangle 19">
            <a:extLst>
              <a:ext uri="{FF2B5EF4-FFF2-40B4-BE49-F238E27FC236}">
                <a16:creationId xmlns:a16="http://schemas.microsoft.com/office/drawing/2014/main" id="{E7AC6742-A448-47BF-AB89-849C2F4D4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12" y="4641449"/>
            <a:ext cx="92149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695110C1-C8B0-40E5-8BC9-B690BD72E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161" y="5802007"/>
            <a:ext cx="9144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1">
            <a:extLst>
              <a:ext uri="{FF2B5EF4-FFF2-40B4-BE49-F238E27FC236}">
                <a16:creationId xmlns:a16="http://schemas.microsoft.com/office/drawing/2014/main" id="{FB780BAC-9E15-4AB3-A591-C1D2C9E82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844" y="4922179"/>
            <a:ext cx="9144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5" name="Picture 24">
            <a:hlinkClick r:id="rId2"/>
            <a:extLst>
              <a:ext uri="{FF2B5EF4-FFF2-40B4-BE49-F238E27FC236}">
                <a16:creationId xmlns:a16="http://schemas.microsoft.com/office/drawing/2014/main" id="{93DCA5CB-CE5F-4E73-BFF7-EFAB7E565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1491" y="6381171"/>
            <a:ext cx="386862" cy="386862"/>
          </a:xfrm>
          <a:prstGeom prst="rect">
            <a:avLst/>
          </a:prstGeom>
        </p:spPr>
      </p:pic>
      <p:pic>
        <p:nvPicPr>
          <p:cNvPr id="27" name="Picture 26">
            <a:hlinkClick r:id="rId4"/>
            <a:extLst>
              <a:ext uri="{FF2B5EF4-FFF2-40B4-BE49-F238E27FC236}">
                <a16:creationId xmlns:a16="http://schemas.microsoft.com/office/drawing/2014/main" id="{38594D9F-EBB0-40E0-A71A-315E5269F2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24729" y="6381171"/>
            <a:ext cx="386862" cy="386862"/>
          </a:xfrm>
          <a:prstGeom prst="rect">
            <a:avLst/>
          </a:prstGeom>
        </p:spPr>
      </p:pic>
      <p:pic>
        <p:nvPicPr>
          <p:cNvPr id="29" name="Picture 28">
            <a:hlinkClick r:id="rId6" action="ppaction://hlinkfile"/>
            <a:extLst>
              <a:ext uri="{FF2B5EF4-FFF2-40B4-BE49-F238E27FC236}">
                <a16:creationId xmlns:a16="http://schemas.microsoft.com/office/drawing/2014/main" id="{9624C488-1024-463C-858B-E6A6CCB7AB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8252" y="6381171"/>
            <a:ext cx="386863" cy="38686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074B7-93F4-4DD6-8999-10970383C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" pitchFamily="2" charset="0"/>
                <a:ea typeface="Roboto" pitchFamily="2" charset="0"/>
              </a:rPr>
              <a:t>Judging Financial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7105D-F37A-4233-8310-39D782D24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27C95EC0-40F0-483A-8687-9969524BF4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4412325"/>
              </p:ext>
            </p:extLst>
          </p:nvPr>
        </p:nvGraphicFramePr>
        <p:xfrm>
          <a:off x="228599" y="1958010"/>
          <a:ext cx="8670303" cy="4186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7333">
                  <a:extLst>
                    <a:ext uri="{9D8B030D-6E8A-4147-A177-3AD203B41FA5}">
                      <a16:colId xmlns:a16="http://schemas.microsoft.com/office/drawing/2014/main" val="3908283110"/>
                    </a:ext>
                  </a:extLst>
                </a:gridCol>
                <a:gridCol w="1583273">
                  <a:extLst>
                    <a:ext uri="{9D8B030D-6E8A-4147-A177-3AD203B41FA5}">
                      <a16:colId xmlns:a16="http://schemas.microsoft.com/office/drawing/2014/main" val="2708829050"/>
                    </a:ext>
                  </a:extLst>
                </a:gridCol>
                <a:gridCol w="1734060">
                  <a:extLst>
                    <a:ext uri="{9D8B030D-6E8A-4147-A177-3AD203B41FA5}">
                      <a16:colId xmlns:a16="http://schemas.microsoft.com/office/drawing/2014/main" val="2150652483"/>
                    </a:ext>
                  </a:extLst>
                </a:gridCol>
                <a:gridCol w="2035637">
                  <a:extLst>
                    <a:ext uri="{9D8B030D-6E8A-4147-A177-3AD203B41FA5}">
                      <a16:colId xmlns:a16="http://schemas.microsoft.com/office/drawing/2014/main" val="3735468464"/>
                    </a:ext>
                  </a:extLst>
                </a:gridCol>
              </a:tblGrid>
              <a:tr h="634361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% Very Important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Private </a:t>
                      </a:r>
                      <a:b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</a:br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Nonprofit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241423"/>
                  </a:ext>
                </a:extLst>
              </a:tr>
              <a:tr h="48625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Net Operating Revenues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67%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102935"/>
                  </a:ext>
                </a:extLst>
              </a:tr>
              <a:tr h="83928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Unrestricted Net Assets (increase or decrease)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014515"/>
                  </a:ext>
                </a:extLst>
              </a:tr>
              <a:tr h="48625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Rate of Net Tuition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865385"/>
                  </a:ext>
                </a:extLst>
              </a:tr>
              <a:tr h="48625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Primary Reserve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493419"/>
                  </a:ext>
                </a:extLst>
              </a:tr>
              <a:tr h="48625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Cash on Hand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47%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928671"/>
                  </a:ext>
                </a:extLst>
              </a:tr>
              <a:tr h="486255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Viability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Roboto" pitchFamily="2" charset="0"/>
                          <a:ea typeface="Roboto" pitchFamily="2" charset="0"/>
                        </a:rPr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562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280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074B7-93F4-4DD6-8999-10970383C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 "/>
              </a:rPr>
              <a:t>As Pressure Builds, </a:t>
            </a:r>
            <a:br>
              <a:rPr lang="en-US" dirty="0">
                <a:latin typeface="Roboto "/>
              </a:rPr>
            </a:br>
            <a:r>
              <a:rPr lang="en-US" dirty="0">
                <a:latin typeface="Roboto "/>
              </a:rPr>
              <a:t>Views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7105D-F37A-4233-8310-39D782D24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Roboto "/>
              </a:rPr>
              <a:t>CBOs lacking confidence in financial future 2X likelier than peers (23% to 11%) to say they’d discussed merger. Also likelier to believe institution would merge (13% to 8%) and should merge (26% to 10%).</a:t>
            </a:r>
          </a:p>
          <a:p>
            <a:r>
              <a:rPr lang="en-US" sz="2400" dirty="0">
                <a:latin typeface="Roboto "/>
              </a:rPr>
              <a:t>Almost twice as likely (32% to 17%) to strongly agree that tuition discount rate is unsustainable, but only modestly more likely to say they would cut discount rate in 2018-19 (29% to 26%).</a:t>
            </a:r>
          </a:p>
          <a:p>
            <a:r>
              <a:rPr lang="en-US" sz="2400" dirty="0">
                <a:latin typeface="Roboto "/>
              </a:rPr>
              <a:t>Less likely to believe presidents and trustees were realistic. Roughly 15 percentage points lower in saying trustees and senior administrators "are aware of and understand" financial challenges facing the institution.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9C664-1192-4E44-A8FD-E64F4735398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267" y="34786"/>
            <a:ext cx="2774120" cy="156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177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83269-119D-476B-A368-81366C72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Roboto" pitchFamily="2" charset="0"/>
                <a:ea typeface="Roboto" pitchFamily="2" charset="0"/>
              </a:rPr>
              <a:t>Focus on Small Private 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A7F60-E035-4A48-AB26-9BFC7CF86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Roboto" pitchFamily="2" charset="0"/>
                <a:ea typeface="Roboto" pitchFamily="2" charset="0"/>
              </a:rPr>
              <a:t>Most dramatic change in views.</a:t>
            </a:r>
          </a:p>
          <a:p>
            <a:r>
              <a:rPr lang="en-US" sz="2400" dirty="0">
                <a:latin typeface="Roboto" pitchFamily="2" charset="0"/>
                <a:ea typeface="Roboto" pitchFamily="2" charset="0"/>
              </a:rPr>
              <a:t>8 percentage point drop </a:t>
            </a:r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in confidence (52% to 44%)</a:t>
            </a:r>
          </a:p>
          <a:p>
            <a:r>
              <a:rPr lang="en-US" sz="2400" dirty="0">
                <a:latin typeface="Roboto" pitchFamily="2" charset="0"/>
                <a:ea typeface="Roboto" pitchFamily="2" charset="0"/>
              </a:rPr>
              <a:t>9 percentage point increase in concern </a:t>
            </a:r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about discount rate (to 68%, 20 points higher than any other sector)</a:t>
            </a:r>
          </a:p>
          <a:p>
            <a:r>
              <a:rPr lang="en-US" sz="2400" dirty="0">
                <a:latin typeface="Roboto" pitchFamily="2" charset="0"/>
                <a:ea typeface="Roboto" pitchFamily="2" charset="0"/>
              </a:rPr>
              <a:t>24% said senior leaders had discussed merger, up from 5% in 2017.</a:t>
            </a:r>
          </a:p>
          <a:p>
            <a:r>
              <a:rPr lang="en-US" sz="2400" dirty="0">
                <a:latin typeface="Roboto" pitchFamily="2" charset="0"/>
                <a:ea typeface="Roboto" pitchFamily="2" charset="0"/>
              </a:rPr>
              <a:t>42% said they would lower discount rate in 2018-19, up from 29% in 2017.</a:t>
            </a:r>
          </a:p>
        </p:txBody>
      </p:sp>
      <p:pic>
        <p:nvPicPr>
          <p:cNvPr id="5" name="Picture 4" descr="A tree in a park&#10;&#10;Description generated with very high confidence">
            <a:extLst>
              <a:ext uri="{FF2B5EF4-FFF2-40B4-BE49-F238E27FC236}">
                <a16:creationId xmlns:a16="http://schemas.microsoft.com/office/drawing/2014/main" id="{FE832E43-20A9-49B0-B84F-CD2C93CC3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507" y="1560443"/>
            <a:ext cx="2705493" cy="169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239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074B7-93F4-4DD6-8999-10970383C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" pitchFamily="2" charset="0"/>
                <a:ea typeface="Roboto" pitchFamily="2" charset="0"/>
              </a:rPr>
              <a:t>Public College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7105D-F37A-4233-8310-39D782D24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oboto" pitchFamily="2" charset="0"/>
                <a:ea typeface="Roboto" pitchFamily="2" charset="0"/>
              </a:rPr>
              <a:t>More confident, generally, than private college peers.</a:t>
            </a:r>
          </a:p>
          <a:p>
            <a:r>
              <a:rPr lang="en-US" dirty="0">
                <a:latin typeface="Roboto" pitchFamily="2" charset="0"/>
                <a:ea typeface="Roboto" pitchFamily="2" charset="0"/>
              </a:rPr>
              <a:t>New questions about public institutions:</a:t>
            </a:r>
          </a:p>
          <a:p>
            <a:pPr lvl="1"/>
            <a:r>
              <a:rPr lang="en-US" dirty="0">
                <a:latin typeface="Roboto" pitchFamily="2" charset="0"/>
                <a:ea typeface="Roboto" pitchFamily="2" charset="0"/>
              </a:rPr>
              <a:t>¼ of CBOs (24%) say institution froze tuition in 2017-18, 23% plan to do so in 2018-19.</a:t>
            </a:r>
          </a:p>
          <a:p>
            <a:pPr lvl="1"/>
            <a:r>
              <a:rPr lang="en-US" dirty="0">
                <a:latin typeface="Roboto" pitchFamily="2" charset="0"/>
                <a:ea typeface="Roboto" pitchFamily="2" charset="0"/>
              </a:rPr>
              <a:t>Public doctoral CBOs say 25% of budgets coming from state, average dropping to 20% in 2019.</a:t>
            </a:r>
          </a:p>
          <a:p>
            <a:pPr lvl="1"/>
            <a:r>
              <a:rPr lang="en-US" dirty="0">
                <a:latin typeface="Roboto" pitchFamily="2" charset="0"/>
                <a:ea typeface="Roboto" pitchFamily="2" charset="0"/>
              </a:rPr>
              <a:t>Interest in more support on compliance from state systems.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latin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077904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074B7-93F4-4DD6-8999-10970383C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" pitchFamily="2" charset="0"/>
                <a:ea typeface="Roboto" pitchFamily="2" charset="0"/>
              </a:rPr>
              <a:t>Debt and Debt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7105D-F37A-4233-8310-39D782D24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Roboto" pitchFamily="2" charset="0"/>
                <a:ea typeface="Roboto" pitchFamily="2" charset="0"/>
              </a:rPr>
              <a:t>Proportion of CBOs saying their college had too much debt up at public doctoral universities (to 18% from 4% last year) and private baccalaureate colleges (to 22% from 9%).</a:t>
            </a:r>
          </a:p>
          <a:p>
            <a:r>
              <a:rPr lang="en-US" sz="2400" dirty="0">
                <a:latin typeface="Roboto" pitchFamily="2" charset="0"/>
                <a:ea typeface="Roboto" pitchFamily="2" charset="0"/>
              </a:rPr>
              <a:t>Public/private difference in share of operating budget going to debt service – 6% at private, 3% at public. But 4.9% at public </a:t>
            </a:r>
            <a:r>
              <a:rPr lang="en-US" sz="2400" dirty="0" err="1">
                <a:latin typeface="Roboto" pitchFamily="2" charset="0"/>
                <a:ea typeface="Roboto" pitchFamily="2" charset="0"/>
              </a:rPr>
              <a:t>doctorals</a:t>
            </a:r>
            <a:r>
              <a:rPr lang="en-US" sz="2400" dirty="0">
                <a:latin typeface="Roboto" pitchFamily="2" charset="0"/>
                <a:ea typeface="Roboto" pitchFamily="2" charset="0"/>
              </a:rPr>
              <a:t>.</a:t>
            </a:r>
          </a:p>
          <a:p>
            <a:r>
              <a:rPr lang="en-US" sz="2400" dirty="0">
                <a:latin typeface="Roboto" pitchFamily="2" charset="0"/>
                <a:ea typeface="Roboto" pitchFamily="2" charset="0"/>
              </a:rPr>
              <a:t>One third of all CBOs said viability ratio was at or below 1.0, potentially cause for concern.</a:t>
            </a:r>
          </a:p>
        </p:txBody>
      </p:sp>
    </p:spTree>
    <p:extLst>
      <p:ext uri="{BB962C8B-B14F-4D97-AF65-F5344CB8AC3E}">
        <p14:creationId xmlns:p14="http://schemas.microsoft.com/office/powerpoint/2010/main" val="2065501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074B7-93F4-4DD6-8999-10970383C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" pitchFamily="2" charset="0"/>
                <a:ea typeface="Roboto" pitchFamily="2" charset="0"/>
              </a:rPr>
              <a:t>Other Findings</a:t>
            </a:r>
            <a:r>
              <a:rPr lang="en-US" dirty="0">
                <a:latin typeface="Roboto Light"/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7105D-F37A-4233-8310-39D782D24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Roboto" pitchFamily="2" charset="0"/>
                <a:ea typeface="Roboto" pitchFamily="2" charset="0"/>
              </a:rPr>
              <a:t>1/3 of business officers at private baccalaureate colleges said at least 10% of annual budget supported by endowment revenue; 1 in 6 put figure at 15% or more. 1/3 said they would lower payout rate next year.</a:t>
            </a:r>
          </a:p>
          <a:p>
            <a:r>
              <a:rPr lang="en-US" sz="2800" dirty="0">
                <a:latin typeface="Roboto" pitchFamily="2" charset="0"/>
                <a:ea typeface="Roboto" pitchFamily="2" charset="0"/>
              </a:rPr>
              <a:t>Majority of CBOs say they lack data to make “informed decisions” in wide range of important areas, including program efficacy, performance of technology, units, programs.</a:t>
            </a:r>
          </a:p>
          <a:p>
            <a:endParaRPr lang="en-US" dirty="0"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032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074B7-93F4-4DD6-8999-10970383C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" pitchFamily="2" charset="0"/>
                <a:ea typeface="Roboto" pitchFamily="2" charset="0"/>
              </a:rPr>
              <a:t>More Information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7105D-F37A-4233-8310-39D782D24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3691"/>
            <a:ext cx="7886700" cy="371362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Roboto" pitchFamily="2" charset="0"/>
                <a:ea typeface="Roboto" pitchFamily="2" charset="0"/>
              </a:rPr>
              <a:t>Article link:</a:t>
            </a:r>
          </a:p>
          <a:p>
            <a:pPr marL="0" indent="0">
              <a:buNone/>
            </a:pPr>
            <a:r>
              <a:rPr lang="en-US" dirty="0">
                <a:latin typeface="Roboto" pitchFamily="2" charset="0"/>
                <a:ea typeface="Roboto" pitchFamily="2" charset="0"/>
                <a:hlinkClick r:id="rId2"/>
              </a:rPr>
              <a:t>https://www.insidehighered.com/news/survey/peril-private-colleges-survey-business-officers</a:t>
            </a:r>
            <a:endParaRPr lang="en-US" dirty="0"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endParaRPr lang="en-US" dirty="0"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r>
              <a:rPr lang="en-US" dirty="0">
                <a:latin typeface="Roboto" pitchFamily="2" charset="0"/>
                <a:ea typeface="Roboto" pitchFamily="2" charset="0"/>
              </a:rPr>
              <a:t>Report download:</a:t>
            </a:r>
          </a:p>
          <a:p>
            <a:pPr marL="0" indent="0">
              <a:buNone/>
            </a:pPr>
            <a:r>
              <a:rPr lang="en-US" dirty="0">
                <a:latin typeface="Roboto" pitchFamily="2" charset="0"/>
                <a:ea typeface="Roboto" pitchFamily="2" charset="0"/>
                <a:hlinkClick r:id="rId3"/>
              </a:rPr>
              <a:t>https://www.insidehighered.com/booklet/2018-survey-college-and-university-business-officers</a:t>
            </a:r>
            <a:endParaRPr lang="en-US" dirty="0">
              <a:latin typeface="Roboto" pitchFamily="2" charset="0"/>
              <a:ea typeface="Roboto" pitchFamily="2" charset="0"/>
            </a:endParaRPr>
          </a:p>
          <a:p>
            <a:endParaRPr lang="en-US" dirty="0"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739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06D03-44B8-4A41-8464-D08B85851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Roboto" pitchFamily="2" charset="0"/>
                <a:ea typeface="Roboto" pitchFamily="2" charset="0"/>
              </a:rPr>
              <a:t>Thank You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265A9E-FBAB-4A95-8B45-CB7FA33089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24" y="2486228"/>
            <a:ext cx="2900363" cy="507699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858D35-5243-47E2-B30D-6050F7AC183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951" y="2421381"/>
            <a:ext cx="2819399" cy="6680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A31DBB1-F0D1-4196-865F-D626B92236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0" y="4643087"/>
            <a:ext cx="3332344" cy="16661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18030CF-1575-436A-AA01-44078A7B50C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188" y="4800600"/>
            <a:ext cx="2583930" cy="103066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F630058-0F03-40B2-806A-49DE5E037E3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894" y="3406098"/>
            <a:ext cx="3256189" cy="103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8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8D1E7-2D8D-40B5-B13A-7DEA59EC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" pitchFamily="2" charset="0"/>
                <a:ea typeface="Roboto" pitchFamily="2" charset="0"/>
              </a:rPr>
              <a:t>Presenters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F64F6-F616-40F0-8E00-AA3A86C16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Roboto" pitchFamily="2" charset="0"/>
                <a:ea typeface="Roboto" pitchFamily="2" charset="0"/>
              </a:rPr>
              <a:t>Scott Jaschik, editor and co-founder, </a:t>
            </a:r>
            <a:r>
              <a:rPr lang="en-US" i="1" dirty="0">
                <a:latin typeface="Roboto" pitchFamily="2" charset="0"/>
                <a:ea typeface="Roboto" pitchFamily="2" charset="0"/>
              </a:rPr>
              <a:t>Inside Higher Ed</a:t>
            </a:r>
          </a:p>
          <a:p>
            <a:pPr marL="0" indent="0">
              <a:buNone/>
            </a:pPr>
            <a:r>
              <a:rPr lang="en-US" dirty="0">
                <a:latin typeface="Roboto" pitchFamily="2" charset="0"/>
                <a:ea typeface="Roboto" pitchFamily="2" charset="0"/>
                <a:hlinkClick r:id="rId2"/>
              </a:rPr>
              <a:t>scott.jaschik@insidehighered.com</a:t>
            </a:r>
            <a:endParaRPr lang="en-US" dirty="0"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endParaRPr lang="en-US" dirty="0"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r>
              <a:rPr lang="en-US" dirty="0">
                <a:latin typeface="Roboto" pitchFamily="2" charset="0"/>
                <a:ea typeface="Roboto" pitchFamily="2" charset="0"/>
              </a:rPr>
              <a:t>Doug Lederman, editor and co-founder, </a:t>
            </a:r>
            <a:r>
              <a:rPr lang="en-US" i="1" dirty="0">
                <a:latin typeface="Roboto" pitchFamily="2" charset="0"/>
                <a:ea typeface="Roboto" pitchFamily="2" charset="0"/>
              </a:rPr>
              <a:t>Inside Higher Ed</a:t>
            </a:r>
          </a:p>
          <a:p>
            <a:pPr marL="0" indent="0">
              <a:buNone/>
            </a:pPr>
            <a:r>
              <a:rPr lang="en-US" dirty="0">
                <a:latin typeface="Roboto" pitchFamily="2" charset="0"/>
                <a:ea typeface="Roboto" pitchFamily="2" charset="0"/>
                <a:hlinkClick r:id="rId3"/>
              </a:rPr>
              <a:t>doug.lederman@insidehighered.com</a:t>
            </a:r>
            <a:endParaRPr lang="en-US" dirty="0"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endParaRPr lang="en-US" dirty="0">
              <a:latin typeface="Roboto" pitchFamily="2" charset="0"/>
              <a:ea typeface="Roboto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hlinkClick r:id="rId4"/>
            <a:extLst>
              <a:ext uri="{FF2B5EF4-FFF2-40B4-BE49-F238E27FC236}">
                <a16:creationId xmlns:a16="http://schemas.microsoft.com/office/drawing/2014/main" id="{4213DFE0-90F3-4202-A58A-E82B1CD9D2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014" y="6381171"/>
            <a:ext cx="386862" cy="386862"/>
          </a:xfrm>
          <a:prstGeom prst="rect">
            <a:avLst/>
          </a:prstGeom>
        </p:spPr>
      </p:pic>
      <p:pic>
        <p:nvPicPr>
          <p:cNvPr id="5" name="Picture 4">
            <a:hlinkClick r:id="rId6"/>
            <a:extLst>
              <a:ext uri="{FF2B5EF4-FFF2-40B4-BE49-F238E27FC236}">
                <a16:creationId xmlns:a16="http://schemas.microsoft.com/office/drawing/2014/main" id="{47DB169C-1D37-4FA8-B8E1-9290A3712C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0252" y="6381171"/>
            <a:ext cx="386862" cy="386862"/>
          </a:xfrm>
          <a:prstGeom prst="rect">
            <a:avLst/>
          </a:prstGeom>
        </p:spPr>
      </p:pic>
      <p:pic>
        <p:nvPicPr>
          <p:cNvPr id="6" name="Picture 5">
            <a:hlinkClick r:id="rId8" action="ppaction://hlinkfile"/>
            <a:extLst>
              <a:ext uri="{FF2B5EF4-FFF2-40B4-BE49-F238E27FC236}">
                <a16:creationId xmlns:a16="http://schemas.microsoft.com/office/drawing/2014/main" id="{07506472-17FB-426C-934C-028BDDAF47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3775" y="6381171"/>
            <a:ext cx="386863" cy="3868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70CBAD2-4C15-4DB5-B60A-627E9A7AA4E1}"/>
              </a:ext>
            </a:extLst>
          </p:cNvPr>
          <p:cNvSpPr txBox="1"/>
          <p:nvPr/>
        </p:nvSpPr>
        <p:spPr>
          <a:xfrm>
            <a:off x="12401" y="6042992"/>
            <a:ext cx="1416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Roboto Slab Light"/>
              </a:rPr>
              <a:t>Follow us on:</a:t>
            </a:r>
          </a:p>
        </p:txBody>
      </p:sp>
    </p:spTree>
    <p:extLst>
      <p:ext uri="{BB962C8B-B14F-4D97-AF65-F5344CB8AC3E}">
        <p14:creationId xmlns:p14="http://schemas.microsoft.com/office/powerpoint/2010/main" val="348516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EF0EC-D467-453D-A922-24430171E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" pitchFamily="2" charset="0"/>
                <a:ea typeface="Roboto" pitchFamily="2" charset="0"/>
              </a:rPr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C6829-68F6-4BD0-9DD2-DE51B81A6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Roboto Regular" pitchFamily="2" charset="0"/>
                <a:ea typeface="Roboto Regular" pitchFamily="2" charset="0"/>
              </a:rPr>
              <a:t>Questions prepared by </a:t>
            </a:r>
            <a:r>
              <a:rPr lang="en-US" sz="2800" i="1" dirty="0">
                <a:latin typeface="Roboto Regular" pitchFamily="2" charset="0"/>
                <a:ea typeface="Roboto Regular" pitchFamily="2" charset="0"/>
              </a:rPr>
              <a:t>Inside Higher Ed, </a:t>
            </a:r>
            <a:r>
              <a:rPr lang="en-US" sz="2800" dirty="0">
                <a:latin typeface="Roboto Regular" pitchFamily="2" charset="0"/>
                <a:ea typeface="Roboto Regular" pitchFamily="2" charset="0"/>
              </a:rPr>
              <a:t>in collaboration with Gallup.</a:t>
            </a:r>
          </a:p>
          <a:p>
            <a:r>
              <a:rPr lang="en-US" sz="2800" dirty="0">
                <a:latin typeface="Roboto Regular" pitchFamily="2" charset="0"/>
                <a:ea typeface="Roboto Regular" pitchFamily="2" charset="0"/>
              </a:rPr>
              <a:t>Polling conducted by Gallup in May/June.</a:t>
            </a:r>
          </a:p>
          <a:p>
            <a:r>
              <a:rPr lang="en-US" sz="2800" dirty="0">
                <a:latin typeface="Roboto Regular" pitchFamily="2" charset="0"/>
                <a:ea typeface="Roboto Regular" pitchFamily="2" charset="0"/>
              </a:rPr>
              <a:t>Results from 413 chief business officers.</a:t>
            </a:r>
          </a:p>
          <a:p>
            <a:r>
              <a:rPr lang="en-US" sz="2800" dirty="0">
                <a:latin typeface="Roboto Regular" pitchFamily="2" charset="0"/>
                <a:ea typeface="Roboto Regular" pitchFamily="2" charset="0"/>
              </a:rPr>
              <a:t>Complete anonymity for respondents, but answers coded to allow for breakdown by sector,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716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B54D-3FE5-4A6C-B353-0A02A10C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/>
          <a:lstStyle/>
          <a:p>
            <a:r>
              <a:rPr lang="en-US" dirty="0">
                <a:latin typeface="Roboto "/>
              </a:rPr>
              <a:t>Key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AC5F1-C160-4CDD-8804-923650F2E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/>
          <a:p>
            <a:r>
              <a:rPr lang="en-US" sz="2400" dirty="0">
                <a:latin typeface="Roboto" pitchFamily="2" charset="0"/>
                <a:ea typeface="Roboto" pitchFamily="2" charset="0"/>
              </a:rPr>
              <a:t>CBOs of private four-year colleges have </a:t>
            </a:r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declining confidence in </a:t>
            </a:r>
            <a:r>
              <a:rPr lang="en-US" sz="2400" dirty="0" err="1">
                <a:latin typeface="Roboto" pitchFamily="2" charset="0"/>
                <a:ea typeface="Roboto" pitchFamily="2" charset="0"/>
              </a:rPr>
              <a:t>longterm</a:t>
            </a:r>
            <a:r>
              <a:rPr lang="en-US" sz="2400" dirty="0">
                <a:latin typeface="Roboto" pitchFamily="2" charset="0"/>
                <a:ea typeface="Roboto" pitchFamily="2" charset="0"/>
              </a:rPr>
              <a:t> stability </a:t>
            </a:r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of their institutions; most other sectors </a:t>
            </a:r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steady, community colleges up.</a:t>
            </a:r>
          </a:p>
          <a:p>
            <a:r>
              <a:rPr lang="en-US" sz="2400" dirty="0">
                <a:latin typeface="Roboto" pitchFamily="2" charset="0"/>
                <a:ea typeface="Roboto" pitchFamily="2" charset="0"/>
              </a:rPr>
              <a:t>More business officers say merger being discussed </a:t>
            </a:r>
            <a:br>
              <a:rPr lang="en-US" sz="2400" dirty="0">
                <a:latin typeface="Roboto" pitchFamily="2" charset="0"/>
                <a:ea typeface="Roboto" pitchFamily="2" charset="0"/>
              </a:rPr>
            </a:br>
            <a:r>
              <a:rPr lang="en-US" sz="2400" dirty="0">
                <a:latin typeface="Roboto" pitchFamily="2" charset="0"/>
                <a:ea typeface="Roboto" pitchFamily="2" charset="0"/>
              </a:rPr>
              <a:t>by senior leaders; sharp rise for private baccalaureate colleges (from 5% to 24%); CBOs likelier to think their institutions </a:t>
            </a:r>
            <a:r>
              <a:rPr lang="en-US" sz="2400" i="1" dirty="0">
                <a:latin typeface="Roboto" pitchFamily="2" charset="0"/>
                <a:ea typeface="Roboto" pitchFamily="2" charset="0"/>
              </a:rPr>
              <a:t>should</a:t>
            </a:r>
            <a:r>
              <a:rPr lang="en-US" sz="2400" dirty="0">
                <a:latin typeface="Roboto" pitchFamily="2" charset="0"/>
                <a:ea typeface="Roboto" pitchFamily="2" charset="0"/>
              </a:rPr>
              <a:t> merge than that they will.</a:t>
            </a:r>
          </a:p>
          <a:p>
            <a:r>
              <a:rPr lang="en-US" sz="2400" dirty="0">
                <a:latin typeface="Roboto" pitchFamily="2" charset="0"/>
                <a:ea typeface="Roboto" pitchFamily="2" charset="0"/>
              </a:rPr>
              <a:t>Growing concern about tuition discount rates at public and private four-year colleges.</a:t>
            </a:r>
          </a:p>
          <a:p>
            <a:r>
              <a:rPr lang="en-US" sz="2400" dirty="0">
                <a:latin typeface="Roboto" pitchFamily="2" charset="0"/>
                <a:ea typeface="Roboto" pitchFamily="2" charset="0"/>
              </a:rPr>
              <a:t>CBOs’ strategies focus on expanding enrollment, not cutting programs or making other hard decisions.</a:t>
            </a:r>
          </a:p>
          <a:p>
            <a:endParaRPr lang="en-US" dirty="0">
              <a:latin typeface="Roboto Ligh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77D414-2701-43B4-8B10-36C9D28158D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916" y="1597295"/>
            <a:ext cx="2288474" cy="171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69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83599-D48B-4C71-8A25-CDE26DC53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 "/>
              </a:rPr>
              <a:t>How Confident Are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C8CFC-C6DF-423E-9574-E1220266F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8E2C234D-5D7A-41C7-A21B-4ADCEFB6D12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434" y="1848954"/>
            <a:ext cx="8547132" cy="4316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5889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EF0EC-D467-453D-A922-24430171E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 "/>
              </a:rPr>
              <a:t>Discount Rate Dangers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BEB7A9E-A371-47C3-AB50-3C2000316B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705516"/>
            <a:ext cx="7811824" cy="4591589"/>
          </a:xfrm>
        </p:spPr>
      </p:pic>
    </p:spTree>
    <p:extLst>
      <p:ext uri="{BB962C8B-B14F-4D97-AF65-F5344CB8AC3E}">
        <p14:creationId xmlns:p14="http://schemas.microsoft.com/office/powerpoint/2010/main" val="1439284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06D03-44B8-4A41-8464-D08B85851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08742"/>
            <a:ext cx="8763000" cy="93344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Roboto" pitchFamily="2" charset="0"/>
                <a:ea typeface="Roboto" pitchFamily="2" charset="0"/>
              </a:rPr>
              <a:t>Mergers and Consolidation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7A1FEE-9FD2-4740-97EB-6F18223608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518780"/>
              </p:ext>
            </p:extLst>
          </p:nvPr>
        </p:nvGraphicFramePr>
        <p:xfrm>
          <a:off x="228600" y="1943100"/>
          <a:ext cx="8579840" cy="3778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6328">
                  <a:extLst>
                    <a:ext uri="{9D8B030D-6E8A-4147-A177-3AD203B41FA5}">
                      <a16:colId xmlns:a16="http://schemas.microsoft.com/office/drawing/2014/main" val="1307681767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2217872440"/>
                    </a:ext>
                  </a:extLst>
                </a:gridCol>
                <a:gridCol w="771787">
                  <a:extLst>
                    <a:ext uri="{9D8B030D-6E8A-4147-A177-3AD203B41FA5}">
                      <a16:colId xmlns:a16="http://schemas.microsoft.com/office/drawing/2014/main" val="707504834"/>
                    </a:ext>
                  </a:extLst>
                </a:gridCol>
                <a:gridCol w="922789">
                  <a:extLst>
                    <a:ext uri="{9D8B030D-6E8A-4147-A177-3AD203B41FA5}">
                      <a16:colId xmlns:a16="http://schemas.microsoft.com/office/drawing/2014/main" val="4241238949"/>
                    </a:ext>
                  </a:extLst>
                </a:gridCol>
                <a:gridCol w="956345">
                  <a:extLst>
                    <a:ext uri="{9D8B030D-6E8A-4147-A177-3AD203B41FA5}">
                      <a16:colId xmlns:a16="http://schemas.microsoft.com/office/drawing/2014/main" val="2308493842"/>
                    </a:ext>
                  </a:extLst>
                </a:gridCol>
                <a:gridCol w="883353">
                  <a:extLst>
                    <a:ext uri="{9D8B030D-6E8A-4147-A177-3AD203B41FA5}">
                      <a16:colId xmlns:a16="http://schemas.microsoft.com/office/drawing/2014/main" val="240721778"/>
                    </a:ext>
                  </a:extLst>
                </a:gridCol>
                <a:gridCol w="962225">
                  <a:extLst>
                    <a:ext uri="{9D8B030D-6E8A-4147-A177-3AD203B41FA5}">
                      <a16:colId xmlns:a16="http://schemas.microsoft.com/office/drawing/2014/main" val="983426512"/>
                    </a:ext>
                  </a:extLst>
                </a:gridCol>
              </a:tblGrid>
              <a:tr h="825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</a:t>
                      </a:r>
                      <a:br>
                        <a:rPr lang="en-US" dirty="0"/>
                      </a:br>
                      <a:r>
                        <a:rPr lang="en-US" dirty="0"/>
                        <a:t>Nonprofit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188593"/>
                  </a:ext>
                </a:extLst>
              </a:tr>
              <a:tr h="4780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801992"/>
                  </a:ext>
                </a:extLst>
              </a:tr>
              <a:tr h="825047">
                <a:tc>
                  <a:txBody>
                    <a:bodyPr/>
                    <a:lstStyle/>
                    <a:p>
                      <a:r>
                        <a:rPr lang="en-US" dirty="0"/>
                        <a:t>“Serious internal discussions” </a:t>
                      </a:r>
                      <a:br>
                        <a:rPr lang="en-US" dirty="0"/>
                      </a:br>
                      <a:r>
                        <a:rPr lang="en-US" dirty="0"/>
                        <a:t>about merger? (% Yes)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734483"/>
                  </a:ext>
                </a:extLst>
              </a:tr>
              <a:tr h="825047">
                <a:tc>
                  <a:txBody>
                    <a:bodyPr/>
                    <a:lstStyle/>
                    <a:p>
                      <a:r>
                        <a:rPr lang="en-US" dirty="0"/>
                        <a:t>How likely to merge? </a:t>
                      </a:r>
                      <a:br>
                        <a:rPr lang="en-US" dirty="0"/>
                      </a:br>
                      <a:r>
                        <a:rPr lang="en-US" dirty="0"/>
                        <a:t>(% Very or Somewhat)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28953"/>
                  </a:ext>
                </a:extLst>
              </a:tr>
              <a:tr h="825047">
                <a:tc>
                  <a:txBody>
                    <a:bodyPr/>
                    <a:lstStyle/>
                    <a:p>
                      <a:r>
                        <a:rPr lang="en-US" dirty="0"/>
                        <a:t>Should your institution merge? (% Yes)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844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003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EF0EC-D467-453D-A922-24430171E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" pitchFamily="2" charset="0"/>
                <a:ea typeface="Roboto" pitchFamily="2" charset="0"/>
              </a:rPr>
              <a:t>How CBOs Are Responding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17D117-75EE-4DDE-8601-DD3863D27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AE9CA42-045C-407F-8618-F4F1C95715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034997"/>
              </p:ext>
            </p:extLst>
          </p:nvPr>
        </p:nvGraphicFramePr>
        <p:xfrm>
          <a:off x="292232" y="1958010"/>
          <a:ext cx="8389856" cy="4320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9248">
                  <a:extLst>
                    <a:ext uri="{9D8B030D-6E8A-4147-A177-3AD203B41FA5}">
                      <a16:colId xmlns:a16="http://schemas.microsoft.com/office/drawing/2014/main" val="1483974812"/>
                    </a:ext>
                  </a:extLst>
                </a:gridCol>
                <a:gridCol w="1410858">
                  <a:extLst>
                    <a:ext uri="{9D8B030D-6E8A-4147-A177-3AD203B41FA5}">
                      <a16:colId xmlns:a16="http://schemas.microsoft.com/office/drawing/2014/main" val="4220342881"/>
                    </a:ext>
                  </a:extLst>
                </a:gridCol>
                <a:gridCol w="1327866">
                  <a:extLst>
                    <a:ext uri="{9D8B030D-6E8A-4147-A177-3AD203B41FA5}">
                      <a16:colId xmlns:a16="http://schemas.microsoft.com/office/drawing/2014/main" val="223284111"/>
                    </a:ext>
                  </a:extLst>
                </a:gridCol>
                <a:gridCol w="1161884">
                  <a:extLst>
                    <a:ext uri="{9D8B030D-6E8A-4147-A177-3AD203B41FA5}">
                      <a16:colId xmlns:a16="http://schemas.microsoft.com/office/drawing/2014/main" val="3402641319"/>
                    </a:ext>
                  </a:extLst>
                </a:gridCol>
              </a:tblGrid>
              <a:tr h="594604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 "/>
                        </a:rPr>
                        <a:t>Strategy to Undertake in 2018-19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08191"/>
                  </a:ext>
                </a:extLst>
              </a:tr>
              <a:tr h="594604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 "/>
                        </a:rPr>
                        <a:t>Increase enrollment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72%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25960"/>
                  </a:ext>
                </a:extLst>
              </a:tr>
              <a:tr h="594604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 "/>
                        </a:rPr>
                        <a:t>Launch new academic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63%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011016"/>
                  </a:ext>
                </a:extLst>
              </a:tr>
              <a:tr h="594604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 "/>
                        </a:rPr>
                        <a:t>Collaborate on academic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732063"/>
                  </a:ext>
                </a:extLst>
              </a:tr>
              <a:tr h="594604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 "/>
                        </a:rPr>
                        <a:t>Collaborate on administrative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657467"/>
                  </a:ext>
                </a:extLst>
              </a:tr>
              <a:tr h="7526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Roboto "/>
                        </a:rPr>
                        <a:t>Eliminate underperforming academic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505968"/>
                  </a:ext>
                </a:extLst>
              </a:tr>
              <a:tr h="594604">
                <a:tc>
                  <a:txBody>
                    <a:bodyPr/>
                    <a:lstStyle/>
                    <a:p>
                      <a:r>
                        <a:rPr lang="en-US" dirty="0">
                          <a:latin typeface="Roboto "/>
                        </a:rPr>
                        <a:t>Lower discount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Roboto "/>
                        </a:rPr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695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67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EF0EC-D467-453D-A922-24430171E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boto" pitchFamily="2" charset="0"/>
                <a:ea typeface="Roboto" pitchFamily="2" charset="0"/>
              </a:rPr>
              <a:t>Reporting and Transparency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C6829-68F6-4BD0-9DD2-DE51B81A6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Roboto "/>
              </a:rPr>
              <a:t>Two-thirds (64%) say they run </a:t>
            </a:r>
            <a:br>
              <a:rPr lang="en-US" sz="2400" dirty="0">
                <a:latin typeface="Roboto "/>
              </a:rPr>
            </a:br>
            <a:r>
              <a:rPr lang="en-US" sz="2400" dirty="0">
                <a:latin typeface="Roboto "/>
              </a:rPr>
              <a:t>monthly reports to year end; 27% run quarterly.</a:t>
            </a:r>
          </a:p>
          <a:p>
            <a:r>
              <a:rPr lang="en-US" sz="2400" dirty="0">
                <a:latin typeface="Roboto "/>
              </a:rPr>
              <a:t>7 in 10 say they distribute to cabinet and trustees; 12% with faculty leaders.</a:t>
            </a:r>
          </a:p>
          <a:p>
            <a:r>
              <a:rPr lang="en-US" sz="2400" dirty="0">
                <a:latin typeface="Roboto "/>
              </a:rPr>
              <a:t>¾ of CBOs say students, faculty/staff and alumni "very" (15%) or "somewhat" (61%) aware of campus financial health; 86% say senior leaders give “accurate and sufficient” information to other constituents.</a:t>
            </a:r>
          </a:p>
          <a:p>
            <a:r>
              <a:rPr lang="en-US" sz="2400" dirty="0">
                <a:latin typeface="Roboto "/>
              </a:rPr>
              <a:t>BUT: CBOs who are NOT</a:t>
            </a:r>
            <a:r>
              <a:rPr lang="en-US" sz="2400" i="1" dirty="0">
                <a:latin typeface="Roboto "/>
              </a:rPr>
              <a:t> </a:t>
            </a:r>
            <a:r>
              <a:rPr lang="en-US" sz="2400" dirty="0">
                <a:latin typeface="Roboto "/>
              </a:rPr>
              <a:t>confident in institutions’ financial future are LESS likely to say that campus constituents are aware of financial health and that administrators give those groups good information.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2404AB-F7B9-4CC9-9281-D40782E18B1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010" y="1263898"/>
            <a:ext cx="3691426" cy="99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84575"/>
      </p:ext>
    </p:extLst>
  </p:cSld>
  <p:clrMapOvr>
    <a:masterClrMapping/>
  </p:clrMapOvr>
</p:sld>
</file>

<file path=ppt/theme/theme1.xml><?xml version="1.0" encoding="utf-8"?>
<a:theme xmlns:a="http://schemas.openxmlformats.org/drawingml/2006/main" name="IHE_Template_Standard_Compatible">
  <a:themeElements>
    <a:clrScheme name="DRAFT - IHE Branding 2017">
      <a:dk1>
        <a:srgbClr val="333333"/>
      </a:dk1>
      <a:lt1>
        <a:sysClr val="window" lastClr="FFFFFF"/>
      </a:lt1>
      <a:dk2>
        <a:srgbClr val="000000"/>
      </a:dk2>
      <a:lt2>
        <a:srgbClr val="E7E6E6"/>
      </a:lt2>
      <a:accent1>
        <a:srgbClr val="EF7521"/>
      </a:accent1>
      <a:accent2>
        <a:srgbClr val="8FAA3F"/>
      </a:accent2>
      <a:accent3>
        <a:srgbClr val="3E67A7"/>
      </a:accent3>
      <a:accent4>
        <a:srgbClr val="333333"/>
      </a:accent4>
      <a:accent5>
        <a:srgbClr val="E4E4E4"/>
      </a:accent5>
      <a:accent6>
        <a:srgbClr val="EF7521"/>
      </a:accent6>
      <a:hlink>
        <a:srgbClr val="EF7521"/>
      </a:hlink>
      <a:folHlink>
        <a:srgbClr val="EF752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534</TotalTime>
  <Words>656</Words>
  <Application>Microsoft Office PowerPoint</Application>
  <PresentationFormat>On-screen Show (4:3)</PresentationFormat>
  <Paragraphs>156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MS PGothic</vt:lpstr>
      <vt:lpstr>MS PGothic</vt:lpstr>
      <vt:lpstr>Arial</vt:lpstr>
      <vt:lpstr>Calibri</vt:lpstr>
      <vt:lpstr>Calibri Light</vt:lpstr>
      <vt:lpstr>Courier New</vt:lpstr>
      <vt:lpstr>Roboto</vt:lpstr>
      <vt:lpstr>Roboto </vt:lpstr>
      <vt:lpstr>Roboto Light</vt:lpstr>
      <vt:lpstr>Roboto Medium</vt:lpstr>
      <vt:lpstr>Roboto Regular</vt:lpstr>
      <vt:lpstr>Roboto Slab Light</vt:lpstr>
      <vt:lpstr>IHE_Template_Standard_Compatible</vt:lpstr>
      <vt:lpstr>The 2018 Survey of College and University Business Officers</vt:lpstr>
      <vt:lpstr>Presenters</vt:lpstr>
      <vt:lpstr>Methodology</vt:lpstr>
      <vt:lpstr>Key Findings</vt:lpstr>
      <vt:lpstr>How Confident Are You?</vt:lpstr>
      <vt:lpstr>Discount Rate Dangers</vt:lpstr>
      <vt:lpstr>Mergers and Consolidation</vt:lpstr>
      <vt:lpstr>How CBOs Are Responding</vt:lpstr>
      <vt:lpstr>Reporting and Transparency</vt:lpstr>
      <vt:lpstr>Judging Financial Health</vt:lpstr>
      <vt:lpstr>As Pressure Builds,  Views Change</vt:lpstr>
      <vt:lpstr>Focus on Small Private Colleges</vt:lpstr>
      <vt:lpstr>Public College Perspective</vt:lpstr>
      <vt:lpstr>Debt and Debt Service</vt:lpstr>
      <vt:lpstr>Other Findings </vt:lpstr>
      <vt:lpstr>More Information </vt:lpstr>
      <vt:lpstr>Thank You</vt:lpstr>
    </vt:vector>
  </TitlesOfParts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Lederman</dc:creator>
  <cp:lastModifiedBy>Morgan Hutchings</cp:lastModifiedBy>
  <cp:revision>16</cp:revision>
  <dcterms:created xsi:type="dcterms:W3CDTF">2018-08-01T21:27:40Z</dcterms:created>
  <dcterms:modified xsi:type="dcterms:W3CDTF">2018-08-08T20:27:21Z</dcterms:modified>
</cp:coreProperties>
</file>