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256" r:id="rId2"/>
    <p:sldId id="257" r:id="rId3"/>
    <p:sldId id="280" r:id="rId4"/>
    <p:sldId id="279" r:id="rId5"/>
    <p:sldId id="282" r:id="rId6"/>
    <p:sldId id="260" r:id="rId7"/>
    <p:sldId id="281" r:id="rId8"/>
    <p:sldId id="286" r:id="rId9"/>
    <p:sldId id="283" r:id="rId10"/>
    <p:sldId id="284" r:id="rId11"/>
    <p:sldId id="285" r:id="rId12"/>
    <p:sldId id="262" r:id="rId13"/>
    <p:sldId id="288" r:id="rId14"/>
    <p:sldId id="290" r:id="rId15"/>
    <p:sldId id="276" r:id="rId16"/>
    <p:sldId id="289" r:id="rId17"/>
    <p:sldId id="270" r:id="rId18"/>
    <p:sldId id="26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06A0515-8CA5-49C9-AF1B-E4D91B216EAA}" type="datetimeFigureOut">
              <a:rPr lang="en-US" altLang="en-US"/>
              <a:pPr/>
              <a:t>11/25/2018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2A04CC-ED75-44D8-AEBA-6D230E05ECF4}" type="slidenum">
              <a:rPr lang="en-US" altLang="en-US"/>
              <a:pPr/>
              <a:t>‹#›</a:t>
            </a:fld>
            <a:endParaRPr lang="en-US" altLang="en-US"/>
          </a:p>
        </p:txBody>
      </p:sp>
    </p:spTree>
    <p:extLst>
      <p:ext uri="{BB962C8B-B14F-4D97-AF65-F5344CB8AC3E}">
        <p14:creationId xmlns:p14="http://schemas.microsoft.com/office/powerpoint/2010/main" val="18637384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1C04DAD-B2D6-4136-ADF2-0E83C4F5B251}" type="datetimeFigureOut">
              <a:rPr lang="en-US" altLang="en-US"/>
              <a:pPr/>
              <a:t>11/25/2018</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3C275CF-895E-4AB3-B2C4-D3F4CD162FE8}" type="slidenum">
              <a:rPr lang="en-US" altLang="en-US"/>
              <a:pPr/>
              <a:t>‹#›</a:t>
            </a:fld>
            <a:endParaRPr lang="en-US" altLang="en-US"/>
          </a:p>
        </p:txBody>
      </p:sp>
    </p:spTree>
    <p:extLst>
      <p:ext uri="{BB962C8B-B14F-4D97-AF65-F5344CB8AC3E}">
        <p14:creationId xmlns:p14="http://schemas.microsoft.com/office/powerpoint/2010/main" val="4604445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Reasons why: When those who describe themselves as technology supporters are asked why that's the case, the three top answers were that they like experimenting with new instructional methods and tools (60 percent), they believe their students learn better when engaged with effective tech tools (58 percent) and they have had success with ed tech in the past (57 percent).</a:t>
            </a:r>
          </a:p>
          <a:p>
            <a:r>
              <a:rPr lang="en-US" dirty="0"/>
              <a:t>When the much smaller number of professors who said they don't support increased use of technology were asked why that's so, their top answer (67 percent) suggests a strong philosophical opposition: "I am confident that instruction delivered without using technology most effectively serves my students." Smaller numbers cited too much corporate influence (44 percent) and loss of faculty control (40 percent).</a:t>
            </a:r>
          </a:p>
          <a:p>
            <a:endParaRPr lang="en-US" dirty="0"/>
          </a:p>
        </p:txBody>
      </p:sp>
      <p:sp>
        <p:nvSpPr>
          <p:cNvPr id="4" name="Slide Number Placeholder 3"/>
          <p:cNvSpPr>
            <a:spLocks noGrp="1"/>
          </p:cNvSpPr>
          <p:nvPr>
            <p:ph type="sldNum" sz="quarter" idx="5"/>
          </p:nvPr>
        </p:nvSpPr>
        <p:spPr/>
        <p:txBody>
          <a:bodyPr/>
          <a:lstStyle/>
          <a:p>
            <a:fld id="{13C275CF-895E-4AB3-B2C4-D3F4CD162FE8}" type="slidenum">
              <a:rPr lang="en-US" altLang="en-US" smtClean="0"/>
              <a:pPr/>
              <a:t>5</a:t>
            </a:fld>
            <a:endParaRPr lang="en-US" altLang="en-US"/>
          </a:p>
        </p:txBody>
      </p:sp>
    </p:spTree>
    <p:extLst>
      <p:ext uri="{BB962C8B-B14F-4D97-AF65-F5344CB8AC3E}">
        <p14:creationId xmlns:p14="http://schemas.microsoft.com/office/powerpoint/2010/main" val="279019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instructors who have taught a blended or hybrid course -- one that mixes in-person and online components -- is growing slowly but steadily, too, edging up from 36 percent last year to 38 percent this year. About three-quarters of those who have taught a blended course said they were involved in designing the course.</a:t>
            </a:r>
          </a:p>
        </p:txBody>
      </p:sp>
      <p:sp>
        <p:nvSpPr>
          <p:cNvPr id="4" name="Slide Number Placeholder 3"/>
          <p:cNvSpPr>
            <a:spLocks noGrp="1"/>
          </p:cNvSpPr>
          <p:nvPr>
            <p:ph type="sldNum" sz="quarter" idx="10"/>
          </p:nvPr>
        </p:nvSpPr>
        <p:spPr/>
        <p:txBody>
          <a:bodyPr/>
          <a:lstStyle/>
          <a:p>
            <a:fld id="{13C275CF-895E-4AB3-B2C4-D3F4CD162FE8}" type="slidenum">
              <a:rPr lang="en-US" altLang="en-US" smtClean="0"/>
              <a:pPr/>
              <a:t>6</a:t>
            </a:fld>
            <a:endParaRPr lang="en-US" altLang="en-US"/>
          </a:p>
        </p:txBody>
      </p:sp>
    </p:spTree>
    <p:extLst>
      <p:ext uri="{BB962C8B-B14F-4D97-AF65-F5344CB8AC3E}">
        <p14:creationId xmlns:p14="http://schemas.microsoft.com/office/powerpoint/2010/main" val="1652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C275CF-895E-4AB3-B2C4-D3F4CD162FE8}" type="slidenum">
              <a:rPr lang="en-US" altLang="en-US" smtClean="0"/>
              <a:pPr/>
              <a:t>7</a:t>
            </a:fld>
            <a:endParaRPr lang="en-US" altLang="en-US"/>
          </a:p>
        </p:txBody>
      </p:sp>
    </p:spTree>
    <p:extLst>
      <p:ext uri="{BB962C8B-B14F-4D97-AF65-F5344CB8AC3E}">
        <p14:creationId xmlns:p14="http://schemas.microsoft.com/office/powerpoint/2010/main" val="104947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who've taught online had more favorable opinions about the effectiveness of online learning than did their peers, but they still rated face-to-face courses higher in most cases. The question on rigorously engaging students in course materials is a good example: while 77 percent of those who had never taught online said online courses were less effective than in-person courses and 21 percent said they were as effective, 51 percent of online instructors said the courses were less effective on engaging students in the material, while 44 percent said they were as effective</a:t>
            </a:r>
          </a:p>
        </p:txBody>
      </p:sp>
      <p:sp>
        <p:nvSpPr>
          <p:cNvPr id="4" name="Slide Number Placeholder 3"/>
          <p:cNvSpPr>
            <a:spLocks noGrp="1"/>
          </p:cNvSpPr>
          <p:nvPr>
            <p:ph type="sldNum" sz="quarter" idx="5"/>
          </p:nvPr>
        </p:nvSpPr>
        <p:spPr/>
        <p:txBody>
          <a:bodyPr/>
          <a:lstStyle/>
          <a:p>
            <a:fld id="{13C275CF-895E-4AB3-B2C4-D3F4CD162FE8}" type="slidenum">
              <a:rPr lang="en-US" altLang="en-US" smtClean="0"/>
              <a:pPr/>
              <a:t>9</a:t>
            </a:fld>
            <a:endParaRPr lang="en-US" altLang="en-US"/>
          </a:p>
        </p:txBody>
      </p:sp>
    </p:spTree>
    <p:extLst>
      <p:ext uri="{BB962C8B-B14F-4D97-AF65-F5344CB8AC3E}">
        <p14:creationId xmlns:p14="http://schemas.microsoft.com/office/powerpoint/2010/main" val="38696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Professors may question whether online learning is improving their students' educational experience, but those who have taught online express confidence that doing so has made them better instructors.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About two-thirds of instructors who had converted a face-to-face course to a blended or hybrid format said they lectured less in the converted course, and a majority (54 percent) said they had incorporated more active learning techniques in the new iteration of the class.</a:t>
            </a:r>
          </a:p>
          <a:p>
            <a:endParaRPr lang="en-US" dirty="0"/>
          </a:p>
        </p:txBody>
      </p:sp>
      <p:sp>
        <p:nvSpPr>
          <p:cNvPr id="4" name="Slide Number Placeholder 3"/>
          <p:cNvSpPr>
            <a:spLocks noGrp="1"/>
          </p:cNvSpPr>
          <p:nvPr>
            <p:ph type="sldNum" sz="quarter" idx="5"/>
          </p:nvPr>
        </p:nvSpPr>
        <p:spPr/>
        <p:txBody>
          <a:bodyPr/>
          <a:lstStyle/>
          <a:p>
            <a:fld id="{13C275CF-895E-4AB3-B2C4-D3F4CD162FE8}" type="slidenum">
              <a:rPr lang="en-US" altLang="en-US" smtClean="0"/>
              <a:pPr/>
              <a:t>10</a:t>
            </a:fld>
            <a:endParaRPr lang="en-US" altLang="en-US"/>
          </a:p>
        </p:txBody>
      </p:sp>
    </p:spTree>
    <p:extLst>
      <p:ext uri="{BB962C8B-B14F-4D97-AF65-F5344CB8AC3E}">
        <p14:creationId xmlns:p14="http://schemas.microsoft.com/office/powerpoint/2010/main" val="31250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Forty-five percent of those who have taught online agreed or strongly agreed that the online courses at any institution could achieve student learning outcomes at least as good as in-person courses; the figure for those who had not taught online was 24 percent.</a:t>
            </a:r>
            <a:br>
              <a:rPr lang="en-US" dirty="0"/>
            </a:br>
            <a:br>
              <a:rPr lang="en-US" dirty="0"/>
            </a:br>
            <a:r>
              <a:rPr lang="en-US" dirty="0"/>
              <a:t>The split was even larger for courses at the professors’ own institution (61 percent of those who had taught online versus 28 percent of the rest), and larger still for the instructors’ own courses (65 percent versus 15 percent).</a:t>
            </a:r>
          </a:p>
        </p:txBody>
      </p:sp>
      <p:sp>
        <p:nvSpPr>
          <p:cNvPr id="4" name="Slide Number Placeholder 3"/>
          <p:cNvSpPr>
            <a:spLocks noGrp="1"/>
          </p:cNvSpPr>
          <p:nvPr>
            <p:ph type="sldNum" sz="quarter" idx="10"/>
          </p:nvPr>
        </p:nvSpPr>
        <p:spPr/>
        <p:txBody>
          <a:bodyPr/>
          <a:lstStyle/>
          <a:p>
            <a:fld id="{13C275CF-895E-4AB3-B2C4-D3F4CD162FE8}" type="slidenum">
              <a:rPr lang="en-US" altLang="en-US" smtClean="0"/>
              <a:pPr/>
              <a:t>12</a:t>
            </a:fld>
            <a:endParaRPr lang="en-US" altLang="en-US"/>
          </a:p>
        </p:txBody>
      </p:sp>
    </p:spTree>
    <p:extLst>
      <p:ext uri="{BB962C8B-B14F-4D97-AF65-F5344CB8AC3E}">
        <p14:creationId xmlns:p14="http://schemas.microsoft.com/office/powerpoint/2010/main" val="747900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544513" y="1081088"/>
            <a:ext cx="1731962" cy="925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288" y="1187450"/>
            <a:ext cx="1536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10200" y="1109663"/>
            <a:ext cx="908050" cy="9080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6570663" y="1109663"/>
            <a:ext cx="906462" cy="9080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8" name="Rectangle 7"/>
          <p:cNvSpPr/>
          <p:nvPr/>
        </p:nvSpPr>
        <p:spPr>
          <a:xfrm>
            <a:off x="7710488" y="1111250"/>
            <a:ext cx="908050" cy="906463"/>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5738" y="1195388"/>
            <a:ext cx="70961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088" y="1195388"/>
            <a:ext cx="7159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1800" y="1195388"/>
            <a:ext cx="71437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8650" y="3419060"/>
            <a:ext cx="7886700" cy="692219"/>
          </a:xfrm>
        </p:spPr>
        <p:txBody>
          <a:bodyPr anchor="b">
            <a:normAutofit/>
          </a:bodyPr>
          <a:lstStyle>
            <a:lvl1pPr algn="ctr">
              <a:defRPr sz="4000">
                <a:latin typeface="Roboto Slab Light" charset="0"/>
                <a:ea typeface="Roboto Slab Light" charset="0"/>
                <a:cs typeface="Roboto Slab Light" charset="0"/>
              </a:defRPr>
            </a:lvl1pPr>
          </a:lstStyle>
          <a:p>
            <a:r>
              <a:rPr lang="en-US"/>
              <a:t>Click to edit Master title style</a:t>
            </a:r>
            <a:endParaRPr lang="en-US" dirty="0"/>
          </a:p>
        </p:txBody>
      </p:sp>
      <p:sp>
        <p:nvSpPr>
          <p:cNvPr id="3" name="Subtitle 2"/>
          <p:cNvSpPr>
            <a:spLocks noGrp="1"/>
          </p:cNvSpPr>
          <p:nvPr>
            <p:ph type="subTitle" idx="1"/>
          </p:nvPr>
        </p:nvSpPr>
        <p:spPr>
          <a:xfrm>
            <a:off x="628650" y="4405933"/>
            <a:ext cx="7886700" cy="1655762"/>
          </a:xfrm>
        </p:spPr>
        <p:txBody>
          <a:bodyPr>
            <a:normAutofit/>
          </a:bodyPr>
          <a:lstStyle>
            <a:lvl1pPr marL="0" indent="0" algn="ctr">
              <a:buNone/>
              <a:defRPr sz="2000" b="0" i="0">
                <a:latin typeface="Roboto Light" charset="0"/>
                <a:ea typeface="Roboto Light" charset="0"/>
                <a:cs typeface="Robot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Footer Placeholder 4"/>
          <p:cNvSpPr>
            <a:spLocks noGrp="1"/>
          </p:cNvSpPr>
          <p:nvPr>
            <p:ph type="ftr" sz="quarter" idx="10"/>
          </p:nvPr>
        </p:nvSpPr>
        <p:spPr/>
        <p:txBody>
          <a:bodyPr/>
          <a:lstStyle>
            <a:lvl1pPr>
              <a:defRPr>
                <a:solidFill>
                  <a:schemeClr val="bg1">
                    <a:lumMod val="65000"/>
                  </a:schemeClr>
                </a:solidFill>
              </a:defRPr>
            </a:lvl1pPr>
          </a:lstStyle>
          <a:p>
            <a:pPr>
              <a:defRPr/>
            </a:pPr>
            <a:endParaRPr lang="en-US"/>
          </a:p>
        </p:txBody>
      </p:sp>
    </p:spTree>
    <p:extLst>
      <p:ext uri="{BB962C8B-B14F-4D97-AF65-F5344CB8AC3E}">
        <p14:creationId xmlns:p14="http://schemas.microsoft.com/office/powerpoint/2010/main" val="369488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DE40D1F4-57E5-4185-ABC4-F36EA9B0B1F5}" type="slidenum">
              <a:rPr lang="en-US" altLang="en-US" sz="1200">
                <a:solidFill>
                  <a:srgbClr val="A6A6A6"/>
                </a:solidFill>
              </a:rPr>
              <a:pPr algn="ctr" eaLnBrk="1" hangingPunct="1"/>
              <a:t>‹#›</a:t>
            </a:fld>
            <a:endParaRPr lang="en-US" altLang="en-US" sz="1200">
              <a:solidFill>
                <a:srgbClr val="A6A6A6"/>
              </a:solidFill>
            </a:endParaRPr>
          </a:p>
        </p:txBody>
      </p:sp>
      <p:sp>
        <p:nvSpPr>
          <p:cNvPr id="2" name="Title 1"/>
          <p:cNvSpPr>
            <a:spLocks noGrp="1"/>
          </p:cNvSpPr>
          <p:nvPr>
            <p:ph type="title"/>
          </p:nvPr>
        </p:nvSpPr>
        <p:spPr>
          <a:xfrm>
            <a:off x="628650" y="0"/>
            <a:ext cx="7886700" cy="1560443"/>
          </a:xfrm>
        </p:spPr>
        <p:txBody>
          <a:bodyPr>
            <a:normAutofit/>
          </a:bodyPr>
          <a:lstStyle>
            <a:lvl1pPr algn="l">
              <a:defRPr sz="4000" b="0" i="0">
                <a:solidFill>
                  <a:schemeClr val="bg1"/>
                </a:solidFill>
                <a:latin typeface="Roboto Medium" charset="0"/>
                <a:ea typeface="Roboto Medium" charset="0"/>
                <a:cs typeface="Roboto Medium" charset="0"/>
              </a:defRPr>
            </a:lvl1pPr>
          </a:lstStyle>
          <a:p>
            <a:r>
              <a:rPr lang="en-US"/>
              <a:t>Click to edit Master title style</a:t>
            </a:r>
            <a:endParaRPr lang="en-US" dirty="0"/>
          </a:p>
        </p:txBody>
      </p:sp>
      <p:sp>
        <p:nvSpPr>
          <p:cNvPr id="3" name="Content Placeholder 2"/>
          <p:cNvSpPr>
            <a:spLocks noGrp="1"/>
          </p:cNvSpPr>
          <p:nvPr>
            <p:ph idx="1"/>
          </p:nvPr>
        </p:nvSpPr>
        <p:spPr>
          <a:xfrm>
            <a:off x="628650" y="1958010"/>
            <a:ext cx="7886700" cy="4084982"/>
          </a:xfrm>
        </p:spPr>
        <p:txBody>
          <a:bodyPr/>
          <a:lstStyle>
            <a:lvl1pPr>
              <a:defRPr b="0" i="0">
                <a:latin typeface="Roboto Regular"/>
                <a:ea typeface="Roboto Medium" charset="0"/>
                <a:cs typeface="Roboto Regular"/>
              </a:defRPr>
            </a:lvl1pPr>
            <a:lvl2pPr>
              <a:defRPr sz="2000" b="0" i="0">
                <a:latin typeface="Roboto Regular"/>
                <a:ea typeface="Roboto Medium" charset="0"/>
                <a:cs typeface="Roboto Regular"/>
              </a:defRPr>
            </a:lvl2pPr>
            <a:lvl3pPr>
              <a:defRPr sz="2000" b="0" i="0">
                <a:latin typeface="Roboto Regular"/>
                <a:ea typeface="Roboto Medium" charset="0"/>
                <a:cs typeface="Roboto Regular"/>
              </a:defRPr>
            </a:lvl3pPr>
            <a:lvl4pPr>
              <a:defRPr sz="2000" b="0" i="0">
                <a:latin typeface="Roboto Regular"/>
                <a:ea typeface="Roboto Medium" charset="0"/>
                <a:cs typeface="Roboto Regular"/>
              </a:defRPr>
            </a:lvl4pPr>
            <a:lvl5pPr>
              <a:defRPr sz="2000" b="0" i="0">
                <a:latin typeface="Roboto Regular"/>
                <a:ea typeface="Roboto Medium" charset="0"/>
                <a:cs typeface="Robo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67998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a:t>Click to edit Master title style</a:t>
            </a:r>
            <a:endParaRPr lang="en-US" dirty="0"/>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BEAF87E9-EDBA-4E8C-8EB7-C22151897AB5}" type="slidenum">
              <a:rPr lang="en-US" altLang="en-US" sz="1200">
                <a:solidFill>
                  <a:srgbClr val="A6A6A6"/>
                </a:solidFill>
              </a:rPr>
              <a:pPr algn="ctr" eaLnBrk="1" hangingPunct="1"/>
              <a:t>‹#›</a:t>
            </a:fld>
            <a:endParaRPr lang="en-US" altLang="en-US" sz="1200">
              <a:solidFill>
                <a:srgbClr val="A6A6A6"/>
              </a:solidFill>
            </a:endParaRPr>
          </a:p>
        </p:txBody>
      </p:sp>
      <p:sp>
        <p:nvSpPr>
          <p:cNvPr id="3" name="Content Placeholder 2"/>
          <p:cNvSpPr>
            <a:spLocks noGrp="1"/>
          </p:cNvSpPr>
          <p:nvPr>
            <p:ph sz="half" idx="1"/>
          </p:nvPr>
        </p:nvSpPr>
        <p:spPr>
          <a:xfrm>
            <a:off x="628650" y="2007705"/>
            <a:ext cx="3886200" cy="4005470"/>
          </a:xfrm>
        </p:spPr>
        <p:txBody>
          <a:bodyPr/>
          <a:lstStyle>
            <a:lvl1pPr>
              <a:defRPr b="0" i="0">
                <a:latin typeface="Roboto Regular"/>
                <a:ea typeface="Roboto Medium" charset="0"/>
                <a:cs typeface="Roboto Regular"/>
              </a:defRPr>
            </a:lvl1pPr>
            <a:lvl2pPr>
              <a:defRPr sz="1800" b="0" i="0">
                <a:latin typeface="Roboto Regular"/>
                <a:ea typeface="Roboto Medium" charset="0"/>
                <a:cs typeface="Roboto Regular"/>
              </a:defRPr>
            </a:lvl2pPr>
            <a:lvl3pPr>
              <a:defRPr sz="1800" b="0" i="0">
                <a:latin typeface="Roboto Regular"/>
                <a:ea typeface="Roboto Medium" charset="0"/>
                <a:cs typeface="Roboto Regular"/>
              </a:defRPr>
            </a:lvl3pPr>
            <a:lvl4pPr>
              <a:defRPr sz="1800" b="0" i="0">
                <a:latin typeface="Roboto Regular"/>
                <a:ea typeface="Roboto Medium" charset="0"/>
                <a:cs typeface="Roboto Regular"/>
              </a:defRPr>
            </a:lvl4pPr>
            <a:lvl5pPr>
              <a:defRPr sz="1800" b="0" i="0">
                <a:latin typeface="Roboto Regular"/>
                <a:ea typeface="Roboto Medium" charset="0"/>
                <a:cs typeface="Robo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3"/>
          </p:nvPr>
        </p:nvSpPr>
        <p:spPr>
          <a:xfrm>
            <a:off x="4629150" y="2007705"/>
            <a:ext cx="3886200" cy="4005470"/>
          </a:xfrm>
        </p:spPr>
        <p:txBody>
          <a:bodyPr/>
          <a:lstStyle>
            <a:lvl1pPr>
              <a:defRPr b="0" i="0">
                <a:latin typeface="Roboto Regular"/>
                <a:ea typeface="Roboto Medium" charset="0"/>
                <a:cs typeface="Roboto Regular"/>
              </a:defRPr>
            </a:lvl1pPr>
            <a:lvl2pPr>
              <a:defRPr sz="1800" b="0" i="0">
                <a:latin typeface="Roboto Regular"/>
                <a:ea typeface="Roboto Medium" charset="0"/>
                <a:cs typeface="Roboto Regular"/>
              </a:defRPr>
            </a:lvl2pPr>
            <a:lvl3pPr>
              <a:defRPr sz="1800" b="0" i="0">
                <a:latin typeface="Roboto Regular"/>
                <a:ea typeface="Roboto Medium" charset="0"/>
                <a:cs typeface="Roboto Regular"/>
              </a:defRPr>
            </a:lvl3pPr>
            <a:lvl4pPr>
              <a:defRPr sz="1800" b="0" i="0">
                <a:latin typeface="Roboto Regular"/>
                <a:ea typeface="Roboto Medium" charset="0"/>
                <a:cs typeface="Roboto Regular"/>
              </a:defRPr>
            </a:lvl4pPr>
            <a:lvl5pPr>
              <a:defRPr sz="1800" b="0" i="0">
                <a:latin typeface="Roboto Regular"/>
                <a:ea typeface="Roboto Medium" charset="0"/>
                <a:cs typeface="Robo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5476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A7CEF6BC-18D0-4CC1-B0E4-0064CB5261E9}" type="slidenum">
              <a:rPr lang="en-US" altLang="en-US" sz="1200">
                <a:solidFill>
                  <a:srgbClr val="A6A6A6"/>
                </a:solidFill>
              </a:rPr>
              <a:pPr algn="ctr" eaLnBrk="1" hangingPunct="1"/>
              <a:t>‹#›</a:t>
            </a:fld>
            <a:endParaRPr lang="en-US" altLang="en-US" sz="1200">
              <a:solidFill>
                <a:srgbClr val="A6A6A6"/>
              </a:solidFill>
            </a:endParaRPr>
          </a:p>
        </p:txBody>
      </p:sp>
      <p:sp>
        <p:nvSpPr>
          <p:cNvPr id="3" name="Text Placeholder 2"/>
          <p:cNvSpPr>
            <a:spLocks noGrp="1"/>
          </p:cNvSpPr>
          <p:nvPr>
            <p:ph type="body" idx="1"/>
          </p:nvPr>
        </p:nvSpPr>
        <p:spPr>
          <a:xfrm>
            <a:off x="629842" y="2017643"/>
            <a:ext cx="3868340" cy="899388"/>
          </a:xfrm>
        </p:spPr>
        <p:txBody>
          <a:bodyPr anchor="b">
            <a:normAutofit/>
          </a:bodyPr>
          <a:lstStyle>
            <a:lvl1pPr marL="0" indent="0">
              <a:buNone/>
              <a:defRPr sz="2000" b="1">
                <a:latin typeface="Roboto" charset="0"/>
                <a:ea typeface="Roboto" charset="0"/>
                <a:cs typeface="Robot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917031"/>
            <a:ext cx="3868340" cy="3272632"/>
          </a:xfrm>
        </p:spPr>
        <p:txBody>
          <a:bodyPr>
            <a:normAutofit/>
          </a:bodyPr>
          <a:lstStyle>
            <a:lvl1pPr>
              <a:defRPr sz="2000">
                <a:latin typeface="Roboto" charset="0"/>
                <a:ea typeface="Roboto" charset="0"/>
                <a:cs typeface="Roboto" charset="0"/>
              </a:defRPr>
            </a:lvl1pPr>
            <a:lvl2pPr>
              <a:defRPr sz="2000">
                <a:latin typeface="Roboto" charset="0"/>
                <a:ea typeface="Roboto" charset="0"/>
                <a:cs typeface="Roboto" charset="0"/>
              </a:defRPr>
            </a:lvl2pPr>
            <a:lvl3pPr>
              <a:defRPr sz="2000">
                <a:latin typeface="Roboto" charset="0"/>
                <a:ea typeface="Roboto" charset="0"/>
                <a:cs typeface="Roboto" charset="0"/>
              </a:defRPr>
            </a:lvl3pPr>
            <a:lvl4pPr>
              <a:defRPr sz="2000">
                <a:latin typeface="Roboto" charset="0"/>
                <a:ea typeface="Roboto" charset="0"/>
                <a:cs typeface="Roboto" charset="0"/>
              </a:defRPr>
            </a:lvl4pPr>
            <a:lvl5pPr>
              <a:defRPr sz="20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017643"/>
            <a:ext cx="3887391" cy="899388"/>
          </a:xfrm>
        </p:spPr>
        <p:txBody>
          <a:bodyPr anchor="b">
            <a:normAutofit/>
          </a:bodyPr>
          <a:lstStyle>
            <a:lvl1pPr marL="0" indent="0">
              <a:buNone/>
              <a:defRPr sz="2000" b="1">
                <a:latin typeface="Roboto" charset="0"/>
                <a:ea typeface="Roboto" charset="0"/>
                <a:cs typeface="Robot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29150" y="2917031"/>
            <a:ext cx="3887391" cy="3272632"/>
          </a:xfrm>
        </p:spPr>
        <p:txBody>
          <a:bodyPr>
            <a:normAutofit/>
          </a:bodyPr>
          <a:lstStyle>
            <a:lvl1pPr>
              <a:defRPr sz="2000">
                <a:latin typeface="Roboto" charset="0"/>
                <a:ea typeface="Roboto" charset="0"/>
                <a:cs typeface="Roboto" charset="0"/>
              </a:defRPr>
            </a:lvl1pPr>
            <a:lvl2pPr>
              <a:defRPr sz="2000">
                <a:latin typeface="Roboto" charset="0"/>
                <a:ea typeface="Roboto" charset="0"/>
                <a:cs typeface="Roboto" charset="0"/>
              </a:defRPr>
            </a:lvl2pPr>
            <a:lvl3pPr>
              <a:defRPr sz="2000">
                <a:latin typeface="Roboto" charset="0"/>
                <a:ea typeface="Roboto" charset="0"/>
                <a:cs typeface="Roboto" charset="0"/>
              </a:defRPr>
            </a:lvl3pPr>
            <a:lvl4pPr>
              <a:defRPr sz="2000">
                <a:latin typeface="Roboto" charset="0"/>
                <a:ea typeface="Roboto" charset="0"/>
                <a:cs typeface="Roboto" charset="0"/>
              </a:defRPr>
            </a:lvl4pPr>
            <a:lvl5pPr>
              <a:defRPr sz="20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28650" y="0"/>
            <a:ext cx="7886700" cy="1560443"/>
          </a:xfrm>
        </p:spPr>
        <p:txBody>
          <a:bodyPr>
            <a:normAutofit/>
          </a:bodyPr>
          <a:lstStyle>
            <a:lvl1pPr algn="l">
              <a:defRPr sz="4000" b="0" i="0">
                <a:solidFill>
                  <a:schemeClr val="bg1"/>
                </a:solidFill>
                <a:latin typeface="Roboto Medium" charset="0"/>
                <a:ea typeface="Roboto Medium" charset="0"/>
                <a:cs typeface="Roboto Medium" charset="0"/>
              </a:defRPr>
            </a:lvl1pPr>
          </a:lstStyle>
          <a:p>
            <a:r>
              <a:rPr lang="en-US"/>
              <a:t>Click to edit Master title style</a:t>
            </a:r>
            <a:endParaRPr lang="en-US" dirty="0"/>
          </a:p>
        </p:txBody>
      </p:sp>
      <p:sp>
        <p:nvSpPr>
          <p:cNvPr id="9" name="Footer Placeholder 7"/>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29368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a:t>Click to edit Master title style</a:t>
            </a:r>
            <a:endParaRPr lang="en-US" dirty="0"/>
          </a:p>
        </p:txBody>
      </p:sp>
      <p:pic>
        <p:nvPicPr>
          <p:cNvPr id="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7E1280E1-2575-4D50-80DC-FBFDB228C166}" type="slidenum">
              <a:rPr lang="en-US" altLang="en-US" sz="1200">
                <a:solidFill>
                  <a:srgbClr val="A6A6A6"/>
                </a:solidFill>
              </a:rPr>
              <a:pPr algn="ctr" eaLnBrk="1" hangingPunct="1"/>
              <a:t>‹#›</a:t>
            </a:fld>
            <a:endParaRPr lang="en-US" altLang="en-US" sz="1200">
              <a:solidFill>
                <a:srgbClr val="A6A6A6"/>
              </a:solidFill>
            </a:endParaRPr>
          </a:p>
        </p:txBody>
      </p:sp>
      <p:sp>
        <p:nvSpPr>
          <p:cNvPr id="5" name="Footer Placeholder 3"/>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353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dirty="0"/>
              <a:t>Click to edit Master title style</a:t>
            </a: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720A6B34-8F43-4BE1-87E5-28D029B5E462}" type="slidenum">
              <a:rPr lang="en-US" altLang="en-US" sz="1200">
                <a:solidFill>
                  <a:srgbClr val="A6A6A6"/>
                </a:solidFill>
              </a:rPr>
              <a:pPr algn="ctr" eaLnBrk="1" hangingPunct="1"/>
              <a:t>‹#›</a:t>
            </a:fld>
            <a:endParaRPr lang="en-US" altLang="en-US" sz="1200">
              <a:solidFill>
                <a:srgbClr val="A6A6A6"/>
              </a:solidFill>
            </a:endParaRPr>
          </a:p>
        </p:txBody>
      </p:sp>
      <p:sp>
        <p:nvSpPr>
          <p:cNvPr id="3" name="Content Placeholder 2"/>
          <p:cNvSpPr>
            <a:spLocks noGrp="1"/>
          </p:cNvSpPr>
          <p:nvPr>
            <p:ph idx="1"/>
          </p:nvPr>
        </p:nvSpPr>
        <p:spPr>
          <a:xfrm>
            <a:off x="3887391" y="1987826"/>
            <a:ext cx="4629150" cy="4045226"/>
          </a:xfrm>
        </p:spPr>
        <p:txBody>
          <a:bodyPr>
            <a:normAutofit/>
          </a:bodyPr>
          <a:lstStyle>
            <a:lvl1pPr>
              <a:defRPr sz="2000">
                <a:latin typeface="Roboto" charset="0"/>
                <a:ea typeface="Roboto" charset="0"/>
                <a:cs typeface="Roboto" charset="0"/>
              </a:defRPr>
            </a:lvl1pPr>
            <a:lvl2pPr>
              <a:defRPr sz="2000">
                <a:latin typeface="Roboto" charset="0"/>
                <a:ea typeface="Roboto" charset="0"/>
                <a:cs typeface="Roboto" charset="0"/>
              </a:defRPr>
            </a:lvl2pPr>
            <a:lvl3pPr>
              <a:defRPr sz="2000">
                <a:latin typeface="Roboto" charset="0"/>
                <a:ea typeface="Roboto" charset="0"/>
                <a:cs typeface="Roboto" charset="0"/>
              </a:defRPr>
            </a:lvl3pPr>
            <a:lvl4pPr>
              <a:defRPr sz="2000">
                <a:latin typeface="Roboto" charset="0"/>
                <a:ea typeface="Roboto" charset="0"/>
                <a:cs typeface="Roboto" charset="0"/>
              </a:defRPr>
            </a:lvl4pPr>
            <a:lvl5pPr>
              <a:defRPr sz="2000">
                <a:latin typeface="Roboto" charset="0"/>
                <a:ea typeface="Roboto" charset="0"/>
                <a:cs typeface="Roboto"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987826"/>
            <a:ext cx="2949178" cy="4045226"/>
          </a:xfrm>
        </p:spPr>
        <p:txBody>
          <a:bodyPr/>
          <a:lstStyle>
            <a:lvl1pPr marL="0" indent="0">
              <a:buNone/>
              <a:defRPr sz="1600">
                <a:latin typeface="Roboto" charset="0"/>
                <a:ea typeface="Roboto" charset="0"/>
                <a:cs typeface="Robot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5"/>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55355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a:t>Click to edit Master title style</a:t>
            </a:r>
            <a:endParaRPr lang="en-US" dirty="0"/>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09C16FBD-2FC4-4A40-A08D-28B338750521}" type="slidenum">
              <a:rPr lang="en-US" altLang="en-US" sz="1200">
                <a:solidFill>
                  <a:srgbClr val="A6A6A6"/>
                </a:solidFill>
              </a:rPr>
              <a:pPr algn="ctr" eaLnBrk="1" hangingPunct="1"/>
              <a:t>‹#›</a:t>
            </a:fld>
            <a:endParaRPr lang="en-US" altLang="en-US" sz="1200">
              <a:solidFill>
                <a:srgbClr val="A6A6A6"/>
              </a:solidFill>
            </a:endParaRPr>
          </a:p>
        </p:txBody>
      </p:sp>
      <p:sp>
        <p:nvSpPr>
          <p:cNvPr id="3" name="Picture Placeholder 2"/>
          <p:cNvSpPr>
            <a:spLocks noGrp="1" noChangeAspect="1"/>
          </p:cNvSpPr>
          <p:nvPr>
            <p:ph type="pic" idx="1"/>
          </p:nvPr>
        </p:nvSpPr>
        <p:spPr>
          <a:xfrm>
            <a:off x="4621695" y="1958008"/>
            <a:ext cx="3894845" cy="4025349"/>
          </a:xfrm>
        </p:spPr>
        <p:txBody>
          <a:bodyPr rtlCol="0">
            <a:normAutofit/>
          </a:bodyPr>
          <a:lstStyle>
            <a:lvl1pPr marL="0" indent="0">
              <a:buNone/>
              <a:defRPr sz="3200">
                <a:latin typeface="Roboto" charset="0"/>
                <a:ea typeface="Roboto" charset="0"/>
                <a:cs typeface="Roboto"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1" name="Content Placeholder 2"/>
          <p:cNvSpPr>
            <a:spLocks noGrp="1"/>
          </p:cNvSpPr>
          <p:nvPr>
            <p:ph idx="13"/>
          </p:nvPr>
        </p:nvSpPr>
        <p:spPr>
          <a:xfrm>
            <a:off x="628650" y="1958008"/>
            <a:ext cx="3814141" cy="4025349"/>
          </a:xfrm>
        </p:spPr>
        <p:txBody>
          <a:bodyPr>
            <a:normAutofit/>
          </a:bodyPr>
          <a:lstStyle>
            <a:lvl1pPr>
              <a:defRPr sz="1800">
                <a:latin typeface="Roboto" charset="0"/>
                <a:ea typeface="Roboto" charset="0"/>
                <a:cs typeface="Roboto" charset="0"/>
              </a:defRPr>
            </a:lvl1pPr>
            <a:lvl2pPr>
              <a:defRPr sz="1800">
                <a:latin typeface="Roboto" charset="0"/>
                <a:ea typeface="Roboto" charset="0"/>
                <a:cs typeface="Roboto" charset="0"/>
              </a:defRPr>
            </a:lvl2pPr>
            <a:lvl3pPr>
              <a:defRPr sz="1800">
                <a:latin typeface="Roboto" charset="0"/>
                <a:ea typeface="Roboto" charset="0"/>
                <a:cs typeface="Roboto" charset="0"/>
              </a:defRPr>
            </a:lvl3pPr>
            <a:lvl4pPr>
              <a:defRPr sz="1800">
                <a:latin typeface="Roboto" charset="0"/>
                <a:ea typeface="Roboto" charset="0"/>
                <a:cs typeface="Roboto" charset="0"/>
              </a:defRPr>
            </a:lvl4pPr>
            <a:lvl5pPr>
              <a:defRPr sz="1800">
                <a:latin typeface="Roboto" charset="0"/>
                <a:ea typeface="Roboto" charset="0"/>
                <a:cs typeface="Roboto"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41326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170238"/>
            <a:ext cx="78867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3965575"/>
            <a:ext cx="78867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28650" y="6356350"/>
            <a:ext cx="3086100" cy="365125"/>
          </a:xfrm>
          <a:prstGeom prst="rect">
            <a:avLst/>
          </a:prstGeom>
        </p:spPr>
        <p:txBody>
          <a:bodyPr vert="horz" lIns="91440" tIns="45720" rIns="91440" bIns="45720" rtlCol="0" anchor="ctr"/>
          <a:lstStyle>
            <a:lvl1pPr algn="l" fontAlgn="auto">
              <a:spcBef>
                <a:spcPts val="0"/>
              </a:spcBef>
              <a:spcAft>
                <a:spcPts val="0"/>
              </a:spcAft>
              <a:defRPr sz="1100" b="0" i="0">
                <a:solidFill>
                  <a:schemeClr val="bg1">
                    <a:lumMod val="65000"/>
                  </a:schemeClr>
                </a:solidFill>
                <a:latin typeface="Roboto Regular"/>
                <a:ea typeface="+mn-ea"/>
                <a:cs typeface="Roboto Regular"/>
              </a:defRPr>
            </a:lvl1pPr>
          </a:lstStyle>
          <a:p>
            <a:pPr>
              <a:defRPr/>
            </a:pPr>
            <a:endParaRPr lang="en-US"/>
          </a:p>
        </p:txBody>
      </p:sp>
      <p:sp>
        <p:nvSpPr>
          <p:cNvPr id="6" name="Slide Number Placeholder 5"/>
          <p:cNvSpPr>
            <a:spLocks noGrp="1"/>
          </p:cNvSpPr>
          <p:nvPr>
            <p:ph type="sldNum" sz="quarter" idx="4"/>
          </p:nvPr>
        </p:nvSpPr>
        <p:spPr>
          <a:xfrm>
            <a:off x="8515350" y="6356350"/>
            <a:ext cx="62865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A6A6A6"/>
                </a:solidFill>
                <a:latin typeface="Roboto Regular" charset="0"/>
              </a:defRPr>
            </a:lvl1pPr>
          </a:lstStyle>
          <a:p>
            <a:fld id="{16DD0D9A-9FE2-490D-970A-9E92DC9425C8}" type="slidenum">
              <a:rPr lang="en-US" altLang="en-US"/>
              <a:pPr/>
              <a:t>‹#›</a:t>
            </a:fld>
            <a:endParaRPr lang="en-US" altLang="en-US"/>
          </a:p>
        </p:txBody>
      </p:sp>
      <p:sp>
        <p:nvSpPr>
          <p:cNvPr id="7" name="Rectangle 6"/>
          <p:cNvSpPr/>
          <p:nvPr/>
        </p:nvSpPr>
        <p:spPr>
          <a:xfrm>
            <a:off x="-7938" y="0"/>
            <a:ext cx="9159876" cy="1573213"/>
          </a:xfrm>
          <a:prstGeom prst="rect">
            <a:avLst/>
          </a:prstGeom>
          <a:solidFill>
            <a:srgbClr val="EE75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Roboto Medium"/>
          <a:ea typeface="MS PGothic" pitchFamily="34" charset="-128"/>
          <a:cs typeface="Roboto Medium"/>
        </a:defRPr>
      </a:lvl1pPr>
      <a:lvl2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2pPr>
      <a:lvl3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3pPr>
      <a:lvl4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4pPr>
      <a:lvl5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Roboto Regular"/>
          <a:ea typeface="MS PGothic" pitchFamily="34" charset="-128"/>
          <a:cs typeface="Roboto Regular"/>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Roboto Regular"/>
          <a:ea typeface="MS PGothic" pitchFamily="34" charset="-128"/>
          <a:cs typeface="Roboto Regular"/>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Roboto Regular"/>
          <a:ea typeface="MS PGothic" pitchFamily="34" charset="-128"/>
          <a:cs typeface="Roboto Regular"/>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Roboto Regular"/>
          <a:ea typeface="MS PGothic" pitchFamily="34" charset="-128"/>
          <a:cs typeface="Roboto Regular"/>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Roboto Regular"/>
          <a:ea typeface="MS PGothic" pitchFamily="34" charset="-128"/>
          <a:cs typeface="Roboto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sidehighered.com/booklet/2018-survey-faculty-attitudes-technology" TargetMode="External"/><Relationship Id="rId2" Type="http://schemas.openxmlformats.org/officeDocument/2006/relationships/hyperlink" Target="https://www.insidehighered.com/news/survey/survey-faculty-views-technology-explores-online-teaching-oer-assessm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hyperlink" Target="mailto:Scott.jaschik@insidehighered.com" TargetMode="External"/><Relationship Id="rId2" Type="http://schemas.openxmlformats.org/officeDocument/2006/relationships/hyperlink" Target="mailto:Doug.lederman@insidehighered.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750771" y="2329314"/>
            <a:ext cx="4922954" cy="2263005"/>
          </a:xfrm>
        </p:spPr>
        <p:txBody>
          <a:bodyPr>
            <a:normAutofit fontScale="90000"/>
          </a:bodyPr>
          <a:lstStyle/>
          <a:p>
            <a:pPr eaLnBrk="1" hangingPunct="1"/>
            <a:br>
              <a:rPr lang="en-US" altLang="en-US" dirty="0">
                <a:ea typeface="MS PGothic" pitchFamily="34" charset="-128"/>
              </a:rPr>
            </a:br>
            <a:br>
              <a:rPr lang="en-US" altLang="en-US" dirty="0">
                <a:ea typeface="MS PGothic" pitchFamily="34" charset="-128"/>
              </a:rPr>
            </a:br>
            <a:br>
              <a:rPr lang="en-US" altLang="en-US" dirty="0">
                <a:ea typeface="MS PGothic" pitchFamily="34" charset="-128"/>
              </a:rPr>
            </a:br>
            <a:br>
              <a:rPr lang="en-US" altLang="en-US" dirty="0">
                <a:ea typeface="MS PGothic" pitchFamily="34" charset="-128"/>
              </a:rPr>
            </a:br>
            <a:br>
              <a:rPr lang="en-US" altLang="en-US" dirty="0">
                <a:ea typeface="MS PGothic" pitchFamily="34" charset="-128"/>
              </a:rPr>
            </a:br>
            <a:r>
              <a:rPr lang="en-US" altLang="en-US" sz="4900" dirty="0">
                <a:ea typeface="MS PGothic" pitchFamily="34" charset="-128"/>
              </a:rPr>
              <a:t>Professors’ </a:t>
            </a:r>
            <a:br>
              <a:rPr lang="en-US" altLang="en-US" sz="4900" dirty="0">
                <a:ea typeface="MS PGothic" pitchFamily="34" charset="-128"/>
              </a:rPr>
            </a:br>
            <a:r>
              <a:rPr lang="en-US" altLang="en-US" sz="4900" dirty="0">
                <a:ea typeface="MS PGothic" pitchFamily="34" charset="-128"/>
              </a:rPr>
              <a:t>Changing Views </a:t>
            </a:r>
            <a:br>
              <a:rPr lang="en-US" altLang="en-US" sz="4900" dirty="0">
                <a:ea typeface="MS PGothic" pitchFamily="34" charset="-128"/>
              </a:rPr>
            </a:br>
            <a:r>
              <a:rPr lang="en-US" altLang="en-US" sz="4900" dirty="0">
                <a:ea typeface="MS PGothic" pitchFamily="34" charset="-128"/>
              </a:rPr>
              <a:t>of Digital Learning</a:t>
            </a:r>
          </a:p>
        </p:txBody>
      </p:sp>
      <p:sp>
        <p:nvSpPr>
          <p:cNvPr id="11266" name="Subtitle 2"/>
          <p:cNvSpPr>
            <a:spLocks noGrp="1"/>
          </p:cNvSpPr>
          <p:nvPr>
            <p:ph type="subTitle" idx="1"/>
          </p:nvPr>
        </p:nvSpPr>
        <p:spPr>
          <a:xfrm>
            <a:off x="339725" y="4803006"/>
            <a:ext cx="6187440" cy="1496012"/>
          </a:xfrm>
        </p:spPr>
        <p:txBody>
          <a:bodyPr>
            <a:normAutofit/>
          </a:bodyPr>
          <a:lstStyle/>
          <a:p>
            <a:pPr eaLnBrk="1" hangingPunct="1"/>
            <a:r>
              <a:rPr lang="en-US" altLang="en-US" b="1" dirty="0">
                <a:ea typeface="MS PGothic" pitchFamily="34" charset="-128"/>
              </a:rPr>
              <a:t>Results from 2018 Survey </a:t>
            </a:r>
            <a:br>
              <a:rPr lang="en-US" altLang="en-US" b="1" dirty="0">
                <a:ea typeface="MS PGothic" pitchFamily="34" charset="-128"/>
              </a:rPr>
            </a:br>
            <a:r>
              <a:rPr lang="en-US" altLang="en-US" b="1" dirty="0">
                <a:ea typeface="MS PGothic" pitchFamily="34" charset="-128"/>
              </a:rPr>
              <a:t>of Faculty Attitudes on Technology</a:t>
            </a:r>
            <a:br>
              <a:rPr lang="en-US" altLang="en-US" b="1" dirty="0">
                <a:ea typeface="MS PGothic" pitchFamily="34" charset="-128"/>
              </a:rPr>
            </a:br>
            <a:r>
              <a:rPr lang="en-US" altLang="en-US" dirty="0">
                <a:ea typeface="MS PGothic" pitchFamily="34" charset="-128"/>
              </a:rPr>
              <a:t>An </a:t>
            </a:r>
            <a:r>
              <a:rPr lang="en-US" altLang="en-US" i="1" dirty="0">
                <a:ea typeface="MS PGothic" pitchFamily="34" charset="-128"/>
              </a:rPr>
              <a:t>Inside Higher Ed</a:t>
            </a:r>
            <a:r>
              <a:rPr lang="en-US" altLang="en-US" dirty="0">
                <a:ea typeface="MS PGothic" pitchFamily="34" charset="-128"/>
              </a:rPr>
              <a:t> webcast</a:t>
            </a:r>
            <a:br>
              <a:rPr lang="en-US" altLang="en-US" b="1" dirty="0">
                <a:ea typeface="MS PGothic" pitchFamily="34" charset="-128"/>
              </a:rPr>
            </a:br>
            <a:r>
              <a:rPr lang="en-US" altLang="en-US" dirty="0">
                <a:ea typeface="MS PGothic" pitchFamily="34" charset="-128"/>
              </a:rPr>
              <a:t>Nov. 27, 2018, 2 p.m. EST</a:t>
            </a:r>
          </a:p>
        </p:txBody>
      </p:sp>
      <p:pic>
        <p:nvPicPr>
          <p:cNvPr id="3" name="Picture 2" descr="A screenshot of a cell phone&#10;&#10;Description automatically generated">
            <a:extLst>
              <a:ext uri="{FF2B5EF4-FFF2-40B4-BE49-F238E27FC236}">
                <a16:creationId xmlns:a16="http://schemas.microsoft.com/office/drawing/2014/main" id="{A3019760-EEAC-43A9-965D-256CA9AFD152}"/>
              </a:ext>
            </a:extLst>
          </p:cNvPr>
          <p:cNvPicPr>
            <a:picLocks noChangeAspect="1"/>
          </p:cNvPicPr>
          <p:nvPr/>
        </p:nvPicPr>
        <p:blipFill>
          <a:blip r:embed="rId2"/>
          <a:stretch>
            <a:fillRect/>
          </a:stretch>
        </p:blipFill>
        <p:spPr>
          <a:xfrm>
            <a:off x="6004560" y="2641600"/>
            <a:ext cx="2653608" cy="34340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5194-A596-4319-A0E1-4D6C4A6ACE48}"/>
              </a:ext>
            </a:extLst>
          </p:cNvPr>
          <p:cNvSpPr>
            <a:spLocks noGrp="1"/>
          </p:cNvSpPr>
          <p:nvPr>
            <p:ph type="title"/>
          </p:nvPr>
        </p:nvSpPr>
        <p:spPr/>
        <p:txBody>
          <a:bodyPr/>
          <a:lstStyle/>
          <a:p>
            <a:r>
              <a:rPr lang="en-US" dirty="0"/>
              <a:t>More Teaching Experimentation</a:t>
            </a:r>
          </a:p>
        </p:txBody>
      </p:sp>
      <p:sp>
        <p:nvSpPr>
          <p:cNvPr id="3" name="Content Placeholder 2">
            <a:extLst>
              <a:ext uri="{FF2B5EF4-FFF2-40B4-BE49-F238E27FC236}">
                <a16:creationId xmlns:a16="http://schemas.microsoft.com/office/drawing/2014/main" id="{3DB1C98B-BED3-48A8-8BC7-45441E9199B5}"/>
              </a:ext>
            </a:extLst>
          </p:cNvPr>
          <p:cNvSpPr>
            <a:spLocks noGrp="1"/>
          </p:cNvSpPr>
          <p:nvPr>
            <p:ph idx="1"/>
          </p:nvPr>
        </p:nvSpPr>
        <p:spPr>
          <a:xfrm>
            <a:off x="628649" y="1958009"/>
            <a:ext cx="8159215" cy="4356163"/>
          </a:xfrm>
        </p:spPr>
        <p:txBody>
          <a:bodyPr/>
          <a:lstStyle/>
          <a:p>
            <a:pPr marL="0" indent="0">
              <a:buNone/>
            </a:pPr>
            <a:r>
              <a:rPr lang="en-US" sz="2400" dirty="0"/>
              <a:t>Three-quarters of instructors who’ve taught online said doing so helped "develop pedagogical skills and practices that have improved" their teaching:</a:t>
            </a:r>
          </a:p>
          <a:p>
            <a:r>
              <a:rPr lang="en-US" sz="2400" dirty="0"/>
              <a:t>Think more critically about ways to engage </a:t>
            </a:r>
            <a:br>
              <a:rPr lang="en-US" sz="2400" dirty="0"/>
            </a:br>
            <a:r>
              <a:rPr lang="en-US" sz="2400" dirty="0"/>
              <a:t>students with content (68%)</a:t>
            </a:r>
          </a:p>
          <a:p>
            <a:r>
              <a:rPr lang="en-US" sz="2400" dirty="0"/>
              <a:t>Make better use of multimedia content such </a:t>
            </a:r>
            <a:br>
              <a:rPr lang="en-US" sz="2400" dirty="0"/>
            </a:br>
            <a:r>
              <a:rPr lang="en-US" sz="2400" dirty="0"/>
              <a:t>as video and audio (65%)</a:t>
            </a:r>
          </a:p>
          <a:p>
            <a:r>
              <a:rPr lang="en-US" sz="2400" dirty="0"/>
              <a:t>Use LMS better (61%)</a:t>
            </a:r>
          </a:p>
          <a:p>
            <a:r>
              <a:rPr lang="en-US" sz="2400" dirty="0"/>
              <a:t>Experiment more and make changes </a:t>
            </a:r>
            <a:br>
              <a:rPr lang="en-US" sz="2400" dirty="0"/>
            </a:br>
            <a:r>
              <a:rPr lang="en-US" sz="2400" dirty="0"/>
              <a:t>to try to improve their students' learning </a:t>
            </a:r>
            <a:br>
              <a:rPr lang="en-US" sz="2400" dirty="0"/>
            </a:br>
            <a:r>
              <a:rPr lang="en-US" sz="2400" dirty="0"/>
              <a:t>experiences (60%)</a:t>
            </a:r>
          </a:p>
          <a:p>
            <a:endParaRPr lang="en-US" dirty="0"/>
          </a:p>
        </p:txBody>
      </p:sp>
    </p:spTree>
    <p:extLst>
      <p:ext uri="{BB962C8B-B14F-4D97-AF65-F5344CB8AC3E}">
        <p14:creationId xmlns:p14="http://schemas.microsoft.com/office/powerpoint/2010/main" val="294050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5194-A596-4319-A0E1-4D6C4A6ACE48}"/>
              </a:ext>
            </a:extLst>
          </p:cNvPr>
          <p:cNvSpPr>
            <a:spLocks noGrp="1"/>
          </p:cNvSpPr>
          <p:nvPr>
            <p:ph type="title"/>
          </p:nvPr>
        </p:nvSpPr>
        <p:spPr>
          <a:xfrm>
            <a:off x="182881" y="0"/>
            <a:ext cx="8758988" cy="1560443"/>
          </a:xfrm>
        </p:spPr>
        <p:txBody>
          <a:bodyPr>
            <a:normAutofit/>
          </a:bodyPr>
          <a:lstStyle/>
          <a:p>
            <a:pPr algn="ctr"/>
            <a:r>
              <a:rPr lang="en-US" sz="3200" dirty="0"/>
              <a:t>Want to Turn Off Your Faculty? </a:t>
            </a:r>
            <a:br>
              <a:rPr lang="en-US" sz="3200" dirty="0"/>
            </a:br>
            <a:r>
              <a:rPr lang="en-US" sz="3200" dirty="0"/>
              <a:t>Overpromise</a:t>
            </a:r>
          </a:p>
        </p:txBody>
      </p:sp>
      <p:sp>
        <p:nvSpPr>
          <p:cNvPr id="3" name="Content Placeholder 2">
            <a:extLst>
              <a:ext uri="{FF2B5EF4-FFF2-40B4-BE49-F238E27FC236}">
                <a16:creationId xmlns:a16="http://schemas.microsoft.com/office/drawing/2014/main" id="{3DB1C98B-BED3-48A8-8BC7-45441E9199B5}"/>
              </a:ext>
            </a:extLst>
          </p:cNvPr>
          <p:cNvSpPr>
            <a:spLocks noGrp="1"/>
          </p:cNvSpPr>
          <p:nvPr>
            <p:ph idx="1"/>
          </p:nvPr>
        </p:nvSpPr>
        <p:spPr>
          <a:xfrm>
            <a:off x="182881" y="1958010"/>
            <a:ext cx="8662735" cy="4084982"/>
          </a:xfrm>
        </p:spPr>
        <p:txBody>
          <a:bodyPr/>
          <a:lstStyle/>
          <a:p>
            <a:pPr marL="0" indent="0">
              <a:buNone/>
            </a:pPr>
            <a:r>
              <a:rPr lang="en-US" sz="2400" dirty="0"/>
              <a:t>Half of instructors (51%) disagree that digital tools can bring down instructional costs without impairing quality; 24% agree. (Half of digital learning leaders agree with that statement.)</a:t>
            </a:r>
          </a:p>
          <a:p>
            <a:pPr marL="0" indent="0">
              <a:buNone/>
            </a:pPr>
            <a:r>
              <a:rPr lang="en-US" sz="2400" dirty="0"/>
              <a:t>And strong majorities agree "administrators and vendors who promote the use of technology in delivering instruction":</a:t>
            </a:r>
          </a:p>
          <a:p>
            <a:r>
              <a:rPr lang="en-US" sz="2400" dirty="0"/>
              <a:t>"exaggerate the potential financial benefits" </a:t>
            </a:r>
            <a:br>
              <a:rPr lang="en-US" sz="2400" dirty="0"/>
            </a:br>
            <a:r>
              <a:rPr lang="en-US" sz="2400" dirty="0"/>
              <a:t>(65% agree or strongly agree)</a:t>
            </a:r>
          </a:p>
          <a:p>
            <a:r>
              <a:rPr lang="en-US" sz="2400" dirty="0"/>
              <a:t>"play down the risks to quality" (70%)</a:t>
            </a:r>
          </a:p>
          <a:p>
            <a:r>
              <a:rPr lang="en-US" sz="2400" dirty="0"/>
              <a:t>"do not fully appreciate the upfront costs </a:t>
            </a:r>
            <a:br>
              <a:rPr lang="en-US" sz="2400" dirty="0"/>
            </a:br>
            <a:r>
              <a:rPr lang="en-US" sz="2400" dirty="0"/>
              <a:t>required to develop high-quality online </a:t>
            </a:r>
            <a:br>
              <a:rPr lang="en-US" sz="2400" dirty="0"/>
            </a:br>
            <a:r>
              <a:rPr lang="en-US" sz="2400" dirty="0"/>
              <a:t>or blended offerings" (70%)</a:t>
            </a:r>
          </a:p>
          <a:p>
            <a:endParaRPr lang="en-US" sz="2400" dirty="0"/>
          </a:p>
        </p:txBody>
      </p:sp>
      <p:pic>
        <p:nvPicPr>
          <p:cNvPr id="9" name="Picture 8" descr="A person looking at the camera&#10;&#10;Description automatically generated">
            <a:extLst>
              <a:ext uri="{FF2B5EF4-FFF2-40B4-BE49-F238E27FC236}">
                <a16:creationId xmlns:a16="http://schemas.microsoft.com/office/drawing/2014/main" id="{2B08775C-800E-4B7F-905D-DE28D17DAE93}"/>
              </a:ext>
            </a:extLst>
          </p:cNvPr>
          <p:cNvPicPr>
            <a:picLocks noChangeAspect="1"/>
          </p:cNvPicPr>
          <p:nvPr/>
        </p:nvPicPr>
        <p:blipFill>
          <a:blip r:embed="rId2"/>
          <a:stretch>
            <a:fillRect/>
          </a:stretch>
        </p:blipFill>
        <p:spPr>
          <a:xfrm>
            <a:off x="6362298" y="4042434"/>
            <a:ext cx="2666198" cy="2133234"/>
          </a:xfrm>
          <a:prstGeom prst="rect">
            <a:avLst/>
          </a:prstGeom>
        </p:spPr>
      </p:pic>
    </p:spTree>
    <p:extLst>
      <p:ext uri="{BB962C8B-B14F-4D97-AF65-F5344CB8AC3E}">
        <p14:creationId xmlns:p14="http://schemas.microsoft.com/office/powerpoint/2010/main" val="114371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Institutional Support (or Lack Thereof)</a:t>
            </a:r>
          </a:p>
        </p:txBody>
      </p:sp>
      <p:pic>
        <p:nvPicPr>
          <p:cNvPr id="8" name="Content Placeholder 7" descr="A screenshot of a cell phone&#10;&#10;Description automatically generated">
            <a:extLst>
              <a:ext uri="{FF2B5EF4-FFF2-40B4-BE49-F238E27FC236}">
                <a16:creationId xmlns:a16="http://schemas.microsoft.com/office/drawing/2014/main" id="{04200E21-3F05-4F0A-A22E-4EDFA58EEB70}"/>
              </a:ext>
            </a:extLst>
          </p:cNvPr>
          <p:cNvPicPr>
            <a:picLocks noGrp="1" noChangeAspect="1"/>
          </p:cNvPicPr>
          <p:nvPr>
            <p:ph idx="1"/>
          </p:nvPr>
        </p:nvPicPr>
        <p:blipFill>
          <a:blip r:embed="rId3"/>
          <a:stretch>
            <a:fillRect/>
          </a:stretch>
        </p:blipFill>
        <p:spPr>
          <a:xfrm>
            <a:off x="482725" y="1774508"/>
            <a:ext cx="7265611" cy="4934300"/>
          </a:xfrm>
        </p:spPr>
      </p:pic>
    </p:spTree>
    <p:extLst>
      <p:ext uri="{BB962C8B-B14F-4D97-AF65-F5344CB8AC3E}">
        <p14:creationId xmlns:p14="http://schemas.microsoft.com/office/powerpoint/2010/main" val="1988979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73AF-930F-4269-B29E-2075471D28A6}"/>
              </a:ext>
            </a:extLst>
          </p:cNvPr>
          <p:cNvSpPr>
            <a:spLocks noGrp="1"/>
          </p:cNvSpPr>
          <p:nvPr>
            <p:ph type="title"/>
          </p:nvPr>
        </p:nvSpPr>
        <p:spPr/>
        <p:txBody>
          <a:bodyPr>
            <a:normAutofit/>
          </a:bodyPr>
          <a:lstStyle/>
          <a:p>
            <a:r>
              <a:rPr lang="en-US" sz="3600" dirty="0"/>
              <a:t>Textbook Prices, Beliefs and Practice</a:t>
            </a:r>
          </a:p>
        </p:txBody>
      </p:sp>
      <p:sp>
        <p:nvSpPr>
          <p:cNvPr id="3" name="Content Placeholder 2">
            <a:extLst>
              <a:ext uri="{FF2B5EF4-FFF2-40B4-BE49-F238E27FC236}">
                <a16:creationId xmlns:a16="http://schemas.microsoft.com/office/drawing/2014/main" id="{5B420377-3D17-4B16-BCE9-D02F6BA6336D}"/>
              </a:ext>
            </a:extLst>
          </p:cNvPr>
          <p:cNvSpPr>
            <a:spLocks noGrp="1"/>
          </p:cNvSpPr>
          <p:nvPr>
            <p:ph idx="1"/>
          </p:nvPr>
        </p:nvSpPr>
        <p:spPr>
          <a:xfrm>
            <a:off x="628649" y="1790299"/>
            <a:ext cx="8168841" cy="4252693"/>
          </a:xfrm>
        </p:spPr>
        <p:txBody>
          <a:bodyPr/>
          <a:lstStyle/>
          <a:p>
            <a:r>
              <a:rPr lang="en-US" dirty="0"/>
              <a:t>Professors overwhelmingly think course materials cost too much.</a:t>
            </a:r>
          </a:p>
          <a:p>
            <a:r>
              <a:rPr lang="en-US" dirty="0"/>
              <a:t>More than two-thirds (70%) </a:t>
            </a:r>
            <a:br>
              <a:rPr lang="en-US" dirty="0"/>
            </a:br>
            <a:r>
              <a:rPr lang="en-US" dirty="0"/>
              <a:t>support increased use of open </a:t>
            </a:r>
            <a:br>
              <a:rPr lang="en-US" dirty="0"/>
            </a:br>
            <a:r>
              <a:rPr lang="en-US" dirty="0"/>
              <a:t>educational resources (OER).</a:t>
            </a:r>
          </a:p>
          <a:p>
            <a:pPr marL="0" indent="0">
              <a:buNone/>
            </a:pPr>
            <a:r>
              <a:rPr lang="en-US" dirty="0"/>
              <a:t>BUT:</a:t>
            </a:r>
          </a:p>
          <a:p>
            <a:r>
              <a:rPr lang="en-US" dirty="0"/>
              <a:t>Fewer than a third (32%) say </a:t>
            </a:r>
            <a:br>
              <a:rPr lang="en-US" dirty="0"/>
            </a:br>
            <a:r>
              <a:rPr lang="en-US" dirty="0"/>
              <a:t>professors should adopt less-expensive </a:t>
            </a:r>
            <a:br>
              <a:rPr lang="en-US" dirty="0"/>
            </a:br>
            <a:r>
              <a:rPr lang="en-US" dirty="0"/>
              <a:t>textbook alternatives if they are of lower quality.</a:t>
            </a:r>
          </a:p>
          <a:p>
            <a:r>
              <a:rPr lang="en-US" dirty="0"/>
              <a:t>1 in 5 say lowering costs justifies some loss </a:t>
            </a:r>
            <a:br>
              <a:rPr lang="en-US" dirty="0"/>
            </a:br>
            <a:r>
              <a:rPr lang="en-US" dirty="0"/>
              <a:t>of faculty control.</a:t>
            </a:r>
          </a:p>
        </p:txBody>
      </p:sp>
      <p:pic>
        <p:nvPicPr>
          <p:cNvPr id="5" name="Picture 4" descr="A picture containing text, map&#10;&#10;Description automatically generated">
            <a:extLst>
              <a:ext uri="{FF2B5EF4-FFF2-40B4-BE49-F238E27FC236}">
                <a16:creationId xmlns:a16="http://schemas.microsoft.com/office/drawing/2014/main" id="{BB3AF745-56B0-412B-9A45-AA68E4BA6C8D}"/>
              </a:ext>
            </a:extLst>
          </p:cNvPr>
          <p:cNvPicPr>
            <a:picLocks noChangeAspect="1"/>
          </p:cNvPicPr>
          <p:nvPr/>
        </p:nvPicPr>
        <p:blipFill>
          <a:blip r:embed="rId2"/>
          <a:stretch>
            <a:fillRect/>
          </a:stretch>
        </p:blipFill>
        <p:spPr>
          <a:xfrm>
            <a:off x="5909910" y="2427972"/>
            <a:ext cx="3003083" cy="2002055"/>
          </a:xfrm>
          <a:prstGeom prst="rect">
            <a:avLst/>
          </a:prstGeom>
        </p:spPr>
      </p:pic>
    </p:spTree>
    <p:extLst>
      <p:ext uri="{BB962C8B-B14F-4D97-AF65-F5344CB8AC3E}">
        <p14:creationId xmlns:p14="http://schemas.microsoft.com/office/powerpoint/2010/main" val="315171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6F6B-8964-4EC6-9363-F220201A06FC}"/>
              </a:ext>
            </a:extLst>
          </p:cNvPr>
          <p:cNvSpPr>
            <a:spLocks noGrp="1"/>
          </p:cNvSpPr>
          <p:nvPr>
            <p:ph type="title"/>
          </p:nvPr>
        </p:nvSpPr>
        <p:spPr/>
        <p:txBody>
          <a:bodyPr/>
          <a:lstStyle/>
          <a:p>
            <a:r>
              <a:rPr lang="en-US" dirty="0"/>
              <a:t>Is Inclusive Access Working?</a:t>
            </a:r>
          </a:p>
        </p:txBody>
      </p:sp>
      <p:sp>
        <p:nvSpPr>
          <p:cNvPr id="3" name="Content Placeholder 2">
            <a:extLst>
              <a:ext uri="{FF2B5EF4-FFF2-40B4-BE49-F238E27FC236}">
                <a16:creationId xmlns:a16="http://schemas.microsoft.com/office/drawing/2014/main" id="{51FB4F48-0665-4D36-9F47-584DFD88A221}"/>
              </a:ext>
            </a:extLst>
          </p:cNvPr>
          <p:cNvSpPr>
            <a:spLocks noGrp="1"/>
          </p:cNvSpPr>
          <p:nvPr>
            <p:ph idx="1"/>
          </p:nvPr>
        </p:nvSpPr>
        <p:spPr/>
        <p:txBody>
          <a:bodyPr/>
          <a:lstStyle/>
          <a:p>
            <a:r>
              <a:rPr lang="en-US" dirty="0"/>
              <a:t>Roughly half of faculty members and digital learning leaders believe programs aimed at making digital course materials available at start of semester at lower fees are both lowering students’ spending and improving educational outcomes.</a:t>
            </a:r>
          </a:p>
          <a:p>
            <a:r>
              <a:rPr lang="en-US" dirty="0"/>
              <a:t>A quarter say the programs are accomplishing neither goal.</a:t>
            </a:r>
          </a:p>
        </p:txBody>
      </p:sp>
    </p:spTree>
    <p:extLst>
      <p:ext uri="{BB962C8B-B14F-4D97-AF65-F5344CB8AC3E}">
        <p14:creationId xmlns:p14="http://schemas.microsoft.com/office/powerpoint/2010/main" val="206629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Assessment</a:t>
            </a:r>
          </a:p>
        </p:txBody>
      </p:sp>
      <p:sp>
        <p:nvSpPr>
          <p:cNvPr id="3" name="Content Placeholder 2"/>
          <p:cNvSpPr>
            <a:spLocks noGrp="1"/>
          </p:cNvSpPr>
          <p:nvPr>
            <p:ph idx="1"/>
          </p:nvPr>
        </p:nvSpPr>
        <p:spPr/>
        <p:txBody>
          <a:bodyPr/>
          <a:lstStyle/>
          <a:p>
            <a:r>
              <a:rPr lang="en-US" sz="2400" dirty="0"/>
              <a:t>Majority of professors (59%) convinced </a:t>
            </a:r>
            <a:br>
              <a:rPr lang="en-US" sz="2400" dirty="0"/>
            </a:br>
            <a:r>
              <a:rPr lang="en-US" sz="2400" dirty="0"/>
              <a:t>that assessment is mainly aimed at satisfying </a:t>
            </a:r>
            <a:br>
              <a:rPr lang="en-US" sz="2400" dirty="0"/>
            </a:br>
            <a:r>
              <a:rPr lang="en-US" sz="2400" dirty="0"/>
              <a:t>outside forces (accreditors and politicians).</a:t>
            </a:r>
          </a:p>
          <a:p>
            <a:r>
              <a:rPr lang="en-US" sz="2400" dirty="0"/>
              <a:t>More inclined to disagree (38%) than agree (25%) that assessment efforts have “improved quality of teaching and learning” or bolstered degree completion (36% disagree, 27% agree).</a:t>
            </a:r>
          </a:p>
          <a:p>
            <a:r>
              <a:rPr lang="en-US" sz="2400" dirty="0"/>
              <a:t>About a quarter (26%) say they regularly get data from assessments that help them improve their teaching. Down from 30% in 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752" y="473835"/>
            <a:ext cx="2405934" cy="1603956"/>
          </a:xfrm>
          <a:prstGeom prst="rect">
            <a:avLst/>
          </a:prstGeom>
        </p:spPr>
      </p:pic>
    </p:spTree>
    <p:extLst>
      <p:ext uri="{BB962C8B-B14F-4D97-AF65-F5344CB8AC3E}">
        <p14:creationId xmlns:p14="http://schemas.microsoft.com/office/powerpoint/2010/main" val="385582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73AF-930F-4269-B29E-2075471D28A6}"/>
              </a:ext>
            </a:extLst>
          </p:cNvPr>
          <p:cNvSpPr>
            <a:spLocks noGrp="1"/>
          </p:cNvSpPr>
          <p:nvPr>
            <p:ph type="title"/>
          </p:nvPr>
        </p:nvSpPr>
        <p:spPr/>
        <p:txBody>
          <a:bodyPr>
            <a:normAutofit/>
          </a:bodyPr>
          <a:lstStyle/>
          <a:p>
            <a:r>
              <a:rPr lang="en-US" sz="3600" dirty="0"/>
              <a:t>Other Findings</a:t>
            </a:r>
          </a:p>
        </p:txBody>
      </p:sp>
      <p:sp>
        <p:nvSpPr>
          <p:cNvPr id="3" name="Content Placeholder 2">
            <a:extLst>
              <a:ext uri="{FF2B5EF4-FFF2-40B4-BE49-F238E27FC236}">
                <a16:creationId xmlns:a16="http://schemas.microsoft.com/office/drawing/2014/main" id="{5B420377-3D17-4B16-BCE9-D02F6BA6336D}"/>
              </a:ext>
            </a:extLst>
          </p:cNvPr>
          <p:cNvSpPr>
            <a:spLocks noGrp="1"/>
          </p:cNvSpPr>
          <p:nvPr>
            <p:ph idx="1"/>
          </p:nvPr>
        </p:nvSpPr>
        <p:spPr/>
        <p:txBody>
          <a:bodyPr/>
          <a:lstStyle/>
          <a:p>
            <a:r>
              <a:rPr lang="en-US" b="1" dirty="0"/>
              <a:t>Online program managers. </a:t>
            </a:r>
            <a:r>
              <a:rPr lang="en-US" dirty="0"/>
              <a:t>40% of instructors say their colleges shouldn’t work with outside providers to offer online programs. But majority (58%) say their institutions should seek help in areas they lack expertise.</a:t>
            </a:r>
          </a:p>
          <a:p>
            <a:r>
              <a:rPr lang="en-US" b="1" dirty="0"/>
              <a:t>Accessibility.</a:t>
            </a:r>
            <a:r>
              <a:rPr lang="en-US" dirty="0"/>
              <a:t> 2 of 3 professors say their institution offers training in making course materials compliant with ADA.</a:t>
            </a:r>
          </a:p>
          <a:p>
            <a:pPr marL="0" indent="0">
              <a:buNone/>
            </a:pPr>
            <a:endParaRPr lang="en-US" dirty="0"/>
          </a:p>
        </p:txBody>
      </p:sp>
    </p:spTree>
    <p:extLst>
      <p:ext uri="{BB962C8B-B14F-4D97-AF65-F5344CB8AC3E}">
        <p14:creationId xmlns:p14="http://schemas.microsoft.com/office/powerpoint/2010/main" val="350329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the Survey</a:t>
            </a:r>
          </a:p>
        </p:txBody>
      </p:sp>
      <p:sp>
        <p:nvSpPr>
          <p:cNvPr id="3" name="Content Placeholder 2"/>
          <p:cNvSpPr>
            <a:spLocks noGrp="1"/>
          </p:cNvSpPr>
          <p:nvPr>
            <p:ph idx="1"/>
          </p:nvPr>
        </p:nvSpPr>
        <p:spPr/>
        <p:txBody>
          <a:bodyPr/>
          <a:lstStyle/>
          <a:p>
            <a:pPr marL="0" indent="0">
              <a:buNone/>
            </a:pPr>
            <a:r>
              <a:rPr lang="en-US" i="1" dirty="0"/>
              <a:t>Inside Higher Ed</a:t>
            </a:r>
            <a:r>
              <a:rPr lang="en-US" dirty="0"/>
              <a:t> article on the results:</a:t>
            </a:r>
          </a:p>
          <a:p>
            <a:pPr marL="0" indent="0">
              <a:buNone/>
            </a:pPr>
            <a:r>
              <a:rPr lang="en-US" dirty="0">
                <a:hlinkClick r:id="rId2"/>
              </a:rPr>
              <a:t>https://www.insidehighered.com/news/survey/survey-faculty-views-technology-explores-online-teaching-oer-assessment</a:t>
            </a:r>
            <a:endParaRPr lang="en-US" dirty="0"/>
          </a:p>
          <a:p>
            <a:pPr marL="0" indent="0">
              <a:buNone/>
            </a:pPr>
            <a:endParaRPr lang="en-US" dirty="0"/>
          </a:p>
          <a:p>
            <a:pPr marL="0" indent="0">
              <a:buNone/>
            </a:pPr>
            <a:r>
              <a:rPr lang="en-US" dirty="0"/>
              <a:t>Download the survey results:</a:t>
            </a:r>
          </a:p>
          <a:p>
            <a:pPr marL="0" indent="0">
              <a:buNone/>
            </a:pPr>
            <a:r>
              <a:rPr lang="en-US" dirty="0">
                <a:hlinkClick r:id="rId3"/>
              </a:rPr>
              <a:t>https://www.insidehighered.com/booklet/2018-survey-faculty-attitudes-technology</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88979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Our Sponsors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189" y="3359680"/>
            <a:ext cx="2360508" cy="18643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3810489"/>
            <a:ext cx="3683358" cy="96269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8408" y="5571573"/>
            <a:ext cx="4267200" cy="737616"/>
          </a:xfrm>
          <a:prstGeom prst="rect">
            <a:avLst/>
          </a:prstGeom>
        </p:spPr>
      </p:pic>
      <p:pic>
        <p:nvPicPr>
          <p:cNvPr id="11" name="Content Placeholder 10">
            <a:extLst>
              <a:ext uri="{FF2B5EF4-FFF2-40B4-BE49-F238E27FC236}">
                <a16:creationId xmlns:a16="http://schemas.microsoft.com/office/drawing/2014/main" id="{6EB7D4BD-2DA5-4F7F-A19C-BB04DD141232}"/>
              </a:ext>
            </a:extLst>
          </p:cNvPr>
          <p:cNvPicPr>
            <a:picLocks noGrp="1" noChangeAspect="1"/>
          </p:cNvPicPr>
          <p:nvPr>
            <p:ph idx="1"/>
          </p:nvPr>
        </p:nvPicPr>
        <p:blipFill>
          <a:blip r:embed="rId5"/>
          <a:stretch>
            <a:fillRect/>
          </a:stretch>
        </p:blipFill>
        <p:spPr>
          <a:xfrm>
            <a:off x="2428875" y="2152066"/>
            <a:ext cx="4286250" cy="1066800"/>
          </a:xfrm>
        </p:spPr>
      </p:pic>
    </p:spTree>
    <p:extLst>
      <p:ext uri="{BB962C8B-B14F-4D97-AF65-F5344CB8AC3E}">
        <p14:creationId xmlns:p14="http://schemas.microsoft.com/office/powerpoint/2010/main" val="198897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p:txBody>
          <a:bodyPr/>
          <a:lstStyle/>
          <a:p>
            <a:pPr marL="0" indent="0">
              <a:buNone/>
            </a:pPr>
            <a:r>
              <a:rPr lang="en-US" dirty="0"/>
              <a:t>Doug Lederman, editor and co-founder, </a:t>
            </a:r>
            <a:br>
              <a:rPr lang="en-US" dirty="0"/>
            </a:br>
            <a:r>
              <a:rPr lang="en-US" i="1" dirty="0"/>
              <a:t>Inside Higher Ed</a:t>
            </a:r>
          </a:p>
          <a:p>
            <a:pPr marL="0" indent="0">
              <a:buNone/>
            </a:pPr>
            <a:r>
              <a:rPr lang="en-US" dirty="0">
                <a:hlinkClick r:id="rId2"/>
              </a:rPr>
              <a:t>doug.lederman@insidehighered.com</a:t>
            </a:r>
            <a:endParaRPr lang="en-US" dirty="0"/>
          </a:p>
          <a:p>
            <a:pPr marL="0" indent="0">
              <a:buNone/>
            </a:pPr>
            <a:endParaRPr lang="en-US" dirty="0"/>
          </a:p>
          <a:p>
            <a:pPr marL="0" indent="0">
              <a:buNone/>
            </a:pPr>
            <a:r>
              <a:rPr lang="en-US" dirty="0"/>
              <a:t>Scott Jaschik, editor and co-founder, </a:t>
            </a:r>
            <a:br>
              <a:rPr lang="en-US" dirty="0"/>
            </a:br>
            <a:r>
              <a:rPr lang="en-US" i="1" dirty="0"/>
              <a:t>Inside Higher Ed</a:t>
            </a:r>
          </a:p>
          <a:p>
            <a:pPr marL="0" indent="0">
              <a:buNone/>
            </a:pPr>
            <a:r>
              <a:rPr lang="en-US" dirty="0">
                <a:hlinkClick r:id="rId3"/>
              </a:rPr>
              <a:t>scott.jaschik@insidehighered.com</a:t>
            </a:r>
            <a:endParaRPr lang="en-US" dirty="0"/>
          </a:p>
          <a:p>
            <a:pPr marL="0" indent="0">
              <a:buNone/>
            </a:pPr>
            <a:endParaRPr lang="en-US" dirty="0"/>
          </a:p>
        </p:txBody>
      </p:sp>
    </p:spTree>
    <p:extLst>
      <p:ext uri="{BB962C8B-B14F-4D97-AF65-F5344CB8AC3E}">
        <p14:creationId xmlns:p14="http://schemas.microsoft.com/office/powerpoint/2010/main" val="178568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443C6-0710-401B-B461-47CD847FF584}"/>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09D8C74D-0220-45B3-AD07-C6EEC965F951}"/>
              </a:ext>
            </a:extLst>
          </p:cNvPr>
          <p:cNvSpPr>
            <a:spLocks noGrp="1"/>
          </p:cNvSpPr>
          <p:nvPr>
            <p:ph idx="1"/>
          </p:nvPr>
        </p:nvSpPr>
        <p:spPr/>
        <p:txBody>
          <a:bodyPr/>
          <a:lstStyle/>
          <a:p>
            <a:r>
              <a:rPr lang="en-US" dirty="0"/>
              <a:t>Gallup surveyed 2,129 professors and 206 digital learning leaders, Aug.-Sept. 2018</a:t>
            </a:r>
          </a:p>
          <a:p>
            <a:r>
              <a:rPr lang="en-US" dirty="0"/>
              <a:t>60% of faculty respondents tenured/tenure track, 40% not</a:t>
            </a:r>
          </a:p>
          <a:p>
            <a:r>
              <a:rPr lang="en-US" dirty="0"/>
              <a:t>Complete anonymity for respondents</a:t>
            </a:r>
          </a:p>
          <a:p>
            <a:r>
              <a:rPr lang="en-US" dirty="0"/>
              <a:t>Responses coded to enable analysis by faculty status, sector, etc.</a:t>
            </a:r>
          </a:p>
        </p:txBody>
      </p:sp>
    </p:spTree>
    <p:extLst>
      <p:ext uri="{BB962C8B-B14F-4D97-AF65-F5344CB8AC3E}">
        <p14:creationId xmlns:p14="http://schemas.microsoft.com/office/powerpoint/2010/main" val="271700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082B2-30A6-4E8A-921A-1AD79BE7DA8F}"/>
              </a:ext>
            </a:extLst>
          </p:cNvPr>
          <p:cNvSpPr>
            <a:spLocks noGrp="1"/>
          </p:cNvSpPr>
          <p:nvPr>
            <p:ph type="title"/>
          </p:nvPr>
        </p:nvSpPr>
        <p:spPr/>
        <p:txBody>
          <a:bodyPr/>
          <a:lstStyle/>
          <a:p>
            <a:r>
              <a:rPr lang="en-US" dirty="0"/>
              <a:t>Key Findings</a:t>
            </a:r>
          </a:p>
        </p:txBody>
      </p:sp>
      <p:sp>
        <p:nvSpPr>
          <p:cNvPr id="3" name="Content Placeholder 2">
            <a:extLst>
              <a:ext uri="{FF2B5EF4-FFF2-40B4-BE49-F238E27FC236}">
                <a16:creationId xmlns:a16="http://schemas.microsoft.com/office/drawing/2014/main" id="{F2C00F37-FDD3-4C0E-AE46-A1ACFB92B469}"/>
              </a:ext>
            </a:extLst>
          </p:cNvPr>
          <p:cNvSpPr>
            <a:spLocks noGrp="1"/>
          </p:cNvSpPr>
          <p:nvPr>
            <p:ph idx="1"/>
          </p:nvPr>
        </p:nvSpPr>
        <p:spPr>
          <a:xfrm>
            <a:off x="628650" y="1897050"/>
            <a:ext cx="7886700" cy="4084982"/>
          </a:xfrm>
        </p:spPr>
        <p:txBody>
          <a:bodyPr/>
          <a:lstStyle/>
          <a:p>
            <a:r>
              <a:rPr lang="en-US" dirty="0"/>
              <a:t>Proportion of instructors teaching online and blended courses is growing. So is their support for using technology to deliver instruction.</a:t>
            </a:r>
          </a:p>
          <a:p>
            <a:r>
              <a:rPr lang="en-US" dirty="0"/>
              <a:t>But their belief in the quality and effectiveness of online courses and digital technology isn’t keeping pace.</a:t>
            </a:r>
          </a:p>
          <a:p>
            <a:r>
              <a:rPr lang="en-US" dirty="0"/>
              <a:t>Surprisingly modest use of instructional designers</a:t>
            </a:r>
          </a:p>
          <a:p>
            <a:endParaRPr lang="en-US" dirty="0"/>
          </a:p>
          <a:p>
            <a:endParaRPr lang="en-US" dirty="0"/>
          </a:p>
        </p:txBody>
      </p:sp>
    </p:spTree>
    <p:extLst>
      <p:ext uri="{BB962C8B-B14F-4D97-AF65-F5344CB8AC3E}">
        <p14:creationId xmlns:p14="http://schemas.microsoft.com/office/powerpoint/2010/main" val="268099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5194-A596-4319-A0E1-4D6C4A6ACE48}"/>
              </a:ext>
            </a:extLst>
          </p:cNvPr>
          <p:cNvSpPr>
            <a:spLocks noGrp="1"/>
          </p:cNvSpPr>
          <p:nvPr>
            <p:ph type="title"/>
          </p:nvPr>
        </p:nvSpPr>
        <p:spPr/>
        <p:txBody>
          <a:bodyPr/>
          <a:lstStyle/>
          <a:p>
            <a:r>
              <a:rPr lang="en-US" dirty="0"/>
              <a:t>Support for Use of Technology </a:t>
            </a:r>
            <a:br>
              <a:rPr lang="en-US" dirty="0"/>
            </a:br>
            <a:r>
              <a:rPr lang="en-US" dirty="0"/>
              <a:t>(Philosophically)</a:t>
            </a:r>
          </a:p>
        </p:txBody>
      </p:sp>
      <p:sp>
        <p:nvSpPr>
          <p:cNvPr id="3" name="Content Placeholder 2">
            <a:extLst>
              <a:ext uri="{FF2B5EF4-FFF2-40B4-BE49-F238E27FC236}">
                <a16:creationId xmlns:a16="http://schemas.microsoft.com/office/drawing/2014/main" id="{3DB1C98B-BED3-48A8-8BC7-45441E9199B5}"/>
              </a:ext>
            </a:extLst>
          </p:cNvPr>
          <p:cNvSpPr>
            <a:spLocks noGrp="1"/>
          </p:cNvSpPr>
          <p:nvPr>
            <p:ph idx="1"/>
          </p:nvPr>
        </p:nvSpPr>
        <p:spPr>
          <a:xfrm>
            <a:off x="628650" y="1958010"/>
            <a:ext cx="8226592" cy="4084982"/>
          </a:xfrm>
        </p:spPr>
        <p:txBody>
          <a:bodyPr/>
          <a:lstStyle/>
          <a:p>
            <a:r>
              <a:rPr lang="en-US" b="1" dirty="0"/>
              <a:t>1/3</a:t>
            </a:r>
            <a:r>
              <a:rPr lang="en-US" dirty="0"/>
              <a:t> of instructors describe themselves </a:t>
            </a:r>
            <a:br>
              <a:rPr lang="en-US" dirty="0"/>
            </a:br>
            <a:r>
              <a:rPr lang="en-US" dirty="0"/>
              <a:t>as "early adopter of new educational technologies;" </a:t>
            </a:r>
            <a:r>
              <a:rPr lang="en-US" b="1" dirty="0"/>
              <a:t>55%</a:t>
            </a:r>
            <a:r>
              <a:rPr lang="en-US" dirty="0"/>
              <a:t> say they “adopt </a:t>
            </a:r>
            <a:br>
              <a:rPr lang="en-US" dirty="0"/>
            </a:br>
            <a:r>
              <a:rPr lang="en-US" dirty="0"/>
              <a:t>new technologies after seeing peers </a:t>
            </a:r>
            <a:br>
              <a:rPr lang="en-US" dirty="0"/>
            </a:br>
            <a:r>
              <a:rPr lang="en-US" dirty="0"/>
              <a:t>use them effectively”; </a:t>
            </a:r>
            <a:r>
              <a:rPr lang="en-US" b="1" dirty="0"/>
              <a:t>12%</a:t>
            </a:r>
            <a:r>
              <a:rPr lang="en-US" dirty="0"/>
              <a:t> "disinclined             </a:t>
            </a:r>
            <a:r>
              <a:rPr lang="en-US" sz="1200" i="1" dirty="0"/>
              <a:t>iStock</a:t>
            </a:r>
            <a:br>
              <a:rPr lang="en-US" dirty="0"/>
            </a:br>
            <a:r>
              <a:rPr lang="en-US" dirty="0"/>
              <a:t>to use educational technologies.”</a:t>
            </a:r>
          </a:p>
          <a:p>
            <a:r>
              <a:rPr lang="en-US" dirty="0"/>
              <a:t>75% support increased use of educational technologies </a:t>
            </a:r>
            <a:r>
              <a:rPr lang="en-US" b="1" dirty="0"/>
              <a:t>(32% fully, 43% “somewhat”)</a:t>
            </a:r>
            <a:r>
              <a:rPr lang="en-US" dirty="0"/>
              <a:t>; </a:t>
            </a:r>
            <a:r>
              <a:rPr lang="en-US" b="1" dirty="0"/>
              <a:t>11%</a:t>
            </a:r>
            <a:r>
              <a:rPr lang="en-US" dirty="0"/>
              <a:t> answer to the contrary.</a:t>
            </a:r>
          </a:p>
          <a:p>
            <a:pPr marL="0" indent="0">
              <a:buNone/>
            </a:pPr>
            <a:endParaRPr lang="en-US" dirty="0"/>
          </a:p>
        </p:txBody>
      </p:sp>
      <p:pic>
        <p:nvPicPr>
          <p:cNvPr id="5" name="Picture 4" descr="A close up of a sign&#10;&#10;Description automatically generated">
            <a:extLst>
              <a:ext uri="{FF2B5EF4-FFF2-40B4-BE49-F238E27FC236}">
                <a16:creationId xmlns:a16="http://schemas.microsoft.com/office/drawing/2014/main" id="{15634B24-9C14-40E6-8411-F13EAE42D39A}"/>
              </a:ext>
            </a:extLst>
          </p:cNvPr>
          <p:cNvPicPr>
            <a:picLocks noChangeAspect="1"/>
          </p:cNvPicPr>
          <p:nvPr/>
        </p:nvPicPr>
        <p:blipFill>
          <a:blip r:embed="rId3"/>
          <a:stretch>
            <a:fillRect/>
          </a:stretch>
        </p:blipFill>
        <p:spPr>
          <a:xfrm>
            <a:off x="7099861" y="1560443"/>
            <a:ext cx="2044139" cy="2044139"/>
          </a:xfrm>
          <a:prstGeom prst="rect">
            <a:avLst/>
          </a:prstGeom>
        </p:spPr>
      </p:pic>
    </p:spTree>
    <p:extLst>
      <p:ext uri="{BB962C8B-B14F-4D97-AF65-F5344CB8AC3E}">
        <p14:creationId xmlns:p14="http://schemas.microsoft.com/office/powerpoint/2010/main" val="8757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61" y="0"/>
            <a:ext cx="8332631" cy="1560443"/>
          </a:xfrm>
        </p:spPr>
        <p:txBody>
          <a:bodyPr>
            <a:normAutofit/>
          </a:bodyPr>
          <a:lstStyle/>
          <a:p>
            <a:r>
              <a:rPr lang="en-US" sz="3600" dirty="0"/>
              <a:t>More Professors Have Taught Online...</a:t>
            </a:r>
          </a:p>
        </p:txBody>
      </p:sp>
      <p:pic>
        <p:nvPicPr>
          <p:cNvPr id="13" name="Content Placeholder 12" descr="A close up of a map&#10;&#10;Description automatically generated">
            <a:extLst>
              <a:ext uri="{FF2B5EF4-FFF2-40B4-BE49-F238E27FC236}">
                <a16:creationId xmlns:a16="http://schemas.microsoft.com/office/drawing/2014/main" id="{D65D7C4A-DD4B-4BCF-80FE-3540D4BB1706}"/>
              </a:ext>
            </a:extLst>
          </p:cNvPr>
          <p:cNvPicPr>
            <a:picLocks noGrp="1" noChangeAspect="1"/>
          </p:cNvPicPr>
          <p:nvPr>
            <p:ph idx="1"/>
          </p:nvPr>
        </p:nvPicPr>
        <p:blipFill>
          <a:blip r:embed="rId3"/>
          <a:stretch>
            <a:fillRect/>
          </a:stretch>
        </p:blipFill>
        <p:spPr>
          <a:xfrm>
            <a:off x="23961" y="1809549"/>
            <a:ext cx="9096077" cy="4479491"/>
          </a:xfrm>
        </p:spPr>
      </p:pic>
    </p:spTree>
    <p:extLst>
      <p:ext uri="{BB962C8B-B14F-4D97-AF65-F5344CB8AC3E}">
        <p14:creationId xmlns:p14="http://schemas.microsoft.com/office/powerpoint/2010/main" val="198897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4E82-7ABB-4F0E-9935-1BFAAD571341}"/>
              </a:ext>
            </a:extLst>
          </p:cNvPr>
          <p:cNvSpPr>
            <a:spLocks noGrp="1"/>
          </p:cNvSpPr>
          <p:nvPr>
            <p:ph type="title"/>
          </p:nvPr>
        </p:nvSpPr>
        <p:spPr/>
        <p:txBody>
          <a:bodyPr/>
          <a:lstStyle/>
          <a:p>
            <a:r>
              <a:rPr lang="en-US" dirty="0"/>
              <a:t>Differences as You Dig Deeper</a:t>
            </a:r>
          </a:p>
        </p:txBody>
      </p:sp>
      <p:pic>
        <p:nvPicPr>
          <p:cNvPr id="5" name="Content Placeholder 4" descr="A screenshot of a cell phone&#10;&#10;Description automatically generated">
            <a:extLst>
              <a:ext uri="{FF2B5EF4-FFF2-40B4-BE49-F238E27FC236}">
                <a16:creationId xmlns:a16="http://schemas.microsoft.com/office/drawing/2014/main" id="{A0F5B159-7A55-46D1-9505-BF8E299A1E88}"/>
              </a:ext>
            </a:extLst>
          </p:cNvPr>
          <p:cNvPicPr>
            <a:picLocks noGrp="1" noChangeAspect="1"/>
          </p:cNvPicPr>
          <p:nvPr>
            <p:ph idx="1"/>
          </p:nvPr>
        </p:nvPicPr>
        <p:blipFill>
          <a:blip r:embed="rId3"/>
          <a:stretch>
            <a:fillRect/>
          </a:stretch>
        </p:blipFill>
        <p:spPr>
          <a:xfrm>
            <a:off x="384810" y="1857920"/>
            <a:ext cx="7214870" cy="4725158"/>
          </a:xfrm>
        </p:spPr>
      </p:pic>
    </p:spTree>
    <p:extLst>
      <p:ext uri="{BB962C8B-B14F-4D97-AF65-F5344CB8AC3E}">
        <p14:creationId xmlns:p14="http://schemas.microsoft.com/office/powerpoint/2010/main" val="234210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7DF6-E72F-45DB-9E63-2AA0D15D7D01}"/>
              </a:ext>
            </a:extLst>
          </p:cNvPr>
          <p:cNvSpPr>
            <a:spLocks noGrp="1"/>
          </p:cNvSpPr>
          <p:nvPr>
            <p:ph type="title"/>
          </p:nvPr>
        </p:nvSpPr>
        <p:spPr/>
        <p:txBody>
          <a:bodyPr>
            <a:normAutofit/>
          </a:bodyPr>
          <a:lstStyle/>
          <a:p>
            <a:r>
              <a:rPr lang="en-US" sz="3600" dirty="0"/>
              <a:t>...But Their Belief </a:t>
            </a:r>
            <a:br>
              <a:rPr lang="en-US" sz="3600" dirty="0"/>
            </a:br>
            <a:r>
              <a:rPr lang="en-US" sz="3600" dirty="0"/>
              <a:t>in Its Effectiveness Isn’t Growing</a:t>
            </a:r>
          </a:p>
        </p:txBody>
      </p:sp>
      <p:sp>
        <p:nvSpPr>
          <p:cNvPr id="3" name="Content Placeholder 2">
            <a:extLst>
              <a:ext uri="{FF2B5EF4-FFF2-40B4-BE49-F238E27FC236}">
                <a16:creationId xmlns:a16="http://schemas.microsoft.com/office/drawing/2014/main" id="{8C050777-FB6E-494B-A94F-23E4F0FABF10}"/>
              </a:ext>
            </a:extLst>
          </p:cNvPr>
          <p:cNvSpPr>
            <a:spLocks noGrp="1"/>
          </p:cNvSpPr>
          <p:nvPr>
            <p:ph idx="1"/>
          </p:nvPr>
        </p:nvSpPr>
        <p:spPr>
          <a:xfrm>
            <a:off x="396139" y="1971717"/>
            <a:ext cx="8351722" cy="4084982"/>
          </a:xfrm>
        </p:spPr>
        <p:txBody>
          <a:bodyPr/>
          <a:lstStyle/>
          <a:p>
            <a:pPr marL="0" indent="0">
              <a:buNone/>
            </a:pPr>
            <a:r>
              <a:rPr lang="en-US" sz="2400" i="1" dirty="0"/>
              <a:t>“For-credit online courses can achieve </a:t>
            </a:r>
            <a:br>
              <a:rPr lang="en-US" sz="2400" i="1" dirty="0"/>
            </a:br>
            <a:r>
              <a:rPr lang="en-US" sz="2400" i="1" dirty="0"/>
              <a:t>student learning outcomes at least </a:t>
            </a:r>
            <a:br>
              <a:rPr lang="en-US" sz="2400" i="1" dirty="0"/>
            </a:br>
            <a:r>
              <a:rPr lang="en-US" sz="2400" i="1" dirty="0"/>
              <a:t>equivalent to those of in-person courses </a:t>
            </a:r>
            <a:br>
              <a:rPr lang="en-US" sz="2400" i="1" dirty="0"/>
            </a:br>
            <a:r>
              <a:rPr lang="en-US" sz="2400" i="1" dirty="0"/>
              <a:t>at any institution.”</a:t>
            </a:r>
          </a:p>
          <a:p>
            <a:r>
              <a:rPr lang="en-US" sz="2400" dirty="0"/>
              <a:t>30% agreed, 36% disagreed, 34% neutral                      </a:t>
            </a:r>
            <a:r>
              <a:rPr lang="en-US" sz="1100" i="1" dirty="0"/>
              <a:t>iStock</a:t>
            </a:r>
          </a:p>
          <a:p>
            <a:r>
              <a:rPr lang="en-US" sz="2400" dirty="0"/>
              <a:t>33% agreed with that statement in 2017</a:t>
            </a:r>
          </a:p>
          <a:p>
            <a:r>
              <a:rPr lang="en-US" sz="2400" dirty="0"/>
              <a:t>Slightly more (38%) agree when question is about courses “at my institution,” 35% “in the classes I teach.”</a:t>
            </a:r>
          </a:p>
          <a:p>
            <a:r>
              <a:rPr lang="en-US" sz="2400" dirty="0"/>
              <a:t>Positive answers likelier among those who have taught online (39% vs. 24% of those who have not), at community colleges and professional schools, women.</a:t>
            </a:r>
            <a:r>
              <a:rPr lang="en-US" sz="1100" dirty="0"/>
              <a:t>			</a:t>
            </a:r>
          </a:p>
          <a:p>
            <a:endParaRPr lang="en-US" sz="2400" dirty="0"/>
          </a:p>
        </p:txBody>
      </p:sp>
      <p:pic>
        <p:nvPicPr>
          <p:cNvPr id="5" name="Picture 4">
            <a:extLst>
              <a:ext uri="{FF2B5EF4-FFF2-40B4-BE49-F238E27FC236}">
                <a16:creationId xmlns:a16="http://schemas.microsoft.com/office/drawing/2014/main" id="{E573989E-DA46-4755-98FE-1A55C94D32EE}"/>
              </a:ext>
            </a:extLst>
          </p:cNvPr>
          <p:cNvPicPr>
            <a:picLocks noChangeAspect="1"/>
          </p:cNvPicPr>
          <p:nvPr/>
        </p:nvPicPr>
        <p:blipFill>
          <a:blip r:embed="rId2"/>
          <a:stretch>
            <a:fillRect/>
          </a:stretch>
        </p:blipFill>
        <p:spPr>
          <a:xfrm>
            <a:off x="6548930" y="1560443"/>
            <a:ext cx="2595070" cy="2003817"/>
          </a:xfrm>
          <a:prstGeom prst="rect">
            <a:avLst/>
          </a:prstGeom>
        </p:spPr>
      </p:pic>
    </p:spTree>
    <p:extLst>
      <p:ext uri="{BB962C8B-B14F-4D97-AF65-F5344CB8AC3E}">
        <p14:creationId xmlns:p14="http://schemas.microsoft.com/office/powerpoint/2010/main" val="818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5194-A596-4319-A0E1-4D6C4A6ACE48}"/>
              </a:ext>
            </a:extLst>
          </p:cNvPr>
          <p:cNvSpPr>
            <a:spLocks noGrp="1"/>
          </p:cNvSpPr>
          <p:nvPr>
            <p:ph type="title"/>
          </p:nvPr>
        </p:nvSpPr>
        <p:spPr/>
        <p:txBody>
          <a:bodyPr>
            <a:normAutofit/>
          </a:bodyPr>
          <a:lstStyle/>
          <a:p>
            <a:r>
              <a:rPr lang="en-US" sz="3600" dirty="0"/>
              <a:t>Doubts About Online Effectiveness</a:t>
            </a:r>
          </a:p>
        </p:txBody>
      </p:sp>
      <p:sp>
        <p:nvSpPr>
          <p:cNvPr id="3" name="Content Placeholder 2">
            <a:extLst>
              <a:ext uri="{FF2B5EF4-FFF2-40B4-BE49-F238E27FC236}">
                <a16:creationId xmlns:a16="http://schemas.microsoft.com/office/drawing/2014/main" id="{3DB1C98B-BED3-48A8-8BC7-45441E9199B5}"/>
              </a:ext>
            </a:extLst>
          </p:cNvPr>
          <p:cNvSpPr>
            <a:spLocks noGrp="1"/>
          </p:cNvSpPr>
          <p:nvPr>
            <p:ph idx="1"/>
          </p:nvPr>
        </p:nvSpPr>
        <p:spPr/>
        <p:txBody>
          <a:bodyPr/>
          <a:lstStyle/>
          <a:p>
            <a:r>
              <a:rPr lang="en-US" dirty="0"/>
              <a:t>Particular skepticism about ability to reach </a:t>
            </a:r>
            <a:br>
              <a:rPr lang="en-US" dirty="0"/>
            </a:br>
            <a:r>
              <a:rPr lang="en-US" dirty="0"/>
              <a:t>"at-risk" students (80% say less effective), "rigorously </a:t>
            </a:r>
            <a:r>
              <a:rPr lang="en-US" dirty="0" err="1"/>
              <a:t>engag</a:t>
            </a:r>
            <a:r>
              <a:rPr lang="en-US" dirty="0"/>
              <a:t>[</a:t>
            </a:r>
            <a:r>
              <a:rPr lang="en-US" dirty="0" err="1"/>
              <a:t>ing</a:t>
            </a:r>
            <a:r>
              <a:rPr lang="en-US" dirty="0"/>
              <a:t>] students in course material" (65%), ability to maintain academic integrity (60%).</a:t>
            </a:r>
          </a:p>
          <a:p>
            <a:r>
              <a:rPr lang="en-US" dirty="0"/>
              <a:t>Professors who’ve taught online view more favorably, but not enthusiastically.</a:t>
            </a:r>
          </a:p>
        </p:txBody>
      </p:sp>
    </p:spTree>
    <p:extLst>
      <p:ext uri="{BB962C8B-B14F-4D97-AF65-F5344CB8AC3E}">
        <p14:creationId xmlns:p14="http://schemas.microsoft.com/office/powerpoint/2010/main" val="632294328"/>
      </p:ext>
    </p:extLst>
  </p:cSld>
  <p:clrMapOvr>
    <a:masterClrMapping/>
  </p:clrMapOvr>
</p:sld>
</file>

<file path=ppt/theme/theme1.xml><?xml version="1.0" encoding="utf-8"?>
<a:theme xmlns:a="http://schemas.openxmlformats.org/drawingml/2006/main" name="Presentation4">
  <a:themeElements>
    <a:clrScheme name="DRAFT - IHE Branding 2017">
      <a:dk1>
        <a:srgbClr val="333333"/>
      </a:dk1>
      <a:lt1>
        <a:sysClr val="window" lastClr="FFFFFF"/>
      </a:lt1>
      <a:dk2>
        <a:srgbClr val="000000"/>
      </a:dk2>
      <a:lt2>
        <a:srgbClr val="E7E6E6"/>
      </a:lt2>
      <a:accent1>
        <a:srgbClr val="EF7521"/>
      </a:accent1>
      <a:accent2>
        <a:srgbClr val="8FAA3F"/>
      </a:accent2>
      <a:accent3>
        <a:srgbClr val="3E67A7"/>
      </a:accent3>
      <a:accent4>
        <a:srgbClr val="333333"/>
      </a:accent4>
      <a:accent5>
        <a:srgbClr val="E4E4E4"/>
      </a:accent5>
      <a:accent6>
        <a:srgbClr val="EF7521"/>
      </a:accent6>
      <a:hlink>
        <a:srgbClr val="EF7521"/>
      </a:hlink>
      <a:folHlink>
        <a:srgbClr val="EF752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Presentation4</Template>
  <TotalTime>4424</TotalTime>
  <Words>620</Words>
  <Application>Microsoft Office PowerPoint</Application>
  <PresentationFormat>On-screen Show (4:3)</PresentationFormat>
  <Paragraphs>81</Paragraphs>
  <Slides>18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MS PGothic</vt:lpstr>
      <vt:lpstr>MS PGothic</vt:lpstr>
      <vt:lpstr>Arial</vt:lpstr>
      <vt:lpstr>Calibri</vt:lpstr>
      <vt:lpstr>Calibri Light</vt:lpstr>
      <vt:lpstr>Roboto</vt:lpstr>
      <vt:lpstr>Roboto Light</vt:lpstr>
      <vt:lpstr>Roboto Medium</vt:lpstr>
      <vt:lpstr>Roboto Regular</vt:lpstr>
      <vt:lpstr>Roboto Slab Light</vt:lpstr>
      <vt:lpstr>Presentation4</vt:lpstr>
      <vt:lpstr>     Professors’  Changing Views  of Digital Learning</vt:lpstr>
      <vt:lpstr>Presenters</vt:lpstr>
      <vt:lpstr>Methodology</vt:lpstr>
      <vt:lpstr>Key Findings</vt:lpstr>
      <vt:lpstr>Support for Use of Technology  (Philosophically)</vt:lpstr>
      <vt:lpstr>More Professors Have Taught Online...</vt:lpstr>
      <vt:lpstr>Differences as You Dig Deeper</vt:lpstr>
      <vt:lpstr>...But Their Belief  in Its Effectiveness Isn’t Growing</vt:lpstr>
      <vt:lpstr>Doubts About Online Effectiveness</vt:lpstr>
      <vt:lpstr>More Teaching Experimentation</vt:lpstr>
      <vt:lpstr>Want to Turn Off Your Faculty?  Overpromise</vt:lpstr>
      <vt:lpstr>Institutional Support (or Lack Thereof)</vt:lpstr>
      <vt:lpstr>Textbook Prices, Beliefs and Practice</vt:lpstr>
      <vt:lpstr>Is Inclusive Access Working?</vt:lpstr>
      <vt:lpstr>Assessing Assessment</vt:lpstr>
      <vt:lpstr>Other Findings</vt:lpstr>
      <vt:lpstr>More About the Survey</vt:lpstr>
      <vt:lpstr>Thanks to Our Sponsors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Professors’ Changing Views  of Digital Learning</dc:title>
  <dc:creator>dougled7204</dc:creator>
  <cp:lastModifiedBy>Doug Lederman</cp:lastModifiedBy>
  <cp:revision>42</cp:revision>
  <dcterms:created xsi:type="dcterms:W3CDTF">2017-11-11T17:16:49Z</dcterms:created>
  <dcterms:modified xsi:type="dcterms:W3CDTF">2018-11-25T23:13:33Z</dcterms:modified>
</cp:coreProperties>
</file>