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59" r:id="rId4"/>
    <p:sldId id="279" r:id="rId5"/>
    <p:sldId id="294" r:id="rId6"/>
    <p:sldId id="280" r:id="rId7"/>
    <p:sldId id="285" r:id="rId8"/>
    <p:sldId id="297" r:id="rId9"/>
    <p:sldId id="287" r:id="rId10"/>
    <p:sldId id="298" r:id="rId11"/>
    <p:sldId id="284" r:id="rId12"/>
    <p:sldId id="299" r:id="rId13"/>
    <p:sldId id="293" r:id="rId14"/>
    <p:sldId id="301" r:id="rId15"/>
    <p:sldId id="300" r:id="rId16"/>
    <p:sldId id="266" r:id="rId17"/>
    <p:sldId id="27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6" autoAdjust="0"/>
    <p:restoredTop sz="94660"/>
  </p:normalViewPr>
  <p:slideViewPr>
    <p:cSldViewPr snapToGrid="0" snapToObjects="1">
      <p:cViewPr varScale="1">
        <p:scale>
          <a:sx n="86" d="100"/>
          <a:sy n="86" d="100"/>
        </p:scale>
        <p:origin x="1152" y="5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DF57E69-7503-44A6-8526-0CFDF59DAADD}" type="datetimeFigureOut">
              <a:rPr lang="en-US" altLang="en-US"/>
              <a:pPr/>
              <a:t>4/1/2019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14D262-9257-486B-9601-9A1B96F0B827}" type="slidenum">
              <a:rPr lang="en-US" altLang="en-US"/>
              <a:pPr/>
              <a:t>‹#›</a:t>
            </a:fld>
            <a:endParaRPr lang="en-US" altLang="en-US"/>
          </a:p>
        </p:txBody>
      </p:sp>
    </p:spTree>
    <p:extLst>
      <p:ext uri="{BB962C8B-B14F-4D97-AF65-F5344CB8AC3E}">
        <p14:creationId xmlns:p14="http://schemas.microsoft.com/office/powerpoint/2010/main" val="2388707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2838BF6-8B0E-4E26-9FB9-B94FF31539A4}" type="datetimeFigureOut">
              <a:rPr lang="en-US" altLang="en-US"/>
              <a:pPr/>
              <a:t>4/1/2019</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6C8E5B7-C956-43A7-BE49-FFD1C306F954}" type="slidenum">
              <a:rPr lang="en-US" altLang="en-US"/>
              <a:pPr/>
              <a:t>‹#›</a:t>
            </a:fld>
            <a:endParaRPr lang="en-US" altLang="en-US"/>
          </a:p>
        </p:txBody>
      </p:sp>
    </p:spTree>
    <p:extLst>
      <p:ext uri="{BB962C8B-B14F-4D97-AF65-F5344CB8AC3E}">
        <p14:creationId xmlns:p14="http://schemas.microsoft.com/office/powerpoint/2010/main" val="35708672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 confidence survey” </a:t>
            </a:r>
          </a:p>
          <a:p>
            <a:endParaRPr lang="en-US" dirty="0"/>
          </a:p>
          <a:p>
            <a:r>
              <a:rPr lang="en-US" dirty="0"/>
              <a:t>Private college presidents are more upbeat than their peers at public institutions are, with 60 percent of private college leaders confident in their institution's financial stability versus 52 percent of public institutions' chiefs. The same eight-percentage-point difference was evident in 2018, when the margin was 55 percent to 47 percent.</a:t>
            </a:r>
          </a:p>
          <a:p>
            <a:endParaRPr lang="en-US" dirty="0"/>
          </a:p>
          <a:p>
            <a:endParaRPr lang="en-US" dirty="0"/>
          </a:p>
        </p:txBody>
      </p:sp>
      <p:sp>
        <p:nvSpPr>
          <p:cNvPr id="4" name="Slide Number Placeholder 3"/>
          <p:cNvSpPr>
            <a:spLocks noGrp="1"/>
          </p:cNvSpPr>
          <p:nvPr>
            <p:ph type="sldNum" sz="quarter" idx="5"/>
          </p:nvPr>
        </p:nvSpPr>
        <p:spPr/>
        <p:txBody>
          <a:bodyPr/>
          <a:lstStyle/>
          <a:p>
            <a:fld id="{46C8E5B7-C956-43A7-BE49-FFD1C306F954}" type="slidenum">
              <a:rPr lang="en-US" altLang="en-US" smtClean="0"/>
              <a:pPr/>
              <a:t>4</a:t>
            </a:fld>
            <a:endParaRPr lang="en-US" altLang="en-US"/>
          </a:p>
        </p:txBody>
      </p:sp>
    </p:spTree>
    <p:extLst>
      <p:ext uri="{BB962C8B-B14F-4D97-AF65-F5344CB8AC3E}">
        <p14:creationId xmlns:p14="http://schemas.microsoft.com/office/powerpoint/2010/main" val="376328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college close or merge? 14% yes, up from 13% in 2018</a:t>
            </a:r>
          </a:p>
        </p:txBody>
      </p:sp>
      <p:sp>
        <p:nvSpPr>
          <p:cNvPr id="4" name="Slide Number Placeholder 3"/>
          <p:cNvSpPr>
            <a:spLocks noGrp="1"/>
          </p:cNvSpPr>
          <p:nvPr>
            <p:ph type="sldNum" sz="quarter" idx="5"/>
          </p:nvPr>
        </p:nvSpPr>
        <p:spPr/>
        <p:txBody>
          <a:bodyPr/>
          <a:lstStyle/>
          <a:p>
            <a:fld id="{46C8E5B7-C956-43A7-BE49-FFD1C306F954}" type="slidenum">
              <a:rPr lang="en-US" altLang="en-US" smtClean="0"/>
              <a:pPr/>
              <a:t>5</a:t>
            </a:fld>
            <a:endParaRPr lang="en-US" altLang="en-US"/>
          </a:p>
        </p:txBody>
      </p:sp>
    </p:spTree>
    <p:extLst>
      <p:ext uri="{BB962C8B-B14F-4D97-AF65-F5344CB8AC3E}">
        <p14:creationId xmlns:p14="http://schemas.microsoft.com/office/powerpoint/2010/main" val="73205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half of college presidents (52 percent) said they believe it is appropriate for private colleges to consider legacy status in admissions, although private college leaders (60 percent) and those at public doctoral universities (65 percent) were much likelier than those at community colleges (38 percent) and public four-year colleges (44 percent) to agree.</a:t>
            </a:r>
          </a:p>
          <a:p>
            <a:r>
              <a:rPr lang="en-US" dirty="0"/>
              <a:t>Only a quarter of campus chief executives, 24 percent, agreed that it was appropriate for public colleges to consider legacy status in admissions.</a:t>
            </a:r>
          </a:p>
          <a:p>
            <a:endParaRPr lang="en-US" dirty="0"/>
          </a:p>
        </p:txBody>
      </p:sp>
      <p:sp>
        <p:nvSpPr>
          <p:cNvPr id="4" name="Slide Number Placeholder 3"/>
          <p:cNvSpPr>
            <a:spLocks noGrp="1"/>
          </p:cNvSpPr>
          <p:nvPr>
            <p:ph type="sldNum" sz="quarter" idx="5"/>
          </p:nvPr>
        </p:nvSpPr>
        <p:spPr/>
        <p:txBody>
          <a:bodyPr/>
          <a:lstStyle/>
          <a:p>
            <a:fld id="{46C8E5B7-C956-43A7-BE49-FFD1C306F954}" type="slidenum">
              <a:rPr lang="en-US" altLang="en-US" smtClean="0"/>
              <a:pPr/>
              <a:t>6</a:t>
            </a:fld>
            <a:endParaRPr lang="en-US" altLang="en-US"/>
          </a:p>
        </p:txBody>
      </p:sp>
    </p:spTree>
    <p:extLst>
      <p:ext uri="{BB962C8B-B14F-4D97-AF65-F5344CB8AC3E}">
        <p14:creationId xmlns:p14="http://schemas.microsoft.com/office/powerpoint/2010/main" val="24678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excellent: 22 (cc’s), 8% public master’s/back/doctoral; </a:t>
            </a:r>
          </a:p>
          <a:p>
            <a:endParaRPr lang="en-US" dirty="0"/>
          </a:p>
          <a:p>
            <a:r>
              <a:rPr lang="en-US" dirty="0"/>
              <a:t>Women and younger presidents portrayed the situations on their campuses less positively. While 84 percent of male presidents described race relations on their campus as being good (66 percent) or excellent (18 percent), only 72 percent of women did (16 percent excellent, 56 percent good).</a:t>
            </a:r>
          </a:p>
          <a:p>
            <a:endParaRPr lang="en-US" dirty="0"/>
          </a:p>
          <a:p>
            <a:r>
              <a:rPr lang="en-US" dirty="0"/>
              <a:t>Same dynamic (“human nature”) on anti-Semitism: Roughly two-thirds of college and university leaders told </a:t>
            </a:r>
            <a:r>
              <a:rPr lang="en-US" i="1" dirty="0"/>
              <a:t>Inside Higher Ed</a:t>
            </a:r>
            <a:r>
              <a:rPr lang="en-US" dirty="0"/>
              <a:t> that they viewed anti-Semitism increasing "a lot" (12 percent) or "a little" (53 percent) on campuses nationally in the last few years, with the figure at about 80 percent for leaders of public doctoral and master's/baccalaureate colleges.</a:t>
            </a:r>
          </a:p>
          <a:p>
            <a:r>
              <a:rPr lang="en-US" dirty="0"/>
              <a:t>But asked about anti-Semitism on their own campuses, barely one in 10 presidents (12 percent) perceived an increase, though the figure was roughly double at public doctoral (24 percent) and public master's/baccalaureate (22 percent) institutions.</a:t>
            </a:r>
          </a:p>
          <a:p>
            <a:endParaRPr lang="en-US" dirty="0"/>
          </a:p>
        </p:txBody>
      </p:sp>
      <p:sp>
        <p:nvSpPr>
          <p:cNvPr id="4" name="Slide Number Placeholder 3"/>
          <p:cNvSpPr>
            <a:spLocks noGrp="1"/>
          </p:cNvSpPr>
          <p:nvPr>
            <p:ph type="sldNum" sz="quarter" idx="10"/>
          </p:nvPr>
        </p:nvSpPr>
        <p:spPr/>
        <p:txBody>
          <a:bodyPr/>
          <a:lstStyle/>
          <a:p>
            <a:fld id="{46C8E5B7-C956-43A7-BE49-FFD1C306F954}" type="slidenum">
              <a:rPr lang="en-US" altLang="en-US" smtClean="0"/>
              <a:pPr/>
              <a:t>7</a:t>
            </a:fld>
            <a:endParaRPr lang="en-US" altLang="en-US"/>
          </a:p>
        </p:txBody>
      </p:sp>
    </p:spTree>
    <p:extLst>
      <p:ext uri="{BB962C8B-B14F-4D97-AF65-F5344CB8AC3E}">
        <p14:creationId xmlns:p14="http://schemas.microsoft.com/office/powerpoint/2010/main" val="81538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data here on</a:t>
            </a:r>
            <a:r>
              <a:rPr lang="en-US" baseline="0" dirty="0"/>
              <a:t> views of Republican perceptions … </a:t>
            </a:r>
            <a:r>
              <a:rPr lang="en-US" dirty="0"/>
              <a:t>That divide clearly troubles presidents. More than three-quarters say they worry about Republicans’ increasing skepticism, even as 71 percent disagreed that "Republican doubts about higher education are justified."</a:t>
            </a:r>
          </a:p>
        </p:txBody>
      </p:sp>
      <p:sp>
        <p:nvSpPr>
          <p:cNvPr id="4" name="Slide Number Placeholder 3"/>
          <p:cNvSpPr>
            <a:spLocks noGrp="1"/>
          </p:cNvSpPr>
          <p:nvPr>
            <p:ph type="sldNum" sz="quarter" idx="10"/>
          </p:nvPr>
        </p:nvSpPr>
        <p:spPr/>
        <p:txBody>
          <a:bodyPr/>
          <a:lstStyle/>
          <a:p>
            <a:fld id="{46C8E5B7-C956-43A7-BE49-FFD1C306F954}" type="slidenum">
              <a:rPr lang="en-US" altLang="en-US" smtClean="0"/>
              <a:pPr/>
              <a:t>9</a:t>
            </a:fld>
            <a:endParaRPr lang="en-US" altLang="en-US"/>
          </a:p>
        </p:txBody>
      </p:sp>
    </p:spTree>
    <p:extLst>
      <p:ext uri="{BB962C8B-B14F-4D97-AF65-F5344CB8AC3E}">
        <p14:creationId xmlns:p14="http://schemas.microsoft.com/office/powerpoint/2010/main" val="121612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feel misunderstood: Just 16% agree with statement that "most Americans have an accurate view of the purpose of higher education," and 50% disagree.</a:t>
            </a:r>
          </a:p>
          <a:p>
            <a:r>
              <a:rPr lang="en-US" dirty="0"/>
              <a:t>Fewer than one in five presidents (18%) say Americans understand the purpose of their sector of higher education, with the proportions ranging from 8% for private four-year colleges to 26% for community colleges.</a:t>
            </a:r>
          </a:p>
          <a:p>
            <a:endParaRPr lang="en-US" dirty="0"/>
          </a:p>
          <a:p>
            <a:r>
              <a:rPr lang="en-US" dirty="0"/>
              <a:t>The proportion of campus leaders who say that higher education is perceived as intolerant of conservative views actually increased, to 37 percent from 32 percent in 2018. Presidents of private nonprofit colleges and universities (40 percent) are likelier than their public college peers (33 percent) to answer this way. Male presidents were significantly likelier to strongly agree than were female presidents, by a margin of 15 to 3 percent.</a:t>
            </a:r>
          </a:p>
        </p:txBody>
      </p:sp>
      <p:sp>
        <p:nvSpPr>
          <p:cNvPr id="4" name="Slide Number Placeholder 3"/>
          <p:cNvSpPr>
            <a:spLocks noGrp="1"/>
          </p:cNvSpPr>
          <p:nvPr>
            <p:ph type="sldNum" sz="quarter" idx="5"/>
          </p:nvPr>
        </p:nvSpPr>
        <p:spPr/>
        <p:txBody>
          <a:bodyPr/>
          <a:lstStyle/>
          <a:p>
            <a:fld id="{46C8E5B7-C956-43A7-BE49-FFD1C306F954}" type="slidenum">
              <a:rPr lang="en-US" altLang="en-US" smtClean="0"/>
              <a:pPr/>
              <a:t>10</a:t>
            </a:fld>
            <a:endParaRPr lang="en-US" altLang="en-US"/>
          </a:p>
        </p:txBody>
      </p:sp>
    </p:spTree>
    <p:extLst>
      <p:ext uri="{BB962C8B-B14F-4D97-AF65-F5344CB8AC3E}">
        <p14:creationId xmlns:p14="http://schemas.microsoft.com/office/powerpoint/2010/main" val="39392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143000"/>
            <a:ext cx="4114800" cy="3086100"/>
          </a:xfrm>
        </p:spPr>
      </p:sp>
      <p:sp>
        <p:nvSpPr>
          <p:cNvPr id="3" name="Notes Placeholder 2"/>
          <p:cNvSpPr>
            <a:spLocks noGrp="1"/>
          </p:cNvSpPr>
          <p:nvPr>
            <p:ph type="body" idx="1"/>
          </p:nvPr>
        </p:nvSpPr>
        <p:spPr/>
        <p:txBody>
          <a:bodyPr/>
          <a:lstStyle/>
          <a:p>
            <a:r>
              <a:rPr lang="en-US" dirty="0"/>
              <a:t>Some of the areas public college presidents believe they were better prepared for than private college presidents</a:t>
            </a:r>
          </a:p>
          <a:p>
            <a:r>
              <a:rPr lang="en-US" dirty="0"/>
              <a:t>include working with faculty members (89 percent to 79 percent), government relations (57 percent to 44 percent)</a:t>
            </a:r>
          </a:p>
          <a:p>
            <a:r>
              <a:rPr lang="en-US" dirty="0"/>
              <a:t>and digital learning (52 percent to 45 percent). In contrast, more private college presidents thought they were</a:t>
            </a:r>
          </a:p>
          <a:p>
            <a:r>
              <a:rPr lang="en-US" dirty="0"/>
              <a:t>prepared for fundraising (54 percent to 44 percent) and athletics (57 percent to 46 percent).</a:t>
            </a:r>
          </a:p>
          <a:p>
            <a:r>
              <a:rPr lang="en-US" dirty="0"/>
              <a:t>Just 34 percent of public associate college presidents say they were well-prepared to handle fund raising, much</a:t>
            </a:r>
          </a:p>
          <a:p>
            <a:r>
              <a:rPr lang="en-US" dirty="0"/>
              <a:t>lower than for presidents at other types of institutions. Also, public doctoral institution presidents are significantly</a:t>
            </a:r>
          </a:p>
          <a:p>
            <a:r>
              <a:rPr lang="en-US" dirty="0"/>
              <a:t>more likely than their peers to think they were prepared for government relations (80 percent), financial management</a:t>
            </a:r>
          </a:p>
          <a:p>
            <a:r>
              <a:rPr lang="en-US" dirty="0"/>
              <a:t>(80 percent) and fundraising (77 percent), but significantly less likely to be prepared for athletics (35 percent).</a:t>
            </a:r>
          </a:p>
        </p:txBody>
      </p:sp>
      <p:sp>
        <p:nvSpPr>
          <p:cNvPr id="4" name="Slide Number Placeholder 3"/>
          <p:cNvSpPr>
            <a:spLocks noGrp="1"/>
          </p:cNvSpPr>
          <p:nvPr>
            <p:ph type="sldNum" sz="quarter" idx="5"/>
          </p:nvPr>
        </p:nvSpPr>
        <p:spPr/>
        <p:txBody>
          <a:bodyPr/>
          <a:lstStyle/>
          <a:p>
            <a:fld id="{46C8E5B7-C956-43A7-BE49-FFD1C306F954}" type="slidenum">
              <a:rPr lang="en-US" altLang="en-US" smtClean="0"/>
              <a:pPr/>
              <a:t>15</a:t>
            </a:fld>
            <a:endParaRPr lang="en-US" altLang="en-US"/>
          </a:p>
        </p:txBody>
      </p:sp>
    </p:spTree>
    <p:extLst>
      <p:ext uri="{BB962C8B-B14F-4D97-AF65-F5344CB8AC3E}">
        <p14:creationId xmlns:p14="http://schemas.microsoft.com/office/powerpoint/2010/main" val="4234193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544513" y="1081088"/>
            <a:ext cx="1731962" cy="92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187450"/>
            <a:ext cx="1536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1109663"/>
            <a:ext cx="908050"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6570663" y="1109663"/>
            <a:ext cx="906462" cy="90805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sp>
        <p:nvSpPr>
          <p:cNvPr id="8" name="Rectangle 7"/>
          <p:cNvSpPr/>
          <p:nvPr/>
        </p:nvSpPr>
        <p:spPr>
          <a:xfrm>
            <a:off x="7710488" y="1111250"/>
            <a:ext cx="908050" cy="90646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5738" y="1195388"/>
            <a:ext cx="70961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1195388"/>
            <a:ext cx="7159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1800" y="1195388"/>
            <a:ext cx="7143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8650" y="3419060"/>
            <a:ext cx="7886700" cy="692219"/>
          </a:xfrm>
        </p:spPr>
        <p:txBody>
          <a:bodyPr anchor="b">
            <a:noAutofit/>
          </a:bodyPr>
          <a:lstStyle>
            <a:lvl1pPr algn="ctr">
              <a:defRPr sz="4400" b="0" i="0">
                <a:latin typeface="Calibri"/>
                <a:ea typeface="Roboto Slab Light" charset="0"/>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628650" y="4405933"/>
            <a:ext cx="7886700" cy="1655762"/>
          </a:xfrm>
        </p:spPr>
        <p:txBody>
          <a:bodyPr>
            <a:normAutofit/>
          </a:bodyPr>
          <a:lstStyle>
            <a:lvl1pPr marL="0" indent="0" algn="ctr">
              <a:buNone/>
              <a:defRPr sz="2400" b="0" i="0">
                <a:latin typeface="Calibri"/>
                <a:ea typeface="Roboto Light" charset="0"/>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Footer Placeholder 4"/>
          <p:cNvSpPr>
            <a:spLocks noGrp="1"/>
          </p:cNvSpPr>
          <p:nvPr>
            <p:ph type="ftr" sz="quarter" idx="10"/>
          </p:nvPr>
        </p:nvSpPr>
        <p:spPr/>
        <p:txBody>
          <a:bodyPr/>
          <a:lstStyle>
            <a:lvl1pPr>
              <a:defRPr>
                <a:solidFill>
                  <a:schemeClr val="bg1">
                    <a:lumMod val="65000"/>
                  </a:schemeClr>
                </a:solidFill>
              </a:defRPr>
            </a:lvl1pPr>
          </a:lstStyle>
          <a:p>
            <a:pPr>
              <a:defRPr/>
            </a:pPr>
            <a:endParaRPr lang="en-US"/>
          </a:p>
        </p:txBody>
      </p:sp>
    </p:spTree>
    <p:extLst>
      <p:ext uri="{BB962C8B-B14F-4D97-AF65-F5344CB8AC3E}">
        <p14:creationId xmlns:p14="http://schemas.microsoft.com/office/powerpoint/2010/main" val="53818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sz="4400" dirty="0">
                <a:latin typeface="Calibri"/>
                <a:cs typeface="Calibri"/>
              </a:rPr>
              <a:t>Click to edit Master title style</a:t>
            </a:r>
          </a:p>
        </p:txBody>
      </p:sp>
      <p:pic>
        <p:nvPicPr>
          <p:cNvPr id="3"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D9DE5A2A-C1F4-4619-8E6C-DC6A66EBAAB6}" type="slidenum">
              <a:rPr lang="en-US" altLang="en-US" sz="1200">
                <a:solidFill>
                  <a:srgbClr val="A6A6A6"/>
                </a:solidFill>
              </a:rPr>
              <a:pPr algn="ctr" eaLnBrk="1" hangingPunct="1"/>
              <a:t>‹#›</a:t>
            </a:fld>
            <a:endParaRPr lang="en-US" altLang="en-US" sz="1200">
              <a:solidFill>
                <a:srgbClr val="A6A6A6"/>
              </a:solidFill>
            </a:endParaRPr>
          </a:p>
        </p:txBody>
      </p:sp>
      <p:sp>
        <p:nvSpPr>
          <p:cNvPr id="5" name="Footer Placeholder 3"/>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30630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9D0C212A-87F8-4BC9-A017-3877F1204CA4}" type="slidenum">
              <a:rPr lang="en-US" altLang="en-US" sz="1200">
                <a:solidFill>
                  <a:srgbClr val="A6A6A6"/>
                </a:solidFill>
              </a:rPr>
              <a:pPr algn="ctr" eaLnBrk="1" hangingPunct="1"/>
              <a:t>‹#›</a:t>
            </a:fld>
            <a:endParaRPr lang="en-US" altLang="en-US" sz="1200">
              <a:solidFill>
                <a:srgbClr val="A6A6A6"/>
              </a:solidFill>
            </a:endParaRPr>
          </a:p>
        </p:txBody>
      </p:sp>
      <p:sp>
        <p:nvSpPr>
          <p:cNvPr id="2" name="Title 1"/>
          <p:cNvSpPr>
            <a:spLocks noGrp="1"/>
          </p:cNvSpPr>
          <p:nvPr>
            <p:ph type="title"/>
          </p:nvPr>
        </p:nvSpPr>
        <p:spPr>
          <a:xfrm>
            <a:off x="628650" y="0"/>
            <a:ext cx="7886700" cy="1560443"/>
          </a:xfrm>
        </p:spPr>
        <p:txBody>
          <a:bodyPr>
            <a:normAutofit/>
          </a:bodyPr>
          <a:lstStyle>
            <a:lvl1pPr algn="l">
              <a:defRPr sz="4400" b="0" i="0">
                <a:solidFill>
                  <a:schemeClr val="bg1"/>
                </a:solidFill>
                <a:latin typeface="Calibri"/>
                <a:ea typeface="Roboto Medium" charset="0"/>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628650" y="1958010"/>
            <a:ext cx="7886700" cy="4084982"/>
          </a:xfrm>
        </p:spPr>
        <p:txBody>
          <a:bodyPr/>
          <a:lstStyle>
            <a:lvl1pPr>
              <a:defRPr sz="3000" b="0" i="0">
                <a:latin typeface="Calibri"/>
                <a:ea typeface="Roboto Medium" charset="0"/>
                <a:cs typeface="Calibri"/>
              </a:defRPr>
            </a:lvl1pPr>
            <a:lvl2pPr>
              <a:defRPr sz="2400" b="0" i="0">
                <a:latin typeface="Calibri"/>
                <a:ea typeface="Roboto Medium" charset="0"/>
                <a:cs typeface="Calibri"/>
              </a:defRPr>
            </a:lvl2pPr>
            <a:lvl3pPr>
              <a:defRPr sz="2000" b="0" i="0">
                <a:latin typeface="Calibri"/>
                <a:ea typeface="Roboto Medium" charset="0"/>
                <a:cs typeface="Calibri"/>
              </a:defRPr>
            </a:lvl3pPr>
            <a:lvl4pPr>
              <a:defRPr sz="1800" b="0" i="0">
                <a:latin typeface="Calibri"/>
                <a:ea typeface="Roboto Medium" charset="0"/>
                <a:cs typeface="Calibri"/>
              </a:defRPr>
            </a:lvl4pPr>
            <a:lvl5pPr>
              <a:defRPr sz="1800" b="0" i="0">
                <a:latin typeface="Calibri"/>
                <a:ea typeface="Roboto Medium" charset="0"/>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dirty="0"/>
            </a:lvl1pPr>
          </a:lstStyle>
          <a:p>
            <a:pPr>
              <a:defRPr/>
            </a:pPr>
            <a:endParaRPr lang="en-US"/>
          </a:p>
        </p:txBody>
      </p:sp>
    </p:spTree>
    <p:extLst>
      <p:ext uri="{BB962C8B-B14F-4D97-AF65-F5344CB8AC3E}">
        <p14:creationId xmlns:p14="http://schemas.microsoft.com/office/powerpoint/2010/main" val="134444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Table">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14DFBE21-BE3C-456B-84F6-C0682C68235B}" type="slidenum">
              <a:rPr lang="en-US" altLang="en-US" sz="1200">
                <a:solidFill>
                  <a:srgbClr val="A6A6A6"/>
                </a:solidFill>
              </a:rPr>
              <a:pPr algn="ctr" eaLnBrk="1" hangingPunct="1"/>
              <a:t>‹#›</a:t>
            </a:fld>
            <a:endParaRPr lang="en-US" altLang="en-US" sz="1200">
              <a:solidFill>
                <a:srgbClr val="A6A6A6"/>
              </a:solidFill>
            </a:endParaRPr>
          </a:p>
        </p:txBody>
      </p:sp>
      <p:sp>
        <p:nvSpPr>
          <p:cNvPr id="10" name="Chart Placeholder 9"/>
          <p:cNvSpPr>
            <a:spLocks noGrp="1"/>
          </p:cNvSpPr>
          <p:nvPr>
            <p:ph type="chart" sz="quarter" idx="12"/>
          </p:nvPr>
        </p:nvSpPr>
        <p:spPr>
          <a:xfrm>
            <a:off x="628650" y="1935898"/>
            <a:ext cx="7886700" cy="4107094"/>
          </a:xfrm>
        </p:spPr>
        <p:txBody>
          <a:bodyPr/>
          <a:lstStyle>
            <a:lvl1pPr marL="0" indent="0">
              <a:buNone/>
              <a:defRPr/>
            </a:lvl1pPr>
          </a:lstStyle>
          <a:p>
            <a:pPr lvl="0"/>
            <a:r>
              <a:rPr lang="en-US" noProof="0"/>
              <a:t>Click icon to add chart</a:t>
            </a:r>
            <a:endParaRPr lang="en-US" noProof="0" dirty="0"/>
          </a:p>
        </p:txBody>
      </p:sp>
      <p:sp>
        <p:nvSpPr>
          <p:cNvPr id="2" name="Title 1"/>
          <p:cNvSpPr>
            <a:spLocks noGrp="1"/>
          </p:cNvSpPr>
          <p:nvPr>
            <p:ph type="title"/>
          </p:nvPr>
        </p:nvSpPr>
        <p:spPr>
          <a:xfrm>
            <a:off x="628650" y="0"/>
            <a:ext cx="7886700" cy="1560443"/>
          </a:xfrm>
        </p:spPr>
        <p:txBody>
          <a:bodyPr>
            <a:normAutofit/>
          </a:bodyPr>
          <a:lstStyle>
            <a:lvl1pPr algn="l">
              <a:defRPr sz="4400" b="0" i="0">
                <a:solidFill>
                  <a:schemeClr val="bg1"/>
                </a:solidFill>
                <a:latin typeface="Calibri"/>
                <a:ea typeface="Roboto Medium" charset="0"/>
                <a:cs typeface="Calibri"/>
              </a:defRPr>
            </a:lvl1pPr>
          </a:lstStyle>
          <a:p>
            <a:r>
              <a:rPr lang="en-US"/>
              <a:t>Click to edit Master title style</a:t>
            </a:r>
            <a:endParaRPr lang="en-US" dirty="0"/>
          </a:p>
        </p:txBody>
      </p:sp>
      <p:sp>
        <p:nvSpPr>
          <p:cNvPr id="6" name="Footer Placeholder 4"/>
          <p:cNvSpPr>
            <a:spLocks noGrp="1"/>
          </p:cNvSpPr>
          <p:nvPr>
            <p:ph type="ftr" sz="quarter" idx="13"/>
          </p:nvPr>
        </p:nvSpPr>
        <p:spPr/>
        <p:txBody>
          <a:bodyPr/>
          <a:lstStyle>
            <a:lvl1pPr>
              <a:defRPr dirty="0"/>
            </a:lvl1pPr>
          </a:lstStyle>
          <a:p>
            <a:pPr>
              <a:defRPr/>
            </a:pPr>
            <a:endParaRPr lang="en-US"/>
          </a:p>
        </p:txBody>
      </p:sp>
    </p:spTree>
    <p:extLst>
      <p:ext uri="{BB962C8B-B14F-4D97-AF65-F5344CB8AC3E}">
        <p14:creationId xmlns:p14="http://schemas.microsoft.com/office/powerpoint/2010/main" val="428002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sz="4400" dirty="0">
                <a:latin typeface="Calibri"/>
                <a:cs typeface="Calibri"/>
              </a:rPr>
              <a:t>Click to edit Master title style</a:t>
            </a: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8CCC62A2-EB60-4BB2-89DA-118B41FA2396}"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sz="half" idx="1"/>
          </p:nvPr>
        </p:nvSpPr>
        <p:spPr>
          <a:xfrm>
            <a:off x="628650" y="2007705"/>
            <a:ext cx="3886200" cy="4005470"/>
          </a:xfrm>
        </p:spPr>
        <p:txBody>
          <a:bodyPr/>
          <a:lstStyle>
            <a:lvl1pPr>
              <a:defRPr b="0" i="0">
                <a:latin typeface="Calibri"/>
                <a:ea typeface="Roboto Medium" charset="0"/>
                <a:cs typeface="Calibri"/>
              </a:defRPr>
            </a:lvl1pPr>
            <a:lvl2pPr>
              <a:defRPr sz="1800" b="0" i="0">
                <a:latin typeface="Calibri"/>
                <a:ea typeface="Roboto Medium" charset="0"/>
                <a:cs typeface="Calibri"/>
              </a:defRPr>
            </a:lvl2pPr>
            <a:lvl3pPr>
              <a:defRPr sz="1800" b="0" i="0">
                <a:latin typeface="Calibri"/>
                <a:ea typeface="Roboto Medium" charset="0"/>
                <a:cs typeface="Calibri"/>
              </a:defRPr>
            </a:lvl3pPr>
            <a:lvl4pPr>
              <a:defRPr sz="1800" b="0" i="0">
                <a:latin typeface="Calibri"/>
                <a:ea typeface="Roboto Medium" charset="0"/>
                <a:cs typeface="Calibri"/>
              </a:defRPr>
            </a:lvl4pPr>
            <a:lvl5pPr>
              <a:defRPr sz="1800" b="0" i="0">
                <a:latin typeface="Calibri"/>
                <a:ea typeface="Roboto Medium" charset="0"/>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4629150" y="2007705"/>
            <a:ext cx="3886200" cy="4005470"/>
          </a:xfrm>
        </p:spPr>
        <p:txBody>
          <a:bodyPr/>
          <a:lstStyle>
            <a:lvl1pPr>
              <a:defRPr b="0" i="0">
                <a:latin typeface="Calibri"/>
                <a:ea typeface="Roboto Medium" charset="0"/>
                <a:cs typeface="Calibri"/>
              </a:defRPr>
            </a:lvl1pPr>
            <a:lvl2pPr>
              <a:defRPr sz="1800" b="0" i="0">
                <a:latin typeface="Calibri"/>
                <a:ea typeface="Roboto Medium" charset="0"/>
                <a:cs typeface="Calibri"/>
              </a:defRPr>
            </a:lvl2pPr>
            <a:lvl3pPr>
              <a:defRPr sz="1800" b="0" i="0">
                <a:latin typeface="Calibri"/>
                <a:ea typeface="Roboto Medium" charset="0"/>
                <a:cs typeface="Calibri"/>
              </a:defRPr>
            </a:lvl3pPr>
            <a:lvl4pPr>
              <a:defRPr sz="1800" b="0" i="0">
                <a:latin typeface="Calibri"/>
                <a:ea typeface="Roboto Medium" charset="0"/>
                <a:cs typeface="Calibri"/>
              </a:defRPr>
            </a:lvl4pPr>
            <a:lvl5pPr>
              <a:defRPr sz="1800" b="0" i="0">
                <a:latin typeface="Calibri"/>
                <a:ea typeface="Roboto Medium" charset="0"/>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56969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C694F958-AC36-46E4-BA25-3B55D8FFC5D5}" type="slidenum">
              <a:rPr lang="en-US" altLang="en-US" sz="1200">
                <a:solidFill>
                  <a:srgbClr val="A6A6A6"/>
                </a:solidFill>
              </a:rPr>
              <a:pPr algn="ctr" eaLnBrk="1" hangingPunct="1"/>
              <a:t>‹#›</a:t>
            </a:fld>
            <a:endParaRPr lang="en-US" altLang="en-US" sz="1200">
              <a:solidFill>
                <a:srgbClr val="A6A6A6"/>
              </a:solidFill>
            </a:endParaRPr>
          </a:p>
        </p:txBody>
      </p:sp>
      <p:sp>
        <p:nvSpPr>
          <p:cNvPr id="3" name="Text Placeholder 2"/>
          <p:cNvSpPr>
            <a:spLocks noGrp="1"/>
          </p:cNvSpPr>
          <p:nvPr>
            <p:ph type="body" idx="1"/>
          </p:nvPr>
        </p:nvSpPr>
        <p:spPr>
          <a:xfrm>
            <a:off x="629842" y="2017643"/>
            <a:ext cx="3868340" cy="899388"/>
          </a:xfrm>
        </p:spPr>
        <p:txBody>
          <a:bodyPr anchor="b">
            <a:normAutofit/>
          </a:bodyPr>
          <a:lstStyle>
            <a:lvl1pPr marL="0" indent="0">
              <a:buNone/>
              <a:defRPr sz="2400" b="1">
                <a:latin typeface="Calibri"/>
                <a:ea typeface="Roboto" charset="0"/>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17031"/>
            <a:ext cx="3868340" cy="3272632"/>
          </a:xfrm>
        </p:spPr>
        <p:txBody>
          <a:bodyPr>
            <a:normAutofit/>
          </a:bodyPr>
          <a:lstStyle>
            <a:lvl1pPr>
              <a:defRPr sz="2200">
                <a:latin typeface="Calibri"/>
                <a:ea typeface="Roboto" charset="0"/>
                <a:cs typeface="Calibri"/>
              </a:defRPr>
            </a:lvl1pPr>
            <a:lvl2pPr>
              <a:defRPr sz="2200">
                <a:latin typeface="Calibri"/>
                <a:ea typeface="Roboto" charset="0"/>
                <a:cs typeface="Calibri"/>
              </a:defRPr>
            </a:lvl2pPr>
            <a:lvl3pPr>
              <a:defRPr sz="2200">
                <a:latin typeface="Calibri"/>
                <a:ea typeface="Roboto" charset="0"/>
                <a:cs typeface="Calibri"/>
              </a:defRPr>
            </a:lvl3pPr>
            <a:lvl4pPr>
              <a:defRPr sz="2200">
                <a:latin typeface="Calibri"/>
                <a:ea typeface="Roboto" charset="0"/>
                <a:cs typeface="Calibri"/>
              </a:defRPr>
            </a:lvl4pPr>
            <a:lvl5pPr>
              <a:defRPr sz="2200">
                <a:latin typeface="Calibri"/>
                <a:ea typeface="Roboto" charset="0"/>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17643"/>
            <a:ext cx="3887391" cy="899388"/>
          </a:xfrm>
        </p:spPr>
        <p:txBody>
          <a:bodyPr anchor="b">
            <a:normAutofit/>
          </a:bodyPr>
          <a:lstStyle>
            <a:lvl1pPr marL="0" indent="0">
              <a:buNone/>
              <a:defRPr sz="2400" b="1">
                <a:latin typeface="Calibri"/>
                <a:ea typeface="Roboto" charset="0"/>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4629150" y="2917031"/>
            <a:ext cx="3887391" cy="3272632"/>
          </a:xfrm>
        </p:spPr>
        <p:txBody>
          <a:bodyPr>
            <a:normAutofit/>
          </a:bodyPr>
          <a:lstStyle>
            <a:lvl1pPr>
              <a:defRPr sz="2200">
                <a:latin typeface="Calibri"/>
                <a:ea typeface="Roboto" charset="0"/>
                <a:cs typeface="Calibri"/>
              </a:defRPr>
            </a:lvl1pPr>
            <a:lvl2pPr>
              <a:defRPr sz="2200">
                <a:latin typeface="Calibri"/>
                <a:ea typeface="Roboto" charset="0"/>
                <a:cs typeface="Calibri"/>
              </a:defRPr>
            </a:lvl2pPr>
            <a:lvl3pPr>
              <a:defRPr sz="2200">
                <a:latin typeface="Calibri"/>
                <a:ea typeface="Roboto" charset="0"/>
                <a:cs typeface="Calibri"/>
              </a:defRPr>
            </a:lvl3pPr>
            <a:lvl4pPr>
              <a:defRPr sz="2200">
                <a:latin typeface="Calibri"/>
                <a:ea typeface="Roboto" charset="0"/>
                <a:cs typeface="Calibri"/>
              </a:defRPr>
            </a:lvl4pPr>
            <a:lvl5pPr>
              <a:defRPr sz="2200">
                <a:latin typeface="Calibri"/>
                <a:ea typeface="Roboto" charset="0"/>
                <a:cs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0"/>
            <a:ext cx="7886700" cy="1560443"/>
          </a:xfrm>
        </p:spPr>
        <p:txBody>
          <a:bodyPr>
            <a:normAutofit/>
          </a:bodyPr>
          <a:lstStyle>
            <a:lvl1pPr algn="l">
              <a:defRPr sz="4400" b="0" i="0">
                <a:solidFill>
                  <a:schemeClr val="bg1"/>
                </a:solidFill>
                <a:latin typeface="Calibri"/>
                <a:ea typeface="Roboto Medium" charset="0"/>
                <a:cs typeface="Calibri"/>
              </a:defRPr>
            </a:lvl1pPr>
          </a:lstStyle>
          <a:p>
            <a:r>
              <a:rPr lang="en-US"/>
              <a:t>Click to edit Master title style</a:t>
            </a:r>
            <a:endParaRPr lang="en-US" dirty="0"/>
          </a:p>
        </p:txBody>
      </p:sp>
      <p:sp>
        <p:nvSpPr>
          <p:cNvPr id="9" name="Footer Placeholder 7"/>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40468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sz="4400" dirty="0">
                <a:latin typeface="Calibri"/>
                <a:cs typeface="Calibri"/>
              </a:rPr>
              <a:t>Click to edit Master title style</a:t>
            </a: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34D19036-35E7-4E64-8780-B3302733E14F}" type="slidenum">
              <a:rPr lang="en-US" altLang="en-US" sz="1200">
                <a:solidFill>
                  <a:srgbClr val="A6A6A6"/>
                </a:solidFill>
              </a:rPr>
              <a:pPr algn="ctr" eaLnBrk="1" hangingPunct="1"/>
              <a:t>‹#›</a:t>
            </a:fld>
            <a:endParaRPr lang="en-US" altLang="en-US" sz="1200">
              <a:solidFill>
                <a:srgbClr val="A6A6A6"/>
              </a:solidFill>
            </a:endParaRPr>
          </a:p>
        </p:txBody>
      </p:sp>
      <p:sp>
        <p:nvSpPr>
          <p:cNvPr id="3" name="Content Placeholder 2"/>
          <p:cNvSpPr>
            <a:spLocks noGrp="1"/>
          </p:cNvSpPr>
          <p:nvPr>
            <p:ph idx="1"/>
          </p:nvPr>
        </p:nvSpPr>
        <p:spPr>
          <a:xfrm>
            <a:off x="3887391" y="1987826"/>
            <a:ext cx="4629150" cy="4045226"/>
          </a:xfrm>
        </p:spPr>
        <p:txBody>
          <a:bodyPr>
            <a:normAutofit/>
          </a:bodyPr>
          <a:lstStyle>
            <a:lvl1pPr>
              <a:defRPr sz="2200">
                <a:latin typeface="Calibri"/>
                <a:ea typeface="Roboto" charset="0"/>
                <a:cs typeface="Calibri"/>
              </a:defRPr>
            </a:lvl1pPr>
            <a:lvl2pPr>
              <a:defRPr sz="2200">
                <a:latin typeface="Calibri"/>
                <a:ea typeface="Roboto" charset="0"/>
                <a:cs typeface="Calibri"/>
              </a:defRPr>
            </a:lvl2pPr>
            <a:lvl3pPr>
              <a:defRPr sz="2200">
                <a:latin typeface="Calibri"/>
                <a:ea typeface="Roboto" charset="0"/>
                <a:cs typeface="Calibri"/>
              </a:defRPr>
            </a:lvl3pPr>
            <a:lvl4pPr>
              <a:defRPr sz="2200">
                <a:latin typeface="Calibri"/>
                <a:ea typeface="Roboto" charset="0"/>
                <a:cs typeface="Calibri"/>
              </a:defRPr>
            </a:lvl4pPr>
            <a:lvl5pPr>
              <a:defRPr sz="2200">
                <a:latin typeface="Calibri"/>
                <a:ea typeface="Roboto" charset="0"/>
                <a:cs typeface="Calibri"/>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87826"/>
            <a:ext cx="2949178" cy="4045226"/>
          </a:xfrm>
        </p:spPr>
        <p:txBody>
          <a:bodyPr/>
          <a:lstStyle>
            <a:lvl1pPr marL="0" indent="0">
              <a:buNone/>
              <a:defRPr sz="2000">
                <a:latin typeface="Calibri"/>
                <a:ea typeface="Roboto" charset="0"/>
                <a:cs typeface="Calibri"/>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0917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itle 1"/>
          <p:cNvSpPr txBox="1">
            <a:spLocks/>
          </p:cNvSpPr>
          <p:nvPr/>
        </p:nvSpPr>
        <p:spPr>
          <a:xfrm>
            <a:off x="628650" y="0"/>
            <a:ext cx="7886700" cy="1560513"/>
          </a:xfrm>
          <a:prstGeom prst="rect">
            <a:avLst/>
          </a:prstGeom>
        </p:spPr>
        <p:txBody>
          <a:bodyPr anchor="ctr">
            <a:normAutofit/>
          </a:bodyPr>
          <a:lstStyle>
            <a:lvl1pPr algn="l" defTabSz="914400" rtl="0" eaLnBrk="1" latinLnBrk="0" hangingPunct="1">
              <a:lnSpc>
                <a:spcPct val="90000"/>
              </a:lnSpc>
              <a:spcBef>
                <a:spcPct val="0"/>
              </a:spcBef>
              <a:buNone/>
              <a:defRPr sz="4000" b="0" i="0" kern="1200">
                <a:solidFill>
                  <a:schemeClr val="bg1"/>
                </a:solidFill>
                <a:latin typeface="Roboto Medium" charset="0"/>
                <a:ea typeface="Roboto Medium" charset="0"/>
                <a:cs typeface="Roboto Medium" charset="0"/>
              </a:defRPr>
            </a:lvl1pPr>
          </a:lstStyle>
          <a:p>
            <a:pPr fontAlgn="auto">
              <a:spcAft>
                <a:spcPts val="0"/>
              </a:spcAft>
              <a:defRPr/>
            </a:pPr>
            <a:r>
              <a:rPr lang="en-US" sz="4400" dirty="0">
                <a:latin typeface="Calibri"/>
                <a:cs typeface="Calibri"/>
              </a:rPr>
              <a:t>Click to edit Master title style</a:t>
            </a: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63563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8515350" y="6356350"/>
            <a:ext cx="628650" cy="358775"/>
          </a:xfrm>
          <a:prstGeom prst="rect">
            <a:avLst/>
          </a:prstGeom>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6D4E67F2-81D0-45F3-B8B4-70DFFAAA04C0}" type="slidenum">
              <a:rPr lang="en-US" altLang="en-US" sz="1200">
                <a:solidFill>
                  <a:srgbClr val="A6A6A6"/>
                </a:solidFill>
              </a:rPr>
              <a:pPr algn="ctr" eaLnBrk="1" hangingPunct="1"/>
              <a:t>‹#›</a:t>
            </a:fld>
            <a:endParaRPr lang="en-US" altLang="en-US" sz="1200">
              <a:solidFill>
                <a:srgbClr val="A6A6A6"/>
              </a:solidFill>
            </a:endParaRPr>
          </a:p>
        </p:txBody>
      </p:sp>
      <p:sp>
        <p:nvSpPr>
          <p:cNvPr id="3" name="Picture Placeholder 2"/>
          <p:cNvSpPr>
            <a:spLocks noGrp="1" noChangeAspect="1"/>
          </p:cNvSpPr>
          <p:nvPr>
            <p:ph type="pic" idx="1"/>
          </p:nvPr>
        </p:nvSpPr>
        <p:spPr>
          <a:xfrm>
            <a:off x="4621695" y="1958008"/>
            <a:ext cx="3894845" cy="4025349"/>
          </a:xfrm>
        </p:spPr>
        <p:txBody>
          <a:bodyPr rtlCol="0">
            <a:normAutofit/>
          </a:bodyPr>
          <a:lstStyle>
            <a:lvl1pPr marL="0" indent="0">
              <a:buNone/>
              <a:defRPr sz="3200">
                <a:latin typeface="Calibri"/>
                <a:ea typeface="Roboto" charset="0"/>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Content Placeholder 2"/>
          <p:cNvSpPr>
            <a:spLocks noGrp="1"/>
          </p:cNvSpPr>
          <p:nvPr>
            <p:ph idx="13"/>
          </p:nvPr>
        </p:nvSpPr>
        <p:spPr>
          <a:xfrm>
            <a:off x="628650" y="1958008"/>
            <a:ext cx="3814141" cy="4025349"/>
          </a:xfrm>
        </p:spPr>
        <p:txBody>
          <a:bodyPr>
            <a:normAutofit/>
          </a:bodyPr>
          <a:lstStyle>
            <a:lvl1pPr>
              <a:defRPr sz="2000">
                <a:latin typeface="Calibri"/>
                <a:ea typeface="Roboto" charset="0"/>
                <a:cs typeface="Calibri"/>
              </a:defRPr>
            </a:lvl1pPr>
            <a:lvl2pPr>
              <a:defRPr sz="2000">
                <a:latin typeface="Calibri"/>
                <a:ea typeface="Roboto" charset="0"/>
                <a:cs typeface="Calibri"/>
              </a:defRPr>
            </a:lvl2pPr>
            <a:lvl3pPr>
              <a:defRPr sz="2000">
                <a:latin typeface="Calibri"/>
                <a:ea typeface="Roboto" charset="0"/>
                <a:cs typeface="Calibri"/>
              </a:defRPr>
            </a:lvl3pPr>
            <a:lvl4pPr>
              <a:defRPr sz="2000">
                <a:latin typeface="Calibri"/>
                <a:ea typeface="Roboto" charset="0"/>
                <a:cs typeface="Calibri"/>
              </a:defRPr>
            </a:lvl4pPr>
            <a:lvl5pPr>
              <a:defRPr sz="2000">
                <a:latin typeface="Calibri"/>
                <a:ea typeface="Roboto" charset="0"/>
                <a:cs typeface="Calibri"/>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5"/>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6956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170238"/>
            <a:ext cx="78867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3965575"/>
            <a:ext cx="78867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28650" y="6356350"/>
            <a:ext cx="3086100" cy="365125"/>
          </a:xfrm>
          <a:prstGeom prst="rect">
            <a:avLst/>
          </a:prstGeom>
        </p:spPr>
        <p:txBody>
          <a:bodyPr vert="horz" lIns="91440" tIns="45720" rIns="91440" bIns="45720" rtlCol="0" anchor="ctr"/>
          <a:lstStyle>
            <a:lvl1pPr algn="l" fontAlgn="auto">
              <a:spcBef>
                <a:spcPts val="0"/>
              </a:spcBef>
              <a:spcAft>
                <a:spcPts val="0"/>
              </a:spcAft>
              <a:defRPr sz="1100" b="0" i="0" dirty="0">
                <a:solidFill>
                  <a:schemeClr val="bg1">
                    <a:lumMod val="65000"/>
                  </a:schemeClr>
                </a:solidFill>
                <a:latin typeface="Calibri"/>
                <a:ea typeface="+mn-ea"/>
                <a:cs typeface="Calibri"/>
              </a:defRPr>
            </a:lvl1pPr>
          </a:lstStyle>
          <a:p>
            <a:pPr>
              <a:defRPr/>
            </a:pPr>
            <a:endParaRPr lang="en-US"/>
          </a:p>
        </p:txBody>
      </p:sp>
      <p:sp>
        <p:nvSpPr>
          <p:cNvPr id="6" name="Slide Number Placeholder 5"/>
          <p:cNvSpPr>
            <a:spLocks noGrp="1"/>
          </p:cNvSpPr>
          <p:nvPr>
            <p:ph type="sldNum" sz="quarter" idx="4"/>
          </p:nvPr>
        </p:nvSpPr>
        <p:spPr>
          <a:xfrm>
            <a:off x="8515350" y="6356350"/>
            <a:ext cx="62865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A6A6A6"/>
                </a:solidFill>
              </a:defRPr>
            </a:lvl1pPr>
          </a:lstStyle>
          <a:p>
            <a:fld id="{CC550DAC-763D-401F-B340-2B9598AFDA76}" type="slidenum">
              <a:rPr lang="en-US" altLang="en-US"/>
              <a:pPr/>
              <a:t>‹#›</a:t>
            </a:fld>
            <a:endParaRPr lang="en-US" altLang="en-US"/>
          </a:p>
        </p:txBody>
      </p:sp>
      <p:sp>
        <p:nvSpPr>
          <p:cNvPr id="7" name="Rectangle 6"/>
          <p:cNvSpPr/>
          <p:nvPr/>
        </p:nvSpPr>
        <p:spPr>
          <a:xfrm>
            <a:off x="-7938" y="0"/>
            <a:ext cx="9159876" cy="1573213"/>
          </a:xfrm>
          <a:prstGeom prst="rect">
            <a:avLst/>
          </a:prstGeom>
          <a:solidFill>
            <a:srgbClr val="EE75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Calibri"/>
          <a:ea typeface="MS PGothic" pitchFamily="34" charset="-128"/>
          <a:cs typeface="Calibri"/>
        </a:defRPr>
      </a:lvl1pPr>
      <a:lvl2pPr algn="l" rtl="0" eaLnBrk="1" fontAlgn="base" hangingPunct="1">
        <a:lnSpc>
          <a:spcPct val="90000"/>
        </a:lnSpc>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3000" kern="1200">
          <a:solidFill>
            <a:schemeClr val="tx1"/>
          </a:solidFill>
          <a:latin typeface="Calibri"/>
          <a:ea typeface="MS PGothic" pitchFamily="34" charset="-128"/>
          <a:cs typeface="Calibri"/>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Calibri"/>
          <a:ea typeface="MS PGothic" pitchFamily="34" charset="-128"/>
          <a:cs typeface="Calibri"/>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Calibri"/>
          <a:ea typeface="MS PGothic" pitchFamily="34" charset="-128"/>
          <a:cs typeface="Calibri"/>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Calibri"/>
          <a:ea typeface="MS PGothic" pitchFamily="34" charset="-128"/>
          <a:cs typeface="Calibri"/>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Calibri"/>
          <a:ea typeface="MS PGothic" pitchFamily="34" charset="-128"/>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sidehighered.com/booklet/2019-survey-college-and-university-presidents" TargetMode="External"/><Relationship Id="rId2" Type="http://schemas.openxmlformats.org/officeDocument/2006/relationships/hyperlink" Target="https://www.insidehighered.com/survey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mailto:Scott.jaschik@insidehighered.com" TargetMode="External"/><Relationship Id="rId2" Type="http://schemas.openxmlformats.org/officeDocument/2006/relationships/hyperlink" Target="mailto:Doug.lederman@insidehighered.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628650" y="3419475"/>
            <a:ext cx="7886700" cy="692150"/>
          </a:xfrm>
          <a:ln>
            <a:noFill/>
          </a:ln>
        </p:spPr>
        <p:txBody>
          <a:bodyPr/>
          <a:lstStyle/>
          <a:p>
            <a:r>
              <a:rPr lang="en-US" altLang="en-US" dirty="0">
                <a:latin typeface="Roboto Light" pitchFamily="2" charset="0"/>
                <a:ea typeface="Roboto Light" pitchFamily="2" charset="0"/>
              </a:rPr>
              <a:t>What Keeps You Up at Night: </a:t>
            </a:r>
            <a:br>
              <a:rPr lang="en-US" altLang="en-US" dirty="0">
                <a:latin typeface="Roboto Light" pitchFamily="2" charset="0"/>
                <a:ea typeface="Roboto Light" pitchFamily="2" charset="0"/>
              </a:rPr>
            </a:br>
            <a:r>
              <a:rPr lang="en-US" altLang="en-US" dirty="0">
                <a:latin typeface="Roboto Light" pitchFamily="2" charset="0"/>
                <a:ea typeface="Roboto Light" pitchFamily="2" charset="0"/>
              </a:rPr>
              <a:t>A Survey of Presidents</a:t>
            </a:r>
          </a:p>
        </p:txBody>
      </p:sp>
      <p:sp>
        <p:nvSpPr>
          <p:cNvPr id="20482" name="Subtitle 2"/>
          <p:cNvSpPr>
            <a:spLocks noGrp="1"/>
          </p:cNvSpPr>
          <p:nvPr>
            <p:ph type="subTitle" idx="1"/>
          </p:nvPr>
        </p:nvSpPr>
        <p:spPr>
          <a:xfrm>
            <a:off x="628650" y="4405313"/>
            <a:ext cx="7886700" cy="1655762"/>
          </a:xfrm>
        </p:spPr>
        <p:txBody>
          <a:bodyPr>
            <a:normAutofit/>
          </a:bodyPr>
          <a:lstStyle/>
          <a:p>
            <a:r>
              <a:rPr lang="en-US" altLang="en-US" dirty="0">
                <a:solidFill>
                  <a:srgbClr val="4C4C4C"/>
                </a:solidFill>
                <a:latin typeface="Roboto Light" pitchFamily="2" charset="0"/>
                <a:ea typeface="Roboto Light" pitchFamily="2" charset="0"/>
              </a:rPr>
              <a:t>An </a:t>
            </a:r>
            <a:r>
              <a:rPr lang="en-US" altLang="en-US" i="1" dirty="0">
                <a:solidFill>
                  <a:srgbClr val="4C4C4C"/>
                </a:solidFill>
                <a:latin typeface="Roboto Light" pitchFamily="2" charset="0"/>
                <a:ea typeface="Roboto Light" pitchFamily="2" charset="0"/>
              </a:rPr>
              <a:t>Inside Higher Ed</a:t>
            </a:r>
            <a:r>
              <a:rPr lang="en-US" altLang="en-US" dirty="0">
                <a:solidFill>
                  <a:srgbClr val="4C4C4C"/>
                </a:solidFill>
                <a:latin typeface="Roboto Light" pitchFamily="2" charset="0"/>
                <a:ea typeface="Roboto Light" pitchFamily="2" charset="0"/>
              </a:rPr>
              <a:t> webcast</a:t>
            </a:r>
          </a:p>
          <a:p>
            <a:r>
              <a:rPr lang="en-US" altLang="en-US" dirty="0">
                <a:solidFill>
                  <a:srgbClr val="4C4C4C"/>
                </a:solidFill>
                <a:latin typeface="Roboto Light" pitchFamily="2" charset="0"/>
                <a:ea typeface="Roboto Light" pitchFamily="2" charset="0"/>
              </a:rPr>
              <a:t>Tuesday, April 2, 2019</a:t>
            </a:r>
          </a:p>
          <a:p>
            <a:r>
              <a:rPr lang="en-US" altLang="en-US" dirty="0">
                <a:solidFill>
                  <a:srgbClr val="4C4C4C"/>
                </a:solidFill>
                <a:latin typeface="Roboto Light" pitchFamily="2" charset="0"/>
                <a:ea typeface="Roboto Light" pitchFamily="2" charset="0"/>
              </a:rPr>
              <a:t>2 p.m. EDT</a:t>
            </a:r>
            <a:endParaRPr lang="en-US" altLang="en-US" dirty="0">
              <a:latin typeface="Roboto Light" pitchFamily="2" charset="0"/>
              <a:ea typeface="Roboto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B270-7652-409F-870D-E01A9A6A5061}"/>
              </a:ext>
            </a:extLst>
          </p:cNvPr>
          <p:cNvSpPr>
            <a:spLocks noGrp="1"/>
          </p:cNvSpPr>
          <p:nvPr>
            <p:ph type="title"/>
          </p:nvPr>
        </p:nvSpPr>
        <p:spPr/>
        <p:txBody>
          <a:bodyPr>
            <a:normAutofit/>
          </a:bodyPr>
          <a:lstStyle/>
          <a:p>
            <a:pPr algn="ctr"/>
            <a:r>
              <a:rPr lang="en-US" sz="4800" dirty="0">
                <a:latin typeface="Roboto Regular" pitchFamily="2" charset="0"/>
                <a:ea typeface="Roboto Regular" pitchFamily="2" charset="0"/>
              </a:rPr>
              <a:t>Improving Image</a:t>
            </a:r>
          </a:p>
        </p:txBody>
      </p:sp>
      <p:pic>
        <p:nvPicPr>
          <p:cNvPr id="5" name="Content Placeholder 4" descr="A screenshot of a cell phone&#10;&#10;Description automatically generated">
            <a:extLst>
              <a:ext uri="{FF2B5EF4-FFF2-40B4-BE49-F238E27FC236}">
                <a16:creationId xmlns:a16="http://schemas.microsoft.com/office/drawing/2014/main" id="{7C863165-B4FE-4E45-A919-2188C7004156}"/>
              </a:ext>
            </a:extLst>
          </p:cNvPr>
          <p:cNvPicPr>
            <a:picLocks noGrp="1" noChangeAspect="1"/>
          </p:cNvPicPr>
          <p:nvPr>
            <p:ph idx="1"/>
          </p:nvPr>
        </p:nvPicPr>
        <p:blipFill>
          <a:blip r:embed="rId3"/>
          <a:stretch>
            <a:fillRect/>
          </a:stretch>
        </p:blipFill>
        <p:spPr>
          <a:xfrm>
            <a:off x="628650" y="1960154"/>
            <a:ext cx="7611682" cy="3993605"/>
          </a:xfrm>
        </p:spPr>
      </p:pic>
    </p:spTree>
    <p:extLst>
      <p:ext uri="{BB962C8B-B14F-4D97-AF65-F5344CB8AC3E}">
        <p14:creationId xmlns:p14="http://schemas.microsoft.com/office/powerpoint/2010/main" val="416645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Targeting of Philanthropy</a:t>
            </a:r>
          </a:p>
        </p:txBody>
      </p:sp>
      <p:sp>
        <p:nvSpPr>
          <p:cNvPr id="5" name="Content Placeholder 4">
            <a:extLst>
              <a:ext uri="{FF2B5EF4-FFF2-40B4-BE49-F238E27FC236}">
                <a16:creationId xmlns:a16="http://schemas.microsoft.com/office/drawing/2014/main" id="{003D112F-7F96-4B62-A610-68F3B182FA52}"/>
              </a:ext>
            </a:extLst>
          </p:cNvPr>
          <p:cNvSpPr>
            <a:spLocks noGrp="1"/>
          </p:cNvSpPr>
          <p:nvPr>
            <p:ph idx="1"/>
          </p:nvPr>
        </p:nvSpPr>
        <p:spPr>
          <a:xfrm>
            <a:off x="628650" y="1927530"/>
            <a:ext cx="7886700" cy="4084982"/>
          </a:xfrm>
        </p:spPr>
        <p:txBody>
          <a:bodyPr/>
          <a:lstStyle/>
          <a:p>
            <a:r>
              <a:rPr lang="en-US" dirty="0"/>
              <a:t>“The largest gifts to higher education would do more good if they went to </a:t>
            </a:r>
            <a:br>
              <a:rPr lang="en-US" dirty="0"/>
            </a:br>
            <a:r>
              <a:rPr lang="en-US" dirty="0"/>
              <a:t>nonelite institutions." </a:t>
            </a:r>
            <a:br>
              <a:rPr lang="en-US" dirty="0"/>
            </a:br>
            <a:r>
              <a:rPr lang="en-US" dirty="0"/>
              <a:t>--Public college leaders: 82%</a:t>
            </a:r>
            <a:br>
              <a:rPr lang="en-US" dirty="0"/>
            </a:br>
            <a:r>
              <a:rPr lang="en-US" dirty="0"/>
              <a:t>--Private college leaders: 74%</a:t>
            </a:r>
          </a:p>
          <a:p>
            <a:r>
              <a:rPr lang="en-US" dirty="0"/>
              <a:t>“The wealthiest institutions in higher education receive too large a share of philanthropic dollars.”</a:t>
            </a:r>
            <a:br>
              <a:rPr lang="en-US" dirty="0"/>
            </a:br>
            <a:r>
              <a:rPr lang="en-US" dirty="0"/>
              <a:t>--Public doctoral presidents: 67%</a:t>
            </a:r>
            <a:br>
              <a:rPr lang="en-US" dirty="0"/>
            </a:br>
            <a:r>
              <a:rPr lang="en-US" dirty="0"/>
              <a:t>--Public master's/baccalaureate colleges: 82%</a:t>
            </a:r>
          </a:p>
        </p:txBody>
      </p:sp>
      <p:pic>
        <p:nvPicPr>
          <p:cNvPr id="7" name="Picture 6" descr="A person wearing a suit and tie&#10;&#10;Description automatically generated">
            <a:extLst>
              <a:ext uri="{FF2B5EF4-FFF2-40B4-BE49-F238E27FC236}">
                <a16:creationId xmlns:a16="http://schemas.microsoft.com/office/drawing/2014/main" id="{23683465-81A8-4A59-BC38-5EDAD053473E}"/>
              </a:ext>
            </a:extLst>
          </p:cNvPr>
          <p:cNvPicPr>
            <a:picLocks noChangeAspect="1"/>
          </p:cNvPicPr>
          <p:nvPr/>
        </p:nvPicPr>
        <p:blipFill>
          <a:blip r:embed="rId2"/>
          <a:stretch>
            <a:fillRect/>
          </a:stretch>
        </p:blipFill>
        <p:spPr>
          <a:xfrm>
            <a:off x="5636482" y="2373947"/>
            <a:ext cx="2643295" cy="1486853"/>
          </a:xfrm>
          <a:prstGeom prst="rect">
            <a:avLst/>
          </a:prstGeom>
        </p:spPr>
      </p:pic>
    </p:spTree>
    <p:extLst>
      <p:ext uri="{BB962C8B-B14F-4D97-AF65-F5344CB8AC3E}">
        <p14:creationId xmlns:p14="http://schemas.microsoft.com/office/powerpoint/2010/main" val="295567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E72C5-1FDA-4A5D-A2E3-2C156D9F861F}"/>
              </a:ext>
            </a:extLst>
          </p:cNvPr>
          <p:cNvSpPr>
            <a:spLocks noGrp="1"/>
          </p:cNvSpPr>
          <p:nvPr>
            <p:ph type="title"/>
          </p:nvPr>
        </p:nvSpPr>
        <p:spPr/>
        <p:txBody>
          <a:bodyPr/>
          <a:lstStyle/>
          <a:p>
            <a:pPr algn="ctr"/>
            <a:r>
              <a:rPr lang="en-US" dirty="0">
                <a:latin typeface="Roboto Regular" pitchFamily="2" charset="0"/>
                <a:ea typeface="Roboto Regular" pitchFamily="2" charset="0"/>
              </a:rPr>
              <a:t>More Strings Attached?</a:t>
            </a:r>
          </a:p>
        </p:txBody>
      </p:sp>
      <p:sp>
        <p:nvSpPr>
          <p:cNvPr id="3" name="Content Placeholder 2">
            <a:extLst>
              <a:ext uri="{FF2B5EF4-FFF2-40B4-BE49-F238E27FC236}">
                <a16:creationId xmlns:a16="http://schemas.microsoft.com/office/drawing/2014/main" id="{63A49F09-3D66-41CE-B1FD-E8D6274F9216}"/>
              </a:ext>
            </a:extLst>
          </p:cNvPr>
          <p:cNvSpPr>
            <a:spLocks noGrp="1"/>
          </p:cNvSpPr>
          <p:nvPr>
            <p:ph idx="1"/>
          </p:nvPr>
        </p:nvSpPr>
        <p:spPr/>
        <p:txBody>
          <a:bodyPr/>
          <a:lstStyle/>
          <a:p>
            <a:r>
              <a:rPr lang="en-US" dirty="0"/>
              <a:t>40% of presidents agree that donors of large gifts are making more demands on use of funds  than in the past (27% disagreed); private college presidents less likely to agree (34%) than public campus leaders (46%).</a:t>
            </a:r>
          </a:p>
          <a:p>
            <a:r>
              <a:rPr lang="en-US" dirty="0"/>
              <a:t>1/3 of presidents (34%) said they had personally rejected financial gifts because of strings that would have been attached about how the funds could be used.</a:t>
            </a:r>
          </a:p>
          <a:p>
            <a:endParaRPr lang="en-US" dirty="0"/>
          </a:p>
          <a:p>
            <a:endParaRPr lang="en-US" dirty="0"/>
          </a:p>
        </p:txBody>
      </p:sp>
    </p:spTree>
    <p:extLst>
      <p:ext uri="{BB962C8B-B14F-4D97-AF65-F5344CB8AC3E}">
        <p14:creationId xmlns:p14="http://schemas.microsoft.com/office/powerpoint/2010/main" val="354624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Foreign Ties</a:t>
            </a:r>
          </a:p>
        </p:txBody>
      </p:sp>
      <p:sp>
        <p:nvSpPr>
          <p:cNvPr id="3" name="Content Placeholder 2"/>
          <p:cNvSpPr>
            <a:spLocks noGrp="1"/>
          </p:cNvSpPr>
          <p:nvPr>
            <p:ph idx="1"/>
          </p:nvPr>
        </p:nvSpPr>
        <p:spPr/>
        <p:txBody>
          <a:bodyPr/>
          <a:lstStyle/>
          <a:p>
            <a:r>
              <a:rPr lang="en-US" sz="2400" dirty="0"/>
              <a:t>2/3 of presidents agree that colleges </a:t>
            </a:r>
            <a:br>
              <a:rPr lang="en-US" sz="2400" dirty="0"/>
            </a:br>
            <a:r>
              <a:rPr lang="en-US" sz="2400" dirty="0"/>
              <a:t>should "reconsider their involvement </a:t>
            </a:r>
            <a:br>
              <a:rPr lang="en-US" sz="2400" dirty="0"/>
            </a:br>
            <a:r>
              <a:rPr lang="en-US" sz="2400" dirty="0"/>
              <a:t>with countries that do not respect </a:t>
            </a:r>
            <a:br>
              <a:rPr lang="en-US" sz="2400" dirty="0"/>
            </a:br>
            <a:r>
              <a:rPr lang="en-US" sz="2400" dirty="0"/>
              <a:t>basic human rights." </a:t>
            </a:r>
          </a:p>
          <a:p>
            <a:r>
              <a:rPr lang="en-US" sz="2400" dirty="0"/>
              <a:t>Support weaker for the notion that colleges </a:t>
            </a:r>
            <a:br>
              <a:rPr lang="en-US" sz="2400" dirty="0"/>
            </a:br>
            <a:r>
              <a:rPr lang="en-US" sz="2400" dirty="0"/>
              <a:t>should not set up branch campuses in such </a:t>
            </a:r>
            <a:br>
              <a:rPr lang="en-US" sz="2400" dirty="0"/>
            </a:br>
            <a:r>
              <a:rPr lang="en-US" sz="2400" dirty="0"/>
              <a:t>countries, with 55% agreeing.</a:t>
            </a:r>
          </a:p>
        </p:txBody>
      </p:sp>
      <p:pic>
        <p:nvPicPr>
          <p:cNvPr id="5" name="Picture 4" descr="A person wearing a hat&#10;&#10;Description automatically generated">
            <a:extLst>
              <a:ext uri="{FF2B5EF4-FFF2-40B4-BE49-F238E27FC236}">
                <a16:creationId xmlns:a16="http://schemas.microsoft.com/office/drawing/2014/main" id="{E5ACB11C-0C8A-403D-BE72-7ED2F33FEAC2}"/>
              </a:ext>
            </a:extLst>
          </p:cNvPr>
          <p:cNvPicPr>
            <a:picLocks noChangeAspect="1"/>
          </p:cNvPicPr>
          <p:nvPr/>
        </p:nvPicPr>
        <p:blipFill>
          <a:blip r:embed="rId2"/>
          <a:stretch>
            <a:fillRect/>
          </a:stretch>
        </p:blipFill>
        <p:spPr>
          <a:xfrm>
            <a:off x="6110788" y="1560443"/>
            <a:ext cx="3033212" cy="1707154"/>
          </a:xfrm>
          <a:prstGeom prst="rect">
            <a:avLst/>
          </a:prstGeom>
        </p:spPr>
      </p:pic>
    </p:spTree>
    <p:extLst>
      <p:ext uri="{BB962C8B-B14F-4D97-AF65-F5344CB8AC3E}">
        <p14:creationId xmlns:p14="http://schemas.microsoft.com/office/powerpoint/2010/main" val="119680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E6E3-7D3D-4435-9749-0DBC10213B8C}"/>
              </a:ext>
            </a:extLst>
          </p:cNvPr>
          <p:cNvSpPr>
            <a:spLocks noGrp="1"/>
          </p:cNvSpPr>
          <p:nvPr>
            <p:ph type="title"/>
          </p:nvPr>
        </p:nvSpPr>
        <p:spPr/>
        <p:txBody>
          <a:bodyPr/>
          <a:lstStyle/>
          <a:p>
            <a:pPr algn="ctr"/>
            <a:r>
              <a:rPr lang="en-US" dirty="0">
                <a:latin typeface="Roboto Regular" pitchFamily="2" charset="0"/>
                <a:ea typeface="Roboto Regular" pitchFamily="2" charset="0"/>
              </a:rPr>
              <a:t>Textbook Affordability</a:t>
            </a:r>
          </a:p>
        </p:txBody>
      </p:sp>
      <p:sp>
        <p:nvSpPr>
          <p:cNvPr id="3" name="Content Placeholder 2">
            <a:extLst>
              <a:ext uri="{FF2B5EF4-FFF2-40B4-BE49-F238E27FC236}">
                <a16:creationId xmlns:a16="http://schemas.microsoft.com/office/drawing/2014/main" id="{C4CA6A3A-6E44-413C-9A13-CBB5901F2389}"/>
              </a:ext>
            </a:extLst>
          </p:cNvPr>
          <p:cNvSpPr>
            <a:spLocks noGrp="1"/>
          </p:cNvSpPr>
          <p:nvPr>
            <p:ph idx="1"/>
          </p:nvPr>
        </p:nvSpPr>
        <p:spPr>
          <a:xfrm>
            <a:off x="628649" y="1958010"/>
            <a:ext cx="8251879" cy="4084982"/>
          </a:xfrm>
        </p:spPr>
        <p:txBody>
          <a:bodyPr/>
          <a:lstStyle/>
          <a:p>
            <a:r>
              <a:rPr lang="en-US" dirty="0">
                <a:latin typeface="Roboto Regular" pitchFamily="2" charset="0"/>
                <a:ea typeface="Roboto Regular" pitchFamily="2" charset="0"/>
              </a:rPr>
              <a:t>Presidents agree that course </a:t>
            </a:r>
            <a:br>
              <a:rPr lang="en-US" dirty="0">
                <a:latin typeface="Roboto Regular" pitchFamily="2" charset="0"/>
                <a:ea typeface="Roboto Regular" pitchFamily="2" charset="0"/>
              </a:rPr>
            </a:br>
            <a:r>
              <a:rPr lang="en-US" dirty="0">
                <a:latin typeface="Roboto Regular" pitchFamily="2" charset="0"/>
                <a:ea typeface="Roboto Regular" pitchFamily="2" charset="0"/>
              </a:rPr>
              <a:t>materials cost too much and </a:t>
            </a:r>
            <a:br>
              <a:rPr lang="en-US" dirty="0">
                <a:latin typeface="Roboto Regular" pitchFamily="2" charset="0"/>
                <a:ea typeface="Roboto Regular" pitchFamily="2" charset="0"/>
              </a:rPr>
            </a:br>
            <a:r>
              <a:rPr lang="en-US" dirty="0">
                <a:latin typeface="Roboto Regular" pitchFamily="2" charset="0"/>
                <a:ea typeface="Roboto Regular" pitchFamily="2" charset="0"/>
              </a:rPr>
              <a:t>support use of open educational      	           </a:t>
            </a:r>
            <a:r>
              <a:rPr lang="en-US" sz="1100" i="1" dirty="0">
                <a:latin typeface="Roboto Regular" pitchFamily="2" charset="0"/>
                <a:ea typeface="Roboto Regular" pitchFamily="2" charset="0"/>
              </a:rPr>
              <a:t>- iStock</a:t>
            </a:r>
            <a:br>
              <a:rPr lang="en-US" dirty="0">
                <a:latin typeface="Roboto Regular" pitchFamily="2" charset="0"/>
                <a:ea typeface="Roboto Regular" pitchFamily="2" charset="0"/>
              </a:rPr>
            </a:br>
            <a:r>
              <a:rPr lang="en-US" dirty="0">
                <a:latin typeface="Roboto Regular" pitchFamily="2" charset="0"/>
                <a:ea typeface="Roboto Regular" pitchFamily="2" charset="0"/>
              </a:rPr>
              <a:t>resources. 						</a:t>
            </a:r>
          </a:p>
          <a:p>
            <a:r>
              <a:rPr lang="en-US" dirty="0">
                <a:latin typeface="Roboto Regular" pitchFamily="2" charset="0"/>
                <a:ea typeface="Roboto Regular" pitchFamily="2" charset="0"/>
              </a:rPr>
              <a:t>But fewer agree that saving students money justifies “some loss of faculty control” and that professors should consider shift even if lower-cost options are of lesser quality.</a:t>
            </a:r>
          </a:p>
          <a:p>
            <a:pPr marL="0" indent="0">
              <a:buNone/>
            </a:pPr>
            <a:endParaRPr lang="en-US" dirty="0">
              <a:latin typeface="Roboto Regular" pitchFamily="2" charset="0"/>
              <a:ea typeface="Roboto Regular" pitchFamily="2" charset="0"/>
            </a:endParaRPr>
          </a:p>
        </p:txBody>
      </p:sp>
      <p:pic>
        <p:nvPicPr>
          <p:cNvPr id="6" name="Picture 5" descr="A picture containing electronics, iPod&#10;&#10;Description automatically generated">
            <a:extLst>
              <a:ext uri="{FF2B5EF4-FFF2-40B4-BE49-F238E27FC236}">
                <a16:creationId xmlns:a16="http://schemas.microsoft.com/office/drawing/2014/main" id="{6B9D49AC-4B63-4E8B-81F8-E5A2C0B641BF}"/>
              </a:ext>
            </a:extLst>
          </p:cNvPr>
          <p:cNvPicPr>
            <a:picLocks noChangeAspect="1"/>
          </p:cNvPicPr>
          <p:nvPr/>
        </p:nvPicPr>
        <p:blipFill>
          <a:blip r:embed="rId2"/>
          <a:stretch>
            <a:fillRect/>
          </a:stretch>
        </p:blipFill>
        <p:spPr>
          <a:xfrm>
            <a:off x="7144127" y="1560443"/>
            <a:ext cx="1999873" cy="1353238"/>
          </a:xfrm>
          <a:prstGeom prst="rect">
            <a:avLst/>
          </a:prstGeom>
        </p:spPr>
      </p:pic>
    </p:spTree>
    <p:extLst>
      <p:ext uri="{BB962C8B-B14F-4D97-AF65-F5344CB8AC3E}">
        <p14:creationId xmlns:p14="http://schemas.microsoft.com/office/powerpoint/2010/main" val="1523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40FC-3B9F-4333-83FE-40CD0AEA2E9D}"/>
              </a:ext>
            </a:extLst>
          </p:cNvPr>
          <p:cNvSpPr>
            <a:spLocks noGrp="1"/>
          </p:cNvSpPr>
          <p:nvPr>
            <p:ph type="title"/>
          </p:nvPr>
        </p:nvSpPr>
        <p:spPr/>
        <p:txBody>
          <a:bodyPr/>
          <a:lstStyle/>
          <a:p>
            <a:pPr algn="ctr"/>
            <a:r>
              <a:rPr lang="en-US" dirty="0">
                <a:latin typeface="Roboto Regular" pitchFamily="2" charset="0"/>
                <a:ea typeface="Roboto Regular" pitchFamily="2" charset="0"/>
              </a:rPr>
              <a:t>Preparation for the Presidency</a:t>
            </a:r>
          </a:p>
        </p:txBody>
      </p:sp>
      <p:sp>
        <p:nvSpPr>
          <p:cNvPr id="3" name="Content Placeholder 2">
            <a:extLst>
              <a:ext uri="{FF2B5EF4-FFF2-40B4-BE49-F238E27FC236}">
                <a16:creationId xmlns:a16="http://schemas.microsoft.com/office/drawing/2014/main" id="{5F513A89-6566-4FCF-A10F-F3E0B811EECE}"/>
              </a:ext>
            </a:extLst>
          </p:cNvPr>
          <p:cNvSpPr>
            <a:spLocks noGrp="1"/>
          </p:cNvSpPr>
          <p:nvPr>
            <p:ph idx="1"/>
          </p:nvPr>
        </p:nvSpPr>
        <p:spPr>
          <a:xfrm>
            <a:off x="628650" y="1958010"/>
            <a:ext cx="8189886" cy="4084982"/>
          </a:xfrm>
        </p:spPr>
        <p:txBody>
          <a:bodyPr/>
          <a:lstStyle/>
          <a:p>
            <a:pPr marL="0" indent="0">
              <a:buNone/>
            </a:pPr>
            <a:r>
              <a:rPr lang="en-US" sz="2400" b="1" dirty="0">
                <a:latin typeface="Roboto Regular" pitchFamily="2" charset="0"/>
                <a:ea typeface="Roboto Regular" pitchFamily="2" charset="0"/>
              </a:rPr>
              <a:t>Leaders feel most prepared for:</a:t>
            </a:r>
          </a:p>
          <a:p>
            <a:r>
              <a:rPr lang="en-US" sz="2400" dirty="0">
                <a:latin typeface="Roboto Regular" pitchFamily="2" charset="0"/>
                <a:ea typeface="Roboto Regular" pitchFamily="2" charset="0"/>
              </a:rPr>
              <a:t>Dealing with the faculty (84%)</a:t>
            </a:r>
          </a:p>
          <a:p>
            <a:r>
              <a:rPr lang="en-US" sz="2400" dirty="0">
                <a:latin typeface="Roboto Regular" pitchFamily="2" charset="0"/>
                <a:ea typeface="Roboto Regular" pitchFamily="2" charset="0"/>
              </a:rPr>
              <a:t>Academic affairs (83%)</a:t>
            </a:r>
          </a:p>
          <a:p>
            <a:r>
              <a:rPr lang="en-US" sz="2400" dirty="0">
                <a:latin typeface="Roboto Regular" pitchFamily="2" charset="0"/>
                <a:ea typeface="Roboto Regular" pitchFamily="2" charset="0"/>
              </a:rPr>
              <a:t>Financial management &amp; admissions/enrollment (68%)</a:t>
            </a:r>
          </a:p>
          <a:p>
            <a:pPr marL="0" indent="0">
              <a:buNone/>
            </a:pPr>
            <a:r>
              <a:rPr lang="en-US" sz="2400" b="1" dirty="0">
                <a:latin typeface="Roboto Regular" pitchFamily="2" charset="0"/>
                <a:ea typeface="Roboto Regular" pitchFamily="2" charset="0"/>
              </a:rPr>
              <a:t>Least prepared for:</a:t>
            </a:r>
          </a:p>
          <a:p>
            <a:r>
              <a:rPr lang="en-US" sz="2400" dirty="0">
                <a:latin typeface="Roboto Regular" pitchFamily="2" charset="0"/>
                <a:ea typeface="Roboto Regular" pitchFamily="2" charset="0"/>
              </a:rPr>
              <a:t>Fund raising (48%)</a:t>
            </a:r>
          </a:p>
          <a:p>
            <a:r>
              <a:rPr lang="en-US" sz="2400" dirty="0">
                <a:latin typeface="Roboto Regular" pitchFamily="2" charset="0"/>
                <a:ea typeface="Roboto Regular" pitchFamily="2" charset="0"/>
              </a:rPr>
              <a:t>Digital learning (49%)</a:t>
            </a:r>
          </a:p>
          <a:p>
            <a:r>
              <a:rPr lang="en-US" sz="2400" dirty="0">
                <a:latin typeface="Roboto Regular" pitchFamily="2" charset="0"/>
                <a:ea typeface="Roboto Regular" pitchFamily="2" charset="0"/>
              </a:rPr>
              <a:t>Government relations (50%)</a:t>
            </a:r>
          </a:p>
          <a:p>
            <a:r>
              <a:rPr lang="en-US" sz="2400" dirty="0">
                <a:latin typeface="Roboto Regular" pitchFamily="2" charset="0"/>
                <a:ea typeface="Roboto Regular" pitchFamily="2" charset="0"/>
              </a:rPr>
              <a:t>Hot-button student affairs issues (51%)</a:t>
            </a:r>
          </a:p>
          <a:p>
            <a:endParaRPr lang="en-US" sz="2400" dirty="0">
              <a:latin typeface="Roboto Regular" pitchFamily="2" charset="0"/>
              <a:ea typeface="Roboto Regular" pitchFamily="2" charset="0"/>
            </a:endParaRPr>
          </a:p>
        </p:txBody>
      </p:sp>
      <p:pic>
        <p:nvPicPr>
          <p:cNvPr id="5" name="Picture 4" descr="A picture containing indoor, wall, floor&#10;&#10;Description automatically generated">
            <a:extLst>
              <a:ext uri="{FF2B5EF4-FFF2-40B4-BE49-F238E27FC236}">
                <a16:creationId xmlns:a16="http://schemas.microsoft.com/office/drawing/2014/main" id="{22EB5F5E-AA82-4857-BEC9-07CD0954291B}"/>
              </a:ext>
            </a:extLst>
          </p:cNvPr>
          <p:cNvPicPr>
            <a:picLocks noChangeAspect="1"/>
          </p:cNvPicPr>
          <p:nvPr/>
        </p:nvPicPr>
        <p:blipFill>
          <a:blip r:embed="rId3"/>
          <a:stretch>
            <a:fillRect/>
          </a:stretch>
        </p:blipFill>
        <p:spPr>
          <a:xfrm>
            <a:off x="5230678" y="3823837"/>
            <a:ext cx="3068664" cy="1607395"/>
          </a:xfrm>
          <a:prstGeom prst="rect">
            <a:avLst/>
          </a:prstGeom>
        </p:spPr>
      </p:pic>
    </p:spTree>
    <p:extLst>
      <p:ext uri="{BB962C8B-B14F-4D97-AF65-F5344CB8AC3E}">
        <p14:creationId xmlns:p14="http://schemas.microsoft.com/office/powerpoint/2010/main" val="397877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Regular" pitchFamily="2" charset="0"/>
                <a:ea typeface="Roboto Regular" pitchFamily="2" charset="0"/>
              </a:rPr>
              <a:t>More Information/Contact</a:t>
            </a:r>
          </a:p>
        </p:txBody>
      </p:sp>
      <p:sp>
        <p:nvSpPr>
          <p:cNvPr id="3" name="Content Placeholder 2"/>
          <p:cNvSpPr>
            <a:spLocks noGrp="1"/>
          </p:cNvSpPr>
          <p:nvPr>
            <p:ph idx="1"/>
          </p:nvPr>
        </p:nvSpPr>
        <p:spPr/>
        <p:txBody>
          <a:bodyPr/>
          <a:lstStyle/>
          <a:p>
            <a:pPr marL="0" indent="0">
              <a:buNone/>
            </a:pPr>
            <a:r>
              <a:rPr lang="en-US" dirty="0"/>
              <a:t>Survey article:</a:t>
            </a:r>
            <a:br>
              <a:rPr lang="en-US" dirty="0"/>
            </a:br>
            <a:r>
              <a:rPr lang="en-US" dirty="0">
                <a:hlinkClick r:id="rId2"/>
              </a:rPr>
              <a:t>https://www.insidehighered.com/surveys</a:t>
            </a:r>
            <a:endParaRPr lang="en-US" dirty="0"/>
          </a:p>
          <a:p>
            <a:pPr marL="0" indent="0">
              <a:buNone/>
            </a:pPr>
            <a:r>
              <a:rPr lang="en-US" dirty="0"/>
              <a:t>Survey report: </a:t>
            </a:r>
          </a:p>
          <a:p>
            <a:pPr marL="0" indent="0">
              <a:buNone/>
            </a:pPr>
            <a:r>
              <a:rPr lang="en-US" dirty="0">
                <a:hlinkClick r:id="rId3"/>
              </a:rPr>
              <a:t>https://www.insidehighered.com/booklet/2019-survey-college-and-university-presidents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297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Thanks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160" y="5601067"/>
            <a:ext cx="4081895" cy="8902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6" y="2285999"/>
            <a:ext cx="3714753" cy="1143001"/>
          </a:xfrm>
          <a:prstGeom prst="rect">
            <a:avLst/>
          </a:prstGeom>
        </p:spPr>
      </p:pic>
      <p:pic>
        <p:nvPicPr>
          <p:cNvPr id="5" name="Picture 4" descr="A close up of a logo&#10;&#10;Description automatically generated">
            <a:extLst>
              <a:ext uri="{FF2B5EF4-FFF2-40B4-BE49-F238E27FC236}">
                <a16:creationId xmlns:a16="http://schemas.microsoft.com/office/drawing/2014/main" id="{E7FE23B5-FB81-4824-BC64-7920CF73E93F}"/>
              </a:ext>
            </a:extLst>
          </p:cNvPr>
          <p:cNvPicPr>
            <a:picLocks noChangeAspect="1"/>
          </p:cNvPicPr>
          <p:nvPr/>
        </p:nvPicPr>
        <p:blipFill>
          <a:blip r:embed="rId4"/>
          <a:stretch>
            <a:fillRect/>
          </a:stretch>
        </p:blipFill>
        <p:spPr>
          <a:xfrm>
            <a:off x="5488246" y="3157146"/>
            <a:ext cx="2635711" cy="2635711"/>
          </a:xfrm>
          <a:prstGeom prst="rect">
            <a:avLst/>
          </a:prstGeom>
        </p:spPr>
      </p:pic>
      <p:pic>
        <p:nvPicPr>
          <p:cNvPr id="7" name="Picture 6">
            <a:extLst>
              <a:ext uri="{FF2B5EF4-FFF2-40B4-BE49-F238E27FC236}">
                <a16:creationId xmlns:a16="http://schemas.microsoft.com/office/drawing/2014/main" id="{24978595-B310-4478-971D-5824F56A9A9C}"/>
              </a:ext>
            </a:extLst>
          </p:cNvPr>
          <p:cNvPicPr>
            <a:picLocks noChangeAspect="1"/>
          </p:cNvPicPr>
          <p:nvPr/>
        </p:nvPicPr>
        <p:blipFill>
          <a:blip r:embed="rId5"/>
          <a:stretch>
            <a:fillRect/>
          </a:stretch>
        </p:blipFill>
        <p:spPr>
          <a:xfrm>
            <a:off x="0" y="3551729"/>
            <a:ext cx="2635711" cy="2635711"/>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21DBE6E9-04EC-4FF7-BF60-5DFCD9CC48E0}"/>
              </a:ext>
            </a:extLst>
          </p:cNvPr>
          <p:cNvPicPr>
            <a:picLocks noChangeAspect="1"/>
          </p:cNvPicPr>
          <p:nvPr/>
        </p:nvPicPr>
        <p:blipFill>
          <a:blip r:embed="rId6"/>
          <a:stretch>
            <a:fillRect/>
          </a:stretch>
        </p:blipFill>
        <p:spPr>
          <a:xfrm>
            <a:off x="4773614" y="2112856"/>
            <a:ext cx="3427629" cy="1044290"/>
          </a:xfrm>
          <a:prstGeom prst="rect">
            <a:avLst/>
          </a:prstGeom>
        </p:spPr>
      </p:pic>
    </p:spTree>
    <p:extLst>
      <p:ext uri="{BB962C8B-B14F-4D97-AF65-F5344CB8AC3E}">
        <p14:creationId xmlns:p14="http://schemas.microsoft.com/office/powerpoint/2010/main" val="294804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Presenters</a:t>
            </a:r>
          </a:p>
        </p:txBody>
      </p:sp>
      <p:sp>
        <p:nvSpPr>
          <p:cNvPr id="3" name="Content Placeholder 2"/>
          <p:cNvSpPr>
            <a:spLocks noGrp="1"/>
          </p:cNvSpPr>
          <p:nvPr>
            <p:ph idx="1"/>
          </p:nvPr>
        </p:nvSpPr>
        <p:spPr>
          <a:xfrm>
            <a:off x="614795" y="1958010"/>
            <a:ext cx="7886700" cy="4084982"/>
          </a:xfrm>
        </p:spPr>
        <p:txBody>
          <a:bodyPr/>
          <a:lstStyle/>
          <a:p>
            <a:pPr marL="0" indent="0">
              <a:buNone/>
            </a:pPr>
            <a:r>
              <a:rPr lang="en-US" sz="2000" dirty="0">
                <a:latin typeface="Roboto Regular" pitchFamily="2" charset="0"/>
                <a:ea typeface="Roboto Regular" pitchFamily="2" charset="0"/>
              </a:rPr>
              <a:t>Doug Lederman, editor, </a:t>
            </a:r>
            <a:r>
              <a:rPr lang="en-US" sz="2000" i="1" dirty="0">
                <a:latin typeface="Roboto Regular" pitchFamily="2" charset="0"/>
                <a:ea typeface="Roboto Regular" pitchFamily="2" charset="0"/>
              </a:rPr>
              <a:t>Inside Higher Ed</a:t>
            </a:r>
          </a:p>
          <a:p>
            <a:pPr marL="0" indent="0">
              <a:buNone/>
            </a:pPr>
            <a:r>
              <a:rPr lang="en-US" sz="2000" dirty="0">
                <a:latin typeface="Roboto Regular" pitchFamily="2" charset="0"/>
                <a:ea typeface="Roboto Regular" pitchFamily="2" charset="0"/>
                <a:hlinkClick r:id="rId2"/>
              </a:rPr>
              <a:t>doug.lederman@insidehighered.com</a:t>
            </a:r>
            <a:endParaRPr lang="en-US" sz="2000" dirty="0">
              <a:latin typeface="Roboto Regular" pitchFamily="2" charset="0"/>
              <a:ea typeface="Roboto Regular" pitchFamily="2" charset="0"/>
            </a:endParaRPr>
          </a:p>
          <a:p>
            <a:pPr marL="0" indent="0">
              <a:buNone/>
            </a:pPr>
            <a:endParaRPr lang="en-US" sz="2400" dirty="0">
              <a:latin typeface="Roboto Regular" pitchFamily="2" charset="0"/>
              <a:ea typeface="Roboto Regular" pitchFamily="2" charset="0"/>
            </a:endParaRPr>
          </a:p>
          <a:p>
            <a:pPr marL="0" indent="0">
              <a:buNone/>
            </a:pPr>
            <a:r>
              <a:rPr lang="en-US" sz="2000" dirty="0">
                <a:latin typeface="Roboto Regular" pitchFamily="2" charset="0"/>
                <a:ea typeface="Roboto Regular" pitchFamily="2" charset="0"/>
              </a:rPr>
              <a:t>Scott Jaschik, editor, </a:t>
            </a:r>
            <a:r>
              <a:rPr lang="en-US" sz="2000" i="1" dirty="0">
                <a:latin typeface="Roboto Regular" pitchFamily="2" charset="0"/>
                <a:ea typeface="Roboto Regular" pitchFamily="2" charset="0"/>
              </a:rPr>
              <a:t>Inside Higher Ed</a:t>
            </a:r>
          </a:p>
          <a:p>
            <a:pPr marL="0" indent="0">
              <a:buNone/>
            </a:pPr>
            <a:r>
              <a:rPr lang="en-US" sz="2000" dirty="0">
                <a:latin typeface="Roboto Regular" pitchFamily="2" charset="0"/>
                <a:ea typeface="Roboto Regular" pitchFamily="2" charset="0"/>
                <a:hlinkClick r:id="rId3"/>
              </a:rPr>
              <a:t>scott.jaschik@insidehighered.com</a:t>
            </a:r>
            <a:endParaRPr lang="en-US" sz="2000" dirty="0">
              <a:latin typeface="Roboto Regular" pitchFamily="2" charset="0"/>
              <a:ea typeface="Roboto Regular" pitchFamily="2" charset="0"/>
            </a:endParaRPr>
          </a:p>
          <a:p>
            <a:pPr marL="0" indent="0">
              <a:buNone/>
            </a:pPr>
            <a:endParaRPr lang="en-US" sz="2000" i="1" dirty="0">
              <a:latin typeface="Roboto Regular" pitchFamily="2" charset="0"/>
              <a:ea typeface="Roboto Regular" pitchFamily="2" charset="0"/>
            </a:endParaRPr>
          </a:p>
          <a:p>
            <a:pPr marL="0" indent="0">
              <a:buNone/>
            </a:pPr>
            <a:endParaRPr lang="en-US" sz="2400" i="1" dirty="0">
              <a:latin typeface="Roboto Regular" pitchFamily="2" charset="0"/>
              <a:ea typeface="Roboto Regular" pitchFamily="2" charset="0"/>
            </a:endParaRPr>
          </a:p>
        </p:txBody>
      </p:sp>
    </p:spTree>
    <p:extLst>
      <p:ext uri="{BB962C8B-B14F-4D97-AF65-F5344CB8AC3E}">
        <p14:creationId xmlns:p14="http://schemas.microsoft.com/office/powerpoint/2010/main" val="178141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Methodology</a:t>
            </a:r>
          </a:p>
        </p:txBody>
      </p:sp>
      <p:sp>
        <p:nvSpPr>
          <p:cNvPr id="3" name="Content Placeholder 2"/>
          <p:cNvSpPr>
            <a:spLocks noGrp="1"/>
          </p:cNvSpPr>
          <p:nvPr>
            <p:ph idx="1"/>
          </p:nvPr>
        </p:nvSpPr>
        <p:spPr/>
        <p:txBody>
          <a:bodyPr/>
          <a:lstStyle/>
          <a:p>
            <a:r>
              <a:rPr lang="en-US" dirty="0">
                <a:latin typeface="Roboto Regular" pitchFamily="2" charset="0"/>
                <a:ea typeface="Roboto Regular" pitchFamily="2" charset="0"/>
              </a:rPr>
              <a:t>Questions prepared by </a:t>
            </a:r>
            <a:r>
              <a:rPr lang="en-US" i="1" dirty="0">
                <a:latin typeface="Roboto Regular" pitchFamily="2" charset="0"/>
                <a:ea typeface="Roboto Regular" pitchFamily="2" charset="0"/>
              </a:rPr>
              <a:t>Inside Higher Ed, </a:t>
            </a:r>
            <a:r>
              <a:rPr lang="en-US" dirty="0">
                <a:latin typeface="Roboto Regular" pitchFamily="2" charset="0"/>
                <a:ea typeface="Roboto Regular" pitchFamily="2" charset="0"/>
              </a:rPr>
              <a:t>in collaboration with Gallup. Polling conducted by Gallup in January-February 2019.</a:t>
            </a:r>
          </a:p>
          <a:p>
            <a:r>
              <a:rPr lang="en-US" dirty="0">
                <a:latin typeface="Roboto Regular" pitchFamily="2" charset="0"/>
                <a:ea typeface="Roboto Regular" pitchFamily="2" charset="0"/>
              </a:rPr>
              <a:t>Results from 784 presidents or chancellors.</a:t>
            </a:r>
          </a:p>
          <a:p>
            <a:r>
              <a:rPr lang="en-US" dirty="0">
                <a:latin typeface="Roboto Regular" pitchFamily="2" charset="0"/>
                <a:ea typeface="Roboto Regular" pitchFamily="2" charset="0"/>
              </a:rPr>
              <a:t>Complete anonymity for respondents, but answers coded to allow for breakdown by sector. Some data also available by region, age, etc.</a:t>
            </a:r>
          </a:p>
          <a:p>
            <a:endParaRPr lang="en-US" dirty="0">
              <a:latin typeface="Roboto Regular" pitchFamily="2" charset="0"/>
              <a:ea typeface="Roboto Regular" pitchFamily="2" charset="0"/>
            </a:endParaRPr>
          </a:p>
        </p:txBody>
      </p:sp>
    </p:spTree>
    <p:extLst>
      <p:ext uri="{BB962C8B-B14F-4D97-AF65-F5344CB8AC3E}">
        <p14:creationId xmlns:p14="http://schemas.microsoft.com/office/powerpoint/2010/main" val="207710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Finances, First of All</a:t>
            </a:r>
          </a:p>
        </p:txBody>
      </p:sp>
      <p:pic>
        <p:nvPicPr>
          <p:cNvPr id="9" name="Content Placeholder 8" descr="A close up of a map&#10;&#10;Description automatically generated">
            <a:extLst>
              <a:ext uri="{FF2B5EF4-FFF2-40B4-BE49-F238E27FC236}">
                <a16:creationId xmlns:a16="http://schemas.microsoft.com/office/drawing/2014/main" id="{143E33CF-C51A-4BE8-AAAD-350B3CB604A7}"/>
              </a:ext>
            </a:extLst>
          </p:cNvPr>
          <p:cNvPicPr>
            <a:picLocks noGrp="1" noChangeAspect="1"/>
          </p:cNvPicPr>
          <p:nvPr>
            <p:ph idx="1"/>
          </p:nvPr>
        </p:nvPicPr>
        <p:blipFill>
          <a:blip r:embed="rId3"/>
          <a:stretch>
            <a:fillRect/>
          </a:stretch>
        </p:blipFill>
        <p:spPr>
          <a:xfrm>
            <a:off x="307451" y="2082800"/>
            <a:ext cx="8677913" cy="3982720"/>
          </a:xfrm>
        </p:spPr>
      </p:pic>
    </p:spTree>
    <p:extLst>
      <p:ext uri="{BB962C8B-B14F-4D97-AF65-F5344CB8AC3E}">
        <p14:creationId xmlns:p14="http://schemas.microsoft.com/office/powerpoint/2010/main" val="360897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7F90-0A9B-4379-88BC-DD2A70AF6F72}"/>
              </a:ext>
            </a:extLst>
          </p:cNvPr>
          <p:cNvSpPr>
            <a:spLocks noGrp="1"/>
          </p:cNvSpPr>
          <p:nvPr>
            <p:ph type="title"/>
          </p:nvPr>
        </p:nvSpPr>
        <p:spPr/>
        <p:txBody>
          <a:bodyPr/>
          <a:lstStyle/>
          <a:p>
            <a:pPr algn="ctr"/>
            <a:r>
              <a:rPr lang="en-US" dirty="0">
                <a:latin typeface="Roboto Regular" pitchFamily="2" charset="0"/>
                <a:ea typeface="Roboto Regular" pitchFamily="2" charset="0"/>
              </a:rPr>
              <a:t>Mergers and Closures</a:t>
            </a:r>
          </a:p>
        </p:txBody>
      </p:sp>
      <p:graphicFrame>
        <p:nvGraphicFramePr>
          <p:cNvPr id="4" name="Content Placeholder 3">
            <a:extLst>
              <a:ext uri="{FF2B5EF4-FFF2-40B4-BE49-F238E27FC236}">
                <a16:creationId xmlns:a16="http://schemas.microsoft.com/office/drawing/2014/main" id="{6923CD25-F563-4E8E-AAB4-5D6D2EFAAA97}"/>
              </a:ext>
            </a:extLst>
          </p:cNvPr>
          <p:cNvGraphicFramePr>
            <a:graphicFrameLocks noGrp="1"/>
          </p:cNvGraphicFramePr>
          <p:nvPr>
            <p:ph idx="1"/>
            <p:extLst>
              <p:ext uri="{D42A27DB-BD31-4B8C-83A1-F6EECF244321}">
                <p14:modId xmlns:p14="http://schemas.microsoft.com/office/powerpoint/2010/main" val="2510447864"/>
              </p:ext>
            </p:extLst>
          </p:nvPr>
        </p:nvGraphicFramePr>
        <p:xfrm>
          <a:off x="1477644" y="4291341"/>
          <a:ext cx="6188712" cy="2219960"/>
        </p:xfrm>
        <a:graphic>
          <a:graphicData uri="http://schemas.openxmlformats.org/drawingml/2006/table">
            <a:tbl>
              <a:tblPr firstRow="1" bandRow="1">
                <a:tableStyleId>{5C22544A-7EE6-4342-B048-85BDC9FD1C3A}</a:tableStyleId>
              </a:tblPr>
              <a:tblGrid>
                <a:gridCol w="1031452">
                  <a:extLst>
                    <a:ext uri="{9D8B030D-6E8A-4147-A177-3AD203B41FA5}">
                      <a16:colId xmlns:a16="http://schemas.microsoft.com/office/drawing/2014/main" val="1869841161"/>
                    </a:ext>
                  </a:extLst>
                </a:gridCol>
                <a:gridCol w="1031452">
                  <a:extLst>
                    <a:ext uri="{9D8B030D-6E8A-4147-A177-3AD203B41FA5}">
                      <a16:colId xmlns:a16="http://schemas.microsoft.com/office/drawing/2014/main" val="2163453503"/>
                    </a:ext>
                  </a:extLst>
                </a:gridCol>
                <a:gridCol w="1031452">
                  <a:extLst>
                    <a:ext uri="{9D8B030D-6E8A-4147-A177-3AD203B41FA5}">
                      <a16:colId xmlns:a16="http://schemas.microsoft.com/office/drawing/2014/main" val="2074327741"/>
                    </a:ext>
                  </a:extLst>
                </a:gridCol>
                <a:gridCol w="1031452">
                  <a:extLst>
                    <a:ext uri="{9D8B030D-6E8A-4147-A177-3AD203B41FA5}">
                      <a16:colId xmlns:a16="http://schemas.microsoft.com/office/drawing/2014/main" val="870982366"/>
                    </a:ext>
                  </a:extLst>
                </a:gridCol>
                <a:gridCol w="1031452">
                  <a:extLst>
                    <a:ext uri="{9D8B030D-6E8A-4147-A177-3AD203B41FA5}">
                      <a16:colId xmlns:a16="http://schemas.microsoft.com/office/drawing/2014/main" val="69870223"/>
                    </a:ext>
                  </a:extLst>
                </a:gridCol>
                <a:gridCol w="1031452">
                  <a:extLst>
                    <a:ext uri="{9D8B030D-6E8A-4147-A177-3AD203B41FA5}">
                      <a16:colId xmlns:a16="http://schemas.microsoft.com/office/drawing/2014/main" val="1350874963"/>
                    </a:ext>
                  </a:extLst>
                </a:gridCol>
              </a:tblGrid>
              <a:tr h="370840">
                <a:tc gridSpan="3">
                  <a:txBody>
                    <a:bodyPr/>
                    <a:lstStyle/>
                    <a:p>
                      <a:pPr algn="ctr"/>
                      <a:r>
                        <a:rPr lang="en-US" dirty="0"/>
                        <a:t>Private College Mergers</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Public College Mergers</a:t>
                      </a:r>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332593624"/>
                  </a:ext>
                </a:extLst>
              </a:tr>
              <a:tr h="333692">
                <a:tc>
                  <a:txBody>
                    <a:bodyPr/>
                    <a:lstStyle/>
                    <a:p>
                      <a:pPr algn="ctr"/>
                      <a:endParaRPr lang="en-US" dirty="0"/>
                    </a:p>
                  </a:txBody>
                  <a:tcPr/>
                </a:tc>
                <a:tc>
                  <a:txBody>
                    <a:bodyPr/>
                    <a:lstStyle/>
                    <a:p>
                      <a:pPr algn="ctr"/>
                      <a:r>
                        <a:rPr lang="en-US" b="1" dirty="0"/>
                        <a:t>2018</a:t>
                      </a:r>
                    </a:p>
                  </a:txBody>
                  <a:tcPr/>
                </a:tc>
                <a:tc>
                  <a:txBody>
                    <a:bodyPr/>
                    <a:lstStyle/>
                    <a:p>
                      <a:pPr algn="ctr"/>
                      <a:r>
                        <a:rPr lang="en-US" b="1" dirty="0"/>
                        <a:t>2019</a:t>
                      </a:r>
                    </a:p>
                  </a:txBody>
                  <a:tcPr/>
                </a:tc>
                <a:tc>
                  <a:txBody>
                    <a:bodyPr/>
                    <a:lstStyle/>
                    <a:p>
                      <a:pPr algn="ctr"/>
                      <a:endParaRPr lang="en-US" dirty="0"/>
                    </a:p>
                  </a:txBody>
                  <a:tcPr/>
                </a:tc>
                <a:tc>
                  <a:txBody>
                    <a:bodyPr/>
                    <a:lstStyle/>
                    <a:p>
                      <a:pPr algn="ctr"/>
                      <a:r>
                        <a:rPr lang="en-US" b="1" dirty="0"/>
                        <a:t>2018</a:t>
                      </a:r>
                    </a:p>
                  </a:txBody>
                  <a:tcPr/>
                </a:tc>
                <a:tc>
                  <a:txBody>
                    <a:bodyPr/>
                    <a:lstStyle/>
                    <a:p>
                      <a:pPr algn="ctr"/>
                      <a:r>
                        <a:rPr lang="en-US" b="1" dirty="0"/>
                        <a:t>2019</a:t>
                      </a:r>
                    </a:p>
                  </a:txBody>
                  <a:tcPr/>
                </a:tc>
                <a:extLst>
                  <a:ext uri="{0D108BD9-81ED-4DB2-BD59-A6C34878D82A}">
                    <a16:rowId xmlns:a16="http://schemas.microsoft.com/office/drawing/2014/main" val="559665030"/>
                  </a:ext>
                </a:extLst>
              </a:tr>
              <a:tr h="370840">
                <a:tc>
                  <a:txBody>
                    <a:bodyPr/>
                    <a:lstStyle/>
                    <a:p>
                      <a:pPr algn="ctr"/>
                      <a:r>
                        <a:rPr lang="en-US" dirty="0"/>
                        <a:t>0</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12%</a:t>
                      </a:r>
                    </a:p>
                  </a:txBody>
                  <a:tcPr/>
                </a:tc>
                <a:tc>
                  <a:txBody>
                    <a:bodyPr/>
                    <a:lstStyle/>
                    <a:p>
                      <a:pPr algn="ctr"/>
                      <a:r>
                        <a:rPr lang="en-US" dirty="0"/>
                        <a:t>16%</a:t>
                      </a:r>
                    </a:p>
                  </a:txBody>
                  <a:tcPr/>
                </a:tc>
                <a:extLst>
                  <a:ext uri="{0D108BD9-81ED-4DB2-BD59-A6C34878D82A}">
                    <a16:rowId xmlns:a16="http://schemas.microsoft.com/office/drawing/2014/main" val="2431395864"/>
                  </a:ext>
                </a:extLst>
              </a:tr>
              <a:tr h="370840">
                <a:tc>
                  <a:txBody>
                    <a:bodyPr/>
                    <a:lstStyle/>
                    <a:p>
                      <a:pPr algn="ctr"/>
                      <a:r>
                        <a:rPr lang="en-US" dirty="0"/>
                        <a:t>1-5</a:t>
                      </a:r>
                    </a:p>
                  </a:txBody>
                  <a:tcPr/>
                </a:tc>
                <a:tc>
                  <a:txBody>
                    <a:bodyPr/>
                    <a:lstStyle/>
                    <a:p>
                      <a:pPr algn="ctr"/>
                      <a:r>
                        <a:rPr lang="en-US" dirty="0"/>
                        <a:t>56%</a:t>
                      </a:r>
                    </a:p>
                  </a:txBody>
                  <a:tcPr/>
                </a:tc>
                <a:tc>
                  <a:txBody>
                    <a:bodyPr/>
                    <a:lstStyle/>
                    <a:p>
                      <a:pPr algn="ctr"/>
                      <a:r>
                        <a:rPr lang="en-US" dirty="0"/>
                        <a:t>53%</a:t>
                      </a:r>
                    </a:p>
                  </a:txBody>
                  <a:tcPr/>
                </a:tc>
                <a:tc>
                  <a:txBody>
                    <a:bodyPr/>
                    <a:lstStyle/>
                    <a:p>
                      <a:pPr algn="ctr"/>
                      <a:r>
                        <a:rPr lang="en-US" dirty="0"/>
                        <a:t>1-5</a:t>
                      </a:r>
                    </a:p>
                  </a:txBody>
                  <a:tcPr/>
                </a:tc>
                <a:tc>
                  <a:txBody>
                    <a:bodyPr/>
                    <a:lstStyle/>
                    <a:p>
                      <a:pPr algn="ctr"/>
                      <a:r>
                        <a:rPr lang="en-US" dirty="0"/>
                        <a:t>55%</a:t>
                      </a:r>
                    </a:p>
                  </a:txBody>
                  <a:tcPr/>
                </a:tc>
                <a:tc>
                  <a:txBody>
                    <a:bodyPr/>
                    <a:lstStyle/>
                    <a:p>
                      <a:pPr algn="ctr"/>
                      <a:r>
                        <a:rPr lang="en-US" dirty="0"/>
                        <a:t>60%</a:t>
                      </a:r>
                    </a:p>
                  </a:txBody>
                  <a:tcPr/>
                </a:tc>
                <a:extLst>
                  <a:ext uri="{0D108BD9-81ED-4DB2-BD59-A6C34878D82A}">
                    <a16:rowId xmlns:a16="http://schemas.microsoft.com/office/drawing/2014/main" val="702876623"/>
                  </a:ext>
                </a:extLst>
              </a:tr>
              <a:tr h="370840">
                <a:tc>
                  <a:txBody>
                    <a:bodyPr/>
                    <a:lstStyle/>
                    <a:p>
                      <a:pPr algn="ctr"/>
                      <a:r>
                        <a:rPr lang="en-US" dirty="0"/>
                        <a:t>6-10</a:t>
                      </a:r>
                    </a:p>
                  </a:txBody>
                  <a:tcPr/>
                </a:tc>
                <a:tc>
                  <a:txBody>
                    <a:bodyPr/>
                    <a:lstStyle/>
                    <a:p>
                      <a:pPr algn="ctr"/>
                      <a:r>
                        <a:rPr lang="en-US" dirty="0"/>
                        <a:t>29%</a:t>
                      </a:r>
                    </a:p>
                  </a:txBody>
                  <a:tcPr/>
                </a:tc>
                <a:tc>
                  <a:txBody>
                    <a:bodyPr/>
                    <a:lstStyle/>
                    <a:p>
                      <a:pPr algn="ctr"/>
                      <a:r>
                        <a:rPr lang="en-US" dirty="0"/>
                        <a:t>28%</a:t>
                      </a:r>
                    </a:p>
                  </a:txBody>
                  <a:tcPr/>
                </a:tc>
                <a:tc>
                  <a:txBody>
                    <a:bodyPr/>
                    <a:lstStyle/>
                    <a:p>
                      <a:pPr algn="ctr"/>
                      <a:r>
                        <a:rPr lang="en-US" dirty="0"/>
                        <a:t>6-10</a:t>
                      </a:r>
                    </a:p>
                  </a:txBody>
                  <a:tcPr/>
                </a:tc>
                <a:tc>
                  <a:txBody>
                    <a:bodyPr/>
                    <a:lstStyle/>
                    <a:p>
                      <a:pPr algn="ctr"/>
                      <a:r>
                        <a:rPr lang="en-US" dirty="0"/>
                        <a:t>23%</a:t>
                      </a:r>
                    </a:p>
                  </a:txBody>
                  <a:tcPr/>
                </a:tc>
                <a:tc>
                  <a:txBody>
                    <a:bodyPr/>
                    <a:lstStyle/>
                    <a:p>
                      <a:pPr algn="ctr"/>
                      <a:r>
                        <a:rPr lang="en-US" dirty="0"/>
                        <a:t>17%</a:t>
                      </a:r>
                    </a:p>
                  </a:txBody>
                  <a:tcPr/>
                </a:tc>
                <a:extLst>
                  <a:ext uri="{0D108BD9-81ED-4DB2-BD59-A6C34878D82A}">
                    <a16:rowId xmlns:a16="http://schemas.microsoft.com/office/drawing/2014/main" val="3771944481"/>
                  </a:ext>
                </a:extLst>
              </a:tr>
              <a:tr h="370840">
                <a:tc>
                  <a:txBody>
                    <a:bodyPr/>
                    <a:lstStyle/>
                    <a:p>
                      <a:pPr algn="ctr"/>
                      <a:r>
                        <a:rPr lang="en-US" dirty="0"/>
                        <a:t>&gt;10</a:t>
                      </a:r>
                    </a:p>
                  </a:txBody>
                  <a:tcPr/>
                </a:tc>
                <a:tc>
                  <a:txBody>
                    <a:bodyPr/>
                    <a:lstStyle/>
                    <a:p>
                      <a:pPr algn="ctr"/>
                      <a:r>
                        <a:rPr lang="en-US" dirty="0"/>
                        <a:t>13%</a:t>
                      </a:r>
                    </a:p>
                  </a:txBody>
                  <a:tcPr/>
                </a:tc>
                <a:tc>
                  <a:txBody>
                    <a:bodyPr/>
                    <a:lstStyle/>
                    <a:p>
                      <a:pPr algn="ctr"/>
                      <a:r>
                        <a:rPr lang="en-US" dirty="0"/>
                        <a:t>16%</a:t>
                      </a:r>
                    </a:p>
                  </a:txBody>
                  <a:tcPr/>
                </a:tc>
                <a:tc>
                  <a:txBody>
                    <a:bodyPr/>
                    <a:lstStyle/>
                    <a:p>
                      <a:pPr algn="ctr"/>
                      <a:r>
                        <a:rPr lang="en-US" dirty="0"/>
                        <a:t>&gt;10</a:t>
                      </a:r>
                    </a:p>
                  </a:txBody>
                  <a:tcPr/>
                </a:tc>
                <a:tc>
                  <a:txBody>
                    <a:bodyPr/>
                    <a:lstStyle/>
                    <a:p>
                      <a:pPr algn="ctr"/>
                      <a:r>
                        <a:rPr lang="en-US" dirty="0"/>
                        <a:t>9%</a:t>
                      </a:r>
                    </a:p>
                  </a:txBody>
                  <a:tcPr/>
                </a:tc>
                <a:tc>
                  <a:txBody>
                    <a:bodyPr/>
                    <a:lstStyle/>
                    <a:p>
                      <a:pPr algn="ctr"/>
                      <a:r>
                        <a:rPr lang="en-US" dirty="0"/>
                        <a:t>7%</a:t>
                      </a:r>
                    </a:p>
                  </a:txBody>
                  <a:tcPr/>
                </a:tc>
                <a:extLst>
                  <a:ext uri="{0D108BD9-81ED-4DB2-BD59-A6C34878D82A}">
                    <a16:rowId xmlns:a16="http://schemas.microsoft.com/office/drawing/2014/main" val="1238184608"/>
                  </a:ext>
                </a:extLst>
              </a:tr>
            </a:tbl>
          </a:graphicData>
        </a:graphic>
      </p:graphicFrame>
      <p:graphicFrame>
        <p:nvGraphicFramePr>
          <p:cNvPr id="5" name="Table 4">
            <a:extLst>
              <a:ext uri="{FF2B5EF4-FFF2-40B4-BE49-F238E27FC236}">
                <a16:creationId xmlns:a16="http://schemas.microsoft.com/office/drawing/2014/main" id="{AEB2B853-0F5D-4AF8-96DA-F0DD9F57CA0A}"/>
              </a:ext>
            </a:extLst>
          </p:cNvPr>
          <p:cNvGraphicFramePr>
            <a:graphicFrameLocks noGrp="1"/>
          </p:cNvGraphicFramePr>
          <p:nvPr>
            <p:extLst>
              <p:ext uri="{D42A27DB-BD31-4B8C-83A1-F6EECF244321}">
                <p14:modId xmlns:p14="http://schemas.microsoft.com/office/powerpoint/2010/main" val="2274836161"/>
              </p:ext>
            </p:extLst>
          </p:nvPr>
        </p:nvGraphicFramePr>
        <p:xfrm>
          <a:off x="628650" y="1859668"/>
          <a:ext cx="7886700" cy="2132448"/>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3533755823"/>
                    </a:ext>
                  </a:extLst>
                </a:gridCol>
                <a:gridCol w="1314450">
                  <a:extLst>
                    <a:ext uri="{9D8B030D-6E8A-4147-A177-3AD203B41FA5}">
                      <a16:colId xmlns:a16="http://schemas.microsoft.com/office/drawing/2014/main" val="39170624"/>
                    </a:ext>
                  </a:extLst>
                </a:gridCol>
                <a:gridCol w="1314450">
                  <a:extLst>
                    <a:ext uri="{9D8B030D-6E8A-4147-A177-3AD203B41FA5}">
                      <a16:colId xmlns:a16="http://schemas.microsoft.com/office/drawing/2014/main" val="3376764389"/>
                    </a:ext>
                  </a:extLst>
                </a:gridCol>
                <a:gridCol w="1314450">
                  <a:extLst>
                    <a:ext uri="{9D8B030D-6E8A-4147-A177-3AD203B41FA5}">
                      <a16:colId xmlns:a16="http://schemas.microsoft.com/office/drawing/2014/main" val="2122514768"/>
                    </a:ext>
                  </a:extLst>
                </a:gridCol>
                <a:gridCol w="1314450">
                  <a:extLst>
                    <a:ext uri="{9D8B030D-6E8A-4147-A177-3AD203B41FA5}">
                      <a16:colId xmlns:a16="http://schemas.microsoft.com/office/drawing/2014/main" val="3404276863"/>
                    </a:ext>
                  </a:extLst>
                </a:gridCol>
                <a:gridCol w="1314450">
                  <a:extLst>
                    <a:ext uri="{9D8B030D-6E8A-4147-A177-3AD203B41FA5}">
                      <a16:colId xmlns:a16="http://schemas.microsoft.com/office/drawing/2014/main" val="2030809826"/>
                    </a:ext>
                  </a:extLst>
                </a:gridCol>
              </a:tblGrid>
              <a:tr h="533112">
                <a:tc gridSpan="6">
                  <a:txBody>
                    <a:bodyPr/>
                    <a:lstStyle/>
                    <a:p>
                      <a:pPr algn="ctr"/>
                      <a:r>
                        <a:rPr lang="en-US" dirty="0"/>
                        <a:t>Predicted Number of College Closures</a:t>
                      </a:r>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951394289"/>
                  </a:ext>
                </a:extLst>
              </a:tr>
              <a:tr h="533112">
                <a:tc>
                  <a:txBody>
                    <a:bodyPr/>
                    <a:lstStyle/>
                    <a:p>
                      <a:endParaRPr lang="en-US" dirty="0"/>
                    </a:p>
                  </a:txBody>
                  <a:tcPr/>
                </a:tc>
                <a:tc>
                  <a:txBody>
                    <a:bodyPr/>
                    <a:lstStyle/>
                    <a:p>
                      <a:pPr algn="ctr"/>
                      <a:r>
                        <a:rPr lang="en-US" dirty="0"/>
                        <a:t>0</a:t>
                      </a:r>
                    </a:p>
                  </a:txBody>
                  <a:tcPr/>
                </a:tc>
                <a:tc>
                  <a:txBody>
                    <a:bodyPr/>
                    <a:lstStyle/>
                    <a:p>
                      <a:pPr algn="ctr"/>
                      <a:r>
                        <a:rPr lang="en-US" dirty="0"/>
                        <a:t>1-5</a:t>
                      </a:r>
                    </a:p>
                  </a:txBody>
                  <a:tcPr/>
                </a:tc>
                <a:tc>
                  <a:txBody>
                    <a:bodyPr/>
                    <a:lstStyle/>
                    <a:p>
                      <a:pPr algn="ctr"/>
                      <a:r>
                        <a:rPr lang="en-US" dirty="0"/>
                        <a:t>6-10</a:t>
                      </a:r>
                    </a:p>
                  </a:txBody>
                  <a:tcPr/>
                </a:tc>
                <a:tc>
                  <a:txBody>
                    <a:bodyPr/>
                    <a:lstStyle/>
                    <a:p>
                      <a:pPr algn="ctr"/>
                      <a:r>
                        <a:rPr lang="en-US" dirty="0"/>
                        <a:t>11-20</a:t>
                      </a:r>
                    </a:p>
                  </a:txBody>
                  <a:tcPr/>
                </a:tc>
                <a:tc>
                  <a:txBody>
                    <a:bodyPr/>
                    <a:lstStyle/>
                    <a:p>
                      <a:pPr algn="ctr"/>
                      <a:r>
                        <a:rPr lang="en-US" dirty="0"/>
                        <a:t>&gt;20</a:t>
                      </a:r>
                    </a:p>
                  </a:txBody>
                  <a:tcPr/>
                </a:tc>
                <a:extLst>
                  <a:ext uri="{0D108BD9-81ED-4DB2-BD59-A6C34878D82A}">
                    <a16:rowId xmlns:a16="http://schemas.microsoft.com/office/drawing/2014/main" val="3664023169"/>
                  </a:ext>
                </a:extLst>
              </a:tr>
              <a:tr h="533112">
                <a:tc>
                  <a:txBody>
                    <a:bodyPr/>
                    <a:lstStyle/>
                    <a:p>
                      <a:r>
                        <a:rPr lang="en-US" dirty="0"/>
                        <a:t>2018</a:t>
                      </a:r>
                    </a:p>
                  </a:txBody>
                  <a:tcPr/>
                </a:tc>
                <a:tc>
                  <a:txBody>
                    <a:bodyPr/>
                    <a:lstStyle/>
                    <a:p>
                      <a:pPr algn="ctr"/>
                      <a:r>
                        <a:rPr lang="en-US" dirty="0"/>
                        <a:t>&lt;1%</a:t>
                      </a:r>
                    </a:p>
                  </a:txBody>
                  <a:tcPr/>
                </a:tc>
                <a:tc>
                  <a:txBody>
                    <a:bodyPr/>
                    <a:lstStyle/>
                    <a:p>
                      <a:pPr algn="ctr"/>
                      <a:r>
                        <a:rPr lang="en-US" dirty="0"/>
                        <a:t>30%</a:t>
                      </a:r>
                    </a:p>
                  </a:txBody>
                  <a:tcPr/>
                </a:tc>
                <a:tc>
                  <a:txBody>
                    <a:bodyPr/>
                    <a:lstStyle/>
                    <a:p>
                      <a:pPr algn="ctr"/>
                      <a:r>
                        <a:rPr lang="en-US" dirty="0"/>
                        <a:t>40%</a:t>
                      </a:r>
                    </a:p>
                  </a:txBody>
                  <a:tcPr/>
                </a:tc>
                <a:tc>
                  <a:txBody>
                    <a:bodyPr/>
                    <a:lstStyle/>
                    <a:p>
                      <a:pPr algn="ctr"/>
                      <a:r>
                        <a:rPr lang="en-US" dirty="0"/>
                        <a:t>19%</a:t>
                      </a:r>
                    </a:p>
                  </a:txBody>
                  <a:tcPr/>
                </a:tc>
                <a:tc>
                  <a:txBody>
                    <a:bodyPr/>
                    <a:lstStyle/>
                    <a:p>
                      <a:pPr algn="ctr"/>
                      <a:r>
                        <a:rPr lang="en-US" dirty="0"/>
                        <a:t>10%</a:t>
                      </a:r>
                    </a:p>
                  </a:txBody>
                  <a:tcPr/>
                </a:tc>
                <a:extLst>
                  <a:ext uri="{0D108BD9-81ED-4DB2-BD59-A6C34878D82A}">
                    <a16:rowId xmlns:a16="http://schemas.microsoft.com/office/drawing/2014/main" val="2803763651"/>
                  </a:ext>
                </a:extLst>
              </a:tr>
              <a:tr h="533112">
                <a:tc>
                  <a:txBody>
                    <a:bodyPr/>
                    <a:lstStyle/>
                    <a:p>
                      <a:r>
                        <a:rPr lang="en-US" dirty="0"/>
                        <a:t>2019</a:t>
                      </a:r>
                    </a:p>
                  </a:txBody>
                  <a:tcPr/>
                </a:tc>
                <a:tc>
                  <a:txBody>
                    <a:bodyPr/>
                    <a:lstStyle/>
                    <a:p>
                      <a:pPr algn="ctr"/>
                      <a:r>
                        <a:rPr lang="en-US" dirty="0"/>
                        <a:t>3%</a:t>
                      </a:r>
                    </a:p>
                  </a:txBody>
                  <a:tcPr/>
                </a:tc>
                <a:tc>
                  <a:txBody>
                    <a:bodyPr/>
                    <a:lstStyle/>
                    <a:p>
                      <a:pPr algn="ctr"/>
                      <a:r>
                        <a:rPr lang="en-US" dirty="0"/>
                        <a:t>30%</a:t>
                      </a:r>
                    </a:p>
                  </a:txBody>
                  <a:tcPr/>
                </a:tc>
                <a:tc>
                  <a:txBody>
                    <a:bodyPr/>
                    <a:lstStyle/>
                    <a:p>
                      <a:pPr algn="ctr"/>
                      <a:r>
                        <a:rPr lang="en-US" dirty="0"/>
                        <a:t>34%</a:t>
                      </a:r>
                    </a:p>
                  </a:txBody>
                  <a:tcPr/>
                </a:tc>
                <a:tc>
                  <a:txBody>
                    <a:bodyPr/>
                    <a:lstStyle/>
                    <a:p>
                      <a:pPr algn="ctr"/>
                      <a:r>
                        <a:rPr lang="en-US" dirty="0"/>
                        <a:t>22%</a:t>
                      </a:r>
                    </a:p>
                  </a:txBody>
                  <a:tcPr/>
                </a:tc>
                <a:tc>
                  <a:txBody>
                    <a:bodyPr/>
                    <a:lstStyle/>
                    <a:p>
                      <a:pPr algn="ctr"/>
                      <a:r>
                        <a:rPr lang="en-US" dirty="0"/>
                        <a:t>10%</a:t>
                      </a:r>
                    </a:p>
                  </a:txBody>
                  <a:tcPr/>
                </a:tc>
                <a:extLst>
                  <a:ext uri="{0D108BD9-81ED-4DB2-BD59-A6C34878D82A}">
                    <a16:rowId xmlns:a16="http://schemas.microsoft.com/office/drawing/2014/main" val="3606379252"/>
                  </a:ext>
                </a:extLst>
              </a:tr>
            </a:tbl>
          </a:graphicData>
        </a:graphic>
      </p:graphicFrame>
    </p:spTree>
    <p:extLst>
      <p:ext uri="{BB962C8B-B14F-4D97-AF65-F5344CB8AC3E}">
        <p14:creationId xmlns:p14="http://schemas.microsoft.com/office/powerpoint/2010/main" val="335383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Roboto Regular" pitchFamily="2" charset="0"/>
                <a:ea typeface="Roboto Regular" pitchFamily="2" charset="0"/>
              </a:rPr>
              <a:t>Affirmative Action </a:t>
            </a:r>
            <a:br>
              <a:rPr lang="en-US" sz="4000" dirty="0">
                <a:latin typeface="Roboto Regular" pitchFamily="2" charset="0"/>
                <a:ea typeface="Roboto Regular" pitchFamily="2" charset="0"/>
              </a:rPr>
            </a:br>
            <a:r>
              <a:rPr lang="en-US" sz="4000" dirty="0">
                <a:latin typeface="Roboto Regular" pitchFamily="2" charset="0"/>
                <a:ea typeface="Roboto Regular" pitchFamily="2" charset="0"/>
              </a:rPr>
              <a:t>and the Harvard Case</a:t>
            </a:r>
          </a:p>
        </p:txBody>
      </p:sp>
      <p:sp>
        <p:nvSpPr>
          <p:cNvPr id="3" name="Content Placeholder 2"/>
          <p:cNvSpPr>
            <a:spLocks noGrp="1"/>
          </p:cNvSpPr>
          <p:nvPr>
            <p:ph idx="1"/>
          </p:nvPr>
        </p:nvSpPr>
        <p:spPr>
          <a:xfrm>
            <a:off x="628650" y="1958010"/>
            <a:ext cx="8190230" cy="4084982"/>
          </a:xfrm>
        </p:spPr>
        <p:txBody>
          <a:bodyPr/>
          <a:lstStyle/>
          <a:p>
            <a:r>
              <a:rPr lang="en-US" sz="2400" dirty="0">
                <a:latin typeface="Roboto Regular" pitchFamily="2" charset="0"/>
                <a:ea typeface="Roboto Regular" pitchFamily="2" charset="0"/>
              </a:rPr>
              <a:t>Almost 2/3 of presidents support</a:t>
            </a:r>
            <a:br>
              <a:rPr lang="en-US" sz="2400" dirty="0">
                <a:latin typeface="Roboto Regular" pitchFamily="2" charset="0"/>
                <a:ea typeface="Roboto Regular" pitchFamily="2" charset="0"/>
              </a:rPr>
            </a:br>
            <a:r>
              <a:rPr lang="en-US" sz="2400" dirty="0">
                <a:latin typeface="Roboto Regular" pitchFamily="2" charset="0"/>
                <a:ea typeface="Roboto Regular" pitchFamily="2" charset="0"/>
              </a:rPr>
              <a:t>use of race in admissions; 79% </a:t>
            </a:r>
            <a:br>
              <a:rPr lang="en-US" sz="2400" dirty="0">
                <a:latin typeface="Roboto Regular" pitchFamily="2" charset="0"/>
                <a:ea typeface="Roboto Regular" pitchFamily="2" charset="0"/>
              </a:rPr>
            </a:br>
            <a:r>
              <a:rPr lang="en-US" sz="2400" dirty="0">
                <a:latin typeface="Roboto Regular" pitchFamily="2" charset="0"/>
                <a:ea typeface="Roboto Regular" pitchFamily="2" charset="0"/>
              </a:rPr>
              <a:t>say public doesn’t understand</a:t>
            </a:r>
            <a:br>
              <a:rPr lang="en-US" sz="2400" dirty="0">
                <a:latin typeface="Roboto Regular" pitchFamily="2" charset="0"/>
                <a:ea typeface="Roboto Regular" pitchFamily="2" charset="0"/>
              </a:rPr>
            </a:br>
            <a:r>
              <a:rPr lang="en-US" sz="2400" dirty="0">
                <a:latin typeface="Roboto Regular" pitchFamily="2" charset="0"/>
                <a:ea typeface="Roboto Regular" pitchFamily="2" charset="0"/>
              </a:rPr>
              <a:t>holistic admissions.</a:t>
            </a:r>
          </a:p>
          <a:p>
            <a:r>
              <a:rPr lang="en-US" sz="2400" dirty="0">
                <a:latin typeface="Roboto Regular" pitchFamily="2" charset="0"/>
                <a:ea typeface="Roboto Regular" pitchFamily="2" charset="0"/>
              </a:rPr>
              <a:t>Only 37% “feel confident in Harvard’s defense”; 27% disagree.</a:t>
            </a:r>
          </a:p>
          <a:p>
            <a:r>
              <a:rPr lang="en-US" sz="2400" dirty="0">
                <a:latin typeface="Roboto Regular" pitchFamily="2" charset="0"/>
                <a:ea typeface="Roboto Regular" pitchFamily="2" charset="0"/>
              </a:rPr>
              <a:t>Few (13%) “planning for the possibility” of a Harvard loss; 25% at public doctoral universities.</a:t>
            </a:r>
          </a:p>
          <a:p>
            <a:r>
              <a:rPr lang="en-US" sz="2400" dirty="0">
                <a:latin typeface="Roboto Regular" pitchFamily="2" charset="0"/>
                <a:ea typeface="Roboto Regular" pitchFamily="2" charset="0"/>
              </a:rPr>
              <a:t>Plurality (42%) worry that Asian Americans face admissions bias at selective colleges.</a:t>
            </a:r>
          </a:p>
        </p:txBody>
      </p:sp>
      <p:pic>
        <p:nvPicPr>
          <p:cNvPr id="5" name="Picture 4" descr="A sign on the side of a building&#10;&#10;Description automatically generated">
            <a:extLst>
              <a:ext uri="{FF2B5EF4-FFF2-40B4-BE49-F238E27FC236}">
                <a16:creationId xmlns:a16="http://schemas.microsoft.com/office/drawing/2014/main" id="{A20C0625-E93F-45A9-AEB7-8B71FDC252DC}"/>
              </a:ext>
            </a:extLst>
          </p:cNvPr>
          <p:cNvPicPr>
            <a:picLocks noChangeAspect="1"/>
          </p:cNvPicPr>
          <p:nvPr/>
        </p:nvPicPr>
        <p:blipFill>
          <a:blip r:embed="rId3"/>
          <a:stretch>
            <a:fillRect/>
          </a:stretch>
        </p:blipFill>
        <p:spPr>
          <a:xfrm>
            <a:off x="6191250" y="1560443"/>
            <a:ext cx="2952750" cy="1552575"/>
          </a:xfrm>
          <a:prstGeom prst="rect">
            <a:avLst/>
          </a:prstGeom>
        </p:spPr>
      </p:pic>
    </p:spTree>
    <p:extLst>
      <p:ext uri="{BB962C8B-B14F-4D97-AF65-F5344CB8AC3E}">
        <p14:creationId xmlns:p14="http://schemas.microsoft.com/office/powerpoint/2010/main" val="295567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Race and Religion</a:t>
            </a:r>
          </a:p>
        </p:txBody>
      </p:sp>
      <p:pic>
        <p:nvPicPr>
          <p:cNvPr id="9" name="Picture 8" descr="A close up of a map&#10;&#10;Description automatically generated">
            <a:extLst>
              <a:ext uri="{FF2B5EF4-FFF2-40B4-BE49-F238E27FC236}">
                <a16:creationId xmlns:a16="http://schemas.microsoft.com/office/drawing/2014/main" id="{184E70AB-93E2-496B-9362-A501833916E8}"/>
              </a:ext>
            </a:extLst>
          </p:cNvPr>
          <p:cNvPicPr>
            <a:picLocks noChangeAspect="1"/>
          </p:cNvPicPr>
          <p:nvPr/>
        </p:nvPicPr>
        <p:blipFill>
          <a:blip r:embed="rId3"/>
          <a:stretch>
            <a:fillRect/>
          </a:stretch>
        </p:blipFill>
        <p:spPr>
          <a:xfrm>
            <a:off x="457408" y="1837605"/>
            <a:ext cx="8548780" cy="4023360"/>
          </a:xfrm>
          <a:prstGeom prst="rect">
            <a:avLst/>
          </a:prstGeom>
        </p:spPr>
      </p:pic>
      <p:sp>
        <p:nvSpPr>
          <p:cNvPr id="13" name="Content Placeholder 12">
            <a:extLst>
              <a:ext uri="{FF2B5EF4-FFF2-40B4-BE49-F238E27FC236}">
                <a16:creationId xmlns:a16="http://schemas.microsoft.com/office/drawing/2014/main" id="{D8143198-2A83-412D-BBCA-2283E1D99D15}"/>
              </a:ext>
            </a:extLst>
          </p:cNvPr>
          <p:cNvSpPr>
            <a:spLocks noGrp="1"/>
          </p:cNvSpPr>
          <p:nvPr>
            <p:ph idx="1"/>
          </p:nvPr>
        </p:nvSpPr>
        <p:spPr>
          <a:xfrm>
            <a:off x="628650" y="1958010"/>
            <a:ext cx="7886700" cy="4300550"/>
          </a:xfrm>
        </p:spPr>
        <p:txBody>
          <a:bodyPr/>
          <a:lstStyle/>
          <a:p>
            <a:pPr marL="0" indent="0">
              <a:buNone/>
            </a:pPr>
            <a:r>
              <a:rPr lang="en-US" dirty="0"/>
              <a:t>.</a:t>
            </a:r>
          </a:p>
        </p:txBody>
      </p:sp>
    </p:spTree>
    <p:extLst>
      <p:ext uri="{BB962C8B-B14F-4D97-AF65-F5344CB8AC3E}">
        <p14:creationId xmlns:p14="http://schemas.microsoft.com/office/powerpoint/2010/main" val="345357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2A42-E4EC-487C-B754-4168123B00F4}"/>
              </a:ext>
            </a:extLst>
          </p:cNvPr>
          <p:cNvSpPr>
            <a:spLocks noGrp="1"/>
          </p:cNvSpPr>
          <p:nvPr>
            <p:ph type="title"/>
          </p:nvPr>
        </p:nvSpPr>
        <p:spPr/>
        <p:txBody>
          <a:bodyPr/>
          <a:lstStyle/>
          <a:p>
            <a:r>
              <a:rPr lang="en-US" dirty="0">
                <a:latin typeface="Roboto Regular" pitchFamily="2" charset="0"/>
                <a:ea typeface="Roboto Regular" pitchFamily="2" charset="0"/>
              </a:rPr>
              <a:t>Title IX </a:t>
            </a:r>
            <a:br>
              <a:rPr lang="en-US" dirty="0">
                <a:latin typeface="Roboto Regular" pitchFamily="2" charset="0"/>
                <a:ea typeface="Roboto Regular" pitchFamily="2" charset="0"/>
              </a:rPr>
            </a:br>
            <a:r>
              <a:rPr lang="en-US" dirty="0">
                <a:latin typeface="Roboto Regular" pitchFamily="2" charset="0"/>
                <a:ea typeface="Roboto Regular" pitchFamily="2" charset="0"/>
              </a:rPr>
              <a:t>and the Government</a:t>
            </a:r>
            <a:endParaRPr lang="en-US" dirty="0"/>
          </a:p>
        </p:txBody>
      </p:sp>
      <p:sp>
        <p:nvSpPr>
          <p:cNvPr id="3" name="Content Placeholder 2">
            <a:extLst>
              <a:ext uri="{FF2B5EF4-FFF2-40B4-BE49-F238E27FC236}">
                <a16:creationId xmlns:a16="http://schemas.microsoft.com/office/drawing/2014/main" id="{A660561C-0266-45E3-B784-D9620A36C03A}"/>
              </a:ext>
            </a:extLst>
          </p:cNvPr>
          <p:cNvSpPr>
            <a:spLocks noGrp="1"/>
          </p:cNvSpPr>
          <p:nvPr>
            <p:ph idx="1"/>
          </p:nvPr>
        </p:nvSpPr>
        <p:spPr/>
        <p:txBody>
          <a:bodyPr/>
          <a:lstStyle/>
          <a:p>
            <a:r>
              <a:rPr lang="en-US" sz="2800" dirty="0">
                <a:latin typeface="Roboto Regular" pitchFamily="2" charset="0"/>
                <a:ea typeface="Roboto Regular" pitchFamily="2" charset="0"/>
              </a:rPr>
              <a:t>Half of presidents (49%) disagree</a:t>
            </a:r>
            <a:br>
              <a:rPr lang="en-US" sz="2800" dirty="0">
                <a:latin typeface="Roboto Regular" pitchFamily="2" charset="0"/>
                <a:ea typeface="Roboto Regular" pitchFamily="2" charset="0"/>
              </a:rPr>
            </a:br>
            <a:r>
              <a:rPr lang="en-US" sz="2800" dirty="0">
                <a:latin typeface="Roboto Regular" pitchFamily="2" charset="0"/>
                <a:ea typeface="Roboto Regular" pitchFamily="2" charset="0"/>
              </a:rPr>
              <a:t>that DeVos rules would move U.S. policy in “right direction;” more than half (62% public, 49% private) say proposals would result in fewer complaints from students who say they've been assaulted or harassed.</a:t>
            </a:r>
          </a:p>
          <a:p>
            <a:r>
              <a:rPr lang="en-US" sz="2800" dirty="0">
                <a:latin typeface="Roboto Regular" pitchFamily="2" charset="0"/>
                <a:ea typeface="Roboto Regular" pitchFamily="2" charset="0"/>
              </a:rPr>
              <a:t>But ½ of presidents (42% public, 60% private) agree that Obama approach “did not place enough emphasis on due process for those accused of sexual assault or harassment."</a:t>
            </a:r>
          </a:p>
          <a:p>
            <a:endParaRPr lang="en-US" dirty="0"/>
          </a:p>
        </p:txBody>
      </p:sp>
      <p:pic>
        <p:nvPicPr>
          <p:cNvPr id="4" name="Content Placeholder 8" descr="A group of people holding a sign&#10;&#10;Description automatically generated">
            <a:extLst>
              <a:ext uri="{FF2B5EF4-FFF2-40B4-BE49-F238E27FC236}">
                <a16:creationId xmlns:a16="http://schemas.microsoft.com/office/drawing/2014/main" id="{0C4EA04A-BC91-412F-BE1B-23E9B603BC42}"/>
              </a:ext>
            </a:extLst>
          </p:cNvPr>
          <p:cNvPicPr>
            <a:picLocks noGrp="1" noChangeAspect="1"/>
          </p:cNvPicPr>
          <p:nvPr>
            <p:ph idx="1"/>
          </p:nvPr>
        </p:nvPicPr>
        <p:blipFill>
          <a:blip r:embed="rId2"/>
          <a:stretch>
            <a:fillRect/>
          </a:stretch>
        </p:blipFill>
        <p:spPr>
          <a:xfrm>
            <a:off x="6158695" y="0"/>
            <a:ext cx="2985305" cy="1988960"/>
          </a:xfrm>
        </p:spPr>
      </p:pic>
    </p:spTree>
    <p:extLst>
      <p:ext uri="{BB962C8B-B14F-4D97-AF65-F5344CB8AC3E}">
        <p14:creationId xmlns:p14="http://schemas.microsoft.com/office/powerpoint/2010/main" val="71852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Regular" pitchFamily="2" charset="0"/>
                <a:ea typeface="Roboto Regular" pitchFamily="2" charset="0"/>
              </a:rPr>
              <a:t>Expectations for Congress</a:t>
            </a:r>
          </a:p>
        </p:txBody>
      </p:sp>
      <p:sp>
        <p:nvSpPr>
          <p:cNvPr id="3" name="Content Placeholder 2"/>
          <p:cNvSpPr>
            <a:spLocks noGrp="1"/>
          </p:cNvSpPr>
          <p:nvPr>
            <p:ph idx="1"/>
          </p:nvPr>
        </p:nvSpPr>
        <p:spPr/>
        <p:txBody>
          <a:bodyPr/>
          <a:lstStyle/>
          <a:p>
            <a:r>
              <a:rPr lang="en-US" sz="2800" dirty="0">
                <a:latin typeface="Roboto Regular" pitchFamily="2" charset="0"/>
                <a:ea typeface="Roboto Regular" pitchFamily="2" charset="0"/>
              </a:rPr>
              <a:t>LOW.</a:t>
            </a:r>
          </a:p>
          <a:p>
            <a:r>
              <a:rPr lang="en-US" sz="2800" dirty="0">
                <a:latin typeface="Roboto Regular" pitchFamily="2" charset="0"/>
                <a:ea typeface="Roboto Regular" pitchFamily="2" charset="0"/>
              </a:rPr>
              <a:t>25% think Congress will pass budgets </a:t>
            </a:r>
            <a:br>
              <a:rPr lang="en-US" sz="2800" dirty="0">
                <a:latin typeface="Roboto Regular" pitchFamily="2" charset="0"/>
                <a:ea typeface="Roboto Regular" pitchFamily="2" charset="0"/>
              </a:rPr>
            </a:br>
            <a:r>
              <a:rPr lang="en-US" sz="2800" dirty="0">
                <a:latin typeface="Roboto Regular" pitchFamily="2" charset="0"/>
                <a:ea typeface="Roboto Regular" pitchFamily="2" charset="0"/>
              </a:rPr>
              <a:t>generally favorable to institutions like </a:t>
            </a:r>
            <a:br>
              <a:rPr lang="en-US" sz="2800" dirty="0">
                <a:latin typeface="Roboto Regular" pitchFamily="2" charset="0"/>
                <a:ea typeface="Roboto Regular" pitchFamily="2" charset="0"/>
              </a:rPr>
            </a:br>
            <a:r>
              <a:rPr lang="en-US" sz="2800" dirty="0">
                <a:latin typeface="Roboto Regular" pitchFamily="2" charset="0"/>
                <a:ea typeface="Roboto Regular" pitchFamily="2" charset="0"/>
              </a:rPr>
              <a:t>theirs (community colleges most </a:t>
            </a:r>
            <a:br>
              <a:rPr lang="en-US" sz="2800" dirty="0">
                <a:latin typeface="Roboto Regular" pitchFamily="2" charset="0"/>
                <a:ea typeface="Roboto Regular" pitchFamily="2" charset="0"/>
              </a:rPr>
            </a:br>
            <a:r>
              <a:rPr lang="en-US" sz="2800" dirty="0">
                <a:latin typeface="Roboto Regular" pitchFamily="2" charset="0"/>
                <a:ea typeface="Roboto Regular" pitchFamily="2" charset="0"/>
              </a:rPr>
              <a:t>optimistic at 34%).</a:t>
            </a:r>
          </a:p>
          <a:p>
            <a:r>
              <a:rPr lang="en-US" sz="2800" dirty="0">
                <a:latin typeface="Roboto Regular" pitchFamily="2" charset="0"/>
                <a:ea typeface="Roboto Regular" pitchFamily="2" charset="0"/>
              </a:rPr>
              <a:t>37% believe Congress will pass legislation to renew the Higher Education Act.</a:t>
            </a:r>
          </a:p>
          <a:p>
            <a:r>
              <a:rPr lang="en-US" sz="2800" dirty="0">
                <a:latin typeface="Roboto Regular" pitchFamily="2" charset="0"/>
                <a:ea typeface="Roboto Regular" pitchFamily="2" charset="0"/>
              </a:rPr>
              <a:t>24% believe lawmakers will approve legislation that “will generally help my institution" (14% for public master's/baccalaureate institutions).</a:t>
            </a:r>
          </a:p>
          <a:p>
            <a:endParaRPr lang="en-US" dirty="0"/>
          </a:p>
          <a:p>
            <a:endParaRPr lang="en-US" dirty="0"/>
          </a:p>
        </p:txBody>
      </p:sp>
      <p:pic>
        <p:nvPicPr>
          <p:cNvPr id="5" name="Picture 4" descr="A large white building&#10;&#10;Description automatically generated">
            <a:extLst>
              <a:ext uri="{FF2B5EF4-FFF2-40B4-BE49-F238E27FC236}">
                <a16:creationId xmlns:a16="http://schemas.microsoft.com/office/drawing/2014/main" id="{4738F64D-DD4D-463C-A3FD-DE717AEB79AB}"/>
              </a:ext>
            </a:extLst>
          </p:cNvPr>
          <p:cNvPicPr>
            <a:picLocks noChangeAspect="1"/>
          </p:cNvPicPr>
          <p:nvPr/>
        </p:nvPicPr>
        <p:blipFill>
          <a:blip r:embed="rId3"/>
          <a:stretch>
            <a:fillRect/>
          </a:stretch>
        </p:blipFill>
        <p:spPr>
          <a:xfrm>
            <a:off x="7091963" y="1560443"/>
            <a:ext cx="1847850" cy="2466975"/>
          </a:xfrm>
          <a:prstGeom prst="rect">
            <a:avLst/>
          </a:prstGeom>
        </p:spPr>
      </p:pic>
    </p:spTree>
    <p:extLst>
      <p:ext uri="{BB962C8B-B14F-4D97-AF65-F5344CB8AC3E}">
        <p14:creationId xmlns:p14="http://schemas.microsoft.com/office/powerpoint/2010/main" val="824324555"/>
      </p:ext>
    </p:extLst>
  </p:cSld>
  <p:clrMapOvr>
    <a:masterClrMapping/>
  </p:clrMapOvr>
</p:sld>
</file>

<file path=ppt/theme/theme1.xml><?xml version="1.0" encoding="utf-8"?>
<a:theme xmlns:a="http://schemas.openxmlformats.org/drawingml/2006/main" name="Blank">
  <a:themeElements>
    <a:clrScheme name="DRAFT - IHE Branding 2017">
      <a:dk1>
        <a:srgbClr val="333333"/>
      </a:dk1>
      <a:lt1>
        <a:sysClr val="window" lastClr="FFFFFF"/>
      </a:lt1>
      <a:dk2>
        <a:srgbClr val="000000"/>
      </a:dk2>
      <a:lt2>
        <a:srgbClr val="E7E6E6"/>
      </a:lt2>
      <a:accent1>
        <a:srgbClr val="EF7521"/>
      </a:accent1>
      <a:accent2>
        <a:srgbClr val="8FAA3F"/>
      </a:accent2>
      <a:accent3>
        <a:srgbClr val="3E67A7"/>
      </a:accent3>
      <a:accent4>
        <a:srgbClr val="333333"/>
      </a:accent4>
      <a:accent5>
        <a:srgbClr val="E4E4E4"/>
      </a:accent5>
      <a:accent6>
        <a:srgbClr val="EF7521"/>
      </a:accent6>
      <a:hlink>
        <a:srgbClr val="EF7521"/>
      </a:hlink>
      <a:folHlink>
        <a:srgbClr val="EF75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3341</TotalTime>
  <Words>659</Words>
  <Application>Microsoft Office PowerPoint</Application>
  <PresentationFormat>On-screen Show (4:3)</PresentationFormat>
  <Paragraphs>139</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 Light</vt:lpstr>
      <vt:lpstr>Roboto Regular</vt:lpstr>
      <vt:lpstr>Blank</vt:lpstr>
      <vt:lpstr>What Keeps You Up at Night:  A Survey of Presidents</vt:lpstr>
      <vt:lpstr>Presenters</vt:lpstr>
      <vt:lpstr>Methodology</vt:lpstr>
      <vt:lpstr>Finances, First of All</vt:lpstr>
      <vt:lpstr>Mergers and Closures</vt:lpstr>
      <vt:lpstr>Affirmative Action  and the Harvard Case</vt:lpstr>
      <vt:lpstr>Race and Religion</vt:lpstr>
      <vt:lpstr>Title IX  and the Government</vt:lpstr>
      <vt:lpstr>Expectations for Congress</vt:lpstr>
      <vt:lpstr>Improving Image</vt:lpstr>
      <vt:lpstr>Targeting of Philanthropy</vt:lpstr>
      <vt:lpstr>More Strings Attached?</vt:lpstr>
      <vt:lpstr>Foreign Ties</vt:lpstr>
      <vt:lpstr>Textbook Affordability</vt:lpstr>
      <vt:lpstr>Preparation for the Presidency</vt:lpstr>
      <vt:lpstr>More Information/Contact</vt:lpstr>
      <vt:lpstr>With Thanks</vt:lpstr>
    </vt:vector>
  </TitlesOfParts>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2017 Survey  of Chief Academic Officers</dc:title>
  <dc:creator>Doug Lederman</dc:creator>
  <cp:lastModifiedBy>Morgan Hutchings</cp:lastModifiedBy>
  <cp:revision>71</cp:revision>
  <dcterms:created xsi:type="dcterms:W3CDTF">2017-07-17T17:51:53Z</dcterms:created>
  <dcterms:modified xsi:type="dcterms:W3CDTF">2019-04-01T15:56:44Z</dcterms:modified>
</cp:coreProperties>
</file>