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530" r:id="rId2"/>
    <p:sldId id="535" r:id="rId3"/>
    <p:sldId id="531" r:id="rId4"/>
    <p:sldId id="683" r:id="rId5"/>
    <p:sldId id="626" r:id="rId6"/>
    <p:sldId id="627" r:id="rId7"/>
    <p:sldId id="532" r:id="rId8"/>
    <p:sldId id="533" r:id="rId9"/>
    <p:sldId id="534" r:id="rId10"/>
    <p:sldId id="628" r:id="rId11"/>
    <p:sldId id="629" r:id="rId12"/>
    <p:sldId id="630" r:id="rId13"/>
    <p:sldId id="631" r:id="rId14"/>
    <p:sldId id="632" r:id="rId15"/>
    <p:sldId id="633" r:id="rId16"/>
    <p:sldId id="634" r:id="rId17"/>
    <p:sldId id="635" r:id="rId18"/>
    <p:sldId id="636" r:id="rId19"/>
    <p:sldId id="637" r:id="rId20"/>
    <p:sldId id="638" r:id="rId21"/>
    <p:sldId id="639" r:id="rId22"/>
    <p:sldId id="640" r:id="rId23"/>
    <p:sldId id="641" r:id="rId24"/>
    <p:sldId id="642" r:id="rId25"/>
    <p:sldId id="643" r:id="rId26"/>
    <p:sldId id="644" r:id="rId27"/>
    <p:sldId id="645" r:id="rId28"/>
    <p:sldId id="646" r:id="rId29"/>
    <p:sldId id="647" r:id="rId30"/>
    <p:sldId id="648" r:id="rId31"/>
    <p:sldId id="649" r:id="rId32"/>
    <p:sldId id="650" r:id="rId33"/>
    <p:sldId id="651" r:id="rId34"/>
    <p:sldId id="652" r:id="rId35"/>
    <p:sldId id="653" r:id="rId36"/>
    <p:sldId id="654" r:id="rId37"/>
    <p:sldId id="655" r:id="rId38"/>
    <p:sldId id="656" r:id="rId39"/>
    <p:sldId id="657" r:id="rId40"/>
    <p:sldId id="658" r:id="rId41"/>
    <p:sldId id="659" r:id="rId42"/>
    <p:sldId id="660" r:id="rId43"/>
    <p:sldId id="661" r:id="rId44"/>
    <p:sldId id="662" r:id="rId45"/>
    <p:sldId id="663" r:id="rId46"/>
    <p:sldId id="664" r:id="rId47"/>
    <p:sldId id="665" r:id="rId48"/>
    <p:sldId id="666" r:id="rId49"/>
    <p:sldId id="667" r:id="rId50"/>
    <p:sldId id="668" r:id="rId51"/>
    <p:sldId id="669" r:id="rId52"/>
    <p:sldId id="670" r:id="rId53"/>
    <p:sldId id="671" r:id="rId54"/>
    <p:sldId id="672" r:id="rId55"/>
    <p:sldId id="673" r:id="rId56"/>
    <p:sldId id="674" r:id="rId57"/>
    <p:sldId id="684" r:id="rId58"/>
    <p:sldId id="676" r:id="rId59"/>
    <p:sldId id="677" r:id="rId60"/>
    <p:sldId id="678" r:id="rId61"/>
    <p:sldId id="685" r:id="rId62"/>
    <p:sldId id="686" r:id="rId63"/>
    <p:sldId id="681" r:id="rId64"/>
    <p:sldId id="558" r:id="rId65"/>
    <p:sldId id="559" r:id="rId66"/>
  </p:sldIdLst>
  <p:sldSz cx="14630400" cy="8229600"/>
  <p:notesSz cx="6858000" cy="9144000"/>
  <p:defaultTextStyle>
    <a:defPPr marL="0" marR="0" indent="0" algn="l" defTabSz="54864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37160" algn="ctr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274320" algn="ctr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411480" algn="ctr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548640" algn="ctr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685800" algn="ctr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822960" algn="ctr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960120" algn="ctr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097280" algn="ctr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336" userDrawn="1">
          <p15:clr>
            <a:srgbClr val="A4A3A4"/>
          </p15:clr>
        </p15:guide>
        <p15:guide id="2" pos="4603">
          <p15:clr>
            <a:srgbClr val="A4A3A4"/>
          </p15:clr>
        </p15:guide>
        <p15:guide id="3" pos="2448" userDrawn="1">
          <p15:clr>
            <a:srgbClr val="A4A3A4"/>
          </p15:clr>
        </p15:guide>
        <p15:guide id="4" pos="7008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4128" userDrawn="1">
          <p15:clr>
            <a:srgbClr val="A4A3A4"/>
          </p15:clr>
        </p15:guide>
        <p15:guide id="7" orient="horz" pos="2328" userDrawn="1">
          <p15:clr>
            <a:srgbClr val="A4A3A4"/>
          </p15:clr>
        </p15:guide>
        <p15:guide id="8" pos="707">
          <p15:clr>
            <a:srgbClr val="A4A3A4"/>
          </p15:clr>
        </p15:guide>
        <p15:guide id="9" pos="6408">
          <p15:clr>
            <a:srgbClr val="A4A3A4"/>
          </p15:clr>
        </p15:guide>
        <p15:guide id="10" orient="horz" pos="4368" userDrawn="1">
          <p15:clr>
            <a:srgbClr val="A4A3A4"/>
          </p15:clr>
        </p15:guide>
        <p15:guide id="11" orient="horz" pos="3044">
          <p15:clr>
            <a:srgbClr val="A4A3A4"/>
          </p15:clr>
        </p15:guide>
        <p15:guide id="12" pos="1616">
          <p15:clr>
            <a:srgbClr val="A4A3A4"/>
          </p15:clr>
        </p15:guide>
        <p15:guide id="13" pos="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542"/>
    <a:srgbClr val="F38F18"/>
    <a:srgbClr val="EE3153"/>
    <a:srgbClr val="F1834C"/>
    <a:srgbClr val="F6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5" autoAdjust="0"/>
    <p:restoredTop sz="92039" autoAdjust="0"/>
  </p:normalViewPr>
  <p:slideViewPr>
    <p:cSldViewPr snapToGrid="0">
      <p:cViewPr varScale="1">
        <p:scale>
          <a:sx n="66" d="100"/>
          <a:sy n="66" d="100"/>
        </p:scale>
        <p:origin x="490" y="53"/>
      </p:cViewPr>
      <p:guideLst>
        <p:guide orient="horz" pos="3336"/>
        <p:guide pos="4603"/>
        <p:guide pos="2448"/>
        <p:guide pos="7008"/>
        <p:guide orient="horz" pos="648"/>
        <p:guide orient="horz" pos="4128"/>
        <p:guide orient="horz" pos="2328"/>
        <p:guide pos="707"/>
        <p:guide pos="6408"/>
        <p:guide orient="horz" pos="4368"/>
        <p:guide orient="horz" pos="3044"/>
        <p:guide pos="1616"/>
        <p:guide pos="3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8929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74320" latinLnBrk="0">
      <a:lnSpc>
        <a:spcPct val="117999"/>
      </a:lnSpc>
      <a:defRPr sz="1300">
        <a:latin typeface="Helvetica Neue"/>
        <a:ea typeface="Helvetica Neue"/>
        <a:cs typeface="Helvetica Neue"/>
        <a:sym typeface="Helvetica Neue"/>
      </a:defRPr>
    </a:lvl1pPr>
    <a:lvl2pPr indent="137160" defTabSz="274320" latinLnBrk="0">
      <a:lnSpc>
        <a:spcPct val="117999"/>
      </a:lnSpc>
      <a:defRPr sz="1300">
        <a:latin typeface="Helvetica Neue"/>
        <a:ea typeface="Helvetica Neue"/>
        <a:cs typeface="Helvetica Neue"/>
        <a:sym typeface="Helvetica Neue"/>
      </a:defRPr>
    </a:lvl2pPr>
    <a:lvl3pPr indent="274320" defTabSz="274320" latinLnBrk="0">
      <a:lnSpc>
        <a:spcPct val="117999"/>
      </a:lnSpc>
      <a:defRPr sz="1300">
        <a:latin typeface="Helvetica Neue"/>
        <a:ea typeface="Helvetica Neue"/>
        <a:cs typeface="Helvetica Neue"/>
        <a:sym typeface="Helvetica Neue"/>
      </a:defRPr>
    </a:lvl3pPr>
    <a:lvl4pPr indent="411480" defTabSz="274320" latinLnBrk="0">
      <a:lnSpc>
        <a:spcPct val="117999"/>
      </a:lnSpc>
      <a:defRPr sz="1300">
        <a:latin typeface="Helvetica Neue"/>
        <a:ea typeface="Helvetica Neue"/>
        <a:cs typeface="Helvetica Neue"/>
        <a:sym typeface="Helvetica Neue"/>
      </a:defRPr>
    </a:lvl4pPr>
    <a:lvl5pPr indent="548640" defTabSz="274320" latinLnBrk="0">
      <a:lnSpc>
        <a:spcPct val="117999"/>
      </a:lnSpc>
      <a:defRPr sz="1300">
        <a:latin typeface="Helvetica Neue"/>
        <a:ea typeface="Helvetica Neue"/>
        <a:cs typeface="Helvetica Neue"/>
        <a:sym typeface="Helvetica Neue"/>
      </a:defRPr>
    </a:lvl5pPr>
    <a:lvl6pPr indent="685800" defTabSz="274320" latinLnBrk="0">
      <a:lnSpc>
        <a:spcPct val="117999"/>
      </a:lnSpc>
      <a:defRPr sz="1300">
        <a:latin typeface="Helvetica Neue"/>
        <a:ea typeface="Helvetica Neue"/>
        <a:cs typeface="Helvetica Neue"/>
        <a:sym typeface="Helvetica Neue"/>
      </a:defRPr>
    </a:lvl6pPr>
    <a:lvl7pPr indent="822960" defTabSz="274320" latinLnBrk="0">
      <a:lnSpc>
        <a:spcPct val="117999"/>
      </a:lnSpc>
      <a:defRPr sz="1300">
        <a:latin typeface="Helvetica Neue"/>
        <a:ea typeface="Helvetica Neue"/>
        <a:cs typeface="Helvetica Neue"/>
        <a:sym typeface="Helvetica Neue"/>
      </a:defRPr>
    </a:lvl7pPr>
    <a:lvl8pPr indent="960120" defTabSz="274320" latinLnBrk="0">
      <a:lnSpc>
        <a:spcPct val="117999"/>
      </a:lnSpc>
      <a:defRPr sz="1300">
        <a:latin typeface="Helvetica Neue"/>
        <a:ea typeface="Helvetica Neue"/>
        <a:cs typeface="Helvetica Neue"/>
        <a:sym typeface="Helvetica Neue"/>
      </a:defRPr>
    </a:lvl8pPr>
    <a:lvl9pPr indent="1097280" defTabSz="274320" latinLnBrk="0">
      <a:lnSpc>
        <a:spcPct val="117999"/>
      </a:lnSpc>
      <a:defRPr sz="13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onebutton.psu.edu/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48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22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University of Missouri Kansas City Henry W. Bloch Executive Hall for Entrepreneurship &amp; Innovation</a:t>
            </a:r>
          </a:p>
          <a:p>
            <a:r>
              <a:rPr lang="en-US" dirty="0"/>
              <a:t>Architects: BNIM (KC, MO) w/ MRY (Santa Monica, CA)</a:t>
            </a:r>
          </a:p>
          <a:p>
            <a:r>
              <a:rPr lang="en-US" dirty="0"/>
              <a:t>GC: JE Dunn</a:t>
            </a:r>
          </a:p>
          <a:p>
            <a:r>
              <a:rPr lang="en-US" dirty="0"/>
              <a:t>AV/IT/Acoustic Design: The Sextant Group</a:t>
            </a:r>
          </a:p>
          <a:p>
            <a:r>
              <a:rPr lang="en-US" dirty="0"/>
              <a:t>AV Contractor: SKC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10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Project precedent: Developed by Michael and David Kelly from IDEO, Stanford U’s “D-School” focuses on developing ideas through Inter-Disciplinary Teams, “Deep Dive” Analysis, Rapid Prototyping, using Flex Space and collaborative technologies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62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UMKC Henry W. Bloch Executive Hall – Lobby Stair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74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UMKC Henry W. Bloch Executive Hall – Lobby Display/Teaching Wall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1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UMKC Henry W. Bloch Executive Hall – 180-Seat Auditorium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2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UMKC Henry W. Bloch Executive Hall – Case Method Classroom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0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UMKC Henry W. Bloch Executive Hall – Team-Based Classroom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94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UMKC Henry W. Bloch Executive Hall – Divisible Team-Based Classroom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44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UMKC Henry W. Bloch Executive Hall – Innovation Lab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9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13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UMKC Henry W. Bloch Executive Hall – Seminar 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7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UMKC Henry W. Bloch Executive Hall – “Venture Accelerator” Team/Huddle 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19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17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University of Texas Southwestern Medical Center, Dallas, TX</a:t>
            </a:r>
          </a:p>
          <a:p>
            <a:r>
              <a:rPr lang="en-US" dirty="0"/>
              <a:t>South Library Team-Based Learning Center</a:t>
            </a:r>
          </a:p>
          <a:p>
            <a:r>
              <a:rPr lang="en-US" dirty="0"/>
              <a:t>Architect: HDR Architecture</a:t>
            </a:r>
          </a:p>
          <a:p>
            <a:r>
              <a:rPr lang="en-US" dirty="0"/>
              <a:t>GC: </a:t>
            </a:r>
            <a:r>
              <a:rPr lang="en-US" dirty="0" err="1"/>
              <a:t>Lemco</a:t>
            </a:r>
            <a:r>
              <a:rPr lang="en-US" dirty="0"/>
              <a:t> Construction Services</a:t>
            </a:r>
          </a:p>
          <a:p>
            <a:r>
              <a:rPr lang="en-US" dirty="0"/>
              <a:t>AV/IT/Acoustic Design: The Sextant Group</a:t>
            </a:r>
          </a:p>
          <a:p>
            <a:r>
              <a:rPr lang="en-US" dirty="0"/>
              <a:t>AV/IT Contractor: </a:t>
            </a:r>
            <a:r>
              <a:rPr lang="en-US" dirty="0" err="1"/>
              <a:t>Lantek</a:t>
            </a:r>
            <a:r>
              <a:rPr lang="en-US" dirty="0"/>
              <a:t>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545509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UTSW Medical Center – Lecture Hall (How these classes were taught “before”)</a:t>
            </a:r>
          </a:p>
        </p:txBody>
      </p:sp>
    </p:spTree>
    <p:extLst>
      <p:ext uri="{BB962C8B-B14F-4D97-AF65-F5344CB8AC3E}">
        <p14:creationId xmlns:p14="http://schemas.microsoft.com/office/powerpoint/2010/main" val="1704349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Floor plan view; space organized into 3 rooms each with two teams of (7) 6-person teams (242 students)</a:t>
            </a:r>
          </a:p>
        </p:txBody>
      </p:sp>
    </p:spTree>
    <p:extLst>
      <p:ext uri="{BB962C8B-B14F-4D97-AF65-F5344CB8AC3E}">
        <p14:creationId xmlns:p14="http://schemas.microsoft.com/office/powerpoint/2010/main" val="2010354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UTSW Med Center Team-Based Learning Center</a:t>
            </a:r>
          </a:p>
          <a:p>
            <a:r>
              <a:rPr lang="en-US" dirty="0"/>
              <a:t>This is how classes are taught now</a:t>
            </a:r>
          </a:p>
        </p:txBody>
      </p:sp>
    </p:spTree>
    <p:extLst>
      <p:ext uri="{BB962C8B-B14F-4D97-AF65-F5344CB8AC3E}">
        <p14:creationId xmlns:p14="http://schemas.microsoft.com/office/powerpoint/2010/main" val="13139039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UTSW Med Center Team-Based Learning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70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UTSW Med Center Team-Based Learning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571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UTSW Med Center Team-Based Learning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Font typeface="Arial" charset="0"/>
              <a:buNone/>
            </a:pP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22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UTSW Med Center Team-Based Learning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41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UTSW Med Center Team-Based Learning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10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UTSW Med Center Team-Based Learning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838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28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0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Founded in 1769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Four year private Ivy League liberal arts college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Student population of approximately 4400 undergraduates, 2,100 graduate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50 academic departments; graduate schools of Arts and Sciences, Medicine, Engineering, and business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information can be found at </a:t>
            </a:r>
            <a:r>
              <a:rPr lang="en-US" dirty="0" err="1"/>
              <a:t>dartmouth.edu</a:t>
            </a:r>
            <a:r>
              <a:rPr lang="en-US" dirty="0"/>
              <a:t>/</a:t>
            </a:r>
            <a:r>
              <a:rPr lang="en-US" dirty="0" err="1"/>
              <a:t>dartmouth</a:t>
            </a:r>
            <a:r>
              <a:rPr lang="en-US" dirty="0"/>
              <a:t>-glance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Support the key learning principles through technology in the classroom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consistent experience and performance across campus through the use of standards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Identify novel technology to introduce to the Dartmouth community 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431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Academic Challenges</a:t>
            </a:r>
            <a:r>
              <a:rPr lang="en-US" dirty="0"/>
              <a:t>: Learning spaces should allow students to actively engage with content and include range of technologies that support multiple modes of teaching and learning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</a:t>
            </a:r>
            <a:r>
              <a:rPr lang="en-US" b="1" dirty="0"/>
              <a:t>earning with Peers: </a:t>
            </a:r>
            <a:r>
              <a:rPr lang="en-US" dirty="0"/>
              <a:t>learning spaces should provide features that permit students to work both individually and in collaboration with one another.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Promote active engagement with one another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Shared workspaces (e.g., writable walls, projection capability)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Interactions with Instructors: </a:t>
            </a:r>
            <a:r>
              <a:rPr lang="en-US" dirty="0"/>
              <a:t>Learning spaces should facilitate communication and interaction between students and faculty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Promote interaction and communication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Allow students to share content to projection (facilitated by instructor)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Ability to present content anywhere in the room (e.g. wireless projection)</a:t>
            </a:r>
          </a:p>
        </p:txBody>
      </p:sp>
    </p:spTree>
    <p:extLst>
      <p:ext uri="{BB962C8B-B14F-4D97-AF65-F5344CB8AC3E}">
        <p14:creationId xmlns:p14="http://schemas.microsoft.com/office/powerpoint/2010/main" val="8535809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423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Seven team stations with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Discrete controls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Wired connection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Wireless gateways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Station routing from local touch panel</a:t>
            </a:r>
          </a:p>
        </p:txBody>
      </p:sp>
    </p:spTree>
    <p:extLst>
      <p:ext uri="{BB962C8B-B14F-4D97-AF65-F5344CB8AC3E}">
        <p14:creationId xmlns:p14="http://schemas.microsoft.com/office/powerpoint/2010/main" val="16498837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ultra short-throw projectors on opposing walls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Audio zoning to split room into two groups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Discrete controls for each projector or combined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Wireless gateways</a:t>
            </a:r>
          </a:p>
        </p:txBody>
      </p:sp>
    </p:spTree>
    <p:extLst>
      <p:ext uri="{BB962C8B-B14F-4D97-AF65-F5344CB8AC3E}">
        <p14:creationId xmlns:p14="http://schemas.microsoft.com/office/powerpoint/2010/main" val="2117583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This is a sampling of standards. Let’s touch on a few that may be particularly pertinent to your roles.</a:t>
            </a:r>
          </a:p>
        </p:txBody>
      </p:sp>
    </p:spTree>
    <p:extLst>
      <p:ext uri="{BB962C8B-B14F-4D97-AF65-F5344CB8AC3E}">
        <p14:creationId xmlns:p14="http://schemas.microsoft.com/office/powerpoint/2010/main" val="11006908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projectors to provide comparative display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Tablet for digital annotation or digital whiteboard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Camera at the front of the room for audience capture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Camera at the back of the room for presenter/content capture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Lecture capture appliance in rack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Pendant </a:t>
            </a:r>
            <a:r>
              <a:rPr lang="en-US" dirty="0" err="1"/>
              <a:t>mics</a:t>
            </a:r>
            <a:r>
              <a:rPr lang="en-US" dirty="0"/>
              <a:t> for audience capture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Wireless gateway</a:t>
            </a:r>
          </a:p>
        </p:txBody>
      </p:sp>
    </p:spTree>
    <p:extLst>
      <p:ext uri="{BB962C8B-B14F-4D97-AF65-F5344CB8AC3E}">
        <p14:creationId xmlns:p14="http://schemas.microsoft.com/office/powerpoint/2010/main" val="843940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projectors to provide comparative display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Tablet for digital annotation or digital whiteboard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Camera at the front of the room for audience capture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Camera at the back of the room for presenter/content capture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Lecture capture appliance in rack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Pendant </a:t>
            </a:r>
            <a:r>
              <a:rPr lang="en-US" dirty="0" err="1"/>
              <a:t>mics</a:t>
            </a:r>
            <a:r>
              <a:rPr lang="en-US" dirty="0"/>
              <a:t> for audience capture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Wireless gateway</a:t>
            </a:r>
          </a:p>
        </p:txBody>
      </p:sp>
    </p:spTree>
    <p:extLst>
      <p:ext uri="{BB962C8B-B14F-4D97-AF65-F5344CB8AC3E}">
        <p14:creationId xmlns:p14="http://schemas.microsoft.com/office/powerpoint/2010/main" val="3110773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Silsby</a:t>
            </a:r>
            <a:r>
              <a:rPr lang="en-US" dirty="0"/>
              <a:t> 28 Renovation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Reed Hall Renovation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Dartmouth Hall Renovation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Thornton Hall Renovation</a:t>
            </a:r>
          </a:p>
        </p:txBody>
      </p:sp>
    </p:spTree>
    <p:extLst>
      <p:ext uri="{BB962C8B-B14F-4D97-AF65-F5344CB8AC3E}">
        <p14:creationId xmlns:p14="http://schemas.microsoft.com/office/powerpoint/2010/main" val="19386379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697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thoughtful spaces with appropriate technology to better assist faculty, staff, and students’ academic pursuits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Several Key Spaces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Classrooms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Conference Spaces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Collaboration Labs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Discipline Specific Spaces (i.e. Real Estate War Room or Trading Room)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Resource Spaces (i.e. One Button Studio and Traditional Studio)</a:t>
            </a:r>
          </a:p>
          <a:p>
            <a:pPr lvl="2"/>
            <a:endParaRPr lang="en-US" dirty="0"/>
          </a:p>
          <a:p>
            <a:r>
              <a:rPr lang="en-US" dirty="0"/>
              <a:t>Maintain consistent technology across all spaces for ease of use and quality of content produced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Lecture Capture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Event Capture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Digital Content Creation</a:t>
            </a:r>
          </a:p>
        </p:txBody>
      </p:sp>
    </p:spTree>
    <p:extLst>
      <p:ext uri="{BB962C8B-B14F-4D97-AF65-F5344CB8AC3E}">
        <p14:creationId xmlns:p14="http://schemas.microsoft.com/office/powerpoint/2010/main" val="11896884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132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Classrooms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Initially retrofitted for lecture capture ~ 5 years ago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Single mounted camera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One lapel mic for instructor use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Podium system with dedicated computer, projector, and document camera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Lecture capture software solution was Tegrity Lecture Capture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54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Recent updates to our spaces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Added additional cameras for both audience and instructor view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/>
              <a:t>Increased usage of the space for webinars and guest speakers using web-based chatting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4" indent="0">
              <a:buFont typeface="Arial" panose="020B0604020202020204" pitchFamily="34" charset="0"/>
              <a:buNone/>
            </a:pPr>
            <a:r>
              <a:rPr lang="en-US" dirty="0"/>
              <a:t>Added microphones for multiple speakers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dirty="0"/>
              <a:t>Helpful for student group presentations, multiple guest speakers, or panel sessions</a:t>
            </a:r>
          </a:p>
          <a:p>
            <a:pPr marL="0" lvl="2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2" indent="0">
              <a:buFont typeface="Arial" panose="020B0604020202020204" pitchFamily="34" charset="0"/>
              <a:buNone/>
            </a:pPr>
            <a:r>
              <a:rPr lang="en-US" dirty="0"/>
              <a:t>Investing in beam forming microphones to increase audience participation and clarity </a:t>
            </a:r>
          </a:p>
          <a:p>
            <a:pPr marL="0" lvl="2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2" indent="0">
              <a:buFont typeface="Arial" panose="020B0604020202020204" pitchFamily="34" charset="0"/>
              <a:buNone/>
            </a:pPr>
            <a:r>
              <a:rPr lang="en-US" dirty="0"/>
              <a:t>Switched to Kaltura Classroom for lecture capture software solution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466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000" dirty="0"/>
              <a:t>Starry Conference Room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Primarily used to host events such as guest speakers, industry panels, and large seminars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Originally outfitted with a single camera and in-room audio system with 3 microphone max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47073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dirty="0"/>
              <a:t>Currently updating to expand room’s capabilities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Multi-camera system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Increased audio capabilities with a dedicated 32 channel mixer and upgraded in-room audio system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Multiple audio and video access points to provide flexibility for additional cameras and microphone layout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Updated laser projectors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Podium integrated confidence monitor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74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377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1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/>
              <a:t>Currently planning and designing a new College of Business building – Legacy Hall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Implementing current updates and looking at additional technologies including: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Implementing multi-camera systems based on the size of the classroom environment – providing multiple views for lecture and event capture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Reviewing microphone use and placement 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Redesigning our podium to give our instructors and students flexibility to utilize active learning techniques with the latest technology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Reducing wires and investing in updated casting technology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Providing additional monitors to act as confidence and group work monitors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Controllable lighting and room systems to promote the optimal environment for sound and video capture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647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Created for student groups to utilize to work together and practice using technology for case competitions, presentations,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777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/>
              <a:t>Student Collaboration Lab</a:t>
            </a:r>
          </a:p>
          <a:p>
            <a:pPr lvl="2"/>
            <a:r>
              <a:rPr lang="en-US" sz="1800" dirty="0"/>
              <a:t>Created for student groups to utilize to work together and practice using technology for case competitions, presentations, etc. </a:t>
            </a:r>
          </a:p>
          <a:p>
            <a:pPr lvl="3"/>
            <a:r>
              <a:rPr lang="en-US" sz="1600" dirty="0"/>
              <a:t>70-inch presentation screen to practice presentations with faculty advisors and other student groups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396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Utilizes Steelcase VGA Pucks and a 4-screen array allow students to collaborate on multiple machines in one space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88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000" dirty="0"/>
              <a:t>Doctoral Seminar Room</a:t>
            </a:r>
          </a:p>
          <a:p>
            <a:pPr lvl="0"/>
            <a:endParaRPr lang="en-US" sz="20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Created for doctoral students to have a space to host specialty seminars and faculty to present seminars to doctoral students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Mobile podium with Crestron interface &amp; built in computer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4 confidence monitors that double as group breakout screens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400" dirty="0"/>
              <a:t>Wireless casting via closed network for each screen independently or grouped together, based on preference</a:t>
            </a:r>
          </a:p>
          <a:p>
            <a:pPr lvl="4"/>
            <a:endParaRPr lang="en-US" sz="1400" dirty="0"/>
          </a:p>
          <a:p>
            <a:pPr lvl="4"/>
            <a:endParaRPr lang="en-US" sz="1400" dirty="0"/>
          </a:p>
          <a:p>
            <a:endParaRPr lang="en-US" dirty="0"/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751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Future Collaboration Rooms and Breakout Rooms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Expanded amount of spaces for students and faculty to utilize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Increasing available options by over 500%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2000" dirty="0"/>
              <a:t>Using a consistent design to provide students and faculty collaborative technology across all spaces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All rooms will include cameras and microphones for webinar sessions and interview support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All rooms will include screens for collaboration and presentation practice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All rooms will be on an integrated scheduling system that is available for on demand booking availability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537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000" dirty="0"/>
              <a:t>Real Estate Research Lab aka “The War Room”</a:t>
            </a:r>
          </a:p>
          <a:p>
            <a:pPr lvl="0"/>
            <a:endParaRPr lang="en-US" sz="20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A collaborative space for students and faculty in the real estate department to meet and collaborate; d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Doubles as a small classroom space for seminars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Equipped with two 70-inch screens to deliver presentations or host webinars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677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800" dirty="0"/>
              <a:t>The home of our student investment fund team and classroom for our investment finance classes</a:t>
            </a:r>
          </a:p>
          <a:p>
            <a:pPr lvl="2"/>
            <a:endParaRPr lang="en-US" sz="1800" dirty="0"/>
          </a:p>
          <a:p>
            <a:pPr lvl="0"/>
            <a:r>
              <a:rPr lang="en-US" sz="1800" dirty="0"/>
              <a:t>Equipped with:</a:t>
            </a:r>
          </a:p>
          <a:p>
            <a:pPr lvl="0"/>
            <a:endParaRPr lang="en-US" sz="18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10 dedicated Bloomberg terminals for students to train and use for education and certification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Scrolling ticker with live market information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70-inch screens to deliver presentations</a:t>
            </a:r>
          </a:p>
          <a:p>
            <a:pPr marL="0" marR="0" indent="0" defTabSz="27432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672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Traditional Studio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Created this space to give faculty and students a resource to create quality digital content and move away from recording in their offices or at home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Originally outfitted with studio grade box lighting, a camera, and smartboard </a:t>
            </a:r>
          </a:p>
          <a:p>
            <a:pPr lvl="1"/>
            <a:endParaRPr lang="en-US" sz="2000" dirty="0"/>
          </a:p>
          <a:p>
            <a:pPr lvl="0"/>
            <a:r>
              <a:rPr lang="en-US" sz="2000" dirty="0"/>
              <a:t>Recent updates to expand capabilities: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Hired dedicated production team to plan, create, and edit content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Invested in updated camera with 4K capabilities, LED lighting arrays, updated </a:t>
            </a:r>
            <a:r>
              <a:rPr lang="en-US" sz="1800" dirty="0" err="1"/>
              <a:t>Sennheiser</a:t>
            </a:r>
            <a:r>
              <a:rPr lang="en-US" sz="1800" dirty="0"/>
              <a:t> microphones, and </a:t>
            </a:r>
            <a:r>
              <a:rPr lang="en-US" sz="1800" dirty="0" err="1"/>
              <a:t>LiteRing</a:t>
            </a:r>
            <a:r>
              <a:rPr lang="en-US" sz="1800" dirty="0"/>
              <a:t> with </a:t>
            </a:r>
            <a:r>
              <a:rPr lang="en-US" sz="1800" dirty="0" err="1"/>
              <a:t>Chromatte</a:t>
            </a:r>
            <a:r>
              <a:rPr lang="en-US" sz="1800" dirty="0"/>
              <a:t> backdrop to replace the Smartboard setup to present content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800" dirty="0"/>
              <a:t>Added in </a:t>
            </a:r>
            <a:r>
              <a:rPr lang="en-US" sz="1800" dirty="0" err="1"/>
              <a:t>TriCaster</a:t>
            </a:r>
            <a:r>
              <a:rPr lang="en-US" sz="1800" dirty="0"/>
              <a:t> Mini and confidence monitors to give faculty and students the ability to see finished look of content using live keying and virtual sets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600" dirty="0"/>
              <a:t>Also expanded our broadcasting abilities to host live events</a:t>
            </a:r>
          </a:p>
          <a:p>
            <a:pPr lvl="4"/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12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9C489-9FA4-48ED-960C-397FAD794F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512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One Button Studio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Created this space to give faculty a resource to create quality digital content and be as independent as possible using </a:t>
            </a:r>
            <a:r>
              <a:rPr lang="en-US" sz="2000" dirty="0">
                <a:hlinkClick r:id="rId3"/>
              </a:rPr>
              <a:t>PSU’s One Button Studio</a:t>
            </a:r>
            <a:r>
              <a:rPr lang="en-US" sz="2000" dirty="0"/>
              <a:t> app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Mirrored the same equipment as our traditional studio to maintain consistency in content created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Faculty and students can still utilize editing team to create finished product or can utilize Adobe Creative Cloud to edit their own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998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Increased demand and usage of collaboration tools and spaces with additional spaces being retrofitted for our students and faculty to use</a:t>
            </a:r>
          </a:p>
          <a:p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Provides a great testing ground for new and future technologies with ability to get real feedback from users and analysis of usage patterns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Assisted in evaluation of future space needs in Legacy Hall</a:t>
            </a:r>
          </a:p>
          <a:p>
            <a:pPr lvl="1"/>
            <a:endParaRPr lang="en-US" dirty="0"/>
          </a:p>
          <a:p>
            <a:r>
              <a:rPr lang="en-US" dirty="0"/>
              <a:t>Increased engagement with digital content from students and faculty</a:t>
            </a:r>
          </a:p>
          <a:p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Average student viewing time of content 10-12 minutes (typically presented in 15-18 minute segments) with over 40% of content created being reviewed to completion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Significantly higher than industry standard of ~6 minutes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Over 65% of faculty are utilizing technology resources throughout the spaces provided to assist in teaching and/or mentoring students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Evaluation scores in all courses have risen with the adoption of new technologies regardless of method of delivery, with students providing increased feedback on technology resources they are using</a:t>
            </a:r>
          </a:p>
        </p:txBody>
      </p:sp>
    </p:spTree>
    <p:extLst>
      <p:ext uri="{BB962C8B-B14F-4D97-AF65-F5344CB8AC3E}">
        <p14:creationId xmlns:p14="http://schemas.microsoft.com/office/powerpoint/2010/main" val="20910004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28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54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1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8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ver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32460" y="2396654"/>
            <a:ext cx="6515101" cy="1005676"/>
          </a:xfrm>
        </p:spPr>
        <p:txBody>
          <a:bodyPr anchor="t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r>
              <a:rPr lang="en-US" dirty="0"/>
              <a:t>SAMPLE TITLE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32459" y="3402330"/>
            <a:ext cx="6515101" cy="1404802"/>
          </a:xfrm>
        </p:spPr>
        <p:txBody>
          <a:bodyPr anchor="t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en-US" dirty="0"/>
              <a:t>SAMPLE SUBTITLE TEXT</a:t>
            </a:r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vixa-gradient-swatch-rgb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3932"/>
            <a:ext cx="14630401" cy="827746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7152178" y="7848600"/>
            <a:ext cx="318425" cy="28315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Euclid Flex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06088" y="1547813"/>
            <a:ext cx="13010605" cy="5133975"/>
          </a:xfrm>
        </p:spPr>
        <p:txBody>
          <a:bodyPr>
            <a:normAutofit/>
          </a:bodyPr>
          <a:lstStyle>
            <a:lvl1pPr marL="0" indent="0" algn="ctr">
              <a:buNone/>
              <a:defRPr sz="5800" b="1" i="0" baseline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en-US" dirty="0"/>
              <a:t>Pull quote/ Statement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090673" y="7848600"/>
            <a:ext cx="4210543" cy="381000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de-DE" dirty="0"/>
              <a:t>© </a:t>
            </a:r>
            <a:r>
              <a:rPr lang="en-US" dirty="0"/>
              <a:t>2017 AVIXA</a:t>
            </a:r>
          </a:p>
        </p:txBody>
      </p:sp>
    </p:spTree>
    <p:extLst>
      <p:ext uri="{BB962C8B-B14F-4D97-AF65-F5344CB8AC3E}">
        <p14:creationId xmlns:p14="http://schemas.microsoft.com/office/powerpoint/2010/main" val="151626676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vixa-gradient-swatch-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2263" y="-23932"/>
            <a:ext cx="16554926" cy="827746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7152178" y="7848600"/>
            <a:ext cx="318425" cy="28315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Euclid Flex"/>
                <a:cs typeface="Euclid Flex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4311" y="1449705"/>
            <a:ext cx="4350068" cy="5133975"/>
          </a:xfrm>
        </p:spPr>
        <p:txBody>
          <a:bodyPr>
            <a:normAutofit/>
          </a:bodyPr>
          <a:lstStyle>
            <a:lvl1pPr marL="0" indent="0">
              <a:buNone/>
              <a:defRPr sz="5800" b="1" i="0">
                <a:solidFill>
                  <a:srgbClr val="EE3153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en-US" dirty="0"/>
              <a:t>Short Paragraph of Stacked Text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090673" y="7848600"/>
            <a:ext cx="4210543" cy="381000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de-DE" dirty="0"/>
              <a:t>© </a:t>
            </a:r>
            <a:r>
              <a:rPr lang="en-US" dirty="0"/>
              <a:t>2017 AVIXA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635963" y="-8205344"/>
            <a:ext cx="32070317" cy="2599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534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- Center">
    <p:bg>
      <p:bgPr>
        <a:solidFill>
          <a:srgbClr val="EE3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-40420" y="-39172"/>
            <a:ext cx="10318729" cy="8292703"/>
          </a:xfrm>
          <a:custGeom>
            <a:avLst/>
            <a:gdLst>
              <a:gd name="connsiteX0" fmla="*/ 0 w 13338572"/>
              <a:gd name="connsiteY0" fmla="*/ 13795772 h 13795772"/>
              <a:gd name="connsiteX1" fmla="*/ 3334643 w 13338572"/>
              <a:gd name="connsiteY1" fmla="*/ 0 h 13795772"/>
              <a:gd name="connsiteX2" fmla="*/ 13338572 w 13338572"/>
              <a:gd name="connsiteY2" fmla="*/ 0 h 13795772"/>
              <a:gd name="connsiteX3" fmla="*/ 10003929 w 13338572"/>
              <a:gd name="connsiteY3" fmla="*/ 13795772 h 13795772"/>
              <a:gd name="connsiteX4" fmla="*/ 0 w 13338572"/>
              <a:gd name="connsiteY4" fmla="*/ 13795772 h 13795772"/>
              <a:gd name="connsiteX0" fmla="*/ 0 w 13338572"/>
              <a:gd name="connsiteY0" fmla="*/ 13795772 h 13795772"/>
              <a:gd name="connsiteX1" fmla="*/ 58043 w 13338572"/>
              <a:gd name="connsiteY1" fmla="*/ 25400 h 13795772"/>
              <a:gd name="connsiteX2" fmla="*/ 13338572 w 13338572"/>
              <a:gd name="connsiteY2" fmla="*/ 0 h 13795772"/>
              <a:gd name="connsiteX3" fmla="*/ 10003929 w 13338572"/>
              <a:gd name="connsiteY3" fmla="*/ 13795772 h 13795772"/>
              <a:gd name="connsiteX4" fmla="*/ 0 w 13338572"/>
              <a:gd name="connsiteY4" fmla="*/ 13795772 h 13795772"/>
              <a:gd name="connsiteX0" fmla="*/ 0 w 13338572"/>
              <a:gd name="connsiteY0" fmla="*/ 13795772 h 13795772"/>
              <a:gd name="connsiteX1" fmla="*/ 32643 w 13338572"/>
              <a:gd name="connsiteY1" fmla="*/ 0 h 13795772"/>
              <a:gd name="connsiteX2" fmla="*/ 13338572 w 13338572"/>
              <a:gd name="connsiteY2" fmla="*/ 0 h 13795772"/>
              <a:gd name="connsiteX3" fmla="*/ 10003929 w 13338572"/>
              <a:gd name="connsiteY3" fmla="*/ 13795772 h 13795772"/>
              <a:gd name="connsiteX4" fmla="*/ 0 w 13338572"/>
              <a:gd name="connsiteY4" fmla="*/ 13795772 h 13795772"/>
              <a:gd name="connsiteX0" fmla="*/ 0 w 17529572"/>
              <a:gd name="connsiteY0" fmla="*/ 13821172 h 13821172"/>
              <a:gd name="connsiteX1" fmla="*/ 32643 w 17529572"/>
              <a:gd name="connsiteY1" fmla="*/ 25400 h 13821172"/>
              <a:gd name="connsiteX2" fmla="*/ 17529572 w 17529572"/>
              <a:gd name="connsiteY2" fmla="*/ 0 h 13821172"/>
              <a:gd name="connsiteX3" fmla="*/ 10003929 w 17529572"/>
              <a:gd name="connsiteY3" fmla="*/ 13821172 h 13821172"/>
              <a:gd name="connsiteX4" fmla="*/ 0 w 17529572"/>
              <a:gd name="connsiteY4" fmla="*/ 13821172 h 13821172"/>
              <a:gd name="connsiteX0" fmla="*/ 0 w 17529572"/>
              <a:gd name="connsiteY0" fmla="*/ 13821172 h 13821172"/>
              <a:gd name="connsiteX1" fmla="*/ 32643 w 17529572"/>
              <a:gd name="connsiteY1" fmla="*/ 25400 h 13821172"/>
              <a:gd name="connsiteX2" fmla="*/ 17529572 w 17529572"/>
              <a:gd name="connsiteY2" fmla="*/ 0 h 13821172"/>
              <a:gd name="connsiteX3" fmla="*/ 12366129 w 17529572"/>
              <a:gd name="connsiteY3" fmla="*/ 13821172 h 13821172"/>
              <a:gd name="connsiteX4" fmla="*/ 0 w 17529572"/>
              <a:gd name="connsiteY4" fmla="*/ 13821172 h 13821172"/>
              <a:gd name="connsiteX0" fmla="*/ 18157 w 17547729"/>
              <a:gd name="connsiteY0" fmla="*/ 13821172 h 13821172"/>
              <a:gd name="connsiteX1" fmla="*/ 0 w 17547729"/>
              <a:gd name="connsiteY1" fmla="*/ 0 h 13821172"/>
              <a:gd name="connsiteX2" fmla="*/ 17547729 w 17547729"/>
              <a:gd name="connsiteY2" fmla="*/ 0 h 13821172"/>
              <a:gd name="connsiteX3" fmla="*/ 12384286 w 17547729"/>
              <a:gd name="connsiteY3" fmla="*/ 13821172 h 13821172"/>
              <a:gd name="connsiteX4" fmla="*/ 18157 w 17547729"/>
              <a:gd name="connsiteY4" fmla="*/ 13821172 h 13821172"/>
              <a:gd name="connsiteX0" fmla="*/ 18157 w 17547729"/>
              <a:gd name="connsiteY0" fmla="*/ 13821172 h 13821172"/>
              <a:gd name="connsiteX1" fmla="*/ 0 w 17547729"/>
              <a:gd name="connsiteY1" fmla="*/ 0 h 13821172"/>
              <a:gd name="connsiteX2" fmla="*/ 17547729 w 17547729"/>
              <a:gd name="connsiteY2" fmla="*/ 0 h 13821172"/>
              <a:gd name="connsiteX3" fmla="*/ 10301486 w 17547729"/>
              <a:gd name="connsiteY3" fmla="*/ 13821172 h 13821172"/>
              <a:gd name="connsiteX4" fmla="*/ 18157 w 17547729"/>
              <a:gd name="connsiteY4" fmla="*/ 13821172 h 13821172"/>
              <a:gd name="connsiteX0" fmla="*/ 18157 w 17547729"/>
              <a:gd name="connsiteY0" fmla="*/ 13821172 h 13821172"/>
              <a:gd name="connsiteX1" fmla="*/ 0 w 17547729"/>
              <a:gd name="connsiteY1" fmla="*/ 0 h 13821172"/>
              <a:gd name="connsiteX2" fmla="*/ 17547729 w 17547729"/>
              <a:gd name="connsiteY2" fmla="*/ 0 h 13821172"/>
              <a:gd name="connsiteX3" fmla="*/ 9793486 w 17547729"/>
              <a:gd name="connsiteY3" fmla="*/ 13821172 h 13821172"/>
              <a:gd name="connsiteX4" fmla="*/ 18157 w 17547729"/>
              <a:gd name="connsiteY4" fmla="*/ 13821172 h 13821172"/>
              <a:gd name="connsiteX0" fmla="*/ 18157 w 18106528"/>
              <a:gd name="connsiteY0" fmla="*/ 13821172 h 13821172"/>
              <a:gd name="connsiteX1" fmla="*/ 0 w 18106528"/>
              <a:gd name="connsiteY1" fmla="*/ 0 h 13821172"/>
              <a:gd name="connsiteX2" fmla="*/ 18106528 w 18106528"/>
              <a:gd name="connsiteY2" fmla="*/ 0 h 13821172"/>
              <a:gd name="connsiteX3" fmla="*/ 9793486 w 18106528"/>
              <a:gd name="connsiteY3" fmla="*/ 13821172 h 13821172"/>
              <a:gd name="connsiteX4" fmla="*/ 18157 w 18106528"/>
              <a:gd name="connsiteY4" fmla="*/ 13821172 h 13821172"/>
              <a:gd name="connsiteX0" fmla="*/ 18157 w 9793486"/>
              <a:gd name="connsiteY0" fmla="*/ 13821172 h 13821172"/>
              <a:gd name="connsiteX1" fmla="*/ 0 w 9793486"/>
              <a:gd name="connsiteY1" fmla="*/ 0 h 13821172"/>
              <a:gd name="connsiteX2" fmla="*/ 8429128 w 9793486"/>
              <a:gd name="connsiteY2" fmla="*/ 0 h 13821172"/>
              <a:gd name="connsiteX3" fmla="*/ 9793486 w 9793486"/>
              <a:gd name="connsiteY3" fmla="*/ 13821172 h 13821172"/>
              <a:gd name="connsiteX4" fmla="*/ 18157 w 9793486"/>
              <a:gd name="connsiteY4" fmla="*/ 13821172 h 13821172"/>
              <a:gd name="connsiteX0" fmla="*/ 18157 w 16397486"/>
              <a:gd name="connsiteY0" fmla="*/ 13821172 h 13871972"/>
              <a:gd name="connsiteX1" fmla="*/ 0 w 16397486"/>
              <a:gd name="connsiteY1" fmla="*/ 0 h 13871972"/>
              <a:gd name="connsiteX2" fmla="*/ 8429128 w 16397486"/>
              <a:gd name="connsiteY2" fmla="*/ 0 h 13871972"/>
              <a:gd name="connsiteX3" fmla="*/ 16397486 w 16397486"/>
              <a:gd name="connsiteY3" fmla="*/ 13871972 h 13871972"/>
              <a:gd name="connsiteX4" fmla="*/ 18157 w 16397486"/>
              <a:gd name="connsiteY4" fmla="*/ 13821172 h 13871972"/>
              <a:gd name="connsiteX0" fmla="*/ 18157 w 16397486"/>
              <a:gd name="connsiteY0" fmla="*/ 13821172 h 13871972"/>
              <a:gd name="connsiteX1" fmla="*/ 0 w 16397486"/>
              <a:gd name="connsiteY1" fmla="*/ 0 h 13871972"/>
              <a:gd name="connsiteX2" fmla="*/ 10740528 w 16397486"/>
              <a:gd name="connsiteY2" fmla="*/ 0 h 13871972"/>
              <a:gd name="connsiteX3" fmla="*/ 16397486 w 16397486"/>
              <a:gd name="connsiteY3" fmla="*/ 13871972 h 13871972"/>
              <a:gd name="connsiteX4" fmla="*/ 18157 w 16397486"/>
              <a:gd name="connsiteY4" fmla="*/ 13821172 h 13871972"/>
              <a:gd name="connsiteX0" fmla="*/ 18157 w 18708886"/>
              <a:gd name="connsiteY0" fmla="*/ 13821172 h 13871972"/>
              <a:gd name="connsiteX1" fmla="*/ 0 w 18708886"/>
              <a:gd name="connsiteY1" fmla="*/ 0 h 13871972"/>
              <a:gd name="connsiteX2" fmla="*/ 10740528 w 18708886"/>
              <a:gd name="connsiteY2" fmla="*/ 0 h 13871972"/>
              <a:gd name="connsiteX3" fmla="*/ 18708886 w 18708886"/>
              <a:gd name="connsiteY3" fmla="*/ 13871972 h 13871972"/>
              <a:gd name="connsiteX4" fmla="*/ 18157 w 18708886"/>
              <a:gd name="connsiteY4" fmla="*/ 13821172 h 13871972"/>
              <a:gd name="connsiteX0" fmla="*/ 18157 w 18683486"/>
              <a:gd name="connsiteY0" fmla="*/ 13821172 h 13821172"/>
              <a:gd name="connsiteX1" fmla="*/ 0 w 18683486"/>
              <a:gd name="connsiteY1" fmla="*/ 0 h 13821172"/>
              <a:gd name="connsiteX2" fmla="*/ 10740528 w 18683486"/>
              <a:gd name="connsiteY2" fmla="*/ 0 h 13821172"/>
              <a:gd name="connsiteX3" fmla="*/ 18683486 w 18683486"/>
              <a:gd name="connsiteY3" fmla="*/ 13770372 h 13821172"/>
              <a:gd name="connsiteX4" fmla="*/ 18157 w 18683486"/>
              <a:gd name="connsiteY4" fmla="*/ 13821172 h 13821172"/>
              <a:gd name="connsiteX0" fmla="*/ 18157 w 18734286"/>
              <a:gd name="connsiteY0" fmla="*/ 13821172 h 13821172"/>
              <a:gd name="connsiteX1" fmla="*/ 0 w 18734286"/>
              <a:gd name="connsiteY1" fmla="*/ 0 h 13821172"/>
              <a:gd name="connsiteX2" fmla="*/ 10740528 w 18734286"/>
              <a:gd name="connsiteY2" fmla="*/ 0 h 13821172"/>
              <a:gd name="connsiteX3" fmla="*/ 18734286 w 18734286"/>
              <a:gd name="connsiteY3" fmla="*/ 13821172 h 13821172"/>
              <a:gd name="connsiteX4" fmla="*/ 18157 w 18734286"/>
              <a:gd name="connsiteY4" fmla="*/ 13821172 h 13821172"/>
              <a:gd name="connsiteX0" fmla="*/ 18 w 18716147"/>
              <a:gd name="connsiteY0" fmla="*/ 13821172 h 13821172"/>
              <a:gd name="connsiteX1" fmla="*/ 1516747 w 18716147"/>
              <a:gd name="connsiteY1" fmla="*/ 0 h 13821172"/>
              <a:gd name="connsiteX2" fmla="*/ 10722389 w 18716147"/>
              <a:gd name="connsiteY2" fmla="*/ 0 h 13821172"/>
              <a:gd name="connsiteX3" fmla="*/ 18716147 w 18716147"/>
              <a:gd name="connsiteY3" fmla="*/ 13821172 h 13821172"/>
              <a:gd name="connsiteX4" fmla="*/ 18 w 18716147"/>
              <a:gd name="connsiteY4" fmla="*/ 13821172 h 13821172"/>
              <a:gd name="connsiteX0" fmla="*/ 435 w 17246992"/>
              <a:gd name="connsiteY0" fmla="*/ 13821172 h 13821172"/>
              <a:gd name="connsiteX1" fmla="*/ 47592 w 17246992"/>
              <a:gd name="connsiteY1" fmla="*/ 0 h 13821172"/>
              <a:gd name="connsiteX2" fmla="*/ 9253234 w 17246992"/>
              <a:gd name="connsiteY2" fmla="*/ 0 h 13821172"/>
              <a:gd name="connsiteX3" fmla="*/ 17246992 w 17246992"/>
              <a:gd name="connsiteY3" fmla="*/ 13821172 h 13821172"/>
              <a:gd name="connsiteX4" fmla="*/ 435 w 17246992"/>
              <a:gd name="connsiteY4" fmla="*/ 13821172 h 13821172"/>
              <a:gd name="connsiteX0" fmla="*/ 18158 w 17199400"/>
              <a:gd name="connsiteY0" fmla="*/ 13821172 h 13821172"/>
              <a:gd name="connsiteX1" fmla="*/ 0 w 17199400"/>
              <a:gd name="connsiteY1" fmla="*/ 0 h 13821172"/>
              <a:gd name="connsiteX2" fmla="*/ 9205642 w 17199400"/>
              <a:gd name="connsiteY2" fmla="*/ 0 h 13821172"/>
              <a:gd name="connsiteX3" fmla="*/ 17199400 w 17199400"/>
              <a:gd name="connsiteY3" fmla="*/ 13821172 h 13821172"/>
              <a:gd name="connsiteX4" fmla="*/ 18158 w 17199400"/>
              <a:gd name="connsiteY4" fmla="*/ 13821172 h 13821172"/>
              <a:gd name="connsiteX0" fmla="*/ 435 w 17181677"/>
              <a:gd name="connsiteY0" fmla="*/ 13821172 h 13821172"/>
              <a:gd name="connsiteX1" fmla="*/ 47591 w 17181677"/>
              <a:gd name="connsiteY1" fmla="*/ 0 h 13821172"/>
              <a:gd name="connsiteX2" fmla="*/ 9187919 w 17181677"/>
              <a:gd name="connsiteY2" fmla="*/ 0 h 13821172"/>
              <a:gd name="connsiteX3" fmla="*/ 17181677 w 17181677"/>
              <a:gd name="connsiteY3" fmla="*/ 13821172 h 13821172"/>
              <a:gd name="connsiteX4" fmla="*/ 435 w 17181677"/>
              <a:gd name="connsiteY4" fmla="*/ 13821172 h 13821172"/>
              <a:gd name="connsiteX0" fmla="*/ 16639 w 17197881"/>
              <a:gd name="connsiteY0" fmla="*/ 13821172 h 13821172"/>
              <a:gd name="connsiteX1" fmla="*/ 0 w 17197881"/>
              <a:gd name="connsiteY1" fmla="*/ 0 h 13821172"/>
              <a:gd name="connsiteX2" fmla="*/ 9204123 w 17197881"/>
              <a:gd name="connsiteY2" fmla="*/ 0 h 13821172"/>
              <a:gd name="connsiteX3" fmla="*/ 17197881 w 17197881"/>
              <a:gd name="connsiteY3" fmla="*/ 13821172 h 13821172"/>
              <a:gd name="connsiteX4" fmla="*/ 16639 w 17197881"/>
              <a:gd name="connsiteY4" fmla="*/ 13821172 h 1382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7881" h="13821172">
                <a:moveTo>
                  <a:pt x="16639" y="13821172"/>
                </a:moveTo>
                <a:cubicBezTo>
                  <a:pt x="10587" y="9214115"/>
                  <a:pt x="6052" y="4607057"/>
                  <a:pt x="0" y="0"/>
                </a:cubicBezTo>
                <a:lnTo>
                  <a:pt x="9204123" y="0"/>
                </a:lnTo>
                <a:lnTo>
                  <a:pt x="17197881" y="13821172"/>
                </a:lnTo>
                <a:lnTo>
                  <a:pt x="16639" y="13821172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7152178" y="7848600"/>
            <a:ext cx="318425" cy="28315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Euclid Flex"/>
                <a:cs typeface="Euclid Flex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hape 66"/>
          <p:cNvSpPr>
            <a:spLocks noGrp="1"/>
          </p:cNvSpPr>
          <p:nvPr>
            <p:ph type="title" hasCustomPrompt="1"/>
          </p:nvPr>
        </p:nvSpPr>
        <p:spPr>
          <a:xfrm>
            <a:off x="7298328" y="494925"/>
            <a:ext cx="6807343" cy="11541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4500" b="1" i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r>
              <a:rPr lang="en-US" dirty="0"/>
              <a:t>SAMPLE TITLE TEXT</a:t>
            </a:r>
            <a:endParaRPr dirty="0"/>
          </a:p>
        </p:txBody>
      </p:sp>
      <p:sp>
        <p:nvSpPr>
          <p:cNvPr id="15" name="Shape 67"/>
          <p:cNvSpPr>
            <a:spLocks noGrp="1"/>
          </p:cNvSpPr>
          <p:nvPr>
            <p:ph type="body" sz="half" idx="1"/>
          </p:nvPr>
        </p:nvSpPr>
        <p:spPr>
          <a:xfrm>
            <a:off x="9909253" y="1943100"/>
            <a:ext cx="4191000" cy="5134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335280" indent="-335280">
              <a:spcBef>
                <a:spcPts val="2700"/>
              </a:spcBef>
              <a:defRPr sz="30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1pPr>
            <a:lvl2pPr marL="670560" indent="-335280">
              <a:spcBef>
                <a:spcPts val="2700"/>
              </a:spcBef>
              <a:defRPr sz="27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2pPr>
            <a:lvl3pPr marL="1005840" indent="-335280">
              <a:spcBef>
                <a:spcPts val="2700"/>
              </a:spcBef>
              <a:defRPr sz="24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3pPr>
            <a:lvl4pPr marL="1341120" indent="-335280">
              <a:spcBef>
                <a:spcPts val="2700"/>
              </a:spcBef>
              <a:defRPr sz="21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4pPr>
            <a:lvl5pPr marL="1676400" indent="-335280">
              <a:spcBef>
                <a:spcPts val="2700"/>
              </a:spcBef>
              <a:defRPr sz="18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61787698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" y="0"/>
            <a:ext cx="14630400" cy="82296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119098" y="-21947"/>
            <a:ext cx="12414022" cy="8238787"/>
          </a:xfrm>
          <a:custGeom>
            <a:avLst/>
            <a:gdLst>
              <a:gd name="connsiteX0" fmla="*/ 0 w 24383999"/>
              <a:gd name="connsiteY0" fmla="*/ 4017279 h 13716000"/>
              <a:gd name="connsiteX1" fmla="*/ 4017279 w 24383999"/>
              <a:gd name="connsiteY1" fmla="*/ 0 h 13716000"/>
              <a:gd name="connsiteX2" fmla="*/ 20366720 w 24383999"/>
              <a:gd name="connsiteY2" fmla="*/ 0 h 13716000"/>
              <a:gd name="connsiteX3" fmla="*/ 24383999 w 24383999"/>
              <a:gd name="connsiteY3" fmla="*/ 4017279 h 13716000"/>
              <a:gd name="connsiteX4" fmla="*/ 24383999 w 24383999"/>
              <a:gd name="connsiteY4" fmla="*/ 9698721 h 13716000"/>
              <a:gd name="connsiteX5" fmla="*/ 20366720 w 24383999"/>
              <a:gd name="connsiteY5" fmla="*/ 13716000 h 13716000"/>
              <a:gd name="connsiteX6" fmla="*/ 4017279 w 24383999"/>
              <a:gd name="connsiteY6" fmla="*/ 13716000 h 13716000"/>
              <a:gd name="connsiteX7" fmla="*/ 0 w 24383999"/>
              <a:gd name="connsiteY7" fmla="*/ 9698721 h 13716000"/>
              <a:gd name="connsiteX8" fmla="*/ 0 w 24383999"/>
              <a:gd name="connsiteY8" fmla="*/ 4017279 h 13716000"/>
              <a:gd name="connsiteX0" fmla="*/ 0 w 24383999"/>
              <a:gd name="connsiteY0" fmla="*/ 4017279 h 13716000"/>
              <a:gd name="connsiteX1" fmla="*/ 8249037 w 24383999"/>
              <a:gd name="connsiteY1" fmla="*/ 0 h 13716000"/>
              <a:gd name="connsiteX2" fmla="*/ 20366720 w 24383999"/>
              <a:gd name="connsiteY2" fmla="*/ 0 h 13716000"/>
              <a:gd name="connsiteX3" fmla="*/ 24383999 w 24383999"/>
              <a:gd name="connsiteY3" fmla="*/ 4017279 h 13716000"/>
              <a:gd name="connsiteX4" fmla="*/ 24383999 w 24383999"/>
              <a:gd name="connsiteY4" fmla="*/ 9698721 h 13716000"/>
              <a:gd name="connsiteX5" fmla="*/ 20366720 w 24383999"/>
              <a:gd name="connsiteY5" fmla="*/ 13716000 h 13716000"/>
              <a:gd name="connsiteX6" fmla="*/ 4017279 w 24383999"/>
              <a:gd name="connsiteY6" fmla="*/ 13716000 h 13716000"/>
              <a:gd name="connsiteX7" fmla="*/ 0 w 24383999"/>
              <a:gd name="connsiteY7" fmla="*/ 9698721 h 13716000"/>
              <a:gd name="connsiteX8" fmla="*/ 0 w 24383999"/>
              <a:gd name="connsiteY8" fmla="*/ 4017279 h 13716000"/>
              <a:gd name="connsiteX0" fmla="*/ 1892595 w 24383999"/>
              <a:gd name="connsiteY0" fmla="*/ 10992237 h 13716000"/>
              <a:gd name="connsiteX1" fmla="*/ 8249037 w 24383999"/>
              <a:gd name="connsiteY1" fmla="*/ 0 h 13716000"/>
              <a:gd name="connsiteX2" fmla="*/ 20366720 w 24383999"/>
              <a:gd name="connsiteY2" fmla="*/ 0 h 13716000"/>
              <a:gd name="connsiteX3" fmla="*/ 24383999 w 24383999"/>
              <a:gd name="connsiteY3" fmla="*/ 4017279 h 13716000"/>
              <a:gd name="connsiteX4" fmla="*/ 24383999 w 24383999"/>
              <a:gd name="connsiteY4" fmla="*/ 9698721 h 13716000"/>
              <a:gd name="connsiteX5" fmla="*/ 20366720 w 24383999"/>
              <a:gd name="connsiteY5" fmla="*/ 13716000 h 13716000"/>
              <a:gd name="connsiteX6" fmla="*/ 4017279 w 24383999"/>
              <a:gd name="connsiteY6" fmla="*/ 13716000 h 13716000"/>
              <a:gd name="connsiteX7" fmla="*/ 0 w 24383999"/>
              <a:gd name="connsiteY7" fmla="*/ 9698721 h 13716000"/>
              <a:gd name="connsiteX8" fmla="*/ 1892595 w 24383999"/>
              <a:gd name="connsiteY8" fmla="*/ 10992237 h 13716000"/>
              <a:gd name="connsiteX0" fmla="*/ 0 w 22491404"/>
              <a:gd name="connsiteY0" fmla="*/ 10992237 h 13716000"/>
              <a:gd name="connsiteX1" fmla="*/ 6356442 w 22491404"/>
              <a:gd name="connsiteY1" fmla="*/ 0 h 13716000"/>
              <a:gd name="connsiteX2" fmla="*/ 18474125 w 22491404"/>
              <a:gd name="connsiteY2" fmla="*/ 0 h 13716000"/>
              <a:gd name="connsiteX3" fmla="*/ 22491404 w 22491404"/>
              <a:gd name="connsiteY3" fmla="*/ 4017279 h 13716000"/>
              <a:gd name="connsiteX4" fmla="*/ 22491404 w 22491404"/>
              <a:gd name="connsiteY4" fmla="*/ 9698721 h 13716000"/>
              <a:gd name="connsiteX5" fmla="*/ 18474125 w 22491404"/>
              <a:gd name="connsiteY5" fmla="*/ 13716000 h 13716000"/>
              <a:gd name="connsiteX6" fmla="*/ 2124684 w 22491404"/>
              <a:gd name="connsiteY6" fmla="*/ 13716000 h 13716000"/>
              <a:gd name="connsiteX7" fmla="*/ 10994066 w 22491404"/>
              <a:gd name="connsiteY7" fmla="*/ 11017158 h 13716000"/>
              <a:gd name="connsiteX8" fmla="*/ 0 w 22491404"/>
              <a:gd name="connsiteY8" fmla="*/ 10992237 h 13716000"/>
              <a:gd name="connsiteX0" fmla="*/ 0 w 22491404"/>
              <a:gd name="connsiteY0" fmla="*/ 10992237 h 13716000"/>
              <a:gd name="connsiteX1" fmla="*/ 6356442 w 22491404"/>
              <a:gd name="connsiteY1" fmla="*/ 0 h 13716000"/>
              <a:gd name="connsiteX2" fmla="*/ 18474125 w 22491404"/>
              <a:gd name="connsiteY2" fmla="*/ 0 h 13716000"/>
              <a:gd name="connsiteX3" fmla="*/ 22491404 w 22491404"/>
              <a:gd name="connsiteY3" fmla="*/ 4017279 h 13716000"/>
              <a:gd name="connsiteX4" fmla="*/ 22491404 w 22491404"/>
              <a:gd name="connsiteY4" fmla="*/ 9698721 h 13716000"/>
              <a:gd name="connsiteX5" fmla="*/ 18474125 w 22491404"/>
              <a:gd name="connsiteY5" fmla="*/ 13716000 h 13716000"/>
              <a:gd name="connsiteX6" fmla="*/ 12523326 w 22491404"/>
              <a:gd name="connsiteY6" fmla="*/ 13694735 h 13716000"/>
              <a:gd name="connsiteX7" fmla="*/ 10994066 w 22491404"/>
              <a:gd name="connsiteY7" fmla="*/ 11017158 h 13716000"/>
              <a:gd name="connsiteX8" fmla="*/ 0 w 22491404"/>
              <a:gd name="connsiteY8" fmla="*/ 10992237 h 13716000"/>
              <a:gd name="connsiteX0" fmla="*/ 0 w 22491404"/>
              <a:gd name="connsiteY0" fmla="*/ 10992237 h 13694735"/>
              <a:gd name="connsiteX1" fmla="*/ 6356442 w 22491404"/>
              <a:gd name="connsiteY1" fmla="*/ 0 h 13694735"/>
              <a:gd name="connsiteX2" fmla="*/ 18474125 w 22491404"/>
              <a:gd name="connsiteY2" fmla="*/ 0 h 13694735"/>
              <a:gd name="connsiteX3" fmla="*/ 22491404 w 22491404"/>
              <a:gd name="connsiteY3" fmla="*/ 4017279 h 13694735"/>
              <a:gd name="connsiteX4" fmla="*/ 22491404 w 22491404"/>
              <a:gd name="connsiteY4" fmla="*/ 9698721 h 13694735"/>
              <a:gd name="connsiteX5" fmla="*/ 14306161 w 22491404"/>
              <a:gd name="connsiteY5" fmla="*/ 13694735 h 13694735"/>
              <a:gd name="connsiteX6" fmla="*/ 12523326 w 22491404"/>
              <a:gd name="connsiteY6" fmla="*/ 13694735 h 13694735"/>
              <a:gd name="connsiteX7" fmla="*/ 10994066 w 22491404"/>
              <a:gd name="connsiteY7" fmla="*/ 11017158 h 13694735"/>
              <a:gd name="connsiteX8" fmla="*/ 0 w 22491404"/>
              <a:gd name="connsiteY8" fmla="*/ 10992237 h 13694735"/>
              <a:gd name="connsiteX0" fmla="*/ 0 w 22491404"/>
              <a:gd name="connsiteY0" fmla="*/ 10992237 h 13694735"/>
              <a:gd name="connsiteX1" fmla="*/ 6356442 w 22491404"/>
              <a:gd name="connsiteY1" fmla="*/ 0 h 13694735"/>
              <a:gd name="connsiteX2" fmla="*/ 18474125 w 22491404"/>
              <a:gd name="connsiteY2" fmla="*/ 0 h 13694735"/>
              <a:gd name="connsiteX3" fmla="*/ 22491404 w 22491404"/>
              <a:gd name="connsiteY3" fmla="*/ 4017279 h 13694735"/>
              <a:gd name="connsiteX4" fmla="*/ 20662604 w 22491404"/>
              <a:gd name="connsiteY4" fmla="*/ 2681233 h 13694735"/>
              <a:gd name="connsiteX5" fmla="*/ 14306161 w 22491404"/>
              <a:gd name="connsiteY5" fmla="*/ 13694735 h 13694735"/>
              <a:gd name="connsiteX6" fmla="*/ 12523326 w 22491404"/>
              <a:gd name="connsiteY6" fmla="*/ 13694735 h 13694735"/>
              <a:gd name="connsiteX7" fmla="*/ 10994066 w 22491404"/>
              <a:gd name="connsiteY7" fmla="*/ 11017158 h 13694735"/>
              <a:gd name="connsiteX8" fmla="*/ 0 w 22491404"/>
              <a:gd name="connsiteY8" fmla="*/ 10992237 h 13694735"/>
              <a:gd name="connsiteX0" fmla="*/ 0 w 20662604"/>
              <a:gd name="connsiteY0" fmla="*/ 10992237 h 13694735"/>
              <a:gd name="connsiteX1" fmla="*/ 6356442 w 20662604"/>
              <a:gd name="connsiteY1" fmla="*/ 0 h 13694735"/>
              <a:gd name="connsiteX2" fmla="*/ 18474125 w 20662604"/>
              <a:gd name="connsiteY2" fmla="*/ 0 h 13694735"/>
              <a:gd name="connsiteX3" fmla="*/ 9604744 w 20662604"/>
              <a:gd name="connsiteY3" fmla="*/ 2698842 h 13694735"/>
              <a:gd name="connsiteX4" fmla="*/ 20662604 w 20662604"/>
              <a:gd name="connsiteY4" fmla="*/ 2681233 h 13694735"/>
              <a:gd name="connsiteX5" fmla="*/ 14306161 w 20662604"/>
              <a:gd name="connsiteY5" fmla="*/ 13694735 h 13694735"/>
              <a:gd name="connsiteX6" fmla="*/ 12523326 w 20662604"/>
              <a:gd name="connsiteY6" fmla="*/ 13694735 h 13694735"/>
              <a:gd name="connsiteX7" fmla="*/ 10994066 w 20662604"/>
              <a:gd name="connsiteY7" fmla="*/ 11017158 h 13694735"/>
              <a:gd name="connsiteX8" fmla="*/ 0 w 20662604"/>
              <a:gd name="connsiteY8" fmla="*/ 10992237 h 13694735"/>
              <a:gd name="connsiteX0" fmla="*/ 0 w 20662604"/>
              <a:gd name="connsiteY0" fmla="*/ 11013502 h 13716000"/>
              <a:gd name="connsiteX1" fmla="*/ 6356442 w 20662604"/>
              <a:gd name="connsiteY1" fmla="*/ 21265 h 13716000"/>
              <a:gd name="connsiteX2" fmla="*/ 8032951 w 20662604"/>
              <a:gd name="connsiteY2" fmla="*/ 0 h 13716000"/>
              <a:gd name="connsiteX3" fmla="*/ 9604744 w 20662604"/>
              <a:gd name="connsiteY3" fmla="*/ 2720107 h 13716000"/>
              <a:gd name="connsiteX4" fmla="*/ 20662604 w 20662604"/>
              <a:gd name="connsiteY4" fmla="*/ 2702498 h 13716000"/>
              <a:gd name="connsiteX5" fmla="*/ 14306161 w 20662604"/>
              <a:gd name="connsiteY5" fmla="*/ 13716000 h 13716000"/>
              <a:gd name="connsiteX6" fmla="*/ 12523326 w 20662604"/>
              <a:gd name="connsiteY6" fmla="*/ 13716000 h 13716000"/>
              <a:gd name="connsiteX7" fmla="*/ 10994066 w 20662604"/>
              <a:gd name="connsiteY7" fmla="*/ 11038423 h 13716000"/>
              <a:gd name="connsiteX8" fmla="*/ 0 w 20662604"/>
              <a:gd name="connsiteY8" fmla="*/ 11013502 h 13716000"/>
              <a:gd name="connsiteX0" fmla="*/ 0 w 20662604"/>
              <a:gd name="connsiteY0" fmla="*/ 11013502 h 13716000"/>
              <a:gd name="connsiteX1" fmla="*/ 6356442 w 20662604"/>
              <a:gd name="connsiteY1" fmla="*/ 21265 h 13716000"/>
              <a:gd name="connsiteX2" fmla="*/ 8032951 w 20662604"/>
              <a:gd name="connsiteY2" fmla="*/ 0 h 13716000"/>
              <a:gd name="connsiteX3" fmla="*/ 9604744 w 20662604"/>
              <a:gd name="connsiteY3" fmla="*/ 2720107 h 13716000"/>
              <a:gd name="connsiteX4" fmla="*/ 20662604 w 20662604"/>
              <a:gd name="connsiteY4" fmla="*/ 2702498 h 13716000"/>
              <a:gd name="connsiteX5" fmla="*/ 14306161 w 20662604"/>
              <a:gd name="connsiteY5" fmla="*/ 13716000 h 13716000"/>
              <a:gd name="connsiteX6" fmla="*/ 12523326 w 20662604"/>
              <a:gd name="connsiteY6" fmla="*/ 13716000 h 13716000"/>
              <a:gd name="connsiteX7" fmla="*/ 11003210 w 20662604"/>
              <a:gd name="connsiteY7" fmla="*/ 11074999 h 13716000"/>
              <a:gd name="connsiteX8" fmla="*/ 0 w 20662604"/>
              <a:gd name="connsiteY8" fmla="*/ 11013502 h 13716000"/>
              <a:gd name="connsiteX0" fmla="*/ 0 w 20690036"/>
              <a:gd name="connsiteY0" fmla="*/ 11059222 h 13716000"/>
              <a:gd name="connsiteX1" fmla="*/ 6383874 w 20690036"/>
              <a:gd name="connsiteY1" fmla="*/ 21265 h 13716000"/>
              <a:gd name="connsiteX2" fmla="*/ 8060383 w 20690036"/>
              <a:gd name="connsiteY2" fmla="*/ 0 h 13716000"/>
              <a:gd name="connsiteX3" fmla="*/ 9632176 w 20690036"/>
              <a:gd name="connsiteY3" fmla="*/ 2720107 h 13716000"/>
              <a:gd name="connsiteX4" fmla="*/ 20690036 w 20690036"/>
              <a:gd name="connsiteY4" fmla="*/ 2702498 h 13716000"/>
              <a:gd name="connsiteX5" fmla="*/ 14333593 w 20690036"/>
              <a:gd name="connsiteY5" fmla="*/ 13716000 h 13716000"/>
              <a:gd name="connsiteX6" fmla="*/ 12550758 w 20690036"/>
              <a:gd name="connsiteY6" fmla="*/ 13716000 h 13716000"/>
              <a:gd name="connsiteX7" fmla="*/ 11030642 w 20690036"/>
              <a:gd name="connsiteY7" fmla="*/ 11074999 h 13716000"/>
              <a:gd name="connsiteX8" fmla="*/ 0 w 20690036"/>
              <a:gd name="connsiteY8" fmla="*/ 11059222 h 13716000"/>
              <a:gd name="connsiteX0" fmla="*/ 0 w 20690036"/>
              <a:gd name="connsiteY0" fmla="*/ 11074533 h 13731311"/>
              <a:gd name="connsiteX1" fmla="*/ 6383874 w 20690036"/>
              <a:gd name="connsiteY1" fmla="*/ 0 h 13731311"/>
              <a:gd name="connsiteX2" fmla="*/ 8060383 w 20690036"/>
              <a:gd name="connsiteY2" fmla="*/ 15311 h 13731311"/>
              <a:gd name="connsiteX3" fmla="*/ 9632176 w 20690036"/>
              <a:gd name="connsiteY3" fmla="*/ 2735418 h 13731311"/>
              <a:gd name="connsiteX4" fmla="*/ 20690036 w 20690036"/>
              <a:gd name="connsiteY4" fmla="*/ 2717809 h 13731311"/>
              <a:gd name="connsiteX5" fmla="*/ 14333593 w 20690036"/>
              <a:gd name="connsiteY5" fmla="*/ 13731311 h 13731311"/>
              <a:gd name="connsiteX6" fmla="*/ 12550758 w 20690036"/>
              <a:gd name="connsiteY6" fmla="*/ 13731311 h 13731311"/>
              <a:gd name="connsiteX7" fmla="*/ 11030642 w 20690036"/>
              <a:gd name="connsiteY7" fmla="*/ 11090310 h 13731311"/>
              <a:gd name="connsiteX8" fmla="*/ 0 w 20690036"/>
              <a:gd name="connsiteY8" fmla="*/ 11074533 h 13731311"/>
              <a:gd name="connsiteX0" fmla="*/ 0 w 20690036"/>
              <a:gd name="connsiteY0" fmla="*/ 11074533 h 13731311"/>
              <a:gd name="connsiteX1" fmla="*/ 6383874 w 20690036"/>
              <a:gd name="connsiteY1" fmla="*/ 0 h 13731311"/>
              <a:gd name="connsiteX2" fmla="*/ 8060383 w 20690036"/>
              <a:gd name="connsiteY2" fmla="*/ 15311 h 13731311"/>
              <a:gd name="connsiteX3" fmla="*/ 9632176 w 20690036"/>
              <a:gd name="connsiteY3" fmla="*/ 2735418 h 13731311"/>
              <a:gd name="connsiteX4" fmla="*/ 20690036 w 20690036"/>
              <a:gd name="connsiteY4" fmla="*/ 2736097 h 13731311"/>
              <a:gd name="connsiteX5" fmla="*/ 14333593 w 20690036"/>
              <a:gd name="connsiteY5" fmla="*/ 13731311 h 13731311"/>
              <a:gd name="connsiteX6" fmla="*/ 12550758 w 20690036"/>
              <a:gd name="connsiteY6" fmla="*/ 13731311 h 13731311"/>
              <a:gd name="connsiteX7" fmla="*/ 11030642 w 20690036"/>
              <a:gd name="connsiteY7" fmla="*/ 11090310 h 13731311"/>
              <a:gd name="connsiteX8" fmla="*/ 0 w 20690036"/>
              <a:gd name="connsiteY8" fmla="*/ 11074533 h 1373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90036" h="13731311">
                <a:moveTo>
                  <a:pt x="0" y="11074533"/>
                </a:moveTo>
                <a:lnTo>
                  <a:pt x="6383874" y="0"/>
                </a:lnTo>
                <a:lnTo>
                  <a:pt x="8060383" y="15311"/>
                </a:lnTo>
                <a:lnTo>
                  <a:pt x="9632176" y="2735418"/>
                </a:lnTo>
                <a:lnTo>
                  <a:pt x="20690036" y="2736097"/>
                </a:lnTo>
                <a:lnTo>
                  <a:pt x="14333593" y="13731311"/>
                </a:lnTo>
                <a:lnTo>
                  <a:pt x="12550758" y="13731311"/>
                </a:lnTo>
                <a:lnTo>
                  <a:pt x="11030642" y="11090310"/>
                </a:lnTo>
                <a:lnTo>
                  <a:pt x="0" y="11074533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152178" y="7848600"/>
            <a:ext cx="318425" cy="283154"/>
          </a:xfrm>
        </p:spPr>
        <p:txBody>
          <a:bodyPr/>
          <a:lstStyle>
            <a:lvl1pPr>
              <a:defRPr b="1" i="0">
                <a:latin typeface="Euclid Flex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090673" y="7848600"/>
            <a:ext cx="4210543" cy="381000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de-DE" dirty="0"/>
              <a:t>© </a:t>
            </a:r>
            <a:r>
              <a:rPr lang="en-US" dirty="0"/>
              <a:t>2017 AVIXA</a:t>
            </a:r>
          </a:p>
        </p:txBody>
      </p:sp>
    </p:spTree>
    <p:extLst>
      <p:ext uri="{BB962C8B-B14F-4D97-AF65-F5344CB8AC3E}">
        <p14:creationId xmlns:p14="http://schemas.microsoft.com/office/powerpoint/2010/main" val="145104265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200908" y="1880427"/>
            <a:ext cx="8429492" cy="353943"/>
          </a:xfrm>
          <a:prstGeom prst="rect">
            <a:avLst/>
          </a:prstGeom>
          <a:solidFill>
            <a:srgbClr val="F6CD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480" tIns="30480" rIns="30480" bIns="30480" numCol="1" spcCol="22860" rtlCol="0" anchor="ctr">
            <a:spAutoFit/>
          </a:bodyPr>
          <a:lstStyle/>
          <a:p>
            <a:pPr marL="0" marR="0" indent="0" algn="ctr" defTabSz="495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200908" y="5851400"/>
            <a:ext cx="8429492" cy="353943"/>
          </a:xfrm>
          <a:prstGeom prst="rect">
            <a:avLst/>
          </a:prstGeom>
          <a:solidFill>
            <a:srgbClr val="EE315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480" tIns="30480" rIns="30480" bIns="30480" numCol="1" spcCol="22860" rtlCol="0" anchor="ctr">
            <a:spAutoFit/>
          </a:bodyPr>
          <a:lstStyle/>
          <a:p>
            <a:pPr marL="0" marR="0" indent="0" algn="ctr" defTabSz="495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Foot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090673" y="7848600"/>
            <a:ext cx="4210543" cy="381000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de-DE" dirty="0"/>
              <a:t>© </a:t>
            </a:r>
            <a:r>
              <a:rPr lang="en-US" dirty="0"/>
              <a:t>2017 AVIXA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152178" y="7848600"/>
            <a:ext cx="318425" cy="283154"/>
          </a:xfrm>
        </p:spPr>
        <p:txBody>
          <a:bodyPr/>
          <a:lstStyle>
            <a:lvl1pPr>
              <a:defRPr b="1" i="0">
                <a:latin typeface="Euclid Flex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50558" y="405613"/>
            <a:ext cx="5205412" cy="1632585"/>
          </a:xfrm>
        </p:spPr>
        <p:txBody>
          <a:bodyPr>
            <a:normAutofit/>
          </a:bodyPr>
          <a:lstStyle>
            <a:lvl1pPr marL="0" indent="0">
              <a:buNone/>
              <a:defRPr sz="4800" b="1" i="0" baseline="0">
                <a:solidFill>
                  <a:srgbClr val="EE3153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0558" y="4264942"/>
            <a:ext cx="5205412" cy="1632585"/>
          </a:xfrm>
        </p:spPr>
        <p:txBody>
          <a:bodyPr>
            <a:normAutofit/>
          </a:bodyPr>
          <a:lstStyle>
            <a:lvl1pPr marL="0" indent="0">
              <a:buNone/>
              <a:defRPr sz="4800" b="1" i="0" baseline="0">
                <a:solidFill>
                  <a:srgbClr val="EE3153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12" name="Shape 66"/>
          <p:cNvSpPr>
            <a:spLocks noGrp="1"/>
          </p:cNvSpPr>
          <p:nvPr>
            <p:ph type="title" hasCustomPrompt="1"/>
          </p:nvPr>
        </p:nvSpPr>
        <p:spPr>
          <a:xfrm>
            <a:off x="6979351" y="405613"/>
            <a:ext cx="6807343" cy="5895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 i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r>
              <a:rPr lang="en-US" dirty="0"/>
              <a:t>SAMPLE TITLE TEXT</a:t>
            </a:r>
            <a:endParaRPr dirty="0"/>
          </a:p>
        </p:txBody>
      </p:sp>
      <p:sp>
        <p:nvSpPr>
          <p:cNvPr id="13" name="Shape 67"/>
          <p:cNvSpPr>
            <a:spLocks noGrp="1"/>
          </p:cNvSpPr>
          <p:nvPr>
            <p:ph type="body" sz="half" idx="1" hasCustomPrompt="1"/>
          </p:nvPr>
        </p:nvSpPr>
        <p:spPr>
          <a:xfrm>
            <a:off x="6979351" y="1186594"/>
            <a:ext cx="6801925" cy="23859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2700"/>
              </a:spcBef>
              <a:buNone/>
              <a:defRPr sz="24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1pPr>
            <a:lvl2pPr marL="670560" indent="-335280">
              <a:spcBef>
                <a:spcPts val="2700"/>
              </a:spcBef>
              <a:defRPr sz="27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2pPr>
            <a:lvl3pPr marL="1005840" indent="-335280">
              <a:spcBef>
                <a:spcPts val="2700"/>
              </a:spcBef>
              <a:defRPr sz="24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3pPr>
            <a:lvl4pPr marL="1341120" indent="-335280">
              <a:spcBef>
                <a:spcPts val="2700"/>
              </a:spcBef>
              <a:defRPr sz="21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4pPr>
            <a:lvl5pPr marL="1676400" indent="-335280">
              <a:spcBef>
                <a:spcPts val="2700"/>
              </a:spcBef>
              <a:defRPr sz="18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1" name="Shape 67"/>
          <p:cNvSpPr>
            <a:spLocks noGrp="1"/>
          </p:cNvSpPr>
          <p:nvPr>
            <p:ph type="body" sz="half" idx="17" hasCustomPrompt="1"/>
          </p:nvPr>
        </p:nvSpPr>
        <p:spPr>
          <a:xfrm>
            <a:off x="7014691" y="4941834"/>
            <a:ext cx="6801925" cy="23859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2700"/>
              </a:spcBef>
              <a:buNone/>
              <a:defRPr sz="24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1pPr>
            <a:lvl2pPr marL="670560" indent="-335280">
              <a:spcBef>
                <a:spcPts val="2700"/>
              </a:spcBef>
              <a:defRPr sz="27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2pPr>
            <a:lvl3pPr marL="1005840" indent="-335280">
              <a:spcBef>
                <a:spcPts val="2700"/>
              </a:spcBef>
              <a:defRPr sz="24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3pPr>
            <a:lvl4pPr marL="1341120" indent="-335280">
              <a:spcBef>
                <a:spcPts val="2700"/>
              </a:spcBef>
              <a:defRPr sz="21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4pPr>
            <a:lvl5pPr marL="1676400" indent="-335280">
              <a:spcBef>
                <a:spcPts val="2700"/>
              </a:spcBef>
              <a:defRPr sz="18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7015163" y="4191354"/>
            <a:ext cx="6801802" cy="517208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en-US" dirty="0"/>
              <a:t>SAMPLE TITLE TEXT</a:t>
            </a:r>
          </a:p>
        </p:txBody>
      </p:sp>
    </p:spTree>
    <p:extLst>
      <p:ext uri="{BB962C8B-B14F-4D97-AF65-F5344CB8AC3E}">
        <p14:creationId xmlns:p14="http://schemas.microsoft.com/office/powerpoint/2010/main" val="15813610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952114"/>
            <a:ext cx="4883207" cy="353943"/>
          </a:xfrm>
          <a:prstGeom prst="rect">
            <a:avLst/>
          </a:prstGeom>
          <a:solidFill>
            <a:srgbClr val="EE315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480" tIns="30480" rIns="30480" bIns="30480" numCol="1" spcCol="22860" rtlCol="0" anchor="ctr">
            <a:spAutoFit/>
          </a:bodyPr>
          <a:lstStyle/>
          <a:p>
            <a:pPr marL="0" marR="0" indent="0" algn="ctr" defTabSz="495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883207" y="4952114"/>
            <a:ext cx="4871290" cy="353943"/>
          </a:xfrm>
          <a:prstGeom prst="rect">
            <a:avLst/>
          </a:prstGeom>
          <a:solidFill>
            <a:srgbClr val="F6CD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480" tIns="30480" rIns="30480" bIns="30480" numCol="1" spcCol="22860" rtlCol="0" anchor="ctr">
            <a:spAutoFit/>
          </a:bodyPr>
          <a:lstStyle/>
          <a:p>
            <a:pPr marL="0" marR="0" indent="0" algn="ctr" defTabSz="495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9754496" y="4952114"/>
            <a:ext cx="4882896" cy="353943"/>
          </a:xfrm>
          <a:prstGeom prst="rect">
            <a:avLst/>
          </a:prstGeom>
          <a:solidFill>
            <a:srgbClr val="EE315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480" tIns="30480" rIns="30480" bIns="30480" numCol="1" spcCol="22860" rtlCol="0" anchor="ctr">
            <a:spAutoFit/>
          </a:bodyPr>
          <a:lstStyle/>
          <a:p>
            <a:pPr marL="0" marR="0" indent="0" algn="ctr" defTabSz="495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Foot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090673" y="7848600"/>
            <a:ext cx="4210543" cy="381000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de-DE" dirty="0"/>
              <a:t>© </a:t>
            </a:r>
            <a:r>
              <a:rPr lang="en-US" dirty="0"/>
              <a:t>2017 AVIXA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152178" y="7848600"/>
            <a:ext cx="318425" cy="283154"/>
          </a:xfrm>
        </p:spPr>
        <p:txBody>
          <a:bodyPr/>
          <a:lstStyle>
            <a:lvl1pPr>
              <a:defRPr b="1" i="0">
                <a:latin typeface="Euclid Flex"/>
                <a:cs typeface="Euclid Flex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40991" y="189961"/>
            <a:ext cx="5205412" cy="1632585"/>
          </a:xfrm>
        </p:spPr>
        <p:txBody>
          <a:bodyPr>
            <a:normAutofit/>
          </a:bodyPr>
          <a:lstStyle>
            <a:lvl1pPr marL="0" indent="0">
              <a:buNone/>
              <a:defRPr sz="4800" b="1" i="0" baseline="0">
                <a:solidFill>
                  <a:srgbClr val="EE3153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en-US"/>
              <a:t>SAMPLE TITLE</a:t>
            </a:r>
            <a:endParaRPr lang="en-US" dirty="0"/>
          </a:p>
        </p:txBody>
      </p:sp>
      <p:sp>
        <p:nvSpPr>
          <p:cNvPr id="21" name="Shape 67"/>
          <p:cNvSpPr>
            <a:spLocks noGrp="1"/>
          </p:cNvSpPr>
          <p:nvPr>
            <p:ph type="body" sz="half" idx="17" hasCustomPrompt="1"/>
          </p:nvPr>
        </p:nvSpPr>
        <p:spPr>
          <a:xfrm>
            <a:off x="348093" y="3338040"/>
            <a:ext cx="3810970" cy="34285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2700"/>
              </a:spcBef>
              <a:buNone/>
              <a:defRPr sz="21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1pPr>
            <a:lvl2pPr marL="670560" indent="-335280">
              <a:spcBef>
                <a:spcPts val="2700"/>
              </a:spcBef>
              <a:defRPr sz="27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2pPr>
            <a:lvl3pPr marL="1005840" indent="-335280">
              <a:spcBef>
                <a:spcPts val="2700"/>
              </a:spcBef>
              <a:defRPr sz="24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3pPr>
            <a:lvl4pPr marL="1341120" indent="-335280">
              <a:spcBef>
                <a:spcPts val="2700"/>
              </a:spcBef>
              <a:defRPr sz="21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4pPr>
            <a:lvl5pPr marL="1676400" indent="-335280">
              <a:spcBef>
                <a:spcPts val="2700"/>
              </a:spcBef>
              <a:defRPr sz="18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48565" y="2587560"/>
            <a:ext cx="3810901" cy="517208"/>
          </a:xfrm>
        </p:spPr>
        <p:txBody>
          <a:bodyPr>
            <a:no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en-US" dirty="0"/>
              <a:t>SAMPLE TITLE TEXT</a:t>
            </a:r>
          </a:p>
        </p:txBody>
      </p:sp>
      <p:sp>
        <p:nvSpPr>
          <p:cNvPr id="16" name="Shape 67"/>
          <p:cNvSpPr>
            <a:spLocks noGrp="1"/>
          </p:cNvSpPr>
          <p:nvPr>
            <p:ph type="body" sz="half" idx="19" hasCustomPrompt="1"/>
          </p:nvPr>
        </p:nvSpPr>
        <p:spPr>
          <a:xfrm>
            <a:off x="5219820" y="3338040"/>
            <a:ext cx="3810970" cy="34285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2700"/>
              </a:spcBef>
              <a:buNone/>
              <a:defRPr sz="21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1pPr>
            <a:lvl2pPr marL="670560" indent="-335280">
              <a:spcBef>
                <a:spcPts val="2700"/>
              </a:spcBef>
              <a:defRPr sz="27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2pPr>
            <a:lvl3pPr marL="1005840" indent="-335280">
              <a:spcBef>
                <a:spcPts val="2700"/>
              </a:spcBef>
              <a:defRPr sz="24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3pPr>
            <a:lvl4pPr marL="1341120" indent="-335280">
              <a:spcBef>
                <a:spcPts val="2700"/>
              </a:spcBef>
              <a:defRPr sz="21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4pPr>
            <a:lvl5pPr marL="1676400" indent="-335280">
              <a:spcBef>
                <a:spcPts val="2700"/>
              </a:spcBef>
              <a:defRPr sz="18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219855" y="2587560"/>
            <a:ext cx="3810901" cy="517208"/>
          </a:xfrm>
        </p:spPr>
        <p:txBody>
          <a:bodyPr>
            <a:no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en-US" dirty="0"/>
              <a:t>SAMPLE TITLE TEXT</a:t>
            </a:r>
          </a:p>
        </p:txBody>
      </p:sp>
      <p:sp>
        <p:nvSpPr>
          <p:cNvPr id="18" name="Shape 67"/>
          <p:cNvSpPr>
            <a:spLocks noGrp="1"/>
          </p:cNvSpPr>
          <p:nvPr>
            <p:ph type="body" sz="half" idx="21" hasCustomPrompt="1"/>
          </p:nvPr>
        </p:nvSpPr>
        <p:spPr>
          <a:xfrm>
            <a:off x="10090673" y="3338040"/>
            <a:ext cx="3810970" cy="34285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2700"/>
              </a:spcBef>
              <a:buNone/>
              <a:defRPr sz="21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1pPr>
            <a:lvl2pPr marL="670560" indent="-335280">
              <a:spcBef>
                <a:spcPts val="2700"/>
              </a:spcBef>
              <a:defRPr sz="27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2pPr>
            <a:lvl3pPr marL="1005840" indent="-335280">
              <a:spcBef>
                <a:spcPts val="2700"/>
              </a:spcBef>
              <a:defRPr sz="24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3pPr>
            <a:lvl4pPr marL="1341120" indent="-335280">
              <a:spcBef>
                <a:spcPts val="2700"/>
              </a:spcBef>
              <a:defRPr sz="21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4pPr>
            <a:lvl5pPr marL="1676400" indent="-335280">
              <a:spcBef>
                <a:spcPts val="2700"/>
              </a:spcBef>
              <a:defRPr sz="18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10091145" y="2587560"/>
            <a:ext cx="3810901" cy="517208"/>
          </a:xfrm>
        </p:spPr>
        <p:txBody>
          <a:bodyPr>
            <a:noAutofit/>
          </a:bodyPr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en-US" dirty="0"/>
              <a:t>SAMPLE TITLE TEXT</a:t>
            </a:r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4352091" y="-39172"/>
            <a:ext cx="10317736" cy="8303676"/>
          </a:xfrm>
          <a:custGeom>
            <a:avLst/>
            <a:gdLst>
              <a:gd name="connsiteX0" fmla="*/ 0 w 13338572"/>
              <a:gd name="connsiteY0" fmla="*/ 13795772 h 13795772"/>
              <a:gd name="connsiteX1" fmla="*/ 3334643 w 13338572"/>
              <a:gd name="connsiteY1" fmla="*/ 0 h 13795772"/>
              <a:gd name="connsiteX2" fmla="*/ 13338572 w 13338572"/>
              <a:gd name="connsiteY2" fmla="*/ 0 h 13795772"/>
              <a:gd name="connsiteX3" fmla="*/ 10003929 w 13338572"/>
              <a:gd name="connsiteY3" fmla="*/ 13795772 h 13795772"/>
              <a:gd name="connsiteX4" fmla="*/ 0 w 13338572"/>
              <a:gd name="connsiteY4" fmla="*/ 13795772 h 13795772"/>
              <a:gd name="connsiteX0" fmla="*/ 0 w 13338572"/>
              <a:gd name="connsiteY0" fmla="*/ 13795772 h 13795772"/>
              <a:gd name="connsiteX1" fmla="*/ 58043 w 13338572"/>
              <a:gd name="connsiteY1" fmla="*/ 25400 h 13795772"/>
              <a:gd name="connsiteX2" fmla="*/ 13338572 w 13338572"/>
              <a:gd name="connsiteY2" fmla="*/ 0 h 13795772"/>
              <a:gd name="connsiteX3" fmla="*/ 10003929 w 13338572"/>
              <a:gd name="connsiteY3" fmla="*/ 13795772 h 13795772"/>
              <a:gd name="connsiteX4" fmla="*/ 0 w 13338572"/>
              <a:gd name="connsiteY4" fmla="*/ 13795772 h 13795772"/>
              <a:gd name="connsiteX0" fmla="*/ 0 w 13338572"/>
              <a:gd name="connsiteY0" fmla="*/ 13795772 h 13795772"/>
              <a:gd name="connsiteX1" fmla="*/ 32643 w 13338572"/>
              <a:gd name="connsiteY1" fmla="*/ 0 h 13795772"/>
              <a:gd name="connsiteX2" fmla="*/ 13338572 w 13338572"/>
              <a:gd name="connsiteY2" fmla="*/ 0 h 13795772"/>
              <a:gd name="connsiteX3" fmla="*/ 10003929 w 13338572"/>
              <a:gd name="connsiteY3" fmla="*/ 13795772 h 13795772"/>
              <a:gd name="connsiteX4" fmla="*/ 0 w 13338572"/>
              <a:gd name="connsiteY4" fmla="*/ 13795772 h 13795772"/>
              <a:gd name="connsiteX0" fmla="*/ 0 w 17529572"/>
              <a:gd name="connsiteY0" fmla="*/ 13821172 h 13821172"/>
              <a:gd name="connsiteX1" fmla="*/ 32643 w 17529572"/>
              <a:gd name="connsiteY1" fmla="*/ 25400 h 13821172"/>
              <a:gd name="connsiteX2" fmla="*/ 17529572 w 17529572"/>
              <a:gd name="connsiteY2" fmla="*/ 0 h 13821172"/>
              <a:gd name="connsiteX3" fmla="*/ 10003929 w 17529572"/>
              <a:gd name="connsiteY3" fmla="*/ 13821172 h 13821172"/>
              <a:gd name="connsiteX4" fmla="*/ 0 w 17529572"/>
              <a:gd name="connsiteY4" fmla="*/ 13821172 h 13821172"/>
              <a:gd name="connsiteX0" fmla="*/ 0 w 17529572"/>
              <a:gd name="connsiteY0" fmla="*/ 13821172 h 13821172"/>
              <a:gd name="connsiteX1" fmla="*/ 32643 w 17529572"/>
              <a:gd name="connsiteY1" fmla="*/ 25400 h 13821172"/>
              <a:gd name="connsiteX2" fmla="*/ 17529572 w 17529572"/>
              <a:gd name="connsiteY2" fmla="*/ 0 h 13821172"/>
              <a:gd name="connsiteX3" fmla="*/ 12366129 w 17529572"/>
              <a:gd name="connsiteY3" fmla="*/ 13821172 h 13821172"/>
              <a:gd name="connsiteX4" fmla="*/ 0 w 17529572"/>
              <a:gd name="connsiteY4" fmla="*/ 13821172 h 13821172"/>
              <a:gd name="connsiteX0" fmla="*/ 18157 w 17547729"/>
              <a:gd name="connsiteY0" fmla="*/ 13821172 h 13821172"/>
              <a:gd name="connsiteX1" fmla="*/ 0 w 17547729"/>
              <a:gd name="connsiteY1" fmla="*/ 0 h 13821172"/>
              <a:gd name="connsiteX2" fmla="*/ 17547729 w 17547729"/>
              <a:gd name="connsiteY2" fmla="*/ 0 h 13821172"/>
              <a:gd name="connsiteX3" fmla="*/ 12384286 w 17547729"/>
              <a:gd name="connsiteY3" fmla="*/ 13821172 h 13821172"/>
              <a:gd name="connsiteX4" fmla="*/ 18157 w 17547729"/>
              <a:gd name="connsiteY4" fmla="*/ 13821172 h 13821172"/>
              <a:gd name="connsiteX0" fmla="*/ 18157 w 17547729"/>
              <a:gd name="connsiteY0" fmla="*/ 13821172 h 13821172"/>
              <a:gd name="connsiteX1" fmla="*/ 0 w 17547729"/>
              <a:gd name="connsiteY1" fmla="*/ 0 h 13821172"/>
              <a:gd name="connsiteX2" fmla="*/ 17547729 w 17547729"/>
              <a:gd name="connsiteY2" fmla="*/ 0 h 13821172"/>
              <a:gd name="connsiteX3" fmla="*/ 10301486 w 17547729"/>
              <a:gd name="connsiteY3" fmla="*/ 13821172 h 13821172"/>
              <a:gd name="connsiteX4" fmla="*/ 18157 w 17547729"/>
              <a:gd name="connsiteY4" fmla="*/ 13821172 h 13821172"/>
              <a:gd name="connsiteX0" fmla="*/ 18157 w 17547729"/>
              <a:gd name="connsiteY0" fmla="*/ 13821172 h 13821172"/>
              <a:gd name="connsiteX1" fmla="*/ 0 w 17547729"/>
              <a:gd name="connsiteY1" fmla="*/ 0 h 13821172"/>
              <a:gd name="connsiteX2" fmla="*/ 17547729 w 17547729"/>
              <a:gd name="connsiteY2" fmla="*/ 0 h 13821172"/>
              <a:gd name="connsiteX3" fmla="*/ 9793486 w 17547729"/>
              <a:gd name="connsiteY3" fmla="*/ 13821172 h 13821172"/>
              <a:gd name="connsiteX4" fmla="*/ 18157 w 17547729"/>
              <a:gd name="connsiteY4" fmla="*/ 13821172 h 13821172"/>
              <a:gd name="connsiteX0" fmla="*/ 18157 w 18106528"/>
              <a:gd name="connsiteY0" fmla="*/ 13821172 h 13821172"/>
              <a:gd name="connsiteX1" fmla="*/ 0 w 18106528"/>
              <a:gd name="connsiteY1" fmla="*/ 0 h 13821172"/>
              <a:gd name="connsiteX2" fmla="*/ 18106528 w 18106528"/>
              <a:gd name="connsiteY2" fmla="*/ 0 h 13821172"/>
              <a:gd name="connsiteX3" fmla="*/ 9793486 w 18106528"/>
              <a:gd name="connsiteY3" fmla="*/ 13821172 h 13821172"/>
              <a:gd name="connsiteX4" fmla="*/ 18157 w 18106528"/>
              <a:gd name="connsiteY4" fmla="*/ 13821172 h 13821172"/>
              <a:gd name="connsiteX0" fmla="*/ 18157 w 9793486"/>
              <a:gd name="connsiteY0" fmla="*/ 13821172 h 13821172"/>
              <a:gd name="connsiteX1" fmla="*/ 0 w 9793486"/>
              <a:gd name="connsiteY1" fmla="*/ 0 h 13821172"/>
              <a:gd name="connsiteX2" fmla="*/ 8429128 w 9793486"/>
              <a:gd name="connsiteY2" fmla="*/ 0 h 13821172"/>
              <a:gd name="connsiteX3" fmla="*/ 9793486 w 9793486"/>
              <a:gd name="connsiteY3" fmla="*/ 13821172 h 13821172"/>
              <a:gd name="connsiteX4" fmla="*/ 18157 w 9793486"/>
              <a:gd name="connsiteY4" fmla="*/ 13821172 h 13821172"/>
              <a:gd name="connsiteX0" fmla="*/ 18157 w 16397486"/>
              <a:gd name="connsiteY0" fmla="*/ 13821172 h 13871972"/>
              <a:gd name="connsiteX1" fmla="*/ 0 w 16397486"/>
              <a:gd name="connsiteY1" fmla="*/ 0 h 13871972"/>
              <a:gd name="connsiteX2" fmla="*/ 8429128 w 16397486"/>
              <a:gd name="connsiteY2" fmla="*/ 0 h 13871972"/>
              <a:gd name="connsiteX3" fmla="*/ 16397486 w 16397486"/>
              <a:gd name="connsiteY3" fmla="*/ 13871972 h 13871972"/>
              <a:gd name="connsiteX4" fmla="*/ 18157 w 16397486"/>
              <a:gd name="connsiteY4" fmla="*/ 13821172 h 13871972"/>
              <a:gd name="connsiteX0" fmla="*/ 18157 w 16397486"/>
              <a:gd name="connsiteY0" fmla="*/ 13821172 h 13871972"/>
              <a:gd name="connsiteX1" fmla="*/ 0 w 16397486"/>
              <a:gd name="connsiteY1" fmla="*/ 0 h 13871972"/>
              <a:gd name="connsiteX2" fmla="*/ 10740528 w 16397486"/>
              <a:gd name="connsiteY2" fmla="*/ 0 h 13871972"/>
              <a:gd name="connsiteX3" fmla="*/ 16397486 w 16397486"/>
              <a:gd name="connsiteY3" fmla="*/ 13871972 h 13871972"/>
              <a:gd name="connsiteX4" fmla="*/ 18157 w 16397486"/>
              <a:gd name="connsiteY4" fmla="*/ 13821172 h 13871972"/>
              <a:gd name="connsiteX0" fmla="*/ 18157 w 18708886"/>
              <a:gd name="connsiteY0" fmla="*/ 13821172 h 13871972"/>
              <a:gd name="connsiteX1" fmla="*/ 0 w 18708886"/>
              <a:gd name="connsiteY1" fmla="*/ 0 h 13871972"/>
              <a:gd name="connsiteX2" fmla="*/ 10740528 w 18708886"/>
              <a:gd name="connsiteY2" fmla="*/ 0 h 13871972"/>
              <a:gd name="connsiteX3" fmla="*/ 18708886 w 18708886"/>
              <a:gd name="connsiteY3" fmla="*/ 13871972 h 13871972"/>
              <a:gd name="connsiteX4" fmla="*/ 18157 w 18708886"/>
              <a:gd name="connsiteY4" fmla="*/ 13821172 h 13871972"/>
              <a:gd name="connsiteX0" fmla="*/ 18157 w 18683486"/>
              <a:gd name="connsiteY0" fmla="*/ 13821172 h 13821172"/>
              <a:gd name="connsiteX1" fmla="*/ 0 w 18683486"/>
              <a:gd name="connsiteY1" fmla="*/ 0 h 13821172"/>
              <a:gd name="connsiteX2" fmla="*/ 10740528 w 18683486"/>
              <a:gd name="connsiteY2" fmla="*/ 0 h 13821172"/>
              <a:gd name="connsiteX3" fmla="*/ 18683486 w 18683486"/>
              <a:gd name="connsiteY3" fmla="*/ 13770372 h 13821172"/>
              <a:gd name="connsiteX4" fmla="*/ 18157 w 18683486"/>
              <a:gd name="connsiteY4" fmla="*/ 13821172 h 13821172"/>
              <a:gd name="connsiteX0" fmla="*/ 18157 w 18734286"/>
              <a:gd name="connsiteY0" fmla="*/ 13821172 h 13821172"/>
              <a:gd name="connsiteX1" fmla="*/ 0 w 18734286"/>
              <a:gd name="connsiteY1" fmla="*/ 0 h 13821172"/>
              <a:gd name="connsiteX2" fmla="*/ 10740528 w 18734286"/>
              <a:gd name="connsiteY2" fmla="*/ 0 h 13821172"/>
              <a:gd name="connsiteX3" fmla="*/ 18734286 w 18734286"/>
              <a:gd name="connsiteY3" fmla="*/ 13821172 h 13821172"/>
              <a:gd name="connsiteX4" fmla="*/ 18157 w 18734286"/>
              <a:gd name="connsiteY4" fmla="*/ 13821172 h 13821172"/>
              <a:gd name="connsiteX0" fmla="*/ 18 w 18716147"/>
              <a:gd name="connsiteY0" fmla="*/ 13821172 h 13821172"/>
              <a:gd name="connsiteX1" fmla="*/ 1531261 w 18716147"/>
              <a:gd name="connsiteY1" fmla="*/ 0 h 13821172"/>
              <a:gd name="connsiteX2" fmla="*/ 10722389 w 18716147"/>
              <a:gd name="connsiteY2" fmla="*/ 0 h 13821172"/>
              <a:gd name="connsiteX3" fmla="*/ 18716147 w 18716147"/>
              <a:gd name="connsiteY3" fmla="*/ 13821172 h 13821172"/>
              <a:gd name="connsiteX4" fmla="*/ 18 w 18716147"/>
              <a:gd name="connsiteY4" fmla="*/ 13821172 h 13821172"/>
              <a:gd name="connsiteX0" fmla="*/ 565 w 17218094"/>
              <a:gd name="connsiteY0" fmla="*/ 13846572 h 13846572"/>
              <a:gd name="connsiteX1" fmla="*/ 33208 w 17218094"/>
              <a:gd name="connsiteY1" fmla="*/ 0 h 13846572"/>
              <a:gd name="connsiteX2" fmla="*/ 9224336 w 17218094"/>
              <a:gd name="connsiteY2" fmla="*/ 0 h 13846572"/>
              <a:gd name="connsiteX3" fmla="*/ 17218094 w 17218094"/>
              <a:gd name="connsiteY3" fmla="*/ 13821172 h 13846572"/>
              <a:gd name="connsiteX4" fmla="*/ 565 w 17218094"/>
              <a:gd name="connsiteY4" fmla="*/ 13846572 h 13846572"/>
              <a:gd name="connsiteX0" fmla="*/ 43557 w 17184886"/>
              <a:gd name="connsiteY0" fmla="*/ 13846572 h 13846572"/>
              <a:gd name="connsiteX1" fmla="*/ 0 w 17184886"/>
              <a:gd name="connsiteY1" fmla="*/ 0 h 13846572"/>
              <a:gd name="connsiteX2" fmla="*/ 9191128 w 17184886"/>
              <a:gd name="connsiteY2" fmla="*/ 0 h 13846572"/>
              <a:gd name="connsiteX3" fmla="*/ 17184886 w 17184886"/>
              <a:gd name="connsiteY3" fmla="*/ 13821172 h 13846572"/>
              <a:gd name="connsiteX4" fmla="*/ 43557 w 17184886"/>
              <a:gd name="connsiteY4" fmla="*/ 13846572 h 13846572"/>
              <a:gd name="connsiteX0" fmla="*/ 564 w 17218093"/>
              <a:gd name="connsiteY0" fmla="*/ 13821172 h 13821172"/>
              <a:gd name="connsiteX1" fmla="*/ 33207 w 17218093"/>
              <a:gd name="connsiteY1" fmla="*/ 0 h 13821172"/>
              <a:gd name="connsiteX2" fmla="*/ 9224335 w 17218093"/>
              <a:gd name="connsiteY2" fmla="*/ 0 h 13821172"/>
              <a:gd name="connsiteX3" fmla="*/ 17218093 w 17218093"/>
              <a:gd name="connsiteY3" fmla="*/ 13821172 h 13821172"/>
              <a:gd name="connsiteX4" fmla="*/ 564 w 17218093"/>
              <a:gd name="connsiteY4" fmla="*/ 13821172 h 13821172"/>
              <a:gd name="connsiteX0" fmla="*/ 18157 w 17184886"/>
              <a:gd name="connsiteY0" fmla="*/ 13846572 h 13846572"/>
              <a:gd name="connsiteX1" fmla="*/ 0 w 17184886"/>
              <a:gd name="connsiteY1" fmla="*/ 0 h 13846572"/>
              <a:gd name="connsiteX2" fmla="*/ 9191128 w 17184886"/>
              <a:gd name="connsiteY2" fmla="*/ 0 h 13846572"/>
              <a:gd name="connsiteX3" fmla="*/ 17184886 w 17184886"/>
              <a:gd name="connsiteY3" fmla="*/ 13821172 h 13846572"/>
              <a:gd name="connsiteX4" fmla="*/ 18157 w 17184886"/>
              <a:gd name="connsiteY4" fmla="*/ 13846572 h 13846572"/>
              <a:gd name="connsiteX0" fmla="*/ 276 w 17268605"/>
              <a:gd name="connsiteY0" fmla="*/ 13821172 h 13821172"/>
              <a:gd name="connsiteX1" fmla="*/ 83719 w 17268605"/>
              <a:gd name="connsiteY1" fmla="*/ 0 h 13821172"/>
              <a:gd name="connsiteX2" fmla="*/ 9274847 w 17268605"/>
              <a:gd name="connsiteY2" fmla="*/ 0 h 13821172"/>
              <a:gd name="connsiteX3" fmla="*/ 17268605 w 17268605"/>
              <a:gd name="connsiteY3" fmla="*/ 13821172 h 13821172"/>
              <a:gd name="connsiteX4" fmla="*/ 276 w 17268605"/>
              <a:gd name="connsiteY4" fmla="*/ 13821172 h 13821172"/>
              <a:gd name="connsiteX0" fmla="*/ 1049 w 17196226"/>
              <a:gd name="connsiteY0" fmla="*/ 13839460 h 13839460"/>
              <a:gd name="connsiteX1" fmla="*/ 11340 w 17196226"/>
              <a:gd name="connsiteY1" fmla="*/ 0 h 13839460"/>
              <a:gd name="connsiteX2" fmla="*/ 9202468 w 17196226"/>
              <a:gd name="connsiteY2" fmla="*/ 0 h 13839460"/>
              <a:gd name="connsiteX3" fmla="*/ 17196226 w 17196226"/>
              <a:gd name="connsiteY3" fmla="*/ 13821172 h 13839460"/>
              <a:gd name="connsiteX4" fmla="*/ 1049 w 17196226"/>
              <a:gd name="connsiteY4" fmla="*/ 13839460 h 1383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6226" h="13839460">
                <a:moveTo>
                  <a:pt x="1049" y="13839460"/>
                </a:moveTo>
                <a:cubicBezTo>
                  <a:pt x="-5003" y="9232403"/>
                  <a:pt x="17392" y="4607057"/>
                  <a:pt x="11340" y="0"/>
                </a:cubicBezTo>
                <a:lnTo>
                  <a:pt x="9202468" y="0"/>
                </a:lnTo>
                <a:lnTo>
                  <a:pt x="17196226" y="13821172"/>
                </a:lnTo>
                <a:lnTo>
                  <a:pt x="1049" y="1383946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7152178" y="7848600"/>
            <a:ext cx="318425" cy="28315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EE3153"/>
                </a:solidFill>
                <a:latin typeface="Euclid Flex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hape 66"/>
          <p:cNvSpPr>
            <a:spLocks noGrp="1"/>
          </p:cNvSpPr>
          <p:nvPr>
            <p:ph type="title" hasCustomPrompt="1"/>
          </p:nvPr>
        </p:nvSpPr>
        <p:spPr>
          <a:xfrm>
            <a:off x="518160" y="494925"/>
            <a:ext cx="6807343" cy="11541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1" i="0">
                <a:solidFill>
                  <a:srgbClr val="EE3153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r>
              <a:rPr lang="en-US" dirty="0"/>
              <a:t>SAMPLE TITLE TEXT</a:t>
            </a:r>
            <a:endParaRPr dirty="0"/>
          </a:p>
        </p:txBody>
      </p:sp>
      <p:sp>
        <p:nvSpPr>
          <p:cNvPr id="15" name="Shape 67"/>
          <p:cNvSpPr>
            <a:spLocks noGrp="1"/>
          </p:cNvSpPr>
          <p:nvPr>
            <p:ph type="body" sz="half" idx="1"/>
          </p:nvPr>
        </p:nvSpPr>
        <p:spPr>
          <a:xfrm>
            <a:off x="518160" y="1943100"/>
            <a:ext cx="4191000" cy="5134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335280" indent="-335280">
              <a:spcBef>
                <a:spcPts val="2700"/>
              </a:spcBef>
              <a:defRPr sz="3000">
                <a:solidFill>
                  <a:srgbClr val="EE3153"/>
                </a:solidFill>
                <a:latin typeface="Apercu Pro" charset="0"/>
                <a:ea typeface="Apercu Pro" charset="0"/>
                <a:cs typeface="Apercu Pro" charset="0"/>
              </a:defRPr>
            </a:lvl1pPr>
            <a:lvl2pPr marL="670560" indent="-335280">
              <a:spcBef>
                <a:spcPts val="2700"/>
              </a:spcBef>
              <a:defRPr sz="2700">
                <a:solidFill>
                  <a:srgbClr val="EE3153"/>
                </a:solidFill>
                <a:latin typeface="Apercu Pro" charset="0"/>
                <a:ea typeface="Apercu Pro" charset="0"/>
                <a:cs typeface="Apercu Pro" charset="0"/>
              </a:defRPr>
            </a:lvl2pPr>
            <a:lvl3pPr marL="1005840" indent="-335280">
              <a:spcBef>
                <a:spcPts val="2700"/>
              </a:spcBef>
              <a:defRPr sz="2400">
                <a:solidFill>
                  <a:srgbClr val="EE3153"/>
                </a:solidFill>
                <a:latin typeface="Apercu Pro" charset="0"/>
                <a:ea typeface="Apercu Pro" charset="0"/>
                <a:cs typeface="Apercu Pro" charset="0"/>
              </a:defRPr>
            </a:lvl3pPr>
            <a:lvl4pPr marL="1341120" indent="-335280">
              <a:spcBef>
                <a:spcPts val="2700"/>
              </a:spcBef>
              <a:defRPr sz="2100">
                <a:solidFill>
                  <a:srgbClr val="EE3153"/>
                </a:solidFill>
                <a:latin typeface="Apercu Pro" charset="0"/>
                <a:ea typeface="Apercu Pro" charset="0"/>
                <a:cs typeface="Apercu Pro" charset="0"/>
              </a:defRPr>
            </a:lvl4pPr>
            <a:lvl5pPr marL="1676400" indent="-335280">
              <a:spcBef>
                <a:spcPts val="2700"/>
              </a:spcBef>
              <a:defRPr sz="1800">
                <a:solidFill>
                  <a:srgbClr val="EE3153"/>
                </a:solidFill>
                <a:latin typeface="Apercu Pro" charset="0"/>
                <a:ea typeface="Apercu Pro" charset="0"/>
                <a:cs typeface="Apercu Pro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090673" y="7848600"/>
            <a:ext cx="4210543" cy="381000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de-DE" dirty="0"/>
              <a:t>© </a:t>
            </a:r>
            <a:r>
              <a:rPr lang="en-US" dirty="0"/>
              <a:t>2017 AVIXA</a:t>
            </a:r>
          </a:p>
        </p:txBody>
      </p:sp>
    </p:spTree>
    <p:extLst>
      <p:ext uri="{BB962C8B-B14F-4D97-AF65-F5344CB8AC3E}">
        <p14:creationId xmlns:p14="http://schemas.microsoft.com/office/powerpoint/2010/main" val="139691818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vixa-gradient-swatch-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2263" y="-23932"/>
            <a:ext cx="16554926" cy="827746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345" y="-8205344"/>
            <a:ext cx="32070317" cy="2599695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439921" y="1449705"/>
            <a:ext cx="4350068" cy="5133975"/>
          </a:xfrm>
        </p:spPr>
        <p:txBody>
          <a:bodyPr>
            <a:normAutofit/>
          </a:bodyPr>
          <a:lstStyle>
            <a:lvl1pPr marL="0" indent="0" algn="r">
              <a:buNone/>
              <a:defRPr sz="5800" b="1" i="0">
                <a:solidFill>
                  <a:srgbClr val="EE3153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en-US" dirty="0"/>
              <a:t>Short Paragraph of Stacked Text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090673" y="7848600"/>
            <a:ext cx="4210543" cy="381000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rgbClr val="EE3153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de-DE" dirty="0"/>
              <a:t>© </a:t>
            </a:r>
            <a:r>
              <a:rPr lang="en-US" dirty="0"/>
              <a:t>2017 AVIXA</a:t>
            </a:r>
          </a:p>
        </p:txBody>
      </p:sp>
    </p:spTree>
    <p:extLst>
      <p:ext uri="{BB962C8B-B14F-4D97-AF65-F5344CB8AC3E}">
        <p14:creationId xmlns:p14="http://schemas.microsoft.com/office/powerpoint/2010/main" val="194169036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58139" y="3937828"/>
            <a:ext cx="7164641" cy="353943"/>
          </a:xfrm>
          <a:prstGeom prst="rect">
            <a:avLst/>
          </a:prstGeom>
          <a:solidFill>
            <a:srgbClr val="EE315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480" tIns="30480" rIns="30480" bIns="30480" numCol="1" spcCol="22860" rtlCol="0" anchor="ctr">
            <a:spAutoFit/>
          </a:bodyPr>
          <a:lstStyle/>
          <a:p>
            <a:pPr marL="0" marR="0" indent="0" algn="ctr" defTabSz="495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7465759" cy="8229600"/>
          </a:xfrm>
          <a:prstGeom prst="rect">
            <a:avLst/>
          </a:prstGeom>
        </p:spPr>
        <p:txBody>
          <a:bodyPr lIns="54863" tIns="27431" rIns="54863" bIns="27431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290560" y="274320"/>
            <a:ext cx="5684520" cy="6751320"/>
          </a:xfrm>
        </p:spPr>
        <p:txBody>
          <a:bodyPr/>
          <a:lstStyle>
            <a:lvl1pPr marL="0" indent="0">
              <a:buNone/>
              <a:defRPr sz="4000" b="1" i="0" baseline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  <a:lvl2pPr marL="381000" indent="0">
              <a:buNone/>
              <a:defRPr b="0" i="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2pPr>
            <a:lvl3pPr marL="762000" indent="0">
              <a:buNone/>
              <a:defRPr b="0" i="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3pPr>
            <a:lvl4pPr marL="1143000" indent="0">
              <a:buNone/>
              <a:defRPr b="0" i="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4pPr>
            <a:lvl5pPr marL="1524000" indent="0">
              <a:buNone/>
              <a:defRPr b="0" i="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5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0090673" y="7848600"/>
            <a:ext cx="4210543" cy="381000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de-DE" dirty="0"/>
              <a:t>© </a:t>
            </a:r>
            <a:r>
              <a:rPr lang="en-US" dirty="0"/>
              <a:t>2017 AVIXA</a:t>
            </a:r>
          </a:p>
        </p:txBody>
      </p:sp>
    </p:spTree>
    <p:extLst>
      <p:ext uri="{BB962C8B-B14F-4D97-AF65-F5344CB8AC3E}">
        <p14:creationId xmlns:p14="http://schemas.microsoft.com/office/powerpoint/2010/main" val="174834961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7465759" cy="8229600"/>
          </a:xfrm>
          <a:prstGeom prst="rect">
            <a:avLst/>
          </a:prstGeom>
        </p:spPr>
        <p:txBody>
          <a:bodyPr lIns="54863" tIns="27431" rIns="54863" bIns="27431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picture</a:t>
            </a:r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7458139" y="3937828"/>
            <a:ext cx="7164641" cy="353943"/>
          </a:xfrm>
          <a:prstGeom prst="rect">
            <a:avLst/>
          </a:prstGeom>
          <a:solidFill>
            <a:srgbClr val="F6CD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480" tIns="30480" rIns="30480" bIns="30480" numCol="1" spcCol="22860" rtlCol="0" anchor="ctr">
            <a:spAutoFit/>
          </a:bodyPr>
          <a:lstStyle/>
          <a:p>
            <a:pPr marL="0" marR="0" indent="0" algn="ctr" defTabSz="495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290560" y="274320"/>
            <a:ext cx="5684520" cy="6751320"/>
          </a:xfrm>
        </p:spPr>
        <p:txBody>
          <a:bodyPr/>
          <a:lstStyle>
            <a:lvl1pPr marL="0" indent="0">
              <a:buNone/>
              <a:defRPr sz="4000" b="1" i="0" baseline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  <a:lvl2pPr marL="381000" indent="0">
              <a:buNone/>
              <a:defRPr b="0" i="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2pPr>
            <a:lvl3pPr marL="762000" indent="0">
              <a:buNone/>
              <a:defRPr b="0" i="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3pPr>
            <a:lvl4pPr marL="1143000" indent="0">
              <a:buNone/>
              <a:defRPr b="0" i="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4pPr>
            <a:lvl5pPr marL="1524000" indent="0">
              <a:buNone/>
              <a:defRPr b="0" i="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5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0090673" y="7848600"/>
            <a:ext cx="4210543" cy="381000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de-DE" dirty="0"/>
              <a:t>© </a:t>
            </a:r>
            <a:r>
              <a:rPr lang="en-US" dirty="0"/>
              <a:t>2017 AVIXA</a:t>
            </a:r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ver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32460" y="2396654"/>
            <a:ext cx="6515101" cy="1005676"/>
          </a:xfrm>
        </p:spPr>
        <p:txBody>
          <a:bodyPr anchor="t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r>
              <a:rPr lang="en-US" dirty="0"/>
              <a:t>SAMPLE TITLE TEXT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32459" y="3402330"/>
            <a:ext cx="6515101" cy="1404802"/>
          </a:xfrm>
        </p:spPr>
        <p:txBody>
          <a:bodyPr anchor="t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en-US" dirty="0"/>
              <a:t>SAMPLE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4630400" cy="8229600"/>
          </a:xfrm>
          <a:prstGeom prst="rect">
            <a:avLst/>
          </a:prstGeom>
        </p:spPr>
        <p:txBody>
          <a:bodyPr lIns="54863" tIns="27431" rIns="54863" bIns="27431" anchor="t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Optional Full Width Video Slide – Click to add video </a:t>
            </a:r>
            <a:endParaRPr dirty="0"/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7152178" y="7848600"/>
            <a:ext cx="318425" cy="28315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Euclid Flex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8057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oot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8"/>
          <p:cNvSpPr>
            <a:spLocks noGrp="1"/>
          </p:cNvSpPr>
          <p:nvPr>
            <p:ph type="sldNum" sz="quarter" idx="2"/>
          </p:nvPr>
        </p:nvSpPr>
        <p:spPr>
          <a:xfrm>
            <a:off x="7153953" y="7851648"/>
            <a:ext cx="318425" cy="283154"/>
          </a:xfrm>
          <a:prstGeom prst="rect">
            <a:avLst/>
          </a:prstGeom>
        </p:spPr>
        <p:txBody>
          <a:bodyPr anchor="t"/>
          <a:lstStyle>
            <a:lvl1pPr algn="ctr">
              <a:defRPr sz="1400" b="1" i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090673" y="7848600"/>
            <a:ext cx="4210543" cy="381000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de-DE" dirty="0"/>
              <a:t>© </a:t>
            </a:r>
            <a:r>
              <a:rPr lang="en-US" dirty="0"/>
              <a:t>2017 AVIXA</a:t>
            </a:r>
          </a:p>
        </p:txBody>
      </p:sp>
      <p:sp>
        <p:nvSpPr>
          <p:cNvPr id="8" name="Shape 66"/>
          <p:cNvSpPr>
            <a:spLocks noGrp="1"/>
          </p:cNvSpPr>
          <p:nvPr>
            <p:ph type="title" hasCustomPrompt="1"/>
          </p:nvPr>
        </p:nvSpPr>
        <p:spPr>
          <a:xfrm>
            <a:off x="562736" y="494925"/>
            <a:ext cx="13500736" cy="11541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1" i="0"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r>
              <a:rPr lang="en-US" dirty="0"/>
              <a:t>SAMPLE TITLE TEXT</a:t>
            </a:r>
            <a:endParaRPr dirty="0"/>
          </a:p>
        </p:txBody>
      </p:sp>
      <p:sp>
        <p:nvSpPr>
          <p:cNvPr id="9" name="Shape 67"/>
          <p:cNvSpPr>
            <a:spLocks noGrp="1"/>
          </p:cNvSpPr>
          <p:nvPr>
            <p:ph type="body" sz="half" idx="1"/>
          </p:nvPr>
        </p:nvSpPr>
        <p:spPr>
          <a:xfrm>
            <a:off x="562736" y="1943100"/>
            <a:ext cx="13500736" cy="5134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335280" indent="-335280">
              <a:spcBef>
                <a:spcPts val="2700"/>
              </a:spcBef>
              <a:defRPr sz="3000">
                <a:latin typeface="Apercu Pro" charset="0"/>
                <a:ea typeface="Apercu Pro" charset="0"/>
                <a:cs typeface="Apercu Pro" charset="0"/>
              </a:defRPr>
            </a:lvl1pPr>
            <a:lvl2pPr marL="670560" indent="-335280">
              <a:spcBef>
                <a:spcPts val="2700"/>
              </a:spcBef>
              <a:defRPr sz="2700">
                <a:latin typeface="Apercu Pro" charset="0"/>
                <a:ea typeface="Apercu Pro" charset="0"/>
                <a:cs typeface="Apercu Pro" charset="0"/>
              </a:defRPr>
            </a:lvl2pPr>
            <a:lvl3pPr marL="1005840" indent="-335280">
              <a:spcBef>
                <a:spcPts val="2700"/>
              </a:spcBef>
              <a:defRPr sz="2400">
                <a:latin typeface="Apercu Pro" charset="0"/>
                <a:ea typeface="Apercu Pro" charset="0"/>
                <a:cs typeface="Apercu Pro" charset="0"/>
              </a:defRPr>
            </a:lvl3pPr>
            <a:lvl4pPr marL="1341120" indent="-335280">
              <a:spcBef>
                <a:spcPts val="2700"/>
              </a:spcBef>
              <a:defRPr sz="2100">
                <a:latin typeface="Apercu Pro" charset="0"/>
                <a:ea typeface="Apercu Pro" charset="0"/>
                <a:cs typeface="Apercu Pro" charset="0"/>
              </a:defRPr>
            </a:lvl4pPr>
            <a:lvl5pPr marL="1676400" indent="-335280">
              <a:spcBef>
                <a:spcPts val="2700"/>
              </a:spcBef>
              <a:defRPr sz="1800">
                <a:latin typeface="Apercu Pro" charset="0"/>
                <a:ea typeface="Apercu Pro" charset="0"/>
                <a:cs typeface="Apercu Pro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8439933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Bullets">
    <p:bg>
      <p:bgPr>
        <a:solidFill>
          <a:srgbClr val="EE3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oot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8"/>
          <p:cNvSpPr>
            <a:spLocks noGrp="1"/>
          </p:cNvSpPr>
          <p:nvPr>
            <p:ph type="sldNum" sz="quarter" idx="2"/>
          </p:nvPr>
        </p:nvSpPr>
        <p:spPr>
          <a:xfrm>
            <a:off x="7153953" y="7851648"/>
            <a:ext cx="318425" cy="283154"/>
          </a:xfrm>
          <a:prstGeom prst="rect">
            <a:avLst/>
          </a:prstGeom>
        </p:spPr>
        <p:txBody>
          <a:bodyPr anchor="t"/>
          <a:lstStyle>
            <a:lvl1pPr algn="ctr">
              <a:defRPr sz="1400" b="1" i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090673" y="7848600"/>
            <a:ext cx="4210543" cy="381000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de-DE" dirty="0"/>
              <a:t>© </a:t>
            </a:r>
            <a:r>
              <a:rPr lang="en-US" dirty="0"/>
              <a:t>2017 AVIXA</a:t>
            </a:r>
          </a:p>
        </p:txBody>
      </p:sp>
      <p:sp>
        <p:nvSpPr>
          <p:cNvPr id="8" name="Shape 66"/>
          <p:cNvSpPr>
            <a:spLocks noGrp="1"/>
          </p:cNvSpPr>
          <p:nvPr>
            <p:ph type="title" hasCustomPrompt="1"/>
          </p:nvPr>
        </p:nvSpPr>
        <p:spPr>
          <a:xfrm>
            <a:off x="562736" y="494925"/>
            <a:ext cx="13500736" cy="11541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r>
              <a:rPr lang="en-US" dirty="0"/>
              <a:t>SAMPLE TITLE TEXT</a:t>
            </a:r>
            <a:endParaRPr dirty="0"/>
          </a:p>
        </p:txBody>
      </p:sp>
      <p:sp>
        <p:nvSpPr>
          <p:cNvPr id="9" name="Shape 67"/>
          <p:cNvSpPr>
            <a:spLocks noGrp="1"/>
          </p:cNvSpPr>
          <p:nvPr>
            <p:ph type="body" sz="half" idx="1"/>
          </p:nvPr>
        </p:nvSpPr>
        <p:spPr>
          <a:xfrm>
            <a:off x="562736" y="1943100"/>
            <a:ext cx="13500736" cy="5134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335280" indent="-335280">
              <a:spcBef>
                <a:spcPts val="2700"/>
              </a:spcBef>
              <a:defRPr sz="30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1pPr>
            <a:lvl2pPr marL="670560" indent="-335280">
              <a:spcBef>
                <a:spcPts val="2700"/>
              </a:spcBef>
              <a:defRPr sz="27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2pPr>
            <a:lvl3pPr marL="1005840" indent="-335280">
              <a:spcBef>
                <a:spcPts val="2700"/>
              </a:spcBef>
              <a:defRPr sz="24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3pPr>
            <a:lvl4pPr marL="1341120" indent="-335280">
              <a:spcBef>
                <a:spcPts val="2700"/>
              </a:spcBef>
              <a:defRPr sz="21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4pPr>
            <a:lvl5pPr marL="1676400" indent="-335280">
              <a:spcBef>
                <a:spcPts val="2700"/>
              </a:spcBef>
              <a:defRPr sz="18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8421001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vixa-gradient-swatch-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2263" y="-23932"/>
            <a:ext cx="16554926" cy="8277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10-primary-lockup-white@3x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820" y="389372"/>
            <a:ext cx="1548761" cy="1248255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>
            <a:spLocks noGrp="1"/>
          </p:cNvSpPr>
          <p:nvPr>
            <p:ph type="body" sz="quarter" idx="13" hasCustomPrompt="1"/>
          </p:nvPr>
        </p:nvSpPr>
        <p:spPr>
          <a:xfrm>
            <a:off x="-962263" y="5372100"/>
            <a:ext cx="16554926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500" baseline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r>
              <a:rPr lang="en-US" dirty="0"/>
              <a:t>AVIXA Contact Channels/</a:t>
            </a:r>
          </a:p>
          <a:p>
            <a:r>
              <a:rPr lang="en-US" dirty="0"/>
              <a:t>Presenter Info</a:t>
            </a:r>
            <a:endParaRPr dirty="0"/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 hasCustomPrompt="1"/>
          </p:nvPr>
        </p:nvSpPr>
        <p:spPr>
          <a:xfrm>
            <a:off x="-962263" y="2998941"/>
            <a:ext cx="16554926" cy="12157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7500" b="1" i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r>
              <a:rPr lang="en-US" dirty="0"/>
              <a:t>THANK YOU!</a:t>
            </a:r>
            <a:endParaRPr dirty="0"/>
          </a:p>
        </p:txBody>
      </p:sp>
      <p:sp>
        <p:nvSpPr>
          <p:cNvPr id="10" name="Shape 68"/>
          <p:cNvSpPr>
            <a:spLocks noGrp="1"/>
          </p:cNvSpPr>
          <p:nvPr>
            <p:ph type="sldNum" sz="quarter" idx="2"/>
          </p:nvPr>
        </p:nvSpPr>
        <p:spPr>
          <a:xfrm>
            <a:off x="7153953" y="7851648"/>
            <a:ext cx="318425" cy="283154"/>
          </a:xfrm>
          <a:prstGeom prst="rect">
            <a:avLst/>
          </a:prstGeom>
        </p:spPr>
        <p:txBody>
          <a:bodyPr anchor="t"/>
          <a:lstStyle>
            <a:lvl1pPr algn="ctr">
              <a:defRPr sz="1400" b="1" i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- Photo - Window C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00"/>
            <a:ext cx="14622755" cy="8225300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632460" y="2396654"/>
            <a:ext cx="6515101" cy="1005676"/>
          </a:xfrm>
        </p:spPr>
        <p:txBody>
          <a:bodyPr anchor="t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r>
              <a:rPr lang="en-US" dirty="0"/>
              <a:t>SAMPLE TITLE TEXT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32459" y="3402330"/>
            <a:ext cx="6515101" cy="1404802"/>
          </a:xfrm>
        </p:spPr>
        <p:txBody>
          <a:bodyPr anchor="t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en-US" dirty="0"/>
              <a:t>SAMPLE SUBTITLE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273265" y="-30481"/>
            <a:ext cx="8391625" cy="8268101"/>
          </a:xfrm>
          <a:custGeom>
            <a:avLst/>
            <a:gdLst>
              <a:gd name="connsiteX0" fmla="*/ 0 w 14503400"/>
              <a:gd name="connsiteY0" fmla="*/ 4247901 h 14960600"/>
              <a:gd name="connsiteX1" fmla="*/ 4247901 w 14503400"/>
              <a:gd name="connsiteY1" fmla="*/ 0 h 14960600"/>
              <a:gd name="connsiteX2" fmla="*/ 10255499 w 14503400"/>
              <a:gd name="connsiteY2" fmla="*/ 0 h 14960600"/>
              <a:gd name="connsiteX3" fmla="*/ 14503400 w 14503400"/>
              <a:gd name="connsiteY3" fmla="*/ 4247901 h 14960600"/>
              <a:gd name="connsiteX4" fmla="*/ 14503400 w 14503400"/>
              <a:gd name="connsiteY4" fmla="*/ 10712699 h 14960600"/>
              <a:gd name="connsiteX5" fmla="*/ 10255499 w 14503400"/>
              <a:gd name="connsiteY5" fmla="*/ 14960600 h 14960600"/>
              <a:gd name="connsiteX6" fmla="*/ 4247901 w 14503400"/>
              <a:gd name="connsiteY6" fmla="*/ 14960600 h 14960600"/>
              <a:gd name="connsiteX7" fmla="*/ 0 w 14503400"/>
              <a:gd name="connsiteY7" fmla="*/ 10712699 h 14960600"/>
              <a:gd name="connsiteX8" fmla="*/ 0 w 14503400"/>
              <a:gd name="connsiteY8" fmla="*/ 4247901 h 14960600"/>
              <a:gd name="connsiteX0" fmla="*/ 0 w 14503400"/>
              <a:gd name="connsiteY0" fmla="*/ 4247901 h 14960600"/>
              <a:gd name="connsiteX1" fmla="*/ 6584701 w 14503400"/>
              <a:gd name="connsiteY1" fmla="*/ 304800 h 14960600"/>
              <a:gd name="connsiteX2" fmla="*/ 10255499 w 14503400"/>
              <a:gd name="connsiteY2" fmla="*/ 0 h 14960600"/>
              <a:gd name="connsiteX3" fmla="*/ 14503400 w 14503400"/>
              <a:gd name="connsiteY3" fmla="*/ 4247901 h 14960600"/>
              <a:gd name="connsiteX4" fmla="*/ 14503400 w 14503400"/>
              <a:gd name="connsiteY4" fmla="*/ 10712699 h 14960600"/>
              <a:gd name="connsiteX5" fmla="*/ 10255499 w 14503400"/>
              <a:gd name="connsiteY5" fmla="*/ 14960600 h 14960600"/>
              <a:gd name="connsiteX6" fmla="*/ 4247901 w 14503400"/>
              <a:gd name="connsiteY6" fmla="*/ 14960600 h 14960600"/>
              <a:gd name="connsiteX7" fmla="*/ 0 w 14503400"/>
              <a:gd name="connsiteY7" fmla="*/ 10712699 h 14960600"/>
              <a:gd name="connsiteX8" fmla="*/ 0 w 14503400"/>
              <a:gd name="connsiteY8" fmla="*/ 4247901 h 14960600"/>
              <a:gd name="connsiteX0" fmla="*/ 0 w 14503400"/>
              <a:gd name="connsiteY0" fmla="*/ 3943101 h 14655800"/>
              <a:gd name="connsiteX1" fmla="*/ 6584701 w 14503400"/>
              <a:gd name="connsiteY1" fmla="*/ 0 h 14655800"/>
              <a:gd name="connsiteX2" fmla="*/ 8375899 w 14503400"/>
              <a:gd name="connsiteY2" fmla="*/ 50800 h 14655800"/>
              <a:gd name="connsiteX3" fmla="*/ 14503400 w 14503400"/>
              <a:gd name="connsiteY3" fmla="*/ 3943101 h 14655800"/>
              <a:gd name="connsiteX4" fmla="*/ 14503400 w 14503400"/>
              <a:gd name="connsiteY4" fmla="*/ 10407899 h 14655800"/>
              <a:gd name="connsiteX5" fmla="*/ 10255499 w 14503400"/>
              <a:gd name="connsiteY5" fmla="*/ 14655800 h 14655800"/>
              <a:gd name="connsiteX6" fmla="*/ 4247901 w 14503400"/>
              <a:gd name="connsiteY6" fmla="*/ 14655800 h 14655800"/>
              <a:gd name="connsiteX7" fmla="*/ 0 w 14503400"/>
              <a:gd name="connsiteY7" fmla="*/ 10407899 h 14655800"/>
              <a:gd name="connsiteX8" fmla="*/ 0 w 14503400"/>
              <a:gd name="connsiteY8" fmla="*/ 3943101 h 14655800"/>
              <a:gd name="connsiteX0" fmla="*/ 0 w 14503400"/>
              <a:gd name="connsiteY0" fmla="*/ 3943101 h 14655800"/>
              <a:gd name="connsiteX1" fmla="*/ 6584701 w 14503400"/>
              <a:gd name="connsiteY1" fmla="*/ 0 h 14655800"/>
              <a:gd name="connsiteX2" fmla="*/ 8375899 w 14503400"/>
              <a:gd name="connsiteY2" fmla="*/ 50800 h 14655800"/>
              <a:gd name="connsiteX3" fmla="*/ 14503400 w 14503400"/>
              <a:gd name="connsiteY3" fmla="*/ 3943101 h 14655800"/>
              <a:gd name="connsiteX4" fmla="*/ 14503400 w 14503400"/>
              <a:gd name="connsiteY4" fmla="*/ 10407899 h 14655800"/>
              <a:gd name="connsiteX5" fmla="*/ 10255499 w 14503400"/>
              <a:gd name="connsiteY5" fmla="*/ 14655800 h 14655800"/>
              <a:gd name="connsiteX6" fmla="*/ 4247901 w 14503400"/>
              <a:gd name="connsiteY6" fmla="*/ 14655800 h 14655800"/>
              <a:gd name="connsiteX7" fmla="*/ 889000 w 14503400"/>
              <a:gd name="connsiteY7" fmla="*/ 14090899 h 14655800"/>
              <a:gd name="connsiteX8" fmla="*/ 0 w 14503400"/>
              <a:gd name="connsiteY8" fmla="*/ 3943101 h 14655800"/>
              <a:gd name="connsiteX0" fmla="*/ 0 w 14782800"/>
              <a:gd name="connsiteY0" fmla="*/ 12045701 h 14655800"/>
              <a:gd name="connsiteX1" fmla="*/ 6864101 w 14782800"/>
              <a:gd name="connsiteY1" fmla="*/ 0 h 14655800"/>
              <a:gd name="connsiteX2" fmla="*/ 8655299 w 14782800"/>
              <a:gd name="connsiteY2" fmla="*/ 50800 h 14655800"/>
              <a:gd name="connsiteX3" fmla="*/ 14782800 w 14782800"/>
              <a:gd name="connsiteY3" fmla="*/ 3943101 h 14655800"/>
              <a:gd name="connsiteX4" fmla="*/ 14782800 w 14782800"/>
              <a:gd name="connsiteY4" fmla="*/ 10407899 h 14655800"/>
              <a:gd name="connsiteX5" fmla="*/ 10534899 w 14782800"/>
              <a:gd name="connsiteY5" fmla="*/ 14655800 h 14655800"/>
              <a:gd name="connsiteX6" fmla="*/ 4527301 w 14782800"/>
              <a:gd name="connsiteY6" fmla="*/ 14655800 h 14655800"/>
              <a:gd name="connsiteX7" fmla="*/ 1168400 w 14782800"/>
              <a:gd name="connsiteY7" fmla="*/ 14090899 h 14655800"/>
              <a:gd name="connsiteX8" fmla="*/ 0 w 14782800"/>
              <a:gd name="connsiteY8" fmla="*/ 12045701 h 14655800"/>
              <a:gd name="connsiteX0" fmla="*/ 0 w 14782800"/>
              <a:gd name="connsiteY0" fmla="*/ 12045701 h 14655800"/>
              <a:gd name="connsiteX1" fmla="*/ 6864101 w 14782800"/>
              <a:gd name="connsiteY1" fmla="*/ 0 h 14655800"/>
              <a:gd name="connsiteX2" fmla="*/ 8655299 w 14782800"/>
              <a:gd name="connsiteY2" fmla="*/ 50800 h 14655800"/>
              <a:gd name="connsiteX3" fmla="*/ 10312400 w 14782800"/>
              <a:gd name="connsiteY3" fmla="*/ 3181101 h 14655800"/>
              <a:gd name="connsiteX4" fmla="*/ 14782800 w 14782800"/>
              <a:gd name="connsiteY4" fmla="*/ 10407899 h 14655800"/>
              <a:gd name="connsiteX5" fmla="*/ 10534899 w 14782800"/>
              <a:gd name="connsiteY5" fmla="*/ 14655800 h 14655800"/>
              <a:gd name="connsiteX6" fmla="*/ 4527301 w 14782800"/>
              <a:gd name="connsiteY6" fmla="*/ 14655800 h 14655800"/>
              <a:gd name="connsiteX7" fmla="*/ 1168400 w 14782800"/>
              <a:gd name="connsiteY7" fmla="*/ 14090899 h 14655800"/>
              <a:gd name="connsiteX8" fmla="*/ 0 w 14782800"/>
              <a:gd name="connsiteY8" fmla="*/ 12045701 h 14655800"/>
              <a:gd name="connsiteX0" fmla="*/ 0 w 14071600"/>
              <a:gd name="connsiteY0" fmla="*/ 12045701 h 14655800"/>
              <a:gd name="connsiteX1" fmla="*/ 6864101 w 14071600"/>
              <a:gd name="connsiteY1" fmla="*/ 0 h 14655800"/>
              <a:gd name="connsiteX2" fmla="*/ 8655299 w 14071600"/>
              <a:gd name="connsiteY2" fmla="*/ 50800 h 14655800"/>
              <a:gd name="connsiteX3" fmla="*/ 10312400 w 14071600"/>
              <a:gd name="connsiteY3" fmla="*/ 3181101 h 14655800"/>
              <a:gd name="connsiteX4" fmla="*/ 14071600 w 14071600"/>
              <a:gd name="connsiteY4" fmla="*/ 3092699 h 14655800"/>
              <a:gd name="connsiteX5" fmla="*/ 10534899 w 14071600"/>
              <a:gd name="connsiteY5" fmla="*/ 14655800 h 14655800"/>
              <a:gd name="connsiteX6" fmla="*/ 4527301 w 14071600"/>
              <a:gd name="connsiteY6" fmla="*/ 14655800 h 14655800"/>
              <a:gd name="connsiteX7" fmla="*/ 1168400 w 14071600"/>
              <a:gd name="connsiteY7" fmla="*/ 14090899 h 14655800"/>
              <a:gd name="connsiteX8" fmla="*/ 0 w 14071600"/>
              <a:gd name="connsiteY8" fmla="*/ 12045701 h 14655800"/>
              <a:gd name="connsiteX0" fmla="*/ 0 w 14071600"/>
              <a:gd name="connsiteY0" fmla="*/ 12045701 h 14655800"/>
              <a:gd name="connsiteX1" fmla="*/ 6864101 w 14071600"/>
              <a:gd name="connsiteY1" fmla="*/ 0 h 14655800"/>
              <a:gd name="connsiteX2" fmla="*/ 8655299 w 14071600"/>
              <a:gd name="connsiteY2" fmla="*/ 50800 h 14655800"/>
              <a:gd name="connsiteX3" fmla="*/ 10312400 w 14071600"/>
              <a:gd name="connsiteY3" fmla="*/ 3181101 h 14655800"/>
              <a:gd name="connsiteX4" fmla="*/ 14071600 w 14071600"/>
              <a:gd name="connsiteY4" fmla="*/ 3092699 h 14655800"/>
              <a:gd name="connsiteX5" fmla="*/ 14040099 w 14071600"/>
              <a:gd name="connsiteY5" fmla="*/ 13766800 h 14655800"/>
              <a:gd name="connsiteX6" fmla="*/ 4527301 w 14071600"/>
              <a:gd name="connsiteY6" fmla="*/ 14655800 h 14655800"/>
              <a:gd name="connsiteX7" fmla="*/ 1168400 w 14071600"/>
              <a:gd name="connsiteY7" fmla="*/ 14090899 h 14655800"/>
              <a:gd name="connsiteX8" fmla="*/ 0 w 14071600"/>
              <a:gd name="connsiteY8" fmla="*/ 12045701 h 14655800"/>
              <a:gd name="connsiteX0" fmla="*/ 0 w 14071600"/>
              <a:gd name="connsiteY0" fmla="*/ 12045701 h 14090899"/>
              <a:gd name="connsiteX1" fmla="*/ 6864101 w 14071600"/>
              <a:gd name="connsiteY1" fmla="*/ 0 h 14090899"/>
              <a:gd name="connsiteX2" fmla="*/ 8655299 w 14071600"/>
              <a:gd name="connsiteY2" fmla="*/ 50800 h 14090899"/>
              <a:gd name="connsiteX3" fmla="*/ 10312400 w 14071600"/>
              <a:gd name="connsiteY3" fmla="*/ 3181101 h 14090899"/>
              <a:gd name="connsiteX4" fmla="*/ 14071600 w 14071600"/>
              <a:gd name="connsiteY4" fmla="*/ 3092699 h 14090899"/>
              <a:gd name="connsiteX5" fmla="*/ 14040099 w 14071600"/>
              <a:gd name="connsiteY5" fmla="*/ 13766800 h 14090899"/>
              <a:gd name="connsiteX6" fmla="*/ 12680701 w 14071600"/>
              <a:gd name="connsiteY6" fmla="*/ 13766800 h 14090899"/>
              <a:gd name="connsiteX7" fmla="*/ 1168400 w 14071600"/>
              <a:gd name="connsiteY7" fmla="*/ 14090899 h 14090899"/>
              <a:gd name="connsiteX8" fmla="*/ 0 w 14071600"/>
              <a:gd name="connsiteY8" fmla="*/ 12045701 h 14090899"/>
              <a:gd name="connsiteX0" fmla="*/ 0 w 14071600"/>
              <a:gd name="connsiteY0" fmla="*/ 12045701 h 13766800"/>
              <a:gd name="connsiteX1" fmla="*/ 6864101 w 14071600"/>
              <a:gd name="connsiteY1" fmla="*/ 0 h 13766800"/>
              <a:gd name="connsiteX2" fmla="*/ 8655299 w 14071600"/>
              <a:gd name="connsiteY2" fmla="*/ 50800 h 13766800"/>
              <a:gd name="connsiteX3" fmla="*/ 10312400 w 14071600"/>
              <a:gd name="connsiteY3" fmla="*/ 3181101 h 13766800"/>
              <a:gd name="connsiteX4" fmla="*/ 14071600 w 14071600"/>
              <a:gd name="connsiteY4" fmla="*/ 3092699 h 13766800"/>
              <a:gd name="connsiteX5" fmla="*/ 14040099 w 14071600"/>
              <a:gd name="connsiteY5" fmla="*/ 13766800 h 13766800"/>
              <a:gd name="connsiteX6" fmla="*/ 12680701 w 14071600"/>
              <a:gd name="connsiteY6" fmla="*/ 13766800 h 13766800"/>
              <a:gd name="connsiteX7" fmla="*/ 11760200 w 14071600"/>
              <a:gd name="connsiteY7" fmla="*/ 12008099 h 13766800"/>
              <a:gd name="connsiteX8" fmla="*/ 0 w 14071600"/>
              <a:gd name="connsiteY8" fmla="*/ 12045701 h 13766800"/>
              <a:gd name="connsiteX0" fmla="*/ 0 w 14071600"/>
              <a:gd name="connsiteY0" fmla="*/ 12045701 h 13766800"/>
              <a:gd name="connsiteX1" fmla="*/ 6965701 w 14071600"/>
              <a:gd name="connsiteY1" fmla="*/ 0 h 13766800"/>
              <a:gd name="connsiteX2" fmla="*/ 8655299 w 14071600"/>
              <a:gd name="connsiteY2" fmla="*/ 50800 h 13766800"/>
              <a:gd name="connsiteX3" fmla="*/ 10312400 w 14071600"/>
              <a:gd name="connsiteY3" fmla="*/ 3181101 h 13766800"/>
              <a:gd name="connsiteX4" fmla="*/ 14071600 w 14071600"/>
              <a:gd name="connsiteY4" fmla="*/ 3092699 h 13766800"/>
              <a:gd name="connsiteX5" fmla="*/ 14040099 w 14071600"/>
              <a:gd name="connsiteY5" fmla="*/ 13766800 h 13766800"/>
              <a:gd name="connsiteX6" fmla="*/ 12680701 w 14071600"/>
              <a:gd name="connsiteY6" fmla="*/ 13766800 h 13766800"/>
              <a:gd name="connsiteX7" fmla="*/ 11760200 w 14071600"/>
              <a:gd name="connsiteY7" fmla="*/ 12008099 h 13766800"/>
              <a:gd name="connsiteX8" fmla="*/ 0 w 14071600"/>
              <a:gd name="connsiteY8" fmla="*/ 12045701 h 13766800"/>
              <a:gd name="connsiteX0" fmla="*/ 0 w 14071600"/>
              <a:gd name="connsiteY0" fmla="*/ 12045701 h 13766800"/>
              <a:gd name="connsiteX1" fmla="*/ 6965701 w 14071600"/>
              <a:gd name="connsiteY1" fmla="*/ 0 h 13766800"/>
              <a:gd name="connsiteX2" fmla="*/ 8655299 w 14071600"/>
              <a:gd name="connsiteY2" fmla="*/ 50800 h 13766800"/>
              <a:gd name="connsiteX3" fmla="*/ 10388600 w 14071600"/>
              <a:gd name="connsiteY3" fmla="*/ 3104901 h 13766800"/>
              <a:gd name="connsiteX4" fmla="*/ 14071600 w 14071600"/>
              <a:gd name="connsiteY4" fmla="*/ 3092699 h 13766800"/>
              <a:gd name="connsiteX5" fmla="*/ 14040099 w 14071600"/>
              <a:gd name="connsiteY5" fmla="*/ 13766800 h 13766800"/>
              <a:gd name="connsiteX6" fmla="*/ 12680701 w 14071600"/>
              <a:gd name="connsiteY6" fmla="*/ 13766800 h 13766800"/>
              <a:gd name="connsiteX7" fmla="*/ 11760200 w 14071600"/>
              <a:gd name="connsiteY7" fmla="*/ 12008099 h 13766800"/>
              <a:gd name="connsiteX8" fmla="*/ 0 w 14071600"/>
              <a:gd name="connsiteY8" fmla="*/ 12045701 h 13766800"/>
              <a:gd name="connsiteX0" fmla="*/ 0 w 14071600"/>
              <a:gd name="connsiteY0" fmla="*/ 12045701 h 13766800"/>
              <a:gd name="connsiteX1" fmla="*/ 6965701 w 14071600"/>
              <a:gd name="connsiteY1" fmla="*/ 0 h 13766800"/>
              <a:gd name="connsiteX2" fmla="*/ 8604499 w 14071600"/>
              <a:gd name="connsiteY2" fmla="*/ 25400 h 13766800"/>
              <a:gd name="connsiteX3" fmla="*/ 10388600 w 14071600"/>
              <a:gd name="connsiteY3" fmla="*/ 3104901 h 13766800"/>
              <a:gd name="connsiteX4" fmla="*/ 14071600 w 14071600"/>
              <a:gd name="connsiteY4" fmla="*/ 3092699 h 13766800"/>
              <a:gd name="connsiteX5" fmla="*/ 14040099 w 14071600"/>
              <a:gd name="connsiteY5" fmla="*/ 13766800 h 13766800"/>
              <a:gd name="connsiteX6" fmla="*/ 12680701 w 14071600"/>
              <a:gd name="connsiteY6" fmla="*/ 13766800 h 13766800"/>
              <a:gd name="connsiteX7" fmla="*/ 11760200 w 14071600"/>
              <a:gd name="connsiteY7" fmla="*/ 12008099 h 13766800"/>
              <a:gd name="connsiteX8" fmla="*/ 0 w 14071600"/>
              <a:gd name="connsiteY8" fmla="*/ 12045701 h 13766800"/>
              <a:gd name="connsiteX0" fmla="*/ 0 w 14071600"/>
              <a:gd name="connsiteY0" fmla="*/ 12020301 h 13741400"/>
              <a:gd name="connsiteX1" fmla="*/ 7016501 w 14071600"/>
              <a:gd name="connsiteY1" fmla="*/ 0 h 13741400"/>
              <a:gd name="connsiteX2" fmla="*/ 8604499 w 14071600"/>
              <a:gd name="connsiteY2" fmla="*/ 0 h 13741400"/>
              <a:gd name="connsiteX3" fmla="*/ 10388600 w 14071600"/>
              <a:gd name="connsiteY3" fmla="*/ 3079501 h 13741400"/>
              <a:gd name="connsiteX4" fmla="*/ 14071600 w 14071600"/>
              <a:gd name="connsiteY4" fmla="*/ 3067299 h 13741400"/>
              <a:gd name="connsiteX5" fmla="*/ 14040099 w 14071600"/>
              <a:gd name="connsiteY5" fmla="*/ 13741400 h 13741400"/>
              <a:gd name="connsiteX6" fmla="*/ 12680701 w 14071600"/>
              <a:gd name="connsiteY6" fmla="*/ 13741400 h 13741400"/>
              <a:gd name="connsiteX7" fmla="*/ 11760200 w 14071600"/>
              <a:gd name="connsiteY7" fmla="*/ 11982699 h 13741400"/>
              <a:gd name="connsiteX8" fmla="*/ 0 w 14071600"/>
              <a:gd name="connsiteY8" fmla="*/ 12020301 h 13741400"/>
              <a:gd name="connsiteX0" fmla="*/ 0 w 14071600"/>
              <a:gd name="connsiteY0" fmla="*/ 12020301 h 13741400"/>
              <a:gd name="connsiteX1" fmla="*/ 7016501 w 14071600"/>
              <a:gd name="connsiteY1" fmla="*/ 0 h 13741400"/>
              <a:gd name="connsiteX2" fmla="*/ 8604499 w 14071600"/>
              <a:gd name="connsiteY2" fmla="*/ 0 h 13741400"/>
              <a:gd name="connsiteX3" fmla="*/ 10388600 w 14071600"/>
              <a:gd name="connsiteY3" fmla="*/ 3079501 h 13741400"/>
              <a:gd name="connsiteX4" fmla="*/ 14071600 w 14071600"/>
              <a:gd name="connsiteY4" fmla="*/ 3067299 h 13741400"/>
              <a:gd name="connsiteX5" fmla="*/ 14040099 w 14071600"/>
              <a:gd name="connsiteY5" fmla="*/ 13741400 h 13741400"/>
              <a:gd name="connsiteX6" fmla="*/ 12680701 w 14071600"/>
              <a:gd name="connsiteY6" fmla="*/ 13741400 h 13741400"/>
              <a:gd name="connsiteX7" fmla="*/ 11861800 w 14071600"/>
              <a:gd name="connsiteY7" fmla="*/ 12058899 h 13741400"/>
              <a:gd name="connsiteX8" fmla="*/ 0 w 14071600"/>
              <a:gd name="connsiteY8" fmla="*/ 12020301 h 13741400"/>
              <a:gd name="connsiteX0" fmla="*/ 0 w 14071600"/>
              <a:gd name="connsiteY0" fmla="*/ 12020301 h 13741400"/>
              <a:gd name="connsiteX1" fmla="*/ 7016501 w 14071600"/>
              <a:gd name="connsiteY1" fmla="*/ 0 h 13741400"/>
              <a:gd name="connsiteX2" fmla="*/ 8604499 w 14071600"/>
              <a:gd name="connsiteY2" fmla="*/ 0 h 13741400"/>
              <a:gd name="connsiteX3" fmla="*/ 10388600 w 14071600"/>
              <a:gd name="connsiteY3" fmla="*/ 3079501 h 13741400"/>
              <a:gd name="connsiteX4" fmla="*/ 14071600 w 14071600"/>
              <a:gd name="connsiteY4" fmla="*/ 3067299 h 13741400"/>
              <a:gd name="connsiteX5" fmla="*/ 14040099 w 14071600"/>
              <a:gd name="connsiteY5" fmla="*/ 13741400 h 13741400"/>
              <a:gd name="connsiteX6" fmla="*/ 12731501 w 14071600"/>
              <a:gd name="connsiteY6" fmla="*/ 13716000 h 13741400"/>
              <a:gd name="connsiteX7" fmla="*/ 11861800 w 14071600"/>
              <a:gd name="connsiteY7" fmla="*/ 12058899 h 13741400"/>
              <a:gd name="connsiteX8" fmla="*/ 0 w 14071600"/>
              <a:gd name="connsiteY8" fmla="*/ 12020301 h 13741400"/>
              <a:gd name="connsiteX0" fmla="*/ 0 w 14040943"/>
              <a:gd name="connsiteY0" fmla="*/ 12020301 h 13741400"/>
              <a:gd name="connsiteX1" fmla="*/ 7016501 w 14040943"/>
              <a:gd name="connsiteY1" fmla="*/ 0 h 13741400"/>
              <a:gd name="connsiteX2" fmla="*/ 8604499 w 14040943"/>
              <a:gd name="connsiteY2" fmla="*/ 0 h 13741400"/>
              <a:gd name="connsiteX3" fmla="*/ 10388600 w 14040943"/>
              <a:gd name="connsiteY3" fmla="*/ 3079501 h 13741400"/>
              <a:gd name="connsiteX4" fmla="*/ 13970000 w 14040943"/>
              <a:gd name="connsiteY4" fmla="*/ 3118099 h 13741400"/>
              <a:gd name="connsiteX5" fmla="*/ 14040099 w 14040943"/>
              <a:gd name="connsiteY5" fmla="*/ 13741400 h 13741400"/>
              <a:gd name="connsiteX6" fmla="*/ 12731501 w 14040943"/>
              <a:gd name="connsiteY6" fmla="*/ 13716000 h 13741400"/>
              <a:gd name="connsiteX7" fmla="*/ 11861800 w 14040943"/>
              <a:gd name="connsiteY7" fmla="*/ 12058899 h 13741400"/>
              <a:gd name="connsiteX8" fmla="*/ 0 w 14040943"/>
              <a:gd name="connsiteY8" fmla="*/ 12020301 h 13741400"/>
              <a:gd name="connsiteX0" fmla="*/ 0 w 13970000"/>
              <a:gd name="connsiteY0" fmla="*/ 12020301 h 13766800"/>
              <a:gd name="connsiteX1" fmla="*/ 7016501 w 13970000"/>
              <a:gd name="connsiteY1" fmla="*/ 0 h 13766800"/>
              <a:gd name="connsiteX2" fmla="*/ 8604499 w 13970000"/>
              <a:gd name="connsiteY2" fmla="*/ 0 h 13766800"/>
              <a:gd name="connsiteX3" fmla="*/ 10388600 w 13970000"/>
              <a:gd name="connsiteY3" fmla="*/ 3079501 h 13766800"/>
              <a:gd name="connsiteX4" fmla="*/ 13970000 w 13970000"/>
              <a:gd name="connsiteY4" fmla="*/ 3118099 h 13766800"/>
              <a:gd name="connsiteX5" fmla="*/ 13963899 w 13970000"/>
              <a:gd name="connsiteY5" fmla="*/ 13766800 h 13766800"/>
              <a:gd name="connsiteX6" fmla="*/ 12731501 w 13970000"/>
              <a:gd name="connsiteY6" fmla="*/ 13716000 h 13766800"/>
              <a:gd name="connsiteX7" fmla="*/ 11861800 w 13970000"/>
              <a:gd name="connsiteY7" fmla="*/ 12058899 h 13766800"/>
              <a:gd name="connsiteX8" fmla="*/ 0 w 13970000"/>
              <a:gd name="connsiteY8" fmla="*/ 12020301 h 13766800"/>
              <a:gd name="connsiteX0" fmla="*/ 0 w 13953958"/>
              <a:gd name="connsiteY0" fmla="*/ 12052385 h 13766800"/>
              <a:gd name="connsiteX1" fmla="*/ 7000459 w 13953958"/>
              <a:gd name="connsiteY1" fmla="*/ 0 h 13766800"/>
              <a:gd name="connsiteX2" fmla="*/ 8588457 w 13953958"/>
              <a:gd name="connsiteY2" fmla="*/ 0 h 13766800"/>
              <a:gd name="connsiteX3" fmla="*/ 10372558 w 13953958"/>
              <a:gd name="connsiteY3" fmla="*/ 3079501 h 13766800"/>
              <a:gd name="connsiteX4" fmla="*/ 13953958 w 13953958"/>
              <a:gd name="connsiteY4" fmla="*/ 3118099 h 13766800"/>
              <a:gd name="connsiteX5" fmla="*/ 13947857 w 13953958"/>
              <a:gd name="connsiteY5" fmla="*/ 13766800 h 13766800"/>
              <a:gd name="connsiteX6" fmla="*/ 12715459 w 13953958"/>
              <a:gd name="connsiteY6" fmla="*/ 13716000 h 13766800"/>
              <a:gd name="connsiteX7" fmla="*/ 11845758 w 13953958"/>
              <a:gd name="connsiteY7" fmla="*/ 12058899 h 13766800"/>
              <a:gd name="connsiteX8" fmla="*/ 0 w 13953958"/>
              <a:gd name="connsiteY8" fmla="*/ 12052385 h 13766800"/>
              <a:gd name="connsiteX0" fmla="*/ 0 w 13953958"/>
              <a:gd name="connsiteY0" fmla="*/ 12052385 h 13766800"/>
              <a:gd name="connsiteX1" fmla="*/ 6952332 w 13953958"/>
              <a:gd name="connsiteY1" fmla="*/ 16042 h 13766800"/>
              <a:gd name="connsiteX2" fmla="*/ 8588457 w 13953958"/>
              <a:gd name="connsiteY2" fmla="*/ 0 h 13766800"/>
              <a:gd name="connsiteX3" fmla="*/ 10372558 w 13953958"/>
              <a:gd name="connsiteY3" fmla="*/ 3079501 h 13766800"/>
              <a:gd name="connsiteX4" fmla="*/ 13953958 w 13953958"/>
              <a:gd name="connsiteY4" fmla="*/ 3118099 h 13766800"/>
              <a:gd name="connsiteX5" fmla="*/ 13947857 w 13953958"/>
              <a:gd name="connsiteY5" fmla="*/ 13766800 h 13766800"/>
              <a:gd name="connsiteX6" fmla="*/ 12715459 w 13953958"/>
              <a:gd name="connsiteY6" fmla="*/ 13716000 h 13766800"/>
              <a:gd name="connsiteX7" fmla="*/ 11845758 w 13953958"/>
              <a:gd name="connsiteY7" fmla="*/ 12058899 h 13766800"/>
              <a:gd name="connsiteX8" fmla="*/ 0 w 13953958"/>
              <a:gd name="connsiteY8" fmla="*/ 12052385 h 13766800"/>
              <a:gd name="connsiteX0" fmla="*/ 0 w 13953958"/>
              <a:gd name="connsiteY0" fmla="*/ 12052385 h 13766800"/>
              <a:gd name="connsiteX1" fmla="*/ 6952332 w 13953958"/>
              <a:gd name="connsiteY1" fmla="*/ 16042 h 13766800"/>
              <a:gd name="connsiteX2" fmla="*/ 8588457 w 13953958"/>
              <a:gd name="connsiteY2" fmla="*/ 0 h 13766800"/>
              <a:gd name="connsiteX3" fmla="*/ 10404642 w 13953958"/>
              <a:gd name="connsiteY3" fmla="*/ 3095543 h 13766800"/>
              <a:gd name="connsiteX4" fmla="*/ 13953958 w 13953958"/>
              <a:gd name="connsiteY4" fmla="*/ 3118099 h 13766800"/>
              <a:gd name="connsiteX5" fmla="*/ 13947857 w 13953958"/>
              <a:gd name="connsiteY5" fmla="*/ 13766800 h 13766800"/>
              <a:gd name="connsiteX6" fmla="*/ 12715459 w 13953958"/>
              <a:gd name="connsiteY6" fmla="*/ 13716000 h 13766800"/>
              <a:gd name="connsiteX7" fmla="*/ 11845758 w 13953958"/>
              <a:gd name="connsiteY7" fmla="*/ 12058899 h 13766800"/>
              <a:gd name="connsiteX8" fmla="*/ 0 w 13953958"/>
              <a:gd name="connsiteY8" fmla="*/ 12052385 h 13766800"/>
              <a:gd name="connsiteX0" fmla="*/ 0 w 13986042"/>
              <a:gd name="connsiteY0" fmla="*/ 12052385 h 13766800"/>
              <a:gd name="connsiteX1" fmla="*/ 6952332 w 13986042"/>
              <a:gd name="connsiteY1" fmla="*/ 16042 h 13766800"/>
              <a:gd name="connsiteX2" fmla="*/ 8588457 w 13986042"/>
              <a:gd name="connsiteY2" fmla="*/ 0 h 13766800"/>
              <a:gd name="connsiteX3" fmla="*/ 10404642 w 13986042"/>
              <a:gd name="connsiteY3" fmla="*/ 3095543 h 13766800"/>
              <a:gd name="connsiteX4" fmla="*/ 13986042 w 13986042"/>
              <a:gd name="connsiteY4" fmla="*/ 3086015 h 13766800"/>
              <a:gd name="connsiteX5" fmla="*/ 13947857 w 13986042"/>
              <a:gd name="connsiteY5" fmla="*/ 13766800 h 13766800"/>
              <a:gd name="connsiteX6" fmla="*/ 12715459 w 13986042"/>
              <a:gd name="connsiteY6" fmla="*/ 13716000 h 13766800"/>
              <a:gd name="connsiteX7" fmla="*/ 11845758 w 13986042"/>
              <a:gd name="connsiteY7" fmla="*/ 12058899 h 13766800"/>
              <a:gd name="connsiteX8" fmla="*/ 0 w 13986042"/>
              <a:gd name="connsiteY8" fmla="*/ 12052385 h 13766800"/>
              <a:gd name="connsiteX0" fmla="*/ 0 w 13986042"/>
              <a:gd name="connsiteY0" fmla="*/ 12052385 h 13780168"/>
              <a:gd name="connsiteX1" fmla="*/ 6952332 w 13986042"/>
              <a:gd name="connsiteY1" fmla="*/ 16042 h 13780168"/>
              <a:gd name="connsiteX2" fmla="*/ 8588457 w 13986042"/>
              <a:gd name="connsiteY2" fmla="*/ 0 h 13780168"/>
              <a:gd name="connsiteX3" fmla="*/ 10404642 w 13986042"/>
              <a:gd name="connsiteY3" fmla="*/ 3095543 h 13780168"/>
              <a:gd name="connsiteX4" fmla="*/ 13986042 w 13986042"/>
              <a:gd name="connsiteY4" fmla="*/ 3086015 h 13780168"/>
              <a:gd name="connsiteX5" fmla="*/ 13947857 w 13986042"/>
              <a:gd name="connsiteY5" fmla="*/ 13766800 h 13780168"/>
              <a:gd name="connsiteX6" fmla="*/ 12795670 w 13986042"/>
              <a:gd name="connsiteY6" fmla="*/ 13780168 h 13780168"/>
              <a:gd name="connsiteX7" fmla="*/ 11845758 w 13986042"/>
              <a:gd name="connsiteY7" fmla="*/ 12058899 h 13780168"/>
              <a:gd name="connsiteX8" fmla="*/ 0 w 13986042"/>
              <a:gd name="connsiteY8" fmla="*/ 12052385 h 13780168"/>
              <a:gd name="connsiteX0" fmla="*/ 0 w 13986042"/>
              <a:gd name="connsiteY0" fmla="*/ 12052385 h 13780168"/>
              <a:gd name="connsiteX1" fmla="*/ 6952332 w 13986042"/>
              <a:gd name="connsiteY1" fmla="*/ 16042 h 13780168"/>
              <a:gd name="connsiteX2" fmla="*/ 8572415 w 13986042"/>
              <a:gd name="connsiteY2" fmla="*/ 0 h 13780168"/>
              <a:gd name="connsiteX3" fmla="*/ 10404642 w 13986042"/>
              <a:gd name="connsiteY3" fmla="*/ 3095543 h 13780168"/>
              <a:gd name="connsiteX4" fmla="*/ 13986042 w 13986042"/>
              <a:gd name="connsiteY4" fmla="*/ 3086015 h 13780168"/>
              <a:gd name="connsiteX5" fmla="*/ 13947857 w 13986042"/>
              <a:gd name="connsiteY5" fmla="*/ 13766800 h 13780168"/>
              <a:gd name="connsiteX6" fmla="*/ 12795670 w 13986042"/>
              <a:gd name="connsiteY6" fmla="*/ 13780168 h 13780168"/>
              <a:gd name="connsiteX7" fmla="*/ 11845758 w 13986042"/>
              <a:gd name="connsiteY7" fmla="*/ 12058899 h 13780168"/>
              <a:gd name="connsiteX8" fmla="*/ 0 w 13986042"/>
              <a:gd name="connsiteY8" fmla="*/ 12052385 h 1378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86042" h="13780168">
                <a:moveTo>
                  <a:pt x="0" y="12052385"/>
                </a:moveTo>
                <a:lnTo>
                  <a:pt x="6952332" y="16042"/>
                </a:lnTo>
                <a:lnTo>
                  <a:pt x="8572415" y="0"/>
                </a:lnTo>
                <a:lnTo>
                  <a:pt x="10404642" y="3095543"/>
                </a:lnTo>
                <a:lnTo>
                  <a:pt x="13986042" y="3086015"/>
                </a:lnTo>
                <a:cubicBezTo>
                  <a:pt x="13975542" y="6644049"/>
                  <a:pt x="13958357" y="10208766"/>
                  <a:pt x="13947857" y="13766800"/>
                </a:cubicBezTo>
                <a:lnTo>
                  <a:pt x="12795670" y="13780168"/>
                </a:lnTo>
                <a:lnTo>
                  <a:pt x="11845758" y="12058899"/>
                </a:lnTo>
                <a:lnTo>
                  <a:pt x="0" y="1205238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None/>
              <a:defRPr>
                <a:latin typeface="Apercu Pro" charset="0"/>
                <a:ea typeface="Apercu Pro" charset="0"/>
                <a:cs typeface="Apercu Pro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7951326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vixa-gradient-swatch-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2263" y="-23932"/>
            <a:ext cx="16554926" cy="8277463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7152178" y="7848600"/>
            <a:ext cx="318425" cy="283154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Euclid Flex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10-primary-lockup-white@3x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710" y="1860913"/>
            <a:ext cx="5592980" cy="45077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079364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A20C59-16B7-4895-98D0-E11C3D89D8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6346" y="1186816"/>
            <a:ext cx="948690" cy="11963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BDBE30E-FC5F-4208-9C3A-A95410C550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82130" y="4117190"/>
            <a:ext cx="948690" cy="11963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178BAF0-C2F9-4C2B-8473-BCDCDB5891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12165" y="1784986"/>
            <a:ext cx="948690" cy="11963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28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1425F57-ED81-4175-ADFB-6507726885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6898" y="-2395"/>
            <a:ext cx="4879032" cy="41124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4CDB9F2-6279-443C-A815-65FB0B1CD4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82392" y="-2395"/>
            <a:ext cx="4879032" cy="41124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A20C59-16B7-4895-98D0-E11C3D89D8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120" y="-5"/>
            <a:ext cx="4879032" cy="41124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DD2E4C4-9A72-4B9F-80DA-B077D717A3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2647" y="4110019"/>
            <a:ext cx="4879032" cy="41124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E00064C-AE65-4BB4-8DCF-6380399CEB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82392" y="4110019"/>
            <a:ext cx="4879032" cy="41124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322CA68-5803-4668-8A56-99CF9EAE1A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43251" y="4102853"/>
            <a:ext cx="4879032" cy="41124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129B4-3D97-46D5-812C-1484B8376731}"/>
              </a:ext>
            </a:extLst>
          </p:cNvPr>
          <p:cNvSpPr/>
          <p:nvPr userDrawn="1"/>
        </p:nvSpPr>
        <p:spPr>
          <a:xfrm>
            <a:off x="4801859" y="-1"/>
            <a:ext cx="161068" cy="8229599"/>
          </a:xfrm>
          <a:prstGeom prst="rect">
            <a:avLst/>
          </a:prstGeom>
          <a:solidFill>
            <a:srgbClr val="F6C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7F88F9-E11E-49AA-9BF7-BB73E1CD5F20}"/>
              </a:ext>
            </a:extLst>
          </p:cNvPr>
          <p:cNvSpPr/>
          <p:nvPr userDrawn="1"/>
        </p:nvSpPr>
        <p:spPr>
          <a:xfrm>
            <a:off x="9680891" y="2"/>
            <a:ext cx="161068" cy="8229599"/>
          </a:xfrm>
          <a:prstGeom prst="rect">
            <a:avLst/>
          </a:prstGeom>
          <a:solidFill>
            <a:srgbClr val="F6C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B3EC7D-CFFC-4762-9AF2-F7379E623BCE}"/>
              </a:ext>
            </a:extLst>
          </p:cNvPr>
          <p:cNvSpPr/>
          <p:nvPr userDrawn="1"/>
        </p:nvSpPr>
        <p:spPr>
          <a:xfrm rot="5400000">
            <a:off x="7256202" y="-3200403"/>
            <a:ext cx="161068" cy="14630402"/>
          </a:xfrm>
          <a:prstGeom prst="rect">
            <a:avLst/>
          </a:prstGeom>
          <a:solidFill>
            <a:srgbClr val="F6C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221611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vixa-gradient-swatch-rg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2263" y="-23932"/>
            <a:ext cx="16554926" cy="827746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509451" y="3455194"/>
            <a:ext cx="16102115" cy="1319213"/>
          </a:xfrm>
        </p:spPr>
        <p:txBody>
          <a:bodyPr/>
          <a:lstStyle>
            <a:lvl1pPr marL="0" marR="0" indent="0" algn="ctr" defTabSz="990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760"/>
            </a:lvl1pPr>
          </a:lstStyle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Euclid Flex" charset="0"/>
                <a:ea typeface="Euclid Flex" charset="0"/>
                <a:cs typeface="Euclid Flex" charset="0"/>
                <a:sym typeface="Helvetica Light"/>
              </a:rPr>
              <a:t>Large Pull quote/Statement</a:t>
            </a:r>
          </a:p>
        </p:txBody>
      </p:sp>
    </p:spTree>
    <p:extLst>
      <p:ext uri="{BB962C8B-B14F-4D97-AF65-F5344CB8AC3E}">
        <p14:creationId xmlns:p14="http://schemas.microsoft.com/office/powerpoint/2010/main" val="203440632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Rectangle"/>
          <p:cNvSpPr>
            <a:spLocks noGrp="1"/>
          </p:cNvSpPr>
          <p:nvPr>
            <p:ph type="body" idx="13"/>
          </p:nvPr>
        </p:nvSpPr>
        <p:spPr>
          <a:xfrm>
            <a:off x="266700" y="266700"/>
            <a:ext cx="14097000" cy="7696200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>
                <a:alpha val="0"/>
              </a:srgbClr>
            </a:solidFill>
          </a:ln>
        </p:spPr>
        <p:txBody>
          <a:bodyPr lIns="30480" tIns="30480" rIns="30480" bIns="30480" anchor="ctr"/>
          <a:lstStyle>
            <a:lvl1pPr algn="ctr" defTabSz="358140">
              <a:defRPr sz="3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algn="ctr" defTabSz="596900">
              <a:defRPr sz="3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7" name="(Client logo here)"/>
          <p:cNvSpPr txBox="1">
            <a:spLocks noGrp="1"/>
          </p:cNvSpPr>
          <p:nvPr>
            <p:ph type="body" sz="quarter" idx="14"/>
          </p:nvPr>
        </p:nvSpPr>
        <p:spPr>
          <a:xfrm>
            <a:off x="6602349" y="1617851"/>
            <a:ext cx="1249681" cy="1077218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411480">
              <a:tabLst>
                <a:tab pos="7741920" algn="r"/>
              </a:tabLst>
              <a:defRPr sz="2200" spc="-5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(Client logo here)</a:t>
            </a:r>
          </a:p>
        </p:txBody>
      </p:sp>
      <p:sp>
        <p:nvSpPr>
          <p:cNvPr id="468" name="Date here"/>
          <p:cNvSpPr txBox="1">
            <a:spLocks noGrp="1"/>
          </p:cNvSpPr>
          <p:nvPr>
            <p:ph type="body" sz="quarter" idx="15"/>
          </p:nvPr>
        </p:nvSpPr>
        <p:spPr>
          <a:xfrm>
            <a:off x="6326231" y="5659205"/>
            <a:ext cx="1985159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411480">
              <a:tabLst>
                <a:tab pos="7741920" algn="r"/>
              </a:tabLst>
              <a:defRPr sz="2900" spc="-72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Date here</a:t>
            </a:r>
          </a:p>
        </p:txBody>
      </p:sp>
      <p:sp>
        <p:nvSpPr>
          <p:cNvPr id="469" name="Project Name…"/>
          <p:cNvSpPr txBox="1">
            <a:spLocks noGrp="1"/>
          </p:cNvSpPr>
          <p:nvPr>
            <p:ph type="body" sz="half" idx="16"/>
          </p:nvPr>
        </p:nvSpPr>
        <p:spPr>
          <a:xfrm>
            <a:off x="0" y="1788341"/>
            <a:ext cx="14630400" cy="4637680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 defTabSz="411480">
              <a:lnSpc>
                <a:spcPct val="80000"/>
              </a:lnSpc>
              <a:tabLst>
                <a:tab pos="7741920" algn="r"/>
              </a:tabLst>
              <a:defRPr sz="16400" b="1" spc="-246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 defTabSz="685800">
              <a:lnSpc>
                <a:spcPct val="80000"/>
              </a:lnSpc>
              <a:tabLst>
                <a:tab pos="12903200" algn="r"/>
              </a:tabLst>
              <a:defRPr sz="16400" b="1" spc="-246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Project Name</a:t>
            </a:r>
          </a:p>
          <a:p>
            <a:pPr algn="ctr" defTabSz="685800">
              <a:lnSpc>
                <a:spcPct val="80000"/>
              </a:lnSpc>
              <a:tabLst>
                <a:tab pos="12903200" algn="r"/>
              </a:tabLst>
              <a:defRPr sz="16400" b="1" spc="-246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De</a:t>
            </a:r>
            <a:r>
              <a:rPr spc="246"/>
              <a:t>f</a:t>
            </a:r>
            <a:r>
              <a:t>ine Stage</a:t>
            </a:r>
          </a:p>
        </p:txBody>
      </p:sp>
      <p:sp>
        <p:nvSpPr>
          <p:cNvPr id="470" name="Cover slide/…"/>
          <p:cNvSpPr txBox="1">
            <a:spLocks noGrp="1"/>
          </p:cNvSpPr>
          <p:nvPr>
            <p:ph type="body" sz="quarter" idx="17"/>
          </p:nvPr>
        </p:nvSpPr>
        <p:spPr>
          <a:xfrm>
            <a:off x="12178725" y="-1104159"/>
            <a:ext cx="2186941" cy="3944156"/>
          </a:xfrm>
          <a:prstGeom prst="rect">
            <a:avLst/>
          </a:prstGeom>
          <a:solidFill>
            <a:srgbClr val="FF2730"/>
          </a:solidFill>
        </p:spPr>
        <p:txBody>
          <a:bodyPr lIns="182880" tIns="182880" rIns="182880" bIns="182880">
            <a:spAutoFit/>
          </a:bodyPr>
          <a:lstStyle>
            <a:lvl1pPr defTabSz="411480">
              <a:lnSpc>
                <a:spcPct val="80000"/>
              </a:lnSpc>
              <a:tabLst>
                <a:tab pos="7741920" algn="r"/>
              </a:tabLst>
              <a:defRPr sz="3600" b="1" spc="-9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defTabSz="685800">
              <a:lnSpc>
                <a:spcPct val="80000"/>
              </a:lnSpc>
              <a:tabLst>
                <a:tab pos="12903200" algn="r"/>
              </a:tabLst>
              <a:defRPr sz="3600" b="1" spc="-9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Cover slide/</a:t>
            </a:r>
          </a:p>
          <a:p>
            <a:pPr defTabSz="685800">
              <a:lnSpc>
                <a:spcPct val="80000"/>
              </a:lnSpc>
              <a:tabLst>
                <a:tab pos="12903200" algn="r"/>
              </a:tabLst>
              <a:defRPr sz="3600" b="1" spc="-9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Customise title and style</a:t>
            </a:r>
          </a:p>
        </p:txBody>
      </p:sp>
      <p:sp>
        <p:nvSpPr>
          <p:cNvPr id="471" name="Image"/>
          <p:cNvSpPr>
            <a:spLocks noGrp="1"/>
          </p:cNvSpPr>
          <p:nvPr>
            <p:ph type="pic" sz="quarter" idx="18"/>
          </p:nvPr>
        </p:nvSpPr>
        <p:spPr>
          <a:xfrm>
            <a:off x="12763500" y="6957060"/>
            <a:ext cx="1325880" cy="730858"/>
          </a:xfrm>
          <a:prstGeom prst="rect">
            <a:avLst/>
          </a:prstGeom>
        </p:spPr>
        <p:txBody>
          <a:bodyPr lIns="54863" tIns="27431" rIns="54863" bIns="27431"/>
          <a:lstStyle/>
          <a:p>
            <a:endParaRPr/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158959" y="7856220"/>
            <a:ext cx="301054" cy="276999"/>
          </a:xfrm>
          <a:prstGeom prst="rect">
            <a:avLst/>
          </a:prstGeom>
        </p:spPr>
        <p:txBody>
          <a:bodyPr lIns="30480" tIns="30480" rIns="30480" bIns="30480"/>
          <a:lstStyle>
            <a:lvl1pPr algn="ctr">
              <a:defRPr sz="1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2532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ve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632460" y="2396654"/>
            <a:ext cx="6515101" cy="1005676"/>
          </a:xfrm>
        </p:spPr>
        <p:txBody>
          <a:bodyPr anchor="t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r>
              <a:rPr lang="en-US" dirty="0"/>
              <a:t>SAMPLE TITLE TEXT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32459" y="3402330"/>
            <a:ext cx="6515101" cy="1404802"/>
          </a:xfrm>
        </p:spPr>
        <p:txBody>
          <a:bodyPr anchor="t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en-US" dirty="0"/>
              <a:t>SAMPLE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ver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32460" y="2396654"/>
            <a:ext cx="6515101" cy="1005676"/>
          </a:xfrm>
        </p:spPr>
        <p:txBody>
          <a:bodyPr anchor="t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r>
              <a:rPr lang="en-US" dirty="0"/>
              <a:t>SAMPLE TITLE TEXT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32459" y="3402330"/>
            <a:ext cx="6515101" cy="1404802"/>
          </a:xfrm>
        </p:spPr>
        <p:txBody>
          <a:bodyPr anchor="t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en-US" dirty="0"/>
              <a:t>SAMPLE SUBTITLE TEXT</a:t>
            </a:r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ver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632460" y="2396654"/>
            <a:ext cx="6515101" cy="1005676"/>
          </a:xfrm>
        </p:spPr>
        <p:txBody>
          <a:bodyPr anchor="t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r>
              <a:rPr lang="en-US" dirty="0"/>
              <a:t>SAMPLE TITLE TEXT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32459" y="3402330"/>
            <a:ext cx="6515101" cy="1404802"/>
          </a:xfrm>
        </p:spPr>
        <p:txBody>
          <a:bodyPr anchor="t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en-US" dirty="0"/>
              <a:t>SAMPLE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91850265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00"/>
            <a:ext cx="14622755" cy="8225300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632460" y="2396654"/>
            <a:ext cx="6515101" cy="1005676"/>
          </a:xfrm>
        </p:spPr>
        <p:txBody>
          <a:bodyPr anchor="t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r>
              <a:rPr lang="en-US" dirty="0"/>
              <a:t>SAMPLE TITLE TEXT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32459" y="3402330"/>
            <a:ext cx="6515101" cy="1404802"/>
          </a:xfrm>
        </p:spPr>
        <p:txBody>
          <a:bodyPr anchor="t">
            <a:norm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en-US" dirty="0"/>
              <a:t>SAMPLE SUBTITLE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273265" y="-30481"/>
            <a:ext cx="8391625" cy="8268101"/>
          </a:xfrm>
          <a:custGeom>
            <a:avLst/>
            <a:gdLst>
              <a:gd name="connsiteX0" fmla="*/ 0 w 14503400"/>
              <a:gd name="connsiteY0" fmla="*/ 4247901 h 14960600"/>
              <a:gd name="connsiteX1" fmla="*/ 4247901 w 14503400"/>
              <a:gd name="connsiteY1" fmla="*/ 0 h 14960600"/>
              <a:gd name="connsiteX2" fmla="*/ 10255499 w 14503400"/>
              <a:gd name="connsiteY2" fmla="*/ 0 h 14960600"/>
              <a:gd name="connsiteX3" fmla="*/ 14503400 w 14503400"/>
              <a:gd name="connsiteY3" fmla="*/ 4247901 h 14960600"/>
              <a:gd name="connsiteX4" fmla="*/ 14503400 w 14503400"/>
              <a:gd name="connsiteY4" fmla="*/ 10712699 h 14960600"/>
              <a:gd name="connsiteX5" fmla="*/ 10255499 w 14503400"/>
              <a:gd name="connsiteY5" fmla="*/ 14960600 h 14960600"/>
              <a:gd name="connsiteX6" fmla="*/ 4247901 w 14503400"/>
              <a:gd name="connsiteY6" fmla="*/ 14960600 h 14960600"/>
              <a:gd name="connsiteX7" fmla="*/ 0 w 14503400"/>
              <a:gd name="connsiteY7" fmla="*/ 10712699 h 14960600"/>
              <a:gd name="connsiteX8" fmla="*/ 0 w 14503400"/>
              <a:gd name="connsiteY8" fmla="*/ 4247901 h 14960600"/>
              <a:gd name="connsiteX0" fmla="*/ 0 w 14503400"/>
              <a:gd name="connsiteY0" fmla="*/ 4247901 h 14960600"/>
              <a:gd name="connsiteX1" fmla="*/ 6584701 w 14503400"/>
              <a:gd name="connsiteY1" fmla="*/ 304800 h 14960600"/>
              <a:gd name="connsiteX2" fmla="*/ 10255499 w 14503400"/>
              <a:gd name="connsiteY2" fmla="*/ 0 h 14960600"/>
              <a:gd name="connsiteX3" fmla="*/ 14503400 w 14503400"/>
              <a:gd name="connsiteY3" fmla="*/ 4247901 h 14960600"/>
              <a:gd name="connsiteX4" fmla="*/ 14503400 w 14503400"/>
              <a:gd name="connsiteY4" fmla="*/ 10712699 h 14960600"/>
              <a:gd name="connsiteX5" fmla="*/ 10255499 w 14503400"/>
              <a:gd name="connsiteY5" fmla="*/ 14960600 h 14960600"/>
              <a:gd name="connsiteX6" fmla="*/ 4247901 w 14503400"/>
              <a:gd name="connsiteY6" fmla="*/ 14960600 h 14960600"/>
              <a:gd name="connsiteX7" fmla="*/ 0 w 14503400"/>
              <a:gd name="connsiteY7" fmla="*/ 10712699 h 14960600"/>
              <a:gd name="connsiteX8" fmla="*/ 0 w 14503400"/>
              <a:gd name="connsiteY8" fmla="*/ 4247901 h 14960600"/>
              <a:gd name="connsiteX0" fmla="*/ 0 w 14503400"/>
              <a:gd name="connsiteY0" fmla="*/ 3943101 h 14655800"/>
              <a:gd name="connsiteX1" fmla="*/ 6584701 w 14503400"/>
              <a:gd name="connsiteY1" fmla="*/ 0 h 14655800"/>
              <a:gd name="connsiteX2" fmla="*/ 8375899 w 14503400"/>
              <a:gd name="connsiteY2" fmla="*/ 50800 h 14655800"/>
              <a:gd name="connsiteX3" fmla="*/ 14503400 w 14503400"/>
              <a:gd name="connsiteY3" fmla="*/ 3943101 h 14655800"/>
              <a:gd name="connsiteX4" fmla="*/ 14503400 w 14503400"/>
              <a:gd name="connsiteY4" fmla="*/ 10407899 h 14655800"/>
              <a:gd name="connsiteX5" fmla="*/ 10255499 w 14503400"/>
              <a:gd name="connsiteY5" fmla="*/ 14655800 h 14655800"/>
              <a:gd name="connsiteX6" fmla="*/ 4247901 w 14503400"/>
              <a:gd name="connsiteY6" fmla="*/ 14655800 h 14655800"/>
              <a:gd name="connsiteX7" fmla="*/ 0 w 14503400"/>
              <a:gd name="connsiteY7" fmla="*/ 10407899 h 14655800"/>
              <a:gd name="connsiteX8" fmla="*/ 0 w 14503400"/>
              <a:gd name="connsiteY8" fmla="*/ 3943101 h 14655800"/>
              <a:gd name="connsiteX0" fmla="*/ 0 w 14503400"/>
              <a:gd name="connsiteY0" fmla="*/ 3943101 h 14655800"/>
              <a:gd name="connsiteX1" fmla="*/ 6584701 w 14503400"/>
              <a:gd name="connsiteY1" fmla="*/ 0 h 14655800"/>
              <a:gd name="connsiteX2" fmla="*/ 8375899 w 14503400"/>
              <a:gd name="connsiteY2" fmla="*/ 50800 h 14655800"/>
              <a:gd name="connsiteX3" fmla="*/ 14503400 w 14503400"/>
              <a:gd name="connsiteY3" fmla="*/ 3943101 h 14655800"/>
              <a:gd name="connsiteX4" fmla="*/ 14503400 w 14503400"/>
              <a:gd name="connsiteY4" fmla="*/ 10407899 h 14655800"/>
              <a:gd name="connsiteX5" fmla="*/ 10255499 w 14503400"/>
              <a:gd name="connsiteY5" fmla="*/ 14655800 h 14655800"/>
              <a:gd name="connsiteX6" fmla="*/ 4247901 w 14503400"/>
              <a:gd name="connsiteY6" fmla="*/ 14655800 h 14655800"/>
              <a:gd name="connsiteX7" fmla="*/ 889000 w 14503400"/>
              <a:gd name="connsiteY7" fmla="*/ 14090899 h 14655800"/>
              <a:gd name="connsiteX8" fmla="*/ 0 w 14503400"/>
              <a:gd name="connsiteY8" fmla="*/ 3943101 h 14655800"/>
              <a:gd name="connsiteX0" fmla="*/ 0 w 14782800"/>
              <a:gd name="connsiteY0" fmla="*/ 12045701 h 14655800"/>
              <a:gd name="connsiteX1" fmla="*/ 6864101 w 14782800"/>
              <a:gd name="connsiteY1" fmla="*/ 0 h 14655800"/>
              <a:gd name="connsiteX2" fmla="*/ 8655299 w 14782800"/>
              <a:gd name="connsiteY2" fmla="*/ 50800 h 14655800"/>
              <a:gd name="connsiteX3" fmla="*/ 14782800 w 14782800"/>
              <a:gd name="connsiteY3" fmla="*/ 3943101 h 14655800"/>
              <a:gd name="connsiteX4" fmla="*/ 14782800 w 14782800"/>
              <a:gd name="connsiteY4" fmla="*/ 10407899 h 14655800"/>
              <a:gd name="connsiteX5" fmla="*/ 10534899 w 14782800"/>
              <a:gd name="connsiteY5" fmla="*/ 14655800 h 14655800"/>
              <a:gd name="connsiteX6" fmla="*/ 4527301 w 14782800"/>
              <a:gd name="connsiteY6" fmla="*/ 14655800 h 14655800"/>
              <a:gd name="connsiteX7" fmla="*/ 1168400 w 14782800"/>
              <a:gd name="connsiteY7" fmla="*/ 14090899 h 14655800"/>
              <a:gd name="connsiteX8" fmla="*/ 0 w 14782800"/>
              <a:gd name="connsiteY8" fmla="*/ 12045701 h 14655800"/>
              <a:gd name="connsiteX0" fmla="*/ 0 w 14782800"/>
              <a:gd name="connsiteY0" fmla="*/ 12045701 h 14655800"/>
              <a:gd name="connsiteX1" fmla="*/ 6864101 w 14782800"/>
              <a:gd name="connsiteY1" fmla="*/ 0 h 14655800"/>
              <a:gd name="connsiteX2" fmla="*/ 8655299 w 14782800"/>
              <a:gd name="connsiteY2" fmla="*/ 50800 h 14655800"/>
              <a:gd name="connsiteX3" fmla="*/ 10312400 w 14782800"/>
              <a:gd name="connsiteY3" fmla="*/ 3181101 h 14655800"/>
              <a:gd name="connsiteX4" fmla="*/ 14782800 w 14782800"/>
              <a:gd name="connsiteY4" fmla="*/ 10407899 h 14655800"/>
              <a:gd name="connsiteX5" fmla="*/ 10534899 w 14782800"/>
              <a:gd name="connsiteY5" fmla="*/ 14655800 h 14655800"/>
              <a:gd name="connsiteX6" fmla="*/ 4527301 w 14782800"/>
              <a:gd name="connsiteY6" fmla="*/ 14655800 h 14655800"/>
              <a:gd name="connsiteX7" fmla="*/ 1168400 w 14782800"/>
              <a:gd name="connsiteY7" fmla="*/ 14090899 h 14655800"/>
              <a:gd name="connsiteX8" fmla="*/ 0 w 14782800"/>
              <a:gd name="connsiteY8" fmla="*/ 12045701 h 14655800"/>
              <a:gd name="connsiteX0" fmla="*/ 0 w 14071600"/>
              <a:gd name="connsiteY0" fmla="*/ 12045701 h 14655800"/>
              <a:gd name="connsiteX1" fmla="*/ 6864101 w 14071600"/>
              <a:gd name="connsiteY1" fmla="*/ 0 h 14655800"/>
              <a:gd name="connsiteX2" fmla="*/ 8655299 w 14071600"/>
              <a:gd name="connsiteY2" fmla="*/ 50800 h 14655800"/>
              <a:gd name="connsiteX3" fmla="*/ 10312400 w 14071600"/>
              <a:gd name="connsiteY3" fmla="*/ 3181101 h 14655800"/>
              <a:gd name="connsiteX4" fmla="*/ 14071600 w 14071600"/>
              <a:gd name="connsiteY4" fmla="*/ 3092699 h 14655800"/>
              <a:gd name="connsiteX5" fmla="*/ 10534899 w 14071600"/>
              <a:gd name="connsiteY5" fmla="*/ 14655800 h 14655800"/>
              <a:gd name="connsiteX6" fmla="*/ 4527301 w 14071600"/>
              <a:gd name="connsiteY6" fmla="*/ 14655800 h 14655800"/>
              <a:gd name="connsiteX7" fmla="*/ 1168400 w 14071600"/>
              <a:gd name="connsiteY7" fmla="*/ 14090899 h 14655800"/>
              <a:gd name="connsiteX8" fmla="*/ 0 w 14071600"/>
              <a:gd name="connsiteY8" fmla="*/ 12045701 h 14655800"/>
              <a:gd name="connsiteX0" fmla="*/ 0 w 14071600"/>
              <a:gd name="connsiteY0" fmla="*/ 12045701 h 14655800"/>
              <a:gd name="connsiteX1" fmla="*/ 6864101 w 14071600"/>
              <a:gd name="connsiteY1" fmla="*/ 0 h 14655800"/>
              <a:gd name="connsiteX2" fmla="*/ 8655299 w 14071600"/>
              <a:gd name="connsiteY2" fmla="*/ 50800 h 14655800"/>
              <a:gd name="connsiteX3" fmla="*/ 10312400 w 14071600"/>
              <a:gd name="connsiteY3" fmla="*/ 3181101 h 14655800"/>
              <a:gd name="connsiteX4" fmla="*/ 14071600 w 14071600"/>
              <a:gd name="connsiteY4" fmla="*/ 3092699 h 14655800"/>
              <a:gd name="connsiteX5" fmla="*/ 14040099 w 14071600"/>
              <a:gd name="connsiteY5" fmla="*/ 13766800 h 14655800"/>
              <a:gd name="connsiteX6" fmla="*/ 4527301 w 14071600"/>
              <a:gd name="connsiteY6" fmla="*/ 14655800 h 14655800"/>
              <a:gd name="connsiteX7" fmla="*/ 1168400 w 14071600"/>
              <a:gd name="connsiteY7" fmla="*/ 14090899 h 14655800"/>
              <a:gd name="connsiteX8" fmla="*/ 0 w 14071600"/>
              <a:gd name="connsiteY8" fmla="*/ 12045701 h 14655800"/>
              <a:gd name="connsiteX0" fmla="*/ 0 w 14071600"/>
              <a:gd name="connsiteY0" fmla="*/ 12045701 h 14090899"/>
              <a:gd name="connsiteX1" fmla="*/ 6864101 w 14071600"/>
              <a:gd name="connsiteY1" fmla="*/ 0 h 14090899"/>
              <a:gd name="connsiteX2" fmla="*/ 8655299 w 14071600"/>
              <a:gd name="connsiteY2" fmla="*/ 50800 h 14090899"/>
              <a:gd name="connsiteX3" fmla="*/ 10312400 w 14071600"/>
              <a:gd name="connsiteY3" fmla="*/ 3181101 h 14090899"/>
              <a:gd name="connsiteX4" fmla="*/ 14071600 w 14071600"/>
              <a:gd name="connsiteY4" fmla="*/ 3092699 h 14090899"/>
              <a:gd name="connsiteX5" fmla="*/ 14040099 w 14071600"/>
              <a:gd name="connsiteY5" fmla="*/ 13766800 h 14090899"/>
              <a:gd name="connsiteX6" fmla="*/ 12680701 w 14071600"/>
              <a:gd name="connsiteY6" fmla="*/ 13766800 h 14090899"/>
              <a:gd name="connsiteX7" fmla="*/ 1168400 w 14071600"/>
              <a:gd name="connsiteY7" fmla="*/ 14090899 h 14090899"/>
              <a:gd name="connsiteX8" fmla="*/ 0 w 14071600"/>
              <a:gd name="connsiteY8" fmla="*/ 12045701 h 14090899"/>
              <a:gd name="connsiteX0" fmla="*/ 0 w 14071600"/>
              <a:gd name="connsiteY0" fmla="*/ 12045701 h 13766800"/>
              <a:gd name="connsiteX1" fmla="*/ 6864101 w 14071600"/>
              <a:gd name="connsiteY1" fmla="*/ 0 h 13766800"/>
              <a:gd name="connsiteX2" fmla="*/ 8655299 w 14071600"/>
              <a:gd name="connsiteY2" fmla="*/ 50800 h 13766800"/>
              <a:gd name="connsiteX3" fmla="*/ 10312400 w 14071600"/>
              <a:gd name="connsiteY3" fmla="*/ 3181101 h 13766800"/>
              <a:gd name="connsiteX4" fmla="*/ 14071600 w 14071600"/>
              <a:gd name="connsiteY4" fmla="*/ 3092699 h 13766800"/>
              <a:gd name="connsiteX5" fmla="*/ 14040099 w 14071600"/>
              <a:gd name="connsiteY5" fmla="*/ 13766800 h 13766800"/>
              <a:gd name="connsiteX6" fmla="*/ 12680701 w 14071600"/>
              <a:gd name="connsiteY6" fmla="*/ 13766800 h 13766800"/>
              <a:gd name="connsiteX7" fmla="*/ 11760200 w 14071600"/>
              <a:gd name="connsiteY7" fmla="*/ 12008099 h 13766800"/>
              <a:gd name="connsiteX8" fmla="*/ 0 w 14071600"/>
              <a:gd name="connsiteY8" fmla="*/ 12045701 h 13766800"/>
              <a:gd name="connsiteX0" fmla="*/ 0 w 14071600"/>
              <a:gd name="connsiteY0" fmla="*/ 12045701 h 13766800"/>
              <a:gd name="connsiteX1" fmla="*/ 6965701 w 14071600"/>
              <a:gd name="connsiteY1" fmla="*/ 0 h 13766800"/>
              <a:gd name="connsiteX2" fmla="*/ 8655299 w 14071600"/>
              <a:gd name="connsiteY2" fmla="*/ 50800 h 13766800"/>
              <a:gd name="connsiteX3" fmla="*/ 10312400 w 14071600"/>
              <a:gd name="connsiteY3" fmla="*/ 3181101 h 13766800"/>
              <a:gd name="connsiteX4" fmla="*/ 14071600 w 14071600"/>
              <a:gd name="connsiteY4" fmla="*/ 3092699 h 13766800"/>
              <a:gd name="connsiteX5" fmla="*/ 14040099 w 14071600"/>
              <a:gd name="connsiteY5" fmla="*/ 13766800 h 13766800"/>
              <a:gd name="connsiteX6" fmla="*/ 12680701 w 14071600"/>
              <a:gd name="connsiteY6" fmla="*/ 13766800 h 13766800"/>
              <a:gd name="connsiteX7" fmla="*/ 11760200 w 14071600"/>
              <a:gd name="connsiteY7" fmla="*/ 12008099 h 13766800"/>
              <a:gd name="connsiteX8" fmla="*/ 0 w 14071600"/>
              <a:gd name="connsiteY8" fmla="*/ 12045701 h 13766800"/>
              <a:gd name="connsiteX0" fmla="*/ 0 w 14071600"/>
              <a:gd name="connsiteY0" fmla="*/ 12045701 h 13766800"/>
              <a:gd name="connsiteX1" fmla="*/ 6965701 w 14071600"/>
              <a:gd name="connsiteY1" fmla="*/ 0 h 13766800"/>
              <a:gd name="connsiteX2" fmla="*/ 8655299 w 14071600"/>
              <a:gd name="connsiteY2" fmla="*/ 50800 h 13766800"/>
              <a:gd name="connsiteX3" fmla="*/ 10388600 w 14071600"/>
              <a:gd name="connsiteY3" fmla="*/ 3104901 h 13766800"/>
              <a:gd name="connsiteX4" fmla="*/ 14071600 w 14071600"/>
              <a:gd name="connsiteY4" fmla="*/ 3092699 h 13766800"/>
              <a:gd name="connsiteX5" fmla="*/ 14040099 w 14071600"/>
              <a:gd name="connsiteY5" fmla="*/ 13766800 h 13766800"/>
              <a:gd name="connsiteX6" fmla="*/ 12680701 w 14071600"/>
              <a:gd name="connsiteY6" fmla="*/ 13766800 h 13766800"/>
              <a:gd name="connsiteX7" fmla="*/ 11760200 w 14071600"/>
              <a:gd name="connsiteY7" fmla="*/ 12008099 h 13766800"/>
              <a:gd name="connsiteX8" fmla="*/ 0 w 14071600"/>
              <a:gd name="connsiteY8" fmla="*/ 12045701 h 13766800"/>
              <a:gd name="connsiteX0" fmla="*/ 0 w 14071600"/>
              <a:gd name="connsiteY0" fmla="*/ 12045701 h 13766800"/>
              <a:gd name="connsiteX1" fmla="*/ 6965701 w 14071600"/>
              <a:gd name="connsiteY1" fmla="*/ 0 h 13766800"/>
              <a:gd name="connsiteX2" fmla="*/ 8604499 w 14071600"/>
              <a:gd name="connsiteY2" fmla="*/ 25400 h 13766800"/>
              <a:gd name="connsiteX3" fmla="*/ 10388600 w 14071600"/>
              <a:gd name="connsiteY3" fmla="*/ 3104901 h 13766800"/>
              <a:gd name="connsiteX4" fmla="*/ 14071600 w 14071600"/>
              <a:gd name="connsiteY4" fmla="*/ 3092699 h 13766800"/>
              <a:gd name="connsiteX5" fmla="*/ 14040099 w 14071600"/>
              <a:gd name="connsiteY5" fmla="*/ 13766800 h 13766800"/>
              <a:gd name="connsiteX6" fmla="*/ 12680701 w 14071600"/>
              <a:gd name="connsiteY6" fmla="*/ 13766800 h 13766800"/>
              <a:gd name="connsiteX7" fmla="*/ 11760200 w 14071600"/>
              <a:gd name="connsiteY7" fmla="*/ 12008099 h 13766800"/>
              <a:gd name="connsiteX8" fmla="*/ 0 w 14071600"/>
              <a:gd name="connsiteY8" fmla="*/ 12045701 h 13766800"/>
              <a:gd name="connsiteX0" fmla="*/ 0 w 14071600"/>
              <a:gd name="connsiteY0" fmla="*/ 12020301 h 13741400"/>
              <a:gd name="connsiteX1" fmla="*/ 7016501 w 14071600"/>
              <a:gd name="connsiteY1" fmla="*/ 0 h 13741400"/>
              <a:gd name="connsiteX2" fmla="*/ 8604499 w 14071600"/>
              <a:gd name="connsiteY2" fmla="*/ 0 h 13741400"/>
              <a:gd name="connsiteX3" fmla="*/ 10388600 w 14071600"/>
              <a:gd name="connsiteY3" fmla="*/ 3079501 h 13741400"/>
              <a:gd name="connsiteX4" fmla="*/ 14071600 w 14071600"/>
              <a:gd name="connsiteY4" fmla="*/ 3067299 h 13741400"/>
              <a:gd name="connsiteX5" fmla="*/ 14040099 w 14071600"/>
              <a:gd name="connsiteY5" fmla="*/ 13741400 h 13741400"/>
              <a:gd name="connsiteX6" fmla="*/ 12680701 w 14071600"/>
              <a:gd name="connsiteY6" fmla="*/ 13741400 h 13741400"/>
              <a:gd name="connsiteX7" fmla="*/ 11760200 w 14071600"/>
              <a:gd name="connsiteY7" fmla="*/ 11982699 h 13741400"/>
              <a:gd name="connsiteX8" fmla="*/ 0 w 14071600"/>
              <a:gd name="connsiteY8" fmla="*/ 12020301 h 13741400"/>
              <a:gd name="connsiteX0" fmla="*/ 0 w 14071600"/>
              <a:gd name="connsiteY0" fmla="*/ 12020301 h 13741400"/>
              <a:gd name="connsiteX1" fmla="*/ 7016501 w 14071600"/>
              <a:gd name="connsiteY1" fmla="*/ 0 h 13741400"/>
              <a:gd name="connsiteX2" fmla="*/ 8604499 w 14071600"/>
              <a:gd name="connsiteY2" fmla="*/ 0 h 13741400"/>
              <a:gd name="connsiteX3" fmla="*/ 10388600 w 14071600"/>
              <a:gd name="connsiteY3" fmla="*/ 3079501 h 13741400"/>
              <a:gd name="connsiteX4" fmla="*/ 14071600 w 14071600"/>
              <a:gd name="connsiteY4" fmla="*/ 3067299 h 13741400"/>
              <a:gd name="connsiteX5" fmla="*/ 14040099 w 14071600"/>
              <a:gd name="connsiteY5" fmla="*/ 13741400 h 13741400"/>
              <a:gd name="connsiteX6" fmla="*/ 12680701 w 14071600"/>
              <a:gd name="connsiteY6" fmla="*/ 13741400 h 13741400"/>
              <a:gd name="connsiteX7" fmla="*/ 11861800 w 14071600"/>
              <a:gd name="connsiteY7" fmla="*/ 12058899 h 13741400"/>
              <a:gd name="connsiteX8" fmla="*/ 0 w 14071600"/>
              <a:gd name="connsiteY8" fmla="*/ 12020301 h 13741400"/>
              <a:gd name="connsiteX0" fmla="*/ 0 w 14071600"/>
              <a:gd name="connsiteY0" fmla="*/ 12020301 h 13741400"/>
              <a:gd name="connsiteX1" fmla="*/ 7016501 w 14071600"/>
              <a:gd name="connsiteY1" fmla="*/ 0 h 13741400"/>
              <a:gd name="connsiteX2" fmla="*/ 8604499 w 14071600"/>
              <a:gd name="connsiteY2" fmla="*/ 0 h 13741400"/>
              <a:gd name="connsiteX3" fmla="*/ 10388600 w 14071600"/>
              <a:gd name="connsiteY3" fmla="*/ 3079501 h 13741400"/>
              <a:gd name="connsiteX4" fmla="*/ 14071600 w 14071600"/>
              <a:gd name="connsiteY4" fmla="*/ 3067299 h 13741400"/>
              <a:gd name="connsiteX5" fmla="*/ 14040099 w 14071600"/>
              <a:gd name="connsiteY5" fmla="*/ 13741400 h 13741400"/>
              <a:gd name="connsiteX6" fmla="*/ 12731501 w 14071600"/>
              <a:gd name="connsiteY6" fmla="*/ 13716000 h 13741400"/>
              <a:gd name="connsiteX7" fmla="*/ 11861800 w 14071600"/>
              <a:gd name="connsiteY7" fmla="*/ 12058899 h 13741400"/>
              <a:gd name="connsiteX8" fmla="*/ 0 w 14071600"/>
              <a:gd name="connsiteY8" fmla="*/ 12020301 h 13741400"/>
              <a:gd name="connsiteX0" fmla="*/ 0 w 14040943"/>
              <a:gd name="connsiteY0" fmla="*/ 12020301 h 13741400"/>
              <a:gd name="connsiteX1" fmla="*/ 7016501 w 14040943"/>
              <a:gd name="connsiteY1" fmla="*/ 0 h 13741400"/>
              <a:gd name="connsiteX2" fmla="*/ 8604499 w 14040943"/>
              <a:gd name="connsiteY2" fmla="*/ 0 h 13741400"/>
              <a:gd name="connsiteX3" fmla="*/ 10388600 w 14040943"/>
              <a:gd name="connsiteY3" fmla="*/ 3079501 h 13741400"/>
              <a:gd name="connsiteX4" fmla="*/ 13970000 w 14040943"/>
              <a:gd name="connsiteY4" fmla="*/ 3118099 h 13741400"/>
              <a:gd name="connsiteX5" fmla="*/ 14040099 w 14040943"/>
              <a:gd name="connsiteY5" fmla="*/ 13741400 h 13741400"/>
              <a:gd name="connsiteX6" fmla="*/ 12731501 w 14040943"/>
              <a:gd name="connsiteY6" fmla="*/ 13716000 h 13741400"/>
              <a:gd name="connsiteX7" fmla="*/ 11861800 w 14040943"/>
              <a:gd name="connsiteY7" fmla="*/ 12058899 h 13741400"/>
              <a:gd name="connsiteX8" fmla="*/ 0 w 14040943"/>
              <a:gd name="connsiteY8" fmla="*/ 12020301 h 13741400"/>
              <a:gd name="connsiteX0" fmla="*/ 0 w 13970000"/>
              <a:gd name="connsiteY0" fmla="*/ 12020301 h 13766800"/>
              <a:gd name="connsiteX1" fmla="*/ 7016501 w 13970000"/>
              <a:gd name="connsiteY1" fmla="*/ 0 h 13766800"/>
              <a:gd name="connsiteX2" fmla="*/ 8604499 w 13970000"/>
              <a:gd name="connsiteY2" fmla="*/ 0 h 13766800"/>
              <a:gd name="connsiteX3" fmla="*/ 10388600 w 13970000"/>
              <a:gd name="connsiteY3" fmla="*/ 3079501 h 13766800"/>
              <a:gd name="connsiteX4" fmla="*/ 13970000 w 13970000"/>
              <a:gd name="connsiteY4" fmla="*/ 3118099 h 13766800"/>
              <a:gd name="connsiteX5" fmla="*/ 13963899 w 13970000"/>
              <a:gd name="connsiteY5" fmla="*/ 13766800 h 13766800"/>
              <a:gd name="connsiteX6" fmla="*/ 12731501 w 13970000"/>
              <a:gd name="connsiteY6" fmla="*/ 13716000 h 13766800"/>
              <a:gd name="connsiteX7" fmla="*/ 11861800 w 13970000"/>
              <a:gd name="connsiteY7" fmla="*/ 12058899 h 13766800"/>
              <a:gd name="connsiteX8" fmla="*/ 0 w 13970000"/>
              <a:gd name="connsiteY8" fmla="*/ 12020301 h 13766800"/>
              <a:gd name="connsiteX0" fmla="*/ 0 w 13953958"/>
              <a:gd name="connsiteY0" fmla="*/ 12052385 h 13766800"/>
              <a:gd name="connsiteX1" fmla="*/ 7000459 w 13953958"/>
              <a:gd name="connsiteY1" fmla="*/ 0 h 13766800"/>
              <a:gd name="connsiteX2" fmla="*/ 8588457 w 13953958"/>
              <a:gd name="connsiteY2" fmla="*/ 0 h 13766800"/>
              <a:gd name="connsiteX3" fmla="*/ 10372558 w 13953958"/>
              <a:gd name="connsiteY3" fmla="*/ 3079501 h 13766800"/>
              <a:gd name="connsiteX4" fmla="*/ 13953958 w 13953958"/>
              <a:gd name="connsiteY4" fmla="*/ 3118099 h 13766800"/>
              <a:gd name="connsiteX5" fmla="*/ 13947857 w 13953958"/>
              <a:gd name="connsiteY5" fmla="*/ 13766800 h 13766800"/>
              <a:gd name="connsiteX6" fmla="*/ 12715459 w 13953958"/>
              <a:gd name="connsiteY6" fmla="*/ 13716000 h 13766800"/>
              <a:gd name="connsiteX7" fmla="*/ 11845758 w 13953958"/>
              <a:gd name="connsiteY7" fmla="*/ 12058899 h 13766800"/>
              <a:gd name="connsiteX8" fmla="*/ 0 w 13953958"/>
              <a:gd name="connsiteY8" fmla="*/ 12052385 h 13766800"/>
              <a:gd name="connsiteX0" fmla="*/ 0 w 13953958"/>
              <a:gd name="connsiteY0" fmla="*/ 12052385 h 13766800"/>
              <a:gd name="connsiteX1" fmla="*/ 6952332 w 13953958"/>
              <a:gd name="connsiteY1" fmla="*/ 16042 h 13766800"/>
              <a:gd name="connsiteX2" fmla="*/ 8588457 w 13953958"/>
              <a:gd name="connsiteY2" fmla="*/ 0 h 13766800"/>
              <a:gd name="connsiteX3" fmla="*/ 10372558 w 13953958"/>
              <a:gd name="connsiteY3" fmla="*/ 3079501 h 13766800"/>
              <a:gd name="connsiteX4" fmla="*/ 13953958 w 13953958"/>
              <a:gd name="connsiteY4" fmla="*/ 3118099 h 13766800"/>
              <a:gd name="connsiteX5" fmla="*/ 13947857 w 13953958"/>
              <a:gd name="connsiteY5" fmla="*/ 13766800 h 13766800"/>
              <a:gd name="connsiteX6" fmla="*/ 12715459 w 13953958"/>
              <a:gd name="connsiteY6" fmla="*/ 13716000 h 13766800"/>
              <a:gd name="connsiteX7" fmla="*/ 11845758 w 13953958"/>
              <a:gd name="connsiteY7" fmla="*/ 12058899 h 13766800"/>
              <a:gd name="connsiteX8" fmla="*/ 0 w 13953958"/>
              <a:gd name="connsiteY8" fmla="*/ 12052385 h 13766800"/>
              <a:gd name="connsiteX0" fmla="*/ 0 w 13953958"/>
              <a:gd name="connsiteY0" fmla="*/ 12052385 h 13766800"/>
              <a:gd name="connsiteX1" fmla="*/ 6952332 w 13953958"/>
              <a:gd name="connsiteY1" fmla="*/ 16042 h 13766800"/>
              <a:gd name="connsiteX2" fmla="*/ 8588457 w 13953958"/>
              <a:gd name="connsiteY2" fmla="*/ 0 h 13766800"/>
              <a:gd name="connsiteX3" fmla="*/ 10404642 w 13953958"/>
              <a:gd name="connsiteY3" fmla="*/ 3095543 h 13766800"/>
              <a:gd name="connsiteX4" fmla="*/ 13953958 w 13953958"/>
              <a:gd name="connsiteY4" fmla="*/ 3118099 h 13766800"/>
              <a:gd name="connsiteX5" fmla="*/ 13947857 w 13953958"/>
              <a:gd name="connsiteY5" fmla="*/ 13766800 h 13766800"/>
              <a:gd name="connsiteX6" fmla="*/ 12715459 w 13953958"/>
              <a:gd name="connsiteY6" fmla="*/ 13716000 h 13766800"/>
              <a:gd name="connsiteX7" fmla="*/ 11845758 w 13953958"/>
              <a:gd name="connsiteY7" fmla="*/ 12058899 h 13766800"/>
              <a:gd name="connsiteX8" fmla="*/ 0 w 13953958"/>
              <a:gd name="connsiteY8" fmla="*/ 12052385 h 13766800"/>
              <a:gd name="connsiteX0" fmla="*/ 0 w 13986042"/>
              <a:gd name="connsiteY0" fmla="*/ 12052385 h 13766800"/>
              <a:gd name="connsiteX1" fmla="*/ 6952332 w 13986042"/>
              <a:gd name="connsiteY1" fmla="*/ 16042 h 13766800"/>
              <a:gd name="connsiteX2" fmla="*/ 8588457 w 13986042"/>
              <a:gd name="connsiteY2" fmla="*/ 0 h 13766800"/>
              <a:gd name="connsiteX3" fmla="*/ 10404642 w 13986042"/>
              <a:gd name="connsiteY3" fmla="*/ 3095543 h 13766800"/>
              <a:gd name="connsiteX4" fmla="*/ 13986042 w 13986042"/>
              <a:gd name="connsiteY4" fmla="*/ 3086015 h 13766800"/>
              <a:gd name="connsiteX5" fmla="*/ 13947857 w 13986042"/>
              <a:gd name="connsiteY5" fmla="*/ 13766800 h 13766800"/>
              <a:gd name="connsiteX6" fmla="*/ 12715459 w 13986042"/>
              <a:gd name="connsiteY6" fmla="*/ 13716000 h 13766800"/>
              <a:gd name="connsiteX7" fmla="*/ 11845758 w 13986042"/>
              <a:gd name="connsiteY7" fmla="*/ 12058899 h 13766800"/>
              <a:gd name="connsiteX8" fmla="*/ 0 w 13986042"/>
              <a:gd name="connsiteY8" fmla="*/ 12052385 h 13766800"/>
              <a:gd name="connsiteX0" fmla="*/ 0 w 13986042"/>
              <a:gd name="connsiteY0" fmla="*/ 12052385 h 13780168"/>
              <a:gd name="connsiteX1" fmla="*/ 6952332 w 13986042"/>
              <a:gd name="connsiteY1" fmla="*/ 16042 h 13780168"/>
              <a:gd name="connsiteX2" fmla="*/ 8588457 w 13986042"/>
              <a:gd name="connsiteY2" fmla="*/ 0 h 13780168"/>
              <a:gd name="connsiteX3" fmla="*/ 10404642 w 13986042"/>
              <a:gd name="connsiteY3" fmla="*/ 3095543 h 13780168"/>
              <a:gd name="connsiteX4" fmla="*/ 13986042 w 13986042"/>
              <a:gd name="connsiteY4" fmla="*/ 3086015 h 13780168"/>
              <a:gd name="connsiteX5" fmla="*/ 13947857 w 13986042"/>
              <a:gd name="connsiteY5" fmla="*/ 13766800 h 13780168"/>
              <a:gd name="connsiteX6" fmla="*/ 12795670 w 13986042"/>
              <a:gd name="connsiteY6" fmla="*/ 13780168 h 13780168"/>
              <a:gd name="connsiteX7" fmla="*/ 11845758 w 13986042"/>
              <a:gd name="connsiteY7" fmla="*/ 12058899 h 13780168"/>
              <a:gd name="connsiteX8" fmla="*/ 0 w 13986042"/>
              <a:gd name="connsiteY8" fmla="*/ 12052385 h 13780168"/>
              <a:gd name="connsiteX0" fmla="*/ 0 w 13986042"/>
              <a:gd name="connsiteY0" fmla="*/ 12052385 h 13780168"/>
              <a:gd name="connsiteX1" fmla="*/ 6952332 w 13986042"/>
              <a:gd name="connsiteY1" fmla="*/ 16042 h 13780168"/>
              <a:gd name="connsiteX2" fmla="*/ 8572415 w 13986042"/>
              <a:gd name="connsiteY2" fmla="*/ 0 h 13780168"/>
              <a:gd name="connsiteX3" fmla="*/ 10404642 w 13986042"/>
              <a:gd name="connsiteY3" fmla="*/ 3095543 h 13780168"/>
              <a:gd name="connsiteX4" fmla="*/ 13986042 w 13986042"/>
              <a:gd name="connsiteY4" fmla="*/ 3086015 h 13780168"/>
              <a:gd name="connsiteX5" fmla="*/ 13947857 w 13986042"/>
              <a:gd name="connsiteY5" fmla="*/ 13766800 h 13780168"/>
              <a:gd name="connsiteX6" fmla="*/ 12795670 w 13986042"/>
              <a:gd name="connsiteY6" fmla="*/ 13780168 h 13780168"/>
              <a:gd name="connsiteX7" fmla="*/ 11845758 w 13986042"/>
              <a:gd name="connsiteY7" fmla="*/ 12058899 h 13780168"/>
              <a:gd name="connsiteX8" fmla="*/ 0 w 13986042"/>
              <a:gd name="connsiteY8" fmla="*/ 12052385 h 1378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86042" h="13780168">
                <a:moveTo>
                  <a:pt x="0" y="12052385"/>
                </a:moveTo>
                <a:lnTo>
                  <a:pt x="6952332" y="16042"/>
                </a:lnTo>
                <a:lnTo>
                  <a:pt x="8572415" y="0"/>
                </a:lnTo>
                <a:lnTo>
                  <a:pt x="10404642" y="3095543"/>
                </a:lnTo>
                <a:lnTo>
                  <a:pt x="13986042" y="3086015"/>
                </a:lnTo>
                <a:cubicBezTo>
                  <a:pt x="13975542" y="6644049"/>
                  <a:pt x="13958357" y="10208766"/>
                  <a:pt x="13947857" y="13766800"/>
                </a:cubicBezTo>
                <a:lnTo>
                  <a:pt x="12795670" y="13780168"/>
                </a:lnTo>
                <a:lnTo>
                  <a:pt x="11845758" y="12058899"/>
                </a:lnTo>
                <a:lnTo>
                  <a:pt x="0" y="12052385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55602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ot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562736" y="1943100"/>
            <a:ext cx="5715000" cy="5134356"/>
          </a:xfrm>
          <a:prstGeom prst="rect">
            <a:avLst/>
          </a:prstGeom>
        </p:spPr>
        <p:txBody>
          <a:bodyPr lIns="54863" tIns="27431" rIns="54863" bIns="27431" anchor="t">
            <a:noAutofit/>
          </a:bodyPr>
          <a:lstStyle>
            <a:lvl1pPr marL="0" indent="0">
              <a:buNone/>
              <a:defRPr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 hasCustomPrompt="1"/>
          </p:nvPr>
        </p:nvSpPr>
        <p:spPr>
          <a:xfrm>
            <a:off x="562736" y="494925"/>
            <a:ext cx="13500736" cy="11541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1" i="0"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r>
              <a:rPr lang="en-US" dirty="0"/>
              <a:t>SAMPLE TITLE TEXT</a:t>
            </a:r>
            <a:endParaRPr dirty="0"/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46164" y="1943100"/>
            <a:ext cx="7417308" cy="5134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335280" indent="-335280">
              <a:spcBef>
                <a:spcPts val="2700"/>
              </a:spcBef>
              <a:defRPr sz="3000">
                <a:latin typeface="Apercu Pro" charset="0"/>
                <a:ea typeface="Apercu Pro" charset="0"/>
                <a:cs typeface="Apercu Pro" charset="0"/>
              </a:defRPr>
            </a:lvl1pPr>
            <a:lvl2pPr marL="670560" indent="-335280">
              <a:spcBef>
                <a:spcPts val="2700"/>
              </a:spcBef>
              <a:defRPr sz="2700">
                <a:latin typeface="Apercu Pro" charset="0"/>
                <a:ea typeface="Apercu Pro" charset="0"/>
                <a:cs typeface="Apercu Pro" charset="0"/>
              </a:defRPr>
            </a:lvl2pPr>
            <a:lvl3pPr marL="1005840" indent="-335280">
              <a:spcBef>
                <a:spcPts val="2700"/>
              </a:spcBef>
              <a:defRPr sz="2400">
                <a:latin typeface="Apercu Pro" charset="0"/>
                <a:ea typeface="Apercu Pro" charset="0"/>
                <a:cs typeface="Apercu Pro" charset="0"/>
              </a:defRPr>
            </a:lvl3pPr>
            <a:lvl4pPr marL="1341120" indent="-335280">
              <a:spcBef>
                <a:spcPts val="2700"/>
              </a:spcBef>
              <a:defRPr sz="2100">
                <a:latin typeface="Apercu Pro" charset="0"/>
                <a:ea typeface="Apercu Pro" charset="0"/>
                <a:cs typeface="Apercu Pro" charset="0"/>
              </a:defRPr>
            </a:lvl4pPr>
            <a:lvl5pPr marL="1676400" indent="-335280">
              <a:spcBef>
                <a:spcPts val="2700"/>
              </a:spcBef>
              <a:defRPr sz="1800">
                <a:latin typeface="Apercu Pro" charset="0"/>
                <a:ea typeface="Apercu Pro" charset="0"/>
                <a:cs typeface="Apercu Pro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7153953" y="7851648"/>
            <a:ext cx="318425" cy="283154"/>
          </a:xfrm>
          <a:prstGeom prst="rect">
            <a:avLst/>
          </a:prstGeom>
        </p:spPr>
        <p:txBody>
          <a:bodyPr anchor="t"/>
          <a:lstStyle>
            <a:lvl1pPr algn="ctr">
              <a:defRPr sz="1400" b="1" i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090673" y="7848600"/>
            <a:ext cx="4210543" cy="381000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de-DE" dirty="0"/>
              <a:t>© </a:t>
            </a:r>
            <a:r>
              <a:rPr lang="en-US" dirty="0"/>
              <a:t>2017 AVIXA</a:t>
            </a:r>
          </a:p>
        </p:txBody>
      </p:sp>
    </p:spTree>
    <p:extLst>
      <p:ext uri="{BB962C8B-B14F-4D97-AF65-F5344CB8AC3E}">
        <p14:creationId xmlns:p14="http://schemas.microsoft.com/office/powerpoint/2010/main" val="147461239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ot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562736" y="1943100"/>
            <a:ext cx="5715000" cy="5134356"/>
          </a:xfrm>
          <a:prstGeom prst="rect">
            <a:avLst/>
          </a:prstGeom>
        </p:spPr>
        <p:txBody>
          <a:bodyPr lIns="54863" tIns="27431" rIns="54863" bIns="27431" anchor="t">
            <a:noAutofit/>
          </a:bodyPr>
          <a:lstStyle>
            <a:lvl1pPr marL="0" indent="0">
              <a:buNone/>
              <a:defRPr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 hasCustomPrompt="1"/>
          </p:nvPr>
        </p:nvSpPr>
        <p:spPr>
          <a:xfrm>
            <a:off x="562736" y="494925"/>
            <a:ext cx="13500736" cy="11541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1" i="0">
                <a:solidFill>
                  <a:srgbClr val="EE3153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r>
              <a:rPr lang="en-US" dirty="0"/>
              <a:t>SAMPLE TITLE TEXT</a:t>
            </a:r>
            <a:endParaRPr dirty="0"/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46164" y="1943100"/>
            <a:ext cx="7417308" cy="5134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335280" indent="-335280">
              <a:spcBef>
                <a:spcPts val="2700"/>
              </a:spcBef>
              <a:defRPr sz="3000">
                <a:solidFill>
                  <a:srgbClr val="EE3153"/>
                </a:solidFill>
                <a:latin typeface="Apercu Pro" charset="0"/>
                <a:ea typeface="Apercu Pro" charset="0"/>
                <a:cs typeface="Apercu Pro" charset="0"/>
              </a:defRPr>
            </a:lvl1pPr>
            <a:lvl2pPr marL="670560" indent="-335280">
              <a:spcBef>
                <a:spcPts val="2700"/>
              </a:spcBef>
              <a:defRPr sz="2700">
                <a:solidFill>
                  <a:srgbClr val="EE3153"/>
                </a:solidFill>
                <a:latin typeface="Apercu Pro" charset="0"/>
                <a:ea typeface="Apercu Pro" charset="0"/>
                <a:cs typeface="Apercu Pro" charset="0"/>
              </a:defRPr>
            </a:lvl2pPr>
            <a:lvl3pPr marL="1005840" indent="-335280">
              <a:spcBef>
                <a:spcPts val="2700"/>
              </a:spcBef>
              <a:defRPr sz="2400">
                <a:solidFill>
                  <a:srgbClr val="EE3153"/>
                </a:solidFill>
                <a:latin typeface="Apercu Pro" charset="0"/>
                <a:ea typeface="Apercu Pro" charset="0"/>
                <a:cs typeface="Apercu Pro" charset="0"/>
              </a:defRPr>
            </a:lvl3pPr>
            <a:lvl4pPr marL="1341120" indent="-335280">
              <a:spcBef>
                <a:spcPts val="2700"/>
              </a:spcBef>
              <a:defRPr sz="2100">
                <a:solidFill>
                  <a:srgbClr val="EE3153"/>
                </a:solidFill>
                <a:latin typeface="Apercu Pro" charset="0"/>
                <a:ea typeface="Apercu Pro" charset="0"/>
                <a:cs typeface="Apercu Pro" charset="0"/>
              </a:defRPr>
            </a:lvl4pPr>
            <a:lvl5pPr marL="1676400" indent="-335280">
              <a:spcBef>
                <a:spcPts val="2700"/>
              </a:spcBef>
              <a:defRPr sz="1800">
                <a:solidFill>
                  <a:srgbClr val="EE3153"/>
                </a:solidFill>
                <a:latin typeface="Apercu Pro" charset="0"/>
                <a:ea typeface="Apercu Pro" charset="0"/>
                <a:cs typeface="Apercu Pro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7153953" y="7851648"/>
            <a:ext cx="318425" cy="283154"/>
          </a:xfrm>
          <a:prstGeom prst="rect">
            <a:avLst/>
          </a:prstGeom>
        </p:spPr>
        <p:txBody>
          <a:bodyPr anchor="t"/>
          <a:lstStyle>
            <a:lvl1pPr algn="ctr">
              <a:defRPr sz="1400" b="1" i="0">
                <a:solidFill>
                  <a:schemeClr val="bg1"/>
                </a:solidFill>
                <a:latin typeface="Euclid Flex"/>
                <a:ea typeface="Euclid Flex" charset="0"/>
                <a:cs typeface="Euclid Flex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090673" y="7848600"/>
            <a:ext cx="4210543" cy="381000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de-DE" dirty="0"/>
              <a:t>© </a:t>
            </a:r>
            <a:r>
              <a:rPr lang="en-US" dirty="0"/>
              <a:t>2017 AVIXA</a:t>
            </a:r>
          </a:p>
        </p:txBody>
      </p:sp>
    </p:spTree>
    <p:extLst>
      <p:ext uri="{BB962C8B-B14F-4D97-AF65-F5344CB8AC3E}">
        <p14:creationId xmlns:p14="http://schemas.microsoft.com/office/powerpoint/2010/main" val="147314450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Bullets &amp; Photo">
    <p:bg>
      <p:bgPr>
        <a:solidFill>
          <a:srgbClr val="EE3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ot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548640" y="1942186"/>
            <a:ext cx="5715000" cy="5134356"/>
          </a:xfrm>
          <a:prstGeom prst="rect">
            <a:avLst/>
          </a:prstGeom>
        </p:spPr>
        <p:txBody>
          <a:bodyPr lIns="54863" tIns="27431" rIns="54863" bIns="27431" anchor="t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 hasCustomPrompt="1"/>
          </p:nvPr>
        </p:nvSpPr>
        <p:spPr>
          <a:xfrm>
            <a:off x="548640" y="493776"/>
            <a:ext cx="13500736" cy="11541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r>
              <a:rPr lang="en-US" dirty="0"/>
              <a:t>SAMPLE TITLE TEXT</a:t>
            </a:r>
            <a:endParaRPr dirty="0"/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46164" y="1943100"/>
            <a:ext cx="7417308" cy="5134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335280" indent="-335280">
              <a:spcBef>
                <a:spcPts val="2700"/>
              </a:spcBef>
              <a:defRPr sz="30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1pPr>
            <a:lvl2pPr marL="670560" indent="-335280">
              <a:spcBef>
                <a:spcPts val="2700"/>
              </a:spcBef>
              <a:defRPr sz="27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2pPr>
            <a:lvl3pPr marL="1005840" indent="-335280">
              <a:spcBef>
                <a:spcPts val="2700"/>
              </a:spcBef>
              <a:defRPr sz="24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3pPr>
            <a:lvl4pPr marL="1341120" indent="-335280">
              <a:spcBef>
                <a:spcPts val="2700"/>
              </a:spcBef>
              <a:defRPr sz="21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4pPr>
            <a:lvl5pPr marL="1676400" indent="-335280">
              <a:spcBef>
                <a:spcPts val="2700"/>
              </a:spcBef>
              <a:defRPr sz="1800">
                <a:solidFill>
                  <a:schemeClr val="bg1"/>
                </a:solidFill>
                <a:latin typeface="Apercu Pro" charset="0"/>
                <a:ea typeface="Apercu Pro" charset="0"/>
                <a:cs typeface="Apercu Pro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7153953" y="7851648"/>
            <a:ext cx="318425" cy="283154"/>
          </a:xfrm>
          <a:prstGeom prst="rect">
            <a:avLst/>
          </a:prstGeom>
        </p:spPr>
        <p:txBody>
          <a:bodyPr anchor="t"/>
          <a:lstStyle>
            <a:lvl1pPr algn="ctr">
              <a:defRPr sz="1400" b="1" i="0"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090673" y="7848600"/>
            <a:ext cx="4210543" cy="381000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Euclid Flex" charset="0"/>
                <a:ea typeface="Euclid Flex" charset="0"/>
                <a:cs typeface="Euclid Flex" charset="0"/>
              </a:defRPr>
            </a:lvl1pPr>
          </a:lstStyle>
          <a:p>
            <a:pPr lvl="0"/>
            <a:r>
              <a:rPr lang="de-DE" dirty="0"/>
              <a:t>© </a:t>
            </a:r>
            <a:r>
              <a:rPr lang="en-US" dirty="0"/>
              <a:t>2017 AVIXA</a:t>
            </a:r>
          </a:p>
        </p:txBody>
      </p:sp>
    </p:spTree>
    <p:extLst>
      <p:ext uri="{BB962C8B-B14F-4D97-AF65-F5344CB8AC3E}">
        <p14:creationId xmlns:p14="http://schemas.microsoft.com/office/powerpoint/2010/main" val="12640950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13460" y="571500"/>
            <a:ext cx="12603480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480" tIns="30480" rIns="30480" bIns="3048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13460" y="1943100"/>
            <a:ext cx="12603480" cy="552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480" tIns="30480" rIns="30480" bIns="3048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157021" y="7848600"/>
            <a:ext cx="308738" cy="283154"/>
          </a:xfrm>
          <a:prstGeom prst="rect">
            <a:avLst/>
          </a:prstGeom>
          <a:ln w="12700">
            <a:miter lim="400000"/>
          </a:ln>
        </p:spPr>
        <p:txBody>
          <a:bodyPr wrap="none" lIns="30480" tIns="30480" rIns="30480" bIns="30480">
            <a:sp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 userDrawn="1"/>
        </p:nvSpPr>
        <p:spPr>
          <a:xfrm>
            <a:off x="10090673" y="7848600"/>
            <a:ext cx="4210543" cy="381000"/>
          </a:xfrm>
          <a:prstGeom prst="rect">
            <a:avLst/>
          </a:prstGeom>
        </p:spPr>
        <p:txBody>
          <a:bodyPr lIns="54864" tIns="27432" rIns="54864" bIns="27432" anchor="t">
            <a:norm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Euclid Flex" charset="0"/>
                <a:ea typeface="Euclid Flex" charset="0"/>
                <a:cs typeface="Euclid Flex" charset="0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de-DE" dirty="0"/>
              <a:t>© </a:t>
            </a:r>
            <a:r>
              <a:rPr lang="en-US" dirty="0"/>
              <a:t>2017 AVIXA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2" r:id="rId6"/>
    <p:sldLayoutId id="2147483666" r:id="rId7"/>
    <p:sldLayoutId id="2147483672" r:id="rId8"/>
    <p:sldLayoutId id="2147483667" r:id="rId9"/>
    <p:sldLayoutId id="2147483675" r:id="rId10"/>
    <p:sldLayoutId id="2147483673" r:id="rId11"/>
    <p:sldLayoutId id="2147483678" r:id="rId12"/>
    <p:sldLayoutId id="2147483681" r:id="rId13"/>
    <p:sldLayoutId id="2147483680" r:id="rId14"/>
    <p:sldLayoutId id="2147483683" r:id="rId15"/>
    <p:sldLayoutId id="2147483679" r:id="rId16"/>
    <p:sldLayoutId id="2147483674" r:id="rId17"/>
    <p:sldLayoutId id="2147483676" r:id="rId18"/>
    <p:sldLayoutId id="2147483677" r:id="rId19"/>
    <p:sldLayoutId id="2147483671" r:id="rId20"/>
    <p:sldLayoutId id="2147483668" r:id="rId21"/>
    <p:sldLayoutId id="2147483669" r:id="rId22"/>
    <p:sldLayoutId id="2147483670" r:id="rId23"/>
    <p:sldLayoutId id="2147483693" r:id="rId24"/>
    <p:sldLayoutId id="2147483708" r:id="rId25"/>
    <p:sldLayoutId id="2147483709" r:id="rId26"/>
    <p:sldLayoutId id="2147483710" r:id="rId27"/>
    <p:sldLayoutId id="2147483711" r:id="rId28"/>
    <p:sldLayoutId id="2147483712" r:id="rId29"/>
  </p:sldLayoutIdLst>
  <p:transition spd="med"/>
  <p:hf hdr="0" ftr="0" dt="0"/>
  <p:txStyles>
    <p:titleStyle>
      <a:lvl1pPr marL="0" marR="0" indent="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3716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7432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1148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4864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68580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2296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96012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09728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81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762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143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524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905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286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667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048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429000" marR="0" indent="-381000" algn="l" defTabSz="495300" rtl="0" latinLnBrk="0">
        <a:lnSpc>
          <a:spcPct val="100000"/>
        </a:lnSpc>
        <a:spcBef>
          <a:spcPts val="3540"/>
        </a:spcBef>
        <a:spcAft>
          <a:spcPts val="0"/>
        </a:spcAft>
        <a:buClrTx/>
        <a:buSzPct val="75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3716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7432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1148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4864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68580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2296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96012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097280" algn="ctr" defTabSz="4953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3.jpe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microsoft.com/office/2007/relationships/hdphoto" Target="../media/hdphoto3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EF5F85A-B252-4F03-9287-55AF1F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2153508"/>
            <a:ext cx="7114540" cy="215168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Combining the Digital </a:t>
            </a:r>
            <a:b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with the Physical to Create Tomorrow’s Campus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553D8C-34D6-46EE-B384-3D1E03E8D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" y="4946825"/>
            <a:ext cx="1837785" cy="1837785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59F24DA-1BBF-4BDE-8DDC-15C9FA9E79BF}"/>
              </a:ext>
            </a:extLst>
          </p:cNvPr>
          <p:cNvSpPr txBox="1">
            <a:spLocks/>
          </p:cNvSpPr>
          <p:nvPr/>
        </p:nvSpPr>
        <p:spPr>
          <a:xfrm>
            <a:off x="2746688" y="5001185"/>
            <a:ext cx="3950913" cy="178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480" tIns="30480" rIns="30480" bIns="30480" anchor="ctr">
            <a:noAutofit/>
          </a:bodyPr>
          <a:lstStyle>
            <a:lvl1pPr marL="0" marR="0" indent="0" algn="l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Euclid Flex" charset="0"/>
                <a:ea typeface="Euclid Flex" charset="0"/>
                <a:cs typeface="Euclid Flex" charset="0"/>
                <a:sym typeface="Helvetica Light"/>
              </a:defRPr>
            </a:lvl1pPr>
            <a:lvl2pPr marL="0" marR="0" indent="13716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7432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41148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54864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68580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82296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96012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09728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Brad Grimes</a:t>
            </a:r>
          </a:p>
          <a:p>
            <a:pPr hangingPunct="1">
              <a:lnSpc>
                <a:spcPct val="90000"/>
              </a:lnSpc>
            </a:pPr>
            <a:r>
              <a:rPr lang="en-US" sz="2000" b="0" dirty="0">
                <a:latin typeface="Century Gothic" panose="020B0502020202020204" pitchFamily="34" charset="0"/>
                <a:cs typeface="Arial" panose="020B0604020202020204" pitchFamily="34" charset="0"/>
              </a:rPr>
              <a:t>Sr. Director of Communications</a:t>
            </a:r>
          </a:p>
          <a:p>
            <a:pPr hangingPunct="1">
              <a:lnSpc>
                <a:spcPct val="90000"/>
              </a:lnSpc>
            </a:pPr>
            <a:r>
              <a:rPr lang="en-US" sz="2000" b="0" dirty="0">
                <a:latin typeface="Century Gothic" panose="020B0502020202020204" pitchFamily="34" charset="0"/>
                <a:cs typeface="Arial" panose="020B0604020202020204" pitchFamily="34" charset="0"/>
              </a:rPr>
              <a:t>AVIXA</a:t>
            </a:r>
            <a:endParaRPr lang="en-US" sz="3200" b="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Placeholder 7" descr="Higher Ed Cover Slide.jpf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003962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EF5F85A-B252-4F03-9287-55AF1F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2153508"/>
            <a:ext cx="7202693" cy="2151683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Technology Trends </a:t>
            </a:r>
            <a:br>
              <a:rPr lang="en-US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in Higher Education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9F24DA-1BBF-4BDE-8DDC-15C9FA9E79BF}"/>
              </a:ext>
            </a:extLst>
          </p:cNvPr>
          <p:cNvSpPr txBox="1">
            <a:spLocks/>
          </p:cNvSpPr>
          <p:nvPr/>
        </p:nvSpPr>
        <p:spPr>
          <a:xfrm>
            <a:off x="2746688" y="5001185"/>
            <a:ext cx="4343632" cy="178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480" tIns="30480" rIns="30480" bIns="30480" anchor="ctr">
            <a:noAutofit/>
          </a:bodyPr>
          <a:lstStyle>
            <a:lvl1pPr marL="0" marR="0" indent="0" algn="l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Euclid Flex" charset="0"/>
                <a:ea typeface="Euclid Flex" charset="0"/>
                <a:cs typeface="Euclid Flex" charset="0"/>
                <a:sym typeface="Helvetica Light"/>
              </a:defRPr>
            </a:lvl1pPr>
            <a:lvl2pPr marL="0" marR="0" indent="13716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7432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41148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54864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68580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82296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96012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09728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400" i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Craig Park</a:t>
            </a:r>
            <a:br>
              <a:rPr lang="en-US" sz="4400" i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000" b="0" i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Principal, The Sextant Group</a:t>
            </a:r>
          </a:p>
        </p:txBody>
      </p:sp>
      <p:pic>
        <p:nvPicPr>
          <p:cNvPr id="6" name="Picture 5" descr="CraigPark-TheSextantGroup-head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3" y="4832350"/>
            <a:ext cx="2063750" cy="206375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Placeholder 7" descr="UMKC_2.pn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21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Rectangle"/>
          <p:cNvSpPr/>
          <p:nvPr/>
        </p:nvSpPr>
        <p:spPr>
          <a:xfrm>
            <a:off x="-14526" y="-17979"/>
            <a:ext cx="14659451" cy="8265557"/>
          </a:xfrm>
          <a:prstGeom prst="rect">
            <a:avLst/>
          </a:prstGeom>
          <a:gradFill>
            <a:gsLst>
              <a:gs pos="0">
                <a:schemeClr val="accent4">
                  <a:hueOff val="384618"/>
                  <a:satOff val="3869"/>
                  <a:lumOff val="5802"/>
                </a:schemeClr>
              </a:gs>
              <a:gs pos="100000">
                <a:srgbClr val="FFA642"/>
              </a:gs>
            </a:gsLst>
            <a:lin ang="5400000"/>
          </a:gradFill>
          <a:ln w="12700">
            <a:solidFill>
              <a:srgbClr val="F1834C"/>
            </a:solidFill>
            <a:miter lim="400000"/>
          </a:ln>
        </p:spPr>
        <p:txBody>
          <a:bodyPr lIns="30480" tIns="30480" rIns="30480" bIns="30480" anchor="ctr"/>
          <a:lstStyle/>
          <a:p>
            <a:pPr defTabSz="358140">
              <a:defRPr sz="38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defRPr>
            </a:pPr>
            <a:endParaRPr>
              <a:solidFill>
                <a:srgbClr val="EE3153"/>
              </a:solidFill>
            </a:endParaRPr>
          </a:p>
        </p:txBody>
      </p:sp>
      <p:sp>
        <p:nvSpPr>
          <p:cNvPr id="547" name="The retail landscape today"/>
          <p:cNvSpPr txBox="1"/>
          <p:nvPr/>
        </p:nvSpPr>
        <p:spPr>
          <a:xfrm>
            <a:off x="0" y="418854"/>
            <a:ext cx="14630400" cy="247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80" tIns="30480" rIns="30480" bIns="30480" anchor="b">
            <a:spAutoFit/>
          </a:bodyPr>
          <a:lstStyle>
            <a:lvl1pPr algn="ctr" defTabSz="825500">
              <a:lnSpc>
                <a:spcPct val="75000"/>
              </a:lnSpc>
              <a:defRPr sz="15000" b="1" cap="all" spc="-375">
                <a:solidFill>
                  <a:srgbClr val="FFFFFF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9600" b="0" dirty="0">
                <a:latin typeface="Century Gothic"/>
                <a:cs typeface="Century Gothic"/>
              </a:rPr>
              <a:t>TECHNOLOGY TRENDS </a:t>
            </a:r>
            <a:br>
              <a:rPr lang="en-US" sz="9600" b="0" dirty="0">
                <a:latin typeface="Century Gothic"/>
                <a:cs typeface="Century Gothic"/>
              </a:rPr>
            </a:br>
            <a:r>
              <a:rPr lang="en-US" sz="9600" b="0" dirty="0">
                <a:latin typeface="Century Gothic"/>
                <a:cs typeface="Century Gothic"/>
              </a:rPr>
              <a:t>in Higher Education</a:t>
            </a:r>
            <a:endParaRPr sz="9600" b="0" dirty="0"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3381355"/>
            <a:ext cx="12179300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• Designs are Flexible, Team-based, Technology Rich, Supporting </a:t>
            </a:r>
            <a:b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   Rich Media and BYOD</a:t>
            </a:r>
          </a:p>
          <a:p>
            <a:pPr algn="l" defTabSz="825500"/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l" defTabSz="825500"/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• Focused on Improved Learning Outcomes through </a:t>
            </a:r>
            <a:b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   Student-Centered Interdisciplinary, </a:t>
            </a:r>
            <a:r>
              <a:rPr lang="en-US" sz="2800" dirty="0" err="1">
                <a:solidFill>
                  <a:schemeClr val="bg1"/>
                </a:solidFill>
                <a:latin typeface="Century Gothic"/>
                <a:cs typeface="Century Gothic"/>
              </a:rPr>
              <a:t>Interprofessional</a:t>
            </a: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 Collaboration</a:t>
            </a:r>
          </a:p>
          <a:p>
            <a:pPr algn="l" defTabSz="825500"/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l" defTabSz="825500"/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• Leveraging Robust Building IT Infrastructure and </a:t>
            </a:r>
            <a:b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   AV-over-IP Technology</a:t>
            </a:r>
            <a:endParaRPr kumimoji="0" lang="en-US" sz="2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cs typeface="Century Gothic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751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Rectangle"/>
          <p:cNvSpPr/>
          <p:nvPr/>
        </p:nvSpPr>
        <p:spPr>
          <a:xfrm>
            <a:off x="-14526" y="-17979"/>
            <a:ext cx="14659451" cy="8265557"/>
          </a:xfrm>
          <a:prstGeom prst="rect">
            <a:avLst/>
          </a:prstGeom>
          <a:gradFill>
            <a:gsLst>
              <a:gs pos="0">
                <a:schemeClr val="accent4">
                  <a:hueOff val="384618"/>
                  <a:satOff val="3869"/>
                  <a:lumOff val="5802"/>
                </a:schemeClr>
              </a:gs>
              <a:gs pos="100000">
                <a:srgbClr val="FFA642"/>
              </a:gs>
            </a:gsLst>
            <a:lin ang="5400000"/>
          </a:gradFill>
          <a:ln w="12700">
            <a:solidFill>
              <a:srgbClr val="F1834C"/>
            </a:solidFill>
            <a:miter lim="400000"/>
          </a:ln>
        </p:spPr>
        <p:txBody>
          <a:bodyPr lIns="30480" tIns="30480" rIns="30480" bIns="30480" anchor="ctr"/>
          <a:lstStyle/>
          <a:p>
            <a:pPr defTabSz="358140">
              <a:defRPr sz="38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defRPr>
            </a:pPr>
            <a:endParaRPr>
              <a:solidFill>
                <a:srgbClr val="EE3153"/>
              </a:solidFill>
            </a:endParaRPr>
          </a:p>
        </p:txBody>
      </p:sp>
      <p:sp>
        <p:nvSpPr>
          <p:cNvPr id="547" name="The retail landscape today"/>
          <p:cNvSpPr txBox="1"/>
          <p:nvPr/>
        </p:nvSpPr>
        <p:spPr>
          <a:xfrm>
            <a:off x="1104900" y="1600716"/>
            <a:ext cx="13525500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80" tIns="30480" rIns="30480" bIns="30480" anchor="b">
            <a:spAutoFit/>
          </a:bodyPr>
          <a:lstStyle>
            <a:lvl1pPr algn="ctr" defTabSz="825500">
              <a:lnSpc>
                <a:spcPct val="75000"/>
              </a:lnSpc>
              <a:defRPr sz="15000" b="1" cap="all" spc="-375">
                <a:solidFill>
                  <a:srgbClr val="FFFFFF"/>
                </a:solidFill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9600" b="0" dirty="0">
                <a:latin typeface="Century Gothic"/>
                <a:cs typeface="Century Gothic"/>
              </a:rPr>
              <a:t>Case studies</a:t>
            </a:r>
            <a:endParaRPr sz="9600" b="0" dirty="0"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04900" y="3125985"/>
            <a:ext cx="12179300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1. University of Missouri Kansas City Bloch School of Management</a:t>
            </a:r>
          </a:p>
          <a:p>
            <a:pPr algn="l" defTabSz="825500"/>
            <a:r>
              <a:rPr lang="en-US" sz="2800" b="1" dirty="0">
                <a:solidFill>
                  <a:schemeClr val="bg1"/>
                </a:solidFill>
                <a:latin typeface="Century Gothic"/>
                <a:cs typeface="Century Gothic"/>
              </a:rPr>
              <a:t>    Henry W. Bloch Executive Hall for Entrepreneurship &amp; Innovation</a:t>
            </a:r>
          </a:p>
          <a:p>
            <a:pPr algn="l" defTabSz="825500"/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l" defTabSz="825500"/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2. University of Texas Southwestern Medical School</a:t>
            </a:r>
          </a:p>
          <a:p>
            <a:pPr algn="l" defTabSz="825500"/>
            <a:r>
              <a:rPr lang="en-US" sz="2800" b="1" dirty="0">
                <a:solidFill>
                  <a:schemeClr val="bg1"/>
                </a:solidFill>
                <a:latin typeface="Century Gothic"/>
                <a:cs typeface="Century Gothic"/>
              </a:rPr>
              <a:t>    South Campus Library Team-Based Learning Center</a:t>
            </a:r>
            <a:endParaRPr kumimoji="0" lang="en-US" sz="28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cs typeface="Century Gothic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180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arge building&#10;&#10;Description automatically generated">
            <a:extLst>
              <a:ext uri="{FF2B5EF4-FFF2-40B4-BE49-F238E27FC236}">
                <a16:creationId xmlns:a16="http://schemas.microsoft.com/office/drawing/2014/main" id="{6A177DFB-F49F-433E-A0AC-4E0D274B95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76073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873A6D1-53E6-428F-B7E4-1D1BD040AE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98" y="371391"/>
            <a:ext cx="10789798" cy="1072569"/>
          </a:xfrm>
          <a:prstGeom prst="rect">
            <a:avLst/>
          </a:prstGeom>
          <a:effectLst>
            <a:outerShdw blurRad="606425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226850" y="676193"/>
            <a:ext cx="1012365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40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UMKC Henry W. Bloch Executive Hall</a:t>
            </a:r>
          </a:p>
          <a:p>
            <a:pPr algn="l"/>
            <a:endParaRPr lang="en-US" sz="4000" i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93700" y="1789969"/>
            <a:ext cx="9467849" cy="447943"/>
            <a:chOff x="63500" y="1663697"/>
            <a:chExt cx="9467849" cy="447943"/>
          </a:xfrm>
        </p:grpSpPr>
        <p:sp>
          <p:nvSpPr>
            <p:cNvPr id="11" name="Rectangle 10"/>
            <p:cNvSpPr/>
            <p:nvPr/>
          </p:nvSpPr>
          <p:spPr>
            <a:xfrm>
              <a:off x="63500" y="1663700"/>
              <a:ext cx="9179327" cy="445228"/>
            </a:xfrm>
            <a:prstGeom prst="rect">
              <a:avLst/>
            </a:prstGeom>
            <a:solidFill>
              <a:srgbClr val="F6CD00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flipV="1">
              <a:off x="9235017" y="1663697"/>
              <a:ext cx="296332" cy="447943"/>
            </a:xfrm>
            <a:prstGeom prst="rtTriangle">
              <a:avLst/>
            </a:prstGeom>
            <a:solidFill>
              <a:srgbClr val="F6CD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85987" y="1808756"/>
            <a:ext cx="61595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US" sz="2000" b="1" i="1" dirty="0">
                <a:solidFill>
                  <a:schemeClr val="bg1"/>
                </a:solidFill>
                <a:latin typeface="Century Gothic"/>
                <a:cs typeface="Century Gothic"/>
              </a:rPr>
              <a:t>Is the “D-School” the new B-School?</a:t>
            </a:r>
            <a:endParaRPr kumimoji="0" lang="en-US" sz="20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cs typeface="Century Gothic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432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er Ed Collage 6.jp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4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5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B025D5E9-C1B3-45B7-9E01-E1942563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4630400" cy="756920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1136197"/>
            <a:ext cx="7661729" cy="1068614"/>
            <a:chOff x="0" y="1165225"/>
            <a:chExt cx="12103100" cy="1054100"/>
          </a:xfrm>
        </p:grpSpPr>
        <p:sp>
          <p:nvSpPr>
            <p:cNvPr id="11" name="Rectangle 10"/>
            <p:cNvSpPr/>
            <p:nvPr/>
          </p:nvSpPr>
          <p:spPr>
            <a:xfrm>
              <a:off x="0" y="1165225"/>
              <a:ext cx="114754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flipV="1">
              <a:off x="11466807" y="1165225"/>
              <a:ext cx="636293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8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457200" y="1138504"/>
            <a:ext cx="122174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000" i="1" dirty="0">
                <a:solidFill>
                  <a:schemeClr val="bg1"/>
                </a:solidFill>
                <a:latin typeface="Century Gothic"/>
                <a:cs typeface="Arial"/>
              </a:rPr>
              <a:t>UMKC Henry W. Bloch Executive Hall </a:t>
            </a:r>
            <a:r>
              <a:rPr lang="en-US" sz="2000" b="1" i="1" dirty="0">
                <a:solidFill>
                  <a:schemeClr val="bg1"/>
                </a:solidFill>
                <a:latin typeface="Century Gothic"/>
                <a:cs typeface="Arial"/>
              </a:rPr>
              <a:t>– </a:t>
            </a:r>
            <a:r>
              <a:rPr lang="en-US" sz="2000" i="1" dirty="0">
                <a:solidFill>
                  <a:schemeClr val="bg1"/>
                </a:solidFill>
                <a:latin typeface="Century Gothic"/>
                <a:cs typeface="Arial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Century Gothic"/>
                <a:cs typeface="Arial"/>
              </a:rPr>
              <a:t>Lobby Stair</a:t>
            </a:r>
          </a:p>
        </p:txBody>
      </p:sp>
    </p:spTree>
    <p:extLst>
      <p:ext uri="{BB962C8B-B14F-4D97-AF65-F5344CB8AC3E}">
        <p14:creationId xmlns:p14="http://schemas.microsoft.com/office/powerpoint/2010/main" val="14034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027B9DB3-7825-4275-B7BD-851867C884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3921125"/>
            <a:ext cx="9525000" cy="1054100"/>
            <a:chOff x="2578100" y="4556125"/>
            <a:chExt cx="9525000" cy="1054100"/>
          </a:xfrm>
        </p:grpSpPr>
        <p:sp>
          <p:nvSpPr>
            <p:cNvPr id="21" name="Rectangle 20"/>
            <p:cNvSpPr/>
            <p:nvPr/>
          </p:nvSpPr>
          <p:spPr>
            <a:xfrm>
              <a:off x="2578100" y="4556125"/>
              <a:ext cx="88973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2" name="Right Triangle 21"/>
            <p:cNvSpPr/>
            <p:nvPr/>
          </p:nvSpPr>
          <p:spPr>
            <a:xfrm flipV="1">
              <a:off x="11466807" y="4556125"/>
              <a:ext cx="636293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266700" y="3894404"/>
            <a:ext cx="98298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0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UMKC Henry W. Bloch Executive Hall 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Lobby Display/Teaching Wall</a:t>
            </a:r>
          </a:p>
        </p:txBody>
      </p:sp>
    </p:spTree>
    <p:extLst>
      <p:ext uri="{BB962C8B-B14F-4D97-AF65-F5344CB8AC3E}">
        <p14:creationId xmlns:p14="http://schemas.microsoft.com/office/powerpoint/2010/main" val="154235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bench, table, floor&#10;&#10;Description automatically generated">
            <a:extLst>
              <a:ext uri="{FF2B5EF4-FFF2-40B4-BE49-F238E27FC236}">
                <a16:creationId xmlns:a16="http://schemas.microsoft.com/office/drawing/2014/main" id="{58772500-2F02-447A-8B4D-5ABFD0B664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4630380" cy="82295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822325"/>
            <a:ext cx="8509000" cy="1054100"/>
            <a:chOff x="1016000" y="822325"/>
            <a:chExt cx="8509000" cy="1054100"/>
          </a:xfrm>
        </p:grpSpPr>
        <p:sp>
          <p:nvSpPr>
            <p:cNvPr id="9" name="Rectangle 8"/>
            <p:cNvSpPr/>
            <p:nvPr/>
          </p:nvSpPr>
          <p:spPr>
            <a:xfrm>
              <a:off x="1016000" y="822325"/>
              <a:ext cx="78813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8888707" y="822325"/>
              <a:ext cx="636293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304800" y="795604"/>
            <a:ext cx="87757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0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UMKC Henry W. Bloch Executive Hall 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180-Seat Auditorium</a:t>
            </a:r>
          </a:p>
        </p:txBody>
      </p:sp>
    </p:spTree>
    <p:extLst>
      <p:ext uri="{BB962C8B-B14F-4D97-AF65-F5344CB8AC3E}">
        <p14:creationId xmlns:p14="http://schemas.microsoft.com/office/powerpoint/2010/main" val="13047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indoor, ceiling, floor, orange&#10;&#10;Description automatically generated">
            <a:extLst>
              <a:ext uri="{FF2B5EF4-FFF2-40B4-BE49-F238E27FC236}">
                <a16:creationId xmlns:a16="http://schemas.microsoft.com/office/drawing/2014/main" id="{2163EC87-66E0-460E-8F56-9310E2038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399" cy="822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5686425"/>
            <a:ext cx="9084735" cy="1054100"/>
            <a:chOff x="0" y="5686425"/>
            <a:chExt cx="9084735" cy="1054100"/>
          </a:xfrm>
        </p:grpSpPr>
        <p:sp>
          <p:nvSpPr>
            <p:cNvPr id="9" name="Rectangle 8"/>
            <p:cNvSpPr/>
            <p:nvPr/>
          </p:nvSpPr>
          <p:spPr>
            <a:xfrm>
              <a:off x="0" y="5686425"/>
              <a:ext cx="84147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8405378" y="5686425"/>
              <a:ext cx="679357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304800" y="5659704"/>
            <a:ext cx="87757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0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UMKC Henry W. Bloch Executive Hall 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Case Method Classroom</a:t>
            </a:r>
          </a:p>
        </p:txBody>
      </p:sp>
    </p:spTree>
    <p:extLst>
      <p:ext uri="{BB962C8B-B14F-4D97-AF65-F5344CB8AC3E}">
        <p14:creationId xmlns:p14="http://schemas.microsoft.com/office/powerpoint/2010/main" val="4575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indoor, table, ceiling, floor&#10;&#10;Description automatically generated">
            <a:extLst>
              <a:ext uri="{FF2B5EF4-FFF2-40B4-BE49-F238E27FC236}">
                <a16:creationId xmlns:a16="http://schemas.microsoft.com/office/drawing/2014/main" id="{006406E6-0707-4DD2-89AB-A02B29E933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398" cy="822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5686425"/>
            <a:ext cx="9084735" cy="1054100"/>
            <a:chOff x="0" y="5686425"/>
            <a:chExt cx="9084735" cy="1054100"/>
          </a:xfrm>
        </p:grpSpPr>
        <p:sp>
          <p:nvSpPr>
            <p:cNvPr id="9" name="Rectangle 8"/>
            <p:cNvSpPr/>
            <p:nvPr/>
          </p:nvSpPr>
          <p:spPr>
            <a:xfrm>
              <a:off x="0" y="5686425"/>
              <a:ext cx="84147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8405378" y="5686425"/>
              <a:ext cx="679357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685800" y="5659704"/>
            <a:ext cx="83947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0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UMKC Henry W. Bloch Executive Hall 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Team-Based Classroom</a:t>
            </a:r>
          </a:p>
        </p:txBody>
      </p:sp>
    </p:spTree>
    <p:extLst>
      <p:ext uri="{BB962C8B-B14F-4D97-AF65-F5344CB8AC3E}">
        <p14:creationId xmlns:p14="http://schemas.microsoft.com/office/powerpoint/2010/main" val="10050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D5EA04E-62E5-49D0-B781-3BC07F27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43" y="1758982"/>
            <a:ext cx="8241800" cy="9461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Combining the Digital with the Physical </a:t>
            </a:r>
            <a:br>
              <a:rPr 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Century Gothic" panose="020B0502020202020204" pitchFamily="34" charset="0"/>
                <a:cs typeface="Arial" panose="020B0604020202020204" pitchFamily="34" charset="0"/>
              </a:rPr>
              <a:t>to Create Tomorrow’s Campus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5C4F958-88F9-4B81-A98E-18636B4195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59318" y="3503145"/>
            <a:ext cx="4075930" cy="83784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500" b="1" i="1" dirty="0">
                <a:solidFill>
                  <a:srgbClr val="FFFFFF"/>
                </a:solidFill>
                <a:latin typeface="Century Gothic"/>
                <a:cs typeface="Arial"/>
              </a:rPr>
              <a:t>Craig Park</a:t>
            </a:r>
            <a:br>
              <a:rPr lang="en-US" sz="2600" b="1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800" i="1" dirty="0">
                <a:solidFill>
                  <a:srgbClr val="FFFFFF"/>
                </a:solidFill>
                <a:latin typeface="Century Gothic"/>
                <a:cs typeface="Arial"/>
              </a:rPr>
              <a:t>Principal, The Sextant Group</a:t>
            </a:r>
          </a:p>
        </p:txBody>
      </p:sp>
      <p:pic>
        <p:nvPicPr>
          <p:cNvPr id="7" name="Picture 6" descr="CraigPark-TheSextantGroup-headsho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00" y="3275015"/>
            <a:ext cx="1294100" cy="1294100"/>
          </a:xfrm>
          <a:prstGeom prst="ellipse">
            <a:avLst/>
          </a:prstGeom>
        </p:spPr>
      </p:pic>
      <p:pic>
        <p:nvPicPr>
          <p:cNvPr id="16" name="Picture 15" descr="Emmett Profile Dartmouth Official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2"/>
          <a:stretch/>
        </p:blipFill>
        <p:spPr>
          <a:xfrm>
            <a:off x="881063" y="4775200"/>
            <a:ext cx="1290637" cy="1270000"/>
          </a:xfrm>
          <a:prstGeom prst="ellipse">
            <a:avLst/>
          </a:prstGeom>
        </p:spPr>
      </p:pic>
      <p:pic>
        <p:nvPicPr>
          <p:cNvPr id="8" name="Picture 7" descr="Aiden_Sizemore[2][1]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3"/>
          <a:stretch/>
        </p:blipFill>
        <p:spPr>
          <a:xfrm>
            <a:off x="881063" y="6273800"/>
            <a:ext cx="1290637" cy="1290496"/>
          </a:xfrm>
          <a:prstGeom prst="ellipse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C4F958-88F9-4B81-A98E-18636B41954B}"/>
              </a:ext>
            </a:extLst>
          </p:cNvPr>
          <p:cNvSpPr txBox="1">
            <a:spLocks/>
          </p:cNvSpPr>
          <p:nvPr/>
        </p:nvSpPr>
        <p:spPr>
          <a:xfrm>
            <a:off x="2459318" y="4991280"/>
            <a:ext cx="4075930" cy="83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480" tIns="30480" rIns="30480" bIns="30480" anchor="ctr">
            <a:normAutofit fontScale="62500" lnSpcReduction="20000"/>
          </a:bodyPr>
          <a:lstStyle>
            <a:lvl1pPr marL="0" marR="0" indent="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Euclid Flex" charset="0"/>
                <a:ea typeface="Euclid Flex" charset="0"/>
                <a:cs typeface="Euclid Flex" charset="0"/>
                <a:sym typeface="Helvetica Light"/>
              </a:defRPr>
            </a:lvl1pPr>
            <a:lvl2pPr marL="762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143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524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905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286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667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048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3429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Emmett Frank</a:t>
            </a:r>
            <a:br>
              <a:rPr lang="en-US" sz="4000" b="1" i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Academic Technologist, </a:t>
            </a:r>
            <a:br>
              <a:rPr lang="en-US" sz="2800" i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800" i="1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Dartmouth College</a:t>
            </a:r>
            <a:endParaRPr lang="en-GB" sz="2800" i="1" dirty="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C4F958-88F9-4B81-A98E-18636B41954B}"/>
              </a:ext>
            </a:extLst>
          </p:cNvPr>
          <p:cNvSpPr txBox="1">
            <a:spLocks/>
          </p:cNvSpPr>
          <p:nvPr/>
        </p:nvSpPr>
        <p:spPr>
          <a:xfrm>
            <a:off x="2459318" y="6340676"/>
            <a:ext cx="4075930" cy="1403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480" tIns="30480" rIns="30480" bIns="30480" anchor="ctr">
            <a:noAutofit/>
          </a:bodyPr>
          <a:lstStyle>
            <a:lvl1pPr marL="0" marR="0" indent="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Euclid Flex" charset="0"/>
                <a:ea typeface="Euclid Flex" charset="0"/>
                <a:cs typeface="Euclid Flex" charset="0"/>
                <a:sym typeface="Helvetica Light"/>
              </a:defRPr>
            </a:lvl1pPr>
            <a:lvl2pPr marL="762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143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524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905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286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667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048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3429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2500" b="1" i="1" dirty="0">
                <a:solidFill>
                  <a:srgbClr val="FFFFFF"/>
                </a:solidFill>
                <a:latin typeface="Century Gothic"/>
                <a:cs typeface="Arial"/>
              </a:rPr>
              <a:t>Aiden Sizemore</a:t>
            </a:r>
            <a:br>
              <a:rPr lang="en-US" sz="1800" b="1" i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800" i="1" dirty="0">
                <a:solidFill>
                  <a:srgbClr val="FFFFFF"/>
                </a:solidFill>
                <a:latin typeface="Century Gothic"/>
                <a:cs typeface="Arial"/>
              </a:rPr>
              <a:t>Dir. of Academic Technology &amp; Systems, Florida State University, College of Business</a:t>
            </a:r>
          </a:p>
        </p:txBody>
      </p:sp>
      <p:pic>
        <p:nvPicPr>
          <p:cNvPr id="5" name="Picture Placeholder 4" descr="Higher Ed Cover Slide_2.png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13462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in a room&#10;&#10;Description automatically generated">
            <a:extLst>
              <a:ext uri="{FF2B5EF4-FFF2-40B4-BE49-F238E27FC236}">
                <a16:creationId xmlns:a16="http://schemas.microsoft.com/office/drawing/2014/main" id="{7BA1A115-8F63-47BC-A37F-F01A21EC36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-1" y="0"/>
            <a:ext cx="14630401" cy="822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5686425"/>
            <a:ext cx="9961036" cy="1054100"/>
            <a:chOff x="0" y="5686425"/>
            <a:chExt cx="9961036" cy="1054100"/>
          </a:xfrm>
        </p:grpSpPr>
        <p:sp>
          <p:nvSpPr>
            <p:cNvPr id="9" name="Rectangle 8"/>
            <p:cNvSpPr/>
            <p:nvPr/>
          </p:nvSpPr>
          <p:spPr>
            <a:xfrm>
              <a:off x="0" y="5686425"/>
              <a:ext cx="92275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9216058" y="5686425"/>
              <a:ext cx="744978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292100" y="5659704"/>
            <a:ext cx="96012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0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UMKC Henry W. Bloch Executive Hall 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Divisible Team-Based Classroom</a:t>
            </a:r>
          </a:p>
        </p:txBody>
      </p:sp>
    </p:spTree>
    <p:extLst>
      <p:ext uri="{BB962C8B-B14F-4D97-AF65-F5344CB8AC3E}">
        <p14:creationId xmlns:p14="http://schemas.microsoft.com/office/powerpoint/2010/main" val="128716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indoor, building, table, floor&#10;&#10;Description automatically generated">
            <a:extLst>
              <a:ext uri="{FF2B5EF4-FFF2-40B4-BE49-F238E27FC236}">
                <a16:creationId xmlns:a16="http://schemas.microsoft.com/office/drawing/2014/main" id="{88AB950C-F289-45DD-8BF2-CD97F38FB6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562100" y="5686425"/>
            <a:ext cx="9961036" cy="1054100"/>
            <a:chOff x="0" y="5686425"/>
            <a:chExt cx="9961036" cy="1054100"/>
          </a:xfrm>
        </p:grpSpPr>
        <p:sp>
          <p:nvSpPr>
            <p:cNvPr id="9" name="Rectangle 8"/>
            <p:cNvSpPr/>
            <p:nvPr/>
          </p:nvSpPr>
          <p:spPr>
            <a:xfrm>
              <a:off x="0" y="5686425"/>
              <a:ext cx="92275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9216058" y="5686425"/>
              <a:ext cx="744978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838200" y="5659704"/>
            <a:ext cx="90551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0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UMKC Henry W. Bloch Executive Hall 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Innovation Lab</a:t>
            </a:r>
          </a:p>
        </p:txBody>
      </p:sp>
    </p:spTree>
    <p:extLst>
      <p:ext uri="{BB962C8B-B14F-4D97-AF65-F5344CB8AC3E}">
        <p14:creationId xmlns:p14="http://schemas.microsoft.com/office/powerpoint/2010/main" val="3708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"/>
          <p:cNvSpPr/>
          <p:nvPr/>
        </p:nvSpPr>
        <p:spPr>
          <a:xfrm>
            <a:off x="-14526" y="-17979"/>
            <a:ext cx="14659451" cy="8265557"/>
          </a:xfrm>
          <a:prstGeom prst="rect">
            <a:avLst/>
          </a:prstGeom>
          <a:solidFill>
            <a:srgbClr val="F38F18"/>
          </a:solidFill>
          <a:ln w="12700">
            <a:solidFill>
              <a:srgbClr val="F1834C"/>
            </a:solidFill>
            <a:miter lim="400000"/>
          </a:ln>
        </p:spPr>
        <p:txBody>
          <a:bodyPr lIns="30480" tIns="30480" rIns="30480" bIns="30480" anchor="ctr"/>
          <a:lstStyle/>
          <a:p>
            <a:pPr defTabSz="358140">
              <a:defRPr sz="38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defRPr>
            </a:pPr>
            <a:endParaRPr>
              <a:solidFill>
                <a:srgbClr val="F1834C"/>
              </a:solidFill>
            </a:endParaRPr>
          </a:p>
        </p:txBody>
      </p:sp>
      <p:pic>
        <p:nvPicPr>
          <p:cNvPr id="16" name="Picture 15" descr="A large room&#10;&#10;Description automatically generated">
            <a:extLst>
              <a:ext uri="{FF2B5EF4-FFF2-40B4-BE49-F238E27FC236}">
                <a16:creationId xmlns:a16="http://schemas.microsoft.com/office/drawing/2014/main" id="{A74E3710-2ADE-438E-93EE-AC1F6EB751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540" y="1225404"/>
            <a:ext cx="7309703" cy="4959496"/>
          </a:xfrm>
          <a:prstGeom prst="rect">
            <a:avLst/>
          </a:prstGeom>
        </p:spPr>
      </p:pic>
      <p:pic>
        <p:nvPicPr>
          <p:cNvPr id="18" name="Picture 17" descr="A group of people in a room&#10;&#10;Description automatically generated">
            <a:extLst>
              <a:ext uri="{FF2B5EF4-FFF2-40B4-BE49-F238E27FC236}">
                <a16:creationId xmlns:a16="http://schemas.microsoft.com/office/drawing/2014/main" id="{67CCF52C-9BAF-46D2-A48D-79B83FA24D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963" y="1238105"/>
            <a:ext cx="7402232" cy="495949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562100" y="5686425"/>
            <a:ext cx="9961036" cy="1054100"/>
            <a:chOff x="0" y="5686425"/>
            <a:chExt cx="9961036" cy="1054100"/>
          </a:xfrm>
        </p:grpSpPr>
        <p:sp>
          <p:nvSpPr>
            <p:cNvPr id="9" name="Rectangle 8"/>
            <p:cNvSpPr/>
            <p:nvPr/>
          </p:nvSpPr>
          <p:spPr>
            <a:xfrm>
              <a:off x="0" y="5686425"/>
              <a:ext cx="92275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9216058" y="5686425"/>
              <a:ext cx="744978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838200" y="5659704"/>
            <a:ext cx="90551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0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UMKC Henry W. Bloch Executive Hall 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Seminar Room</a:t>
            </a:r>
          </a:p>
        </p:txBody>
      </p:sp>
    </p:spTree>
    <p:extLst>
      <p:ext uri="{BB962C8B-B14F-4D97-AF65-F5344CB8AC3E}">
        <p14:creationId xmlns:p14="http://schemas.microsoft.com/office/powerpoint/2010/main" val="9652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789DCE6-53E7-497C-AE28-7ECE613F51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2700" y="1063625"/>
            <a:ext cx="11548536" cy="1054100"/>
            <a:chOff x="-1473200" y="669925"/>
            <a:chExt cx="11548536" cy="1054100"/>
          </a:xfrm>
        </p:grpSpPr>
        <p:sp>
          <p:nvSpPr>
            <p:cNvPr id="9" name="Rectangle 8"/>
            <p:cNvSpPr/>
            <p:nvPr/>
          </p:nvSpPr>
          <p:spPr>
            <a:xfrm>
              <a:off x="-1473200" y="669925"/>
              <a:ext cx="107007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9211420" y="669925"/>
              <a:ext cx="863916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520700" y="1252898"/>
            <a:ext cx="10960100" cy="665979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0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UMKC Henry W. Bloch Executive Hall 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“Venture Accelerator” Team/Huddle Room</a:t>
            </a:r>
          </a:p>
        </p:txBody>
      </p:sp>
    </p:spTree>
    <p:extLst>
      <p:ext uri="{BB962C8B-B14F-4D97-AF65-F5344CB8AC3E}">
        <p14:creationId xmlns:p14="http://schemas.microsoft.com/office/powerpoint/2010/main" val="169636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Rectangle"/>
          <p:cNvSpPr/>
          <p:nvPr/>
        </p:nvSpPr>
        <p:spPr>
          <a:xfrm>
            <a:off x="-14526" y="-17979"/>
            <a:ext cx="14659451" cy="8265557"/>
          </a:xfrm>
          <a:prstGeom prst="rect">
            <a:avLst/>
          </a:prstGeom>
          <a:solidFill>
            <a:srgbClr val="F38F18"/>
          </a:solidFill>
          <a:ln w="12700">
            <a:solidFill>
              <a:srgbClr val="F1834C"/>
            </a:solidFill>
            <a:miter lim="400000"/>
          </a:ln>
        </p:spPr>
        <p:txBody>
          <a:bodyPr lIns="30480" tIns="30480" rIns="30480" bIns="30480" anchor="ctr"/>
          <a:lstStyle/>
          <a:p>
            <a:pPr defTabSz="358140">
              <a:defRPr sz="38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defRPr>
            </a:pPr>
            <a:endParaRPr>
              <a:solidFill>
                <a:srgbClr val="F1834C"/>
              </a:solidFill>
            </a:endParaRPr>
          </a:p>
        </p:txBody>
      </p:sp>
      <p:sp>
        <p:nvSpPr>
          <p:cNvPr id="547" name="The retail landscape today"/>
          <p:cNvSpPr txBox="1"/>
          <p:nvPr/>
        </p:nvSpPr>
        <p:spPr>
          <a:xfrm>
            <a:off x="812800" y="534911"/>
            <a:ext cx="14744700" cy="1190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80" tIns="30480" rIns="30480" bIns="30480" anchor="b">
            <a:spAutoFit/>
          </a:bodyPr>
          <a:lstStyle>
            <a:lvl1pPr algn="ctr" defTabSz="825500">
              <a:lnSpc>
                <a:spcPct val="75000"/>
              </a:lnSpc>
              <a:defRPr sz="15000" b="1" cap="all" spc="-375">
                <a:solidFill>
                  <a:srgbClr val="FFFFFF"/>
                </a:solidFill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8000" b="0" dirty="0">
                <a:latin typeface="Century Gothic"/>
                <a:cs typeface="Century Gothic"/>
              </a:rPr>
              <a:t>What the client says</a:t>
            </a:r>
            <a:r>
              <a:rPr lang="mr-IN" sz="8000" b="0" dirty="0">
                <a:latin typeface="Century Gothic"/>
                <a:cs typeface="Century Gothic"/>
              </a:rPr>
              <a:t>…</a:t>
            </a:r>
            <a:endParaRPr sz="8000" b="0" dirty="0"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01700" y="1940698"/>
            <a:ext cx="11099800" cy="6288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US" sz="3600" i="1" dirty="0">
                <a:solidFill>
                  <a:schemeClr val="bg1"/>
                </a:solidFill>
                <a:latin typeface="Century Gothic"/>
                <a:cs typeface="Century Gothic"/>
              </a:rPr>
              <a:t>“We love the building. I love teaching in the Seminar spaces. They are so flexible and the technology is terrific. </a:t>
            </a:r>
          </a:p>
          <a:p>
            <a:pPr algn="l" defTabSz="825500"/>
            <a:endParaRPr lang="en-US" sz="3600" i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l" defTabSz="825500"/>
            <a:r>
              <a:rPr lang="en-US" sz="3600" i="1" dirty="0">
                <a:solidFill>
                  <a:schemeClr val="bg1"/>
                </a:solidFill>
                <a:latin typeface="Century Gothic"/>
                <a:cs typeface="Century Gothic"/>
              </a:rPr>
              <a:t>Other faculty on campus are jealous of those of us who get to teach here. It’s a great building.”</a:t>
            </a:r>
          </a:p>
          <a:p>
            <a:pPr algn="l" defTabSz="825500"/>
            <a:endParaRPr lang="en-US" sz="3600" i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defTabSz="825500"/>
            <a:endParaRPr lang="en-US" sz="5000" dirty="0">
              <a:solidFill>
                <a:schemeClr val="bg1"/>
              </a:solidFill>
            </a:endParaRPr>
          </a:p>
          <a:p>
            <a:pPr defTabSz="825500"/>
            <a:endParaRPr lang="en-US" sz="50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7100" y="5635038"/>
            <a:ext cx="5588000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― Mike Allison</a:t>
            </a:r>
          </a:p>
          <a:p>
            <a:pPr algn="l" defTabSz="825500"/>
            <a: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  <a:t>      Adjunct Faculty, EMBA Program </a:t>
            </a:r>
          </a:p>
          <a:p>
            <a:pPr algn="l" defTabSz="825500"/>
            <a: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  <a:t>      Bloch School of Management</a:t>
            </a:r>
          </a:p>
          <a:p>
            <a:pPr algn="l" defTabSz="825500"/>
            <a: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  <a:t>      University of Missouri Kansas City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cs typeface="Century Gothic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621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SW Exterior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0" y="0"/>
            <a:ext cx="14630400" cy="776536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536700" y="469901"/>
            <a:ext cx="11989547" cy="1054100"/>
            <a:chOff x="-25400" y="939801"/>
            <a:chExt cx="12471400" cy="1054100"/>
          </a:xfrm>
        </p:grpSpPr>
        <p:sp>
          <p:nvSpPr>
            <p:cNvPr id="11" name="Rectangle 10"/>
            <p:cNvSpPr/>
            <p:nvPr/>
          </p:nvSpPr>
          <p:spPr>
            <a:xfrm>
              <a:off x="-25400" y="939801"/>
              <a:ext cx="11790778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flipV="1">
              <a:off x="11756055" y="939801"/>
              <a:ext cx="689945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8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943534" y="447593"/>
            <a:ext cx="113157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400" i="1" dirty="0">
                <a:solidFill>
                  <a:schemeClr val="bg1"/>
                </a:solidFill>
                <a:latin typeface="Century Gothic"/>
                <a:cs typeface="Arial"/>
              </a:rPr>
              <a:t>UTSW Medical Center – </a:t>
            </a:r>
            <a:r>
              <a:rPr lang="en-US" sz="2400" b="1" i="1" dirty="0">
                <a:solidFill>
                  <a:schemeClr val="bg1"/>
                </a:solidFill>
                <a:latin typeface="Century Gothic"/>
                <a:cs typeface="Arial"/>
              </a:rPr>
              <a:t>Team-Based Learning Center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393700" y="1789969"/>
            <a:ext cx="9467849" cy="447943"/>
            <a:chOff x="63500" y="1663697"/>
            <a:chExt cx="9467849" cy="447943"/>
          </a:xfrm>
        </p:grpSpPr>
        <p:sp>
          <p:nvSpPr>
            <p:cNvPr id="21" name="Rectangle 20"/>
            <p:cNvSpPr/>
            <p:nvPr/>
          </p:nvSpPr>
          <p:spPr>
            <a:xfrm>
              <a:off x="63500" y="1663700"/>
              <a:ext cx="9179327" cy="445228"/>
            </a:xfrm>
            <a:prstGeom prst="rect">
              <a:avLst/>
            </a:prstGeom>
            <a:solidFill>
              <a:srgbClr val="F6CD00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2" name="Right Triangle 21"/>
            <p:cNvSpPr/>
            <p:nvPr/>
          </p:nvSpPr>
          <p:spPr>
            <a:xfrm flipV="1">
              <a:off x="9235017" y="1663697"/>
              <a:ext cx="296332" cy="447943"/>
            </a:xfrm>
            <a:prstGeom prst="rtTriangle">
              <a:avLst/>
            </a:prstGeom>
            <a:solidFill>
              <a:srgbClr val="F6CD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01474" y="1808756"/>
            <a:ext cx="81153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US" sz="2000" b="1" i="1" dirty="0">
                <a:solidFill>
                  <a:schemeClr val="bg1"/>
                </a:solidFill>
                <a:latin typeface="Century Gothic"/>
                <a:cs typeface="Century Gothic"/>
              </a:rPr>
              <a:t>From Passive to Active, No Ifs, Ands, or Buts!</a:t>
            </a:r>
          </a:p>
        </p:txBody>
      </p:sp>
    </p:spTree>
    <p:extLst>
      <p:ext uri="{BB962C8B-B14F-4D97-AF65-F5344CB8AC3E}">
        <p14:creationId xmlns:p14="http://schemas.microsoft.com/office/powerpoint/2010/main" val="2307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sitting at a desk in front of a crowd&#10;&#10;Description automatically generated">
            <a:extLst>
              <a:ext uri="{FF2B5EF4-FFF2-40B4-BE49-F238E27FC236}">
                <a16:creationId xmlns:a16="http://schemas.microsoft.com/office/drawing/2014/main" id="{9F987DAB-9B54-4A8D-AE26-0A66D73282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4630400" cy="822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7048500" y="1168401"/>
            <a:ext cx="13271500" cy="1054100"/>
            <a:chOff x="-25400" y="939801"/>
            <a:chExt cx="12471400" cy="1054100"/>
          </a:xfrm>
        </p:grpSpPr>
        <p:sp>
          <p:nvSpPr>
            <p:cNvPr id="11" name="Rectangle 10"/>
            <p:cNvSpPr/>
            <p:nvPr/>
          </p:nvSpPr>
          <p:spPr>
            <a:xfrm>
              <a:off x="-25400" y="939801"/>
              <a:ext cx="11790778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flipV="1">
              <a:off x="11756055" y="939801"/>
              <a:ext cx="689945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8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8166100" y="1158793"/>
            <a:ext cx="54864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400" i="1" dirty="0">
                <a:solidFill>
                  <a:schemeClr val="bg1"/>
                </a:solidFill>
                <a:latin typeface="Century Gothic"/>
                <a:cs typeface="Arial"/>
              </a:rPr>
              <a:t>UTSW Medical Center </a:t>
            </a:r>
            <a:r>
              <a:rPr lang="en-US" sz="2400" b="1" i="1" dirty="0">
                <a:solidFill>
                  <a:schemeClr val="bg1"/>
                </a:solidFill>
                <a:latin typeface="Century Gothic"/>
                <a:cs typeface="Arial"/>
              </a:rPr>
              <a:t>– Lecture Hall</a:t>
            </a:r>
          </a:p>
        </p:txBody>
      </p:sp>
      <p:grpSp>
        <p:nvGrpSpPr>
          <p:cNvPr id="23" name="Group 22"/>
          <p:cNvGrpSpPr/>
          <p:nvPr/>
        </p:nvGrpSpPr>
        <p:grpSpPr>
          <a:xfrm flipH="1">
            <a:off x="7950200" y="2489197"/>
            <a:ext cx="9467849" cy="447943"/>
            <a:chOff x="63500" y="1663697"/>
            <a:chExt cx="9467849" cy="447943"/>
          </a:xfrm>
        </p:grpSpPr>
        <p:sp>
          <p:nvSpPr>
            <p:cNvPr id="24" name="Rectangle 23"/>
            <p:cNvSpPr/>
            <p:nvPr/>
          </p:nvSpPr>
          <p:spPr>
            <a:xfrm>
              <a:off x="63500" y="1663700"/>
              <a:ext cx="9179327" cy="445228"/>
            </a:xfrm>
            <a:prstGeom prst="rect">
              <a:avLst/>
            </a:prstGeom>
            <a:solidFill>
              <a:srgbClr val="F6CD00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5" name="Right Triangle 24"/>
            <p:cNvSpPr/>
            <p:nvPr/>
          </p:nvSpPr>
          <p:spPr>
            <a:xfrm flipV="1">
              <a:off x="9235017" y="1663697"/>
              <a:ext cx="296332" cy="447943"/>
            </a:xfrm>
            <a:prstGeom prst="rtTriangle">
              <a:avLst/>
            </a:prstGeom>
            <a:solidFill>
              <a:srgbClr val="F6CD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597900" y="2474515"/>
            <a:ext cx="81153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US" sz="2000" b="1" i="1" dirty="0">
                <a:solidFill>
                  <a:schemeClr val="bg1"/>
                </a:solidFill>
                <a:latin typeface="Century Gothic"/>
                <a:cs typeface="Century Gothic"/>
              </a:rPr>
              <a:t>How these classes were taught “BEFORE”</a:t>
            </a:r>
            <a:endParaRPr lang="en-US" sz="2400" b="1" i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405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pic>
        <p:nvPicPr>
          <p:cNvPr id="17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DA2C36A7-30C0-45FD-ABEE-874DDA5CFF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00" y="0"/>
            <a:ext cx="13398500" cy="74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6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in a room&#10;&#10;Description automatically generated">
            <a:extLst>
              <a:ext uri="{FF2B5EF4-FFF2-40B4-BE49-F238E27FC236}">
                <a16:creationId xmlns:a16="http://schemas.microsoft.com/office/drawing/2014/main" id="{17EAEEC3-8FD5-4263-A0C9-EC2EADF005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5284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5372100" y="1168401"/>
            <a:ext cx="14947900" cy="1054100"/>
            <a:chOff x="-25400" y="939801"/>
            <a:chExt cx="12471400" cy="1054100"/>
          </a:xfrm>
        </p:grpSpPr>
        <p:sp>
          <p:nvSpPr>
            <p:cNvPr id="11" name="Rectangle 10"/>
            <p:cNvSpPr/>
            <p:nvPr/>
          </p:nvSpPr>
          <p:spPr>
            <a:xfrm>
              <a:off x="-25400" y="939801"/>
              <a:ext cx="11790778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flipV="1">
              <a:off x="11756055" y="939801"/>
              <a:ext cx="689945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8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6433457" y="1158793"/>
            <a:ext cx="8196943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400" i="1" dirty="0">
                <a:solidFill>
                  <a:schemeClr val="bg1"/>
                </a:solidFill>
                <a:latin typeface="Century Gothic"/>
                <a:cs typeface="Arial"/>
              </a:rPr>
              <a:t>UTSW Medical Center – </a:t>
            </a:r>
            <a:r>
              <a:rPr lang="en-US" sz="2400" b="1" i="1" dirty="0">
                <a:solidFill>
                  <a:schemeClr val="bg1"/>
                </a:solidFill>
                <a:latin typeface="Century Gothic"/>
                <a:cs typeface="Arial"/>
              </a:rPr>
              <a:t>Team-Based Learning Center</a:t>
            </a:r>
          </a:p>
        </p:txBody>
      </p:sp>
      <p:grpSp>
        <p:nvGrpSpPr>
          <p:cNvPr id="23" name="Group 22"/>
          <p:cNvGrpSpPr/>
          <p:nvPr/>
        </p:nvGrpSpPr>
        <p:grpSpPr>
          <a:xfrm flipH="1">
            <a:off x="7950200" y="2481856"/>
            <a:ext cx="9467849" cy="447943"/>
            <a:chOff x="63500" y="1663697"/>
            <a:chExt cx="9467849" cy="447943"/>
          </a:xfrm>
        </p:grpSpPr>
        <p:sp>
          <p:nvSpPr>
            <p:cNvPr id="24" name="Rectangle 23"/>
            <p:cNvSpPr/>
            <p:nvPr/>
          </p:nvSpPr>
          <p:spPr>
            <a:xfrm>
              <a:off x="63500" y="1663700"/>
              <a:ext cx="9179327" cy="445228"/>
            </a:xfrm>
            <a:prstGeom prst="rect">
              <a:avLst/>
            </a:prstGeom>
            <a:solidFill>
              <a:srgbClr val="F6CD00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5" name="Right Triangle 24"/>
            <p:cNvSpPr/>
            <p:nvPr/>
          </p:nvSpPr>
          <p:spPr>
            <a:xfrm flipV="1">
              <a:off x="9235017" y="1663697"/>
              <a:ext cx="296332" cy="447943"/>
            </a:xfrm>
            <a:prstGeom prst="rtTriangle">
              <a:avLst/>
            </a:prstGeom>
            <a:solidFill>
              <a:srgbClr val="F6CD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597900" y="2500643"/>
            <a:ext cx="81153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US" sz="2000" b="1" i="1" dirty="0">
                <a:solidFill>
                  <a:schemeClr val="bg1"/>
                </a:solidFill>
                <a:latin typeface="Century Gothic"/>
                <a:cs typeface="Century Gothic"/>
              </a:rPr>
              <a:t>How these classes are taught “TODAY”</a:t>
            </a:r>
            <a:endParaRPr lang="en-US" sz="2400" b="1" i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505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F9F7736C-B342-4A61-8AD7-998EEBE8D7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46"/>
            <a:ext cx="14634571" cy="823194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536700" y="469901"/>
            <a:ext cx="11791043" cy="1054100"/>
            <a:chOff x="-25400" y="939801"/>
            <a:chExt cx="12471400" cy="1054100"/>
          </a:xfrm>
        </p:grpSpPr>
        <p:sp>
          <p:nvSpPr>
            <p:cNvPr id="11" name="Rectangle 10"/>
            <p:cNvSpPr/>
            <p:nvPr/>
          </p:nvSpPr>
          <p:spPr>
            <a:xfrm>
              <a:off x="-25400" y="939801"/>
              <a:ext cx="11790778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flipV="1">
              <a:off x="11756055" y="939801"/>
              <a:ext cx="689945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8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800100" y="476621"/>
            <a:ext cx="9704615" cy="1058053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2400" i="1" dirty="0">
                <a:solidFill>
                  <a:schemeClr val="bg1"/>
                </a:solidFill>
                <a:latin typeface="Century Gothic"/>
                <a:cs typeface="Arial"/>
              </a:rPr>
              <a:t>UTSW Medical Center–  </a:t>
            </a:r>
            <a:r>
              <a:rPr lang="en-US" sz="2400" b="1" i="1" dirty="0">
                <a:solidFill>
                  <a:schemeClr val="bg1"/>
                </a:solidFill>
                <a:latin typeface="Century Gothic"/>
                <a:cs typeface="Arial"/>
              </a:rPr>
              <a:t>Team-Based Learning Center</a:t>
            </a:r>
          </a:p>
        </p:txBody>
      </p:sp>
    </p:spTree>
    <p:extLst>
      <p:ext uri="{BB962C8B-B14F-4D97-AF65-F5344CB8AC3E}">
        <p14:creationId xmlns:p14="http://schemas.microsoft.com/office/powerpoint/2010/main" val="21005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485141" y="6578769"/>
            <a:ext cx="15593061" cy="1005676"/>
          </a:xfrm>
          <a:prstGeom prst="rect">
            <a:avLst/>
          </a:prstGeom>
        </p:spPr>
        <p:txBody>
          <a:bodyPr lIns="54864" tIns="27432" rIns="54864" bIns="27432">
            <a:normAutofit fontScale="975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Audiovisual and Integrated Experience Association </a:t>
            </a:r>
          </a:p>
        </p:txBody>
      </p:sp>
    </p:spTree>
    <p:extLst>
      <p:ext uri="{BB962C8B-B14F-4D97-AF65-F5344CB8AC3E}">
        <p14:creationId xmlns:p14="http://schemas.microsoft.com/office/powerpoint/2010/main" val="18871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4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06B25100-57D4-4031-94A3-B92B791D4F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51036" cy="76581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7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B165EF18-5EDB-4362-8F7C-0953875601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4648764" cy="76073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6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8BF4531-69B5-4CA8-9D2D-A1BB7CFEE3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636" y="0"/>
            <a:ext cx="14651036" cy="7569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4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ith luggage at an airport&#10;&#10;Description automatically generated">
            <a:extLst>
              <a:ext uri="{FF2B5EF4-FFF2-40B4-BE49-F238E27FC236}">
                <a16:creationId xmlns:a16="http://schemas.microsoft.com/office/drawing/2014/main" id="{FC7843F5-65D3-4807-B3DC-05925D5083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9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object, indoor, monitor&#10;&#10;Description automatically generated">
            <a:extLst>
              <a:ext uri="{FF2B5EF4-FFF2-40B4-BE49-F238E27FC236}">
                <a16:creationId xmlns:a16="http://schemas.microsoft.com/office/drawing/2014/main" id="{DEA614FD-133A-43D2-BA1E-7925CDECA8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2" cy="822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01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Rectangle"/>
          <p:cNvSpPr/>
          <p:nvPr/>
        </p:nvSpPr>
        <p:spPr>
          <a:xfrm>
            <a:off x="-14526" y="-17979"/>
            <a:ext cx="14659451" cy="8265557"/>
          </a:xfrm>
          <a:prstGeom prst="rect">
            <a:avLst/>
          </a:prstGeom>
          <a:solidFill>
            <a:srgbClr val="F38F18"/>
          </a:solidFill>
          <a:ln w="12700">
            <a:solidFill>
              <a:srgbClr val="F1834C"/>
            </a:solidFill>
            <a:miter lim="400000"/>
          </a:ln>
        </p:spPr>
        <p:txBody>
          <a:bodyPr lIns="30480" tIns="30480" rIns="30480" bIns="30480" anchor="ctr"/>
          <a:lstStyle/>
          <a:p>
            <a:pPr defTabSz="358140">
              <a:defRPr sz="38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defRPr>
            </a:pPr>
            <a:endParaRPr>
              <a:solidFill>
                <a:srgbClr val="F1834C"/>
              </a:solidFill>
            </a:endParaRPr>
          </a:p>
        </p:txBody>
      </p:sp>
      <p:sp>
        <p:nvSpPr>
          <p:cNvPr id="547" name="The retail landscape today"/>
          <p:cNvSpPr txBox="1"/>
          <p:nvPr/>
        </p:nvSpPr>
        <p:spPr>
          <a:xfrm>
            <a:off x="812800" y="534911"/>
            <a:ext cx="14744700" cy="1190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80" tIns="30480" rIns="30480" bIns="30480" anchor="b">
            <a:spAutoFit/>
          </a:bodyPr>
          <a:lstStyle>
            <a:lvl1pPr algn="ctr" defTabSz="825500">
              <a:lnSpc>
                <a:spcPct val="75000"/>
              </a:lnSpc>
              <a:defRPr sz="15000" b="1" cap="all" spc="-375">
                <a:solidFill>
                  <a:srgbClr val="FFFFFF"/>
                </a:solidFill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8000" b="0" dirty="0">
                <a:latin typeface="Century Gothic"/>
                <a:cs typeface="Century Gothic"/>
              </a:rPr>
              <a:t>What the client says</a:t>
            </a:r>
            <a:r>
              <a:rPr lang="mr-IN" sz="8000" b="0" dirty="0">
                <a:latin typeface="Century Gothic"/>
                <a:cs typeface="Century Gothic"/>
              </a:rPr>
              <a:t>…</a:t>
            </a:r>
            <a:endParaRPr sz="8000" b="0" dirty="0"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89000" y="1838642"/>
            <a:ext cx="12636500" cy="58580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US" sz="2800" i="1" dirty="0">
                <a:solidFill>
                  <a:schemeClr val="bg1"/>
                </a:solidFill>
                <a:latin typeface="Century Gothic"/>
                <a:cs typeface="Century Gothic"/>
              </a:rPr>
              <a:t>“The Team-Based Learning Center fosters the type of organic conversation you can’t create in a lecture environment, helping our students to learn to communicate more effectively – cross-discipline – </a:t>
            </a:r>
            <a:br>
              <a:rPr lang="en-US" sz="2800" i="1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800" i="1" dirty="0">
                <a:solidFill>
                  <a:schemeClr val="bg1"/>
                </a:solidFill>
                <a:latin typeface="Century Gothic"/>
                <a:cs typeface="Century Gothic"/>
              </a:rPr>
              <a:t>as they will in the real world. </a:t>
            </a:r>
          </a:p>
          <a:p>
            <a:pPr algn="l" defTabSz="825500"/>
            <a:endParaRPr lang="en-US" sz="2800" i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l" defTabSz="825500"/>
            <a:r>
              <a:rPr lang="en-US" sz="2800" i="1" dirty="0">
                <a:solidFill>
                  <a:schemeClr val="bg1"/>
                </a:solidFill>
                <a:latin typeface="Century Gothic"/>
                <a:cs typeface="Century Gothic"/>
              </a:rPr>
              <a:t>The AV-over-IP/wireless collaboration technology has been a </a:t>
            </a:r>
            <a:br>
              <a:rPr lang="en-US" sz="2800" i="1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800" i="1" dirty="0">
                <a:solidFill>
                  <a:schemeClr val="bg1"/>
                </a:solidFill>
                <a:latin typeface="Century Gothic"/>
                <a:cs typeface="Century Gothic"/>
              </a:rPr>
              <a:t>game-changer, helping our faculty and students to work more effectively to build and improve those </a:t>
            </a:r>
            <a:r>
              <a:rPr lang="en-US" sz="2800" i="1" dirty="0" err="1">
                <a:solidFill>
                  <a:schemeClr val="bg1"/>
                </a:solidFill>
                <a:latin typeface="Century Gothic"/>
                <a:cs typeface="Century Gothic"/>
              </a:rPr>
              <a:t>interprofessional</a:t>
            </a:r>
            <a:r>
              <a:rPr lang="en-US" sz="2800" i="1" dirty="0">
                <a:solidFill>
                  <a:schemeClr val="bg1"/>
                </a:solidFill>
                <a:latin typeface="Century Gothic"/>
                <a:cs typeface="Century Gothic"/>
              </a:rPr>
              <a:t> relationships.”</a:t>
            </a:r>
          </a:p>
          <a:p>
            <a:pPr defTabSz="825500"/>
            <a:endParaRPr lang="en-US" sz="5000" dirty="0">
              <a:solidFill>
                <a:schemeClr val="bg1"/>
              </a:solidFill>
            </a:endParaRPr>
          </a:p>
          <a:p>
            <a:pPr defTabSz="825500"/>
            <a:endParaRPr lang="en-US" sz="50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7100" y="5588872"/>
            <a:ext cx="8166100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― Christopher Faulkner, Ph.D.</a:t>
            </a:r>
            <a:b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     </a:t>
            </a:r>
            <a: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  <a:t>Assistant Professor, Health Care Sciences/Research</a:t>
            </a:r>
            <a:b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  <a:t>      Director of Educational Technology</a:t>
            </a:r>
            <a:b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  <a:t>      UT Southwestern Medical Center</a:t>
            </a:r>
            <a:endParaRPr kumimoji="0" lang="en-US" sz="18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/>
              <a:cs typeface="Century Gothic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081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EF5F85A-B252-4F03-9287-55AF1F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2153508"/>
            <a:ext cx="7202693" cy="2151683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Technology Trends </a:t>
            </a:r>
            <a:br>
              <a:rPr lang="en-US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in Higher Education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9F24DA-1BBF-4BDE-8DDC-15C9FA9E79BF}"/>
              </a:ext>
            </a:extLst>
          </p:cNvPr>
          <p:cNvSpPr txBox="1">
            <a:spLocks/>
          </p:cNvSpPr>
          <p:nvPr/>
        </p:nvSpPr>
        <p:spPr>
          <a:xfrm>
            <a:off x="2746688" y="5001185"/>
            <a:ext cx="4343632" cy="178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480" tIns="30480" rIns="30480" bIns="30480" anchor="ctr">
            <a:noAutofit/>
          </a:bodyPr>
          <a:lstStyle>
            <a:lvl1pPr marL="0" marR="0" indent="0" algn="l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Euclid Flex" charset="0"/>
                <a:ea typeface="Euclid Flex" charset="0"/>
                <a:cs typeface="Euclid Flex" charset="0"/>
                <a:sym typeface="Helvetica Light"/>
              </a:defRPr>
            </a:lvl1pPr>
            <a:lvl2pPr marL="0" marR="0" indent="13716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7432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41148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54864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68580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82296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96012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09728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4400" i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Emmett Frank</a:t>
            </a:r>
            <a:br>
              <a:rPr lang="en-US" sz="4400" i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000" b="0" i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Academic Technologist, </a:t>
            </a:r>
            <a:br>
              <a:rPr lang="en-US" sz="2000" b="0" i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2000" b="0" i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Dartmouth College</a:t>
            </a:r>
          </a:p>
        </p:txBody>
      </p:sp>
      <p:pic>
        <p:nvPicPr>
          <p:cNvPr id="8" name="Picture 7" descr="Emmett Profile Dartmouth Officia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2"/>
          <a:stretch/>
        </p:blipFill>
        <p:spPr>
          <a:xfrm>
            <a:off x="487363" y="4864100"/>
            <a:ext cx="2039206" cy="20066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Placeholder 3" descr="6_Silsby 213_retouched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51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Dartmouth at a glanc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76581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1094014" y="822325"/>
            <a:ext cx="8509000" cy="1054100"/>
            <a:chOff x="1016000" y="822325"/>
            <a:chExt cx="8509000" cy="1054100"/>
          </a:xfrm>
        </p:grpSpPr>
        <p:sp>
          <p:nvSpPr>
            <p:cNvPr id="9" name="Rectangle 8"/>
            <p:cNvSpPr/>
            <p:nvPr/>
          </p:nvSpPr>
          <p:spPr>
            <a:xfrm>
              <a:off x="1016000" y="822325"/>
              <a:ext cx="78813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8888707" y="822325"/>
              <a:ext cx="636293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660400" y="803193"/>
            <a:ext cx="113157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  <a:latin typeface="Century Gothic"/>
                <a:cs typeface="Arial"/>
              </a:rPr>
              <a:t>Dartmouth at a glance</a:t>
            </a:r>
          </a:p>
        </p:txBody>
      </p:sp>
    </p:spTree>
    <p:extLst>
      <p:ext uri="{BB962C8B-B14F-4D97-AF65-F5344CB8AC3E}">
        <p14:creationId xmlns:p14="http://schemas.microsoft.com/office/powerpoint/2010/main" val="15983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_Learning Space Principles for Desig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76327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479425"/>
            <a:ext cx="9461500" cy="1054100"/>
            <a:chOff x="0" y="2676525"/>
            <a:chExt cx="9461500" cy="1054100"/>
          </a:xfrm>
        </p:grpSpPr>
        <p:sp>
          <p:nvSpPr>
            <p:cNvPr id="9" name="Rectangle 8"/>
            <p:cNvSpPr/>
            <p:nvPr/>
          </p:nvSpPr>
          <p:spPr>
            <a:xfrm>
              <a:off x="0" y="2676525"/>
              <a:ext cx="88338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8825207" y="2676525"/>
              <a:ext cx="636293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660400" y="460293"/>
            <a:ext cx="113157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Learning Space Principles for Design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4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Rectangle"/>
          <p:cNvSpPr/>
          <p:nvPr/>
        </p:nvSpPr>
        <p:spPr>
          <a:xfrm>
            <a:off x="-14526" y="-17979"/>
            <a:ext cx="14659451" cy="8265557"/>
          </a:xfrm>
          <a:prstGeom prst="rect">
            <a:avLst/>
          </a:prstGeom>
          <a:gradFill>
            <a:gsLst>
              <a:gs pos="0">
                <a:schemeClr val="accent4">
                  <a:hueOff val="384618"/>
                  <a:satOff val="3869"/>
                  <a:lumOff val="5802"/>
                </a:schemeClr>
              </a:gs>
              <a:gs pos="100000">
                <a:srgbClr val="FFA642"/>
              </a:gs>
            </a:gsLst>
            <a:lin ang="5400000"/>
          </a:gradFill>
          <a:ln w="12700">
            <a:solidFill>
              <a:srgbClr val="F1834C"/>
            </a:solidFill>
            <a:miter lim="400000"/>
          </a:ln>
        </p:spPr>
        <p:txBody>
          <a:bodyPr lIns="30480" tIns="30480" rIns="30480" bIns="30480" anchor="ctr"/>
          <a:lstStyle/>
          <a:p>
            <a:pPr defTabSz="358140">
              <a:defRPr sz="38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defRPr>
            </a:pPr>
            <a:endParaRPr>
              <a:solidFill>
                <a:srgbClr val="EE3153"/>
              </a:solidFill>
            </a:endParaRPr>
          </a:p>
        </p:txBody>
      </p:sp>
      <p:sp>
        <p:nvSpPr>
          <p:cNvPr id="547" name="The retail landscape today"/>
          <p:cNvSpPr txBox="1"/>
          <p:nvPr/>
        </p:nvSpPr>
        <p:spPr>
          <a:xfrm>
            <a:off x="0" y="2908816"/>
            <a:ext cx="14630400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80" tIns="30480" rIns="30480" bIns="30480" anchor="b">
            <a:spAutoFit/>
          </a:bodyPr>
          <a:lstStyle>
            <a:lvl1pPr algn="ctr" defTabSz="825500">
              <a:lnSpc>
                <a:spcPct val="75000"/>
              </a:lnSpc>
              <a:defRPr sz="15000" b="1" cap="all" spc="-375">
                <a:solidFill>
                  <a:srgbClr val="FFFFFF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9600" b="0" dirty="0">
                <a:latin typeface="Century Gothic"/>
                <a:cs typeface="Century Gothic"/>
              </a:rPr>
              <a:t>classrooms</a:t>
            </a:r>
            <a:endParaRPr sz="9600" b="0" dirty="0"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347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4FB93D-87BC-430F-9942-3705D0C2521E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81AC29-335C-4D49-9910-B82897B5F85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4</a:t>
            </a:fld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A99BB9-FFD0-492E-9BA7-E78FDAC1C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6" y="4989"/>
            <a:ext cx="14644912" cy="826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0377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_Carson 6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7620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3619500" y="771525"/>
            <a:ext cx="8509000" cy="1054100"/>
            <a:chOff x="1016000" y="822325"/>
            <a:chExt cx="8509000" cy="1054100"/>
          </a:xfrm>
        </p:grpSpPr>
        <p:sp>
          <p:nvSpPr>
            <p:cNvPr id="9" name="Rectangle 8"/>
            <p:cNvSpPr/>
            <p:nvPr/>
          </p:nvSpPr>
          <p:spPr>
            <a:xfrm>
              <a:off x="1016000" y="822325"/>
              <a:ext cx="78813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8888707" y="822325"/>
              <a:ext cx="636293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1663700" y="752393"/>
            <a:ext cx="104013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Carson 61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_Silsby 213_retouche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21374" cy="822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3619500" y="771525"/>
            <a:ext cx="8509000" cy="1054100"/>
            <a:chOff x="1016000" y="822325"/>
            <a:chExt cx="8509000" cy="1054100"/>
          </a:xfrm>
        </p:grpSpPr>
        <p:sp>
          <p:nvSpPr>
            <p:cNvPr id="9" name="Rectangle 8"/>
            <p:cNvSpPr/>
            <p:nvPr/>
          </p:nvSpPr>
          <p:spPr>
            <a:xfrm>
              <a:off x="1016000" y="822325"/>
              <a:ext cx="78813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8888707" y="822325"/>
              <a:ext cx="636293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1663700" y="752393"/>
            <a:ext cx="104013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Silsby</a:t>
            </a:r>
            <a:r>
              <a:rPr lang="en-US" sz="36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213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_Fairchild 10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77343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3619500" y="771525"/>
            <a:ext cx="8509000" cy="1054100"/>
            <a:chOff x="1016000" y="822325"/>
            <a:chExt cx="8509000" cy="1054100"/>
          </a:xfrm>
        </p:grpSpPr>
        <p:sp>
          <p:nvSpPr>
            <p:cNvPr id="9" name="Rectangle 8"/>
            <p:cNvSpPr/>
            <p:nvPr/>
          </p:nvSpPr>
          <p:spPr>
            <a:xfrm>
              <a:off x="1016000" y="822325"/>
              <a:ext cx="78813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8888707" y="822325"/>
              <a:ext cx="636293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1333500" y="752393"/>
            <a:ext cx="107315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Fairchild 101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5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_Steele 00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76581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3619500" y="771525"/>
            <a:ext cx="8509000" cy="1054100"/>
            <a:chOff x="1016000" y="822325"/>
            <a:chExt cx="8509000" cy="1054100"/>
          </a:xfrm>
        </p:grpSpPr>
        <p:sp>
          <p:nvSpPr>
            <p:cNvPr id="9" name="Rectangle 8"/>
            <p:cNvSpPr/>
            <p:nvPr/>
          </p:nvSpPr>
          <p:spPr>
            <a:xfrm>
              <a:off x="1016000" y="822325"/>
              <a:ext cx="78813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8888707" y="822325"/>
              <a:ext cx="636293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1587500" y="752393"/>
            <a:ext cx="104775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Steele 007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_Future opportunities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76327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1511300" y="771525"/>
            <a:ext cx="8509000" cy="1054100"/>
            <a:chOff x="1016000" y="822325"/>
            <a:chExt cx="8509000" cy="1054100"/>
          </a:xfrm>
        </p:grpSpPr>
        <p:sp>
          <p:nvSpPr>
            <p:cNvPr id="9" name="Rectangle 8"/>
            <p:cNvSpPr/>
            <p:nvPr/>
          </p:nvSpPr>
          <p:spPr>
            <a:xfrm>
              <a:off x="1016000" y="822325"/>
              <a:ext cx="78813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8888707" y="822325"/>
              <a:ext cx="636293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1587500" y="752393"/>
            <a:ext cx="104775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Future opportunities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4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EF5F85A-B252-4F03-9287-55AF1F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2153508"/>
            <a:ext cx="7447850" cy="2151683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Applying Design Principals</a:t>
            </a:r>
            <a:br>
              <a:rPr lang="en-US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To Digital Standards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9F24DA-1BBF-4BDE-8DDC-15C9FA9E79BF}"/>
              </a:ext>
            </a:extLst>
          </p:cNvPr>
          <p:cNvSpPr txBox="1">
            <a:spLocks/>
          </p:cNvSpPr>
          <p:nvPr/>
        </p:nvSpPr>
        <p:spPr>
          <a:xfrm>
            <a:off x="2661138" y="5001185"/>
            <a:ext cx="4429182" cy="178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480" tIns="30480" rIns="30480" bIns="30480" anchor="ctr">
            <a:noAutofit/>
          </a:bodyPr>
          <a:lstStyle>
            <a:lvl1pPr marL="0" marR="0" indent="0" algn="l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Euclid Flex" charset="0"/>
                <a:ea typeface="Euclid Flex" charset="0"/>
                <a:cs typeface="Euclid Flex" charset="0"/>
                <a:sym typeface="Helvetica Light"/>
              </a:defRPr>
            </a:lvl1pPr>
            <a:lvl2pPr marL="0" marR="0" indent="13716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27432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41148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54864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68580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82296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96012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09728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sz="3600" i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Aiden Sizemore</a:t>
            </a:r>
            <a:br>
              <a:rPr lang="en-US" sz="4000" i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500" b="0" i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Dir. of Academic Technology &amp; Systems</a:t>
            </a:r>
          </a:p>
          <a:p>
            <a:r>
              <a:rPr lang="en-US" sz="1500" b="0" i="1" dirty="0">
                <a:solidFill>
                  <a:srgbClr val="FFFF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Florida State University, College of Business</a:t>
            </a:r>
          </a:p>
        </p:txBody>
      </p:sp>
      <p:pic>
        <p:nvPicPr>
          <p:cNvPr id="6" name="Picture 5" descr="Aiden_Sizemore[2][1]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3"/>
          <a:stretch/>
        </p:blipFill>
        <p:spPr>
          <a:xfrm>
            <a:off x="525410" y="4864100"/>
            <a:ext cx="2019521" cy="20193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Placeholder 2" descr="Specialized Spaces - War Room 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83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Rectangle"/>
          <p:cNvSpPr/>
          <p:nvPr/>
        </p:nvSpPr>
        <p:spPr>
          <a:xfrm>
            <a:off x="-14526" y="-17979"/>
            <a:ext cx="14659451" cy="8265557"/>
          </a:xfrm>
          <a:prstGeom prst="rect">
            <a:avLst/>
          </a:prstGeom>
          <a:gradFill>
            <a:gsLst>
              <a:gs pos="0">
                <a:schemeClr val="accent4">
                  <a:hueOff val="384618"/>
                  <a:satOff val="3869"/>
                  <a:lumOff val="5802"/>
                </a:schemeClr>
              </a:gs>
              <a:gs pos="100000">
                <a:srgbClr val="FFA642"/>
              </a:gs>
            </a:gsLst>
            <a:lin ang="5400000"/>
          </a:gradFill>
          <a:ln w="12700">
            <a:solidFill>
              <a:srgbClr val="F1834C"/>
            </a:solidFill>
            <a:miter lim="400000"/>
          </a:ln>
        </p:spPr>
        <p:txBody>
          <a:bodyPr lIns="30480" tIns="30480" rIns="30480" bIns="30480" anchor="ctr"/>
          <a:lstStyle/>
          <a:p>
            <a:pPr defTabSz="358140">
              <a:defRPr sz="38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defRPr>
            </a:pPr>
            <a:endParaRPr>
              <a:solidFill>
                <a:srgbClr val="EE3153"/>
              </a:solidFill>
            </a:endParaRPr>
          </a:p>
        </p:txBody>
      </p:sp>
      <p:sp>
        <p:nvSpPr>
          <p:cNvPr id="547" name="The retail landscape today"/>
          <p:cNvSpPr txBox="1"/>
          <p:nvPr/>
        </p:nvSpPr>
        <p:spPr>
          <a:xfrm>
            <a:off x="0" y="1649961"/>
            <a:ext cx="14630400" cy="1243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80" tIns="30480" rIns="30480" bIns="30480" anchor="b">
            <a:spAutoFit/>
          </a:bodyPr>
          <a:lstStyle>
            <a:lvl1pPr algn="ctr" defTabSz="825500">
              <a:lnSpc>
                <a:spcPct val="75000"/>
              </a:lnSpc>
              <a:defRPr sz="15000" b="1" cap="all" spc="-375">
                <a:solidFill>
                  <a:srgbClr val="FFFFFF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9600" b="0" dirty="0">
                <a:latin typeface="Century Gothic"/>
                <a:cs typeface="Century Gothic"/>
              </a:rPr>
              <a:t>focusing our efforts</a:t>
            </a:r>
            <a:endParaRPr sz="9600" b="0" dirty="0"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3812244"/>
            <a:ext cx="12179300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 defTabSz="825500"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Provide thoughtful spaces with appropriate technology to better assist faculty, staff, and students’ academic pursuits</a:t>
            </a:r>
          </a:p>
          <a:p>
            <a:pPr marL="457200" indent="-457200" algn="l" defTabSz="825500">
              <a:buFont typeface="Arial" charset="0"/>
              <a:buChar char="•"/>
            </a:pP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57200" indent="-457200" algn="l" defTabSz="825500"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Maintain consistent technology across all spaces for ease of use and quality of content produced – Lecture Capture, Event Capture, &amp; Digital Content Creation</a:t>
            </a:r>
          </a:p>
        </p:txBody>
      </p:sp>
    </p:spTree>
    <p:extLst>
      <p:ext uri="{BB962C8B-B14F-4D97-AF65-F5344CB8AC3E}">
        <p14:creationId xmlns:p14="http://schemas.microsoft.com/office/powerpoint/2010/main" val="17490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Rectangle"/>
          <p:cNvSpPr/>
          <p:nvPr/>
        </p:nvSpPr>
        <p:spPr>
          <a:xfrm>
            <a:off x="-14526" y="-17979"/>
            <a:ext cx="14659451" cy="8265557"/>
          </a:xfrm>
          <a:prstGeom prst="rect">
            <a:avLst/>
          </a:prstGeom>
          <a:gradFill>
            <a:gsLst>
              <a:gs pos="0">
                <a:schemeClr val="accent4">
                  <a:hueOff val="384618"/>
                  <a:satOff val="3869"/>
                  <a:lumOff val="5802"/>
                </a:schemeClr>
              </a:gs>
              <a:gs pos="100000">
                <a:srgbClr val="FFA642"/>
              </a:gs>
            </a:gsLst>
            <a:lin ang="5400000"/>
          </a:gradFill>
          <a:ln w="12700">
            <a:solidFill>
              <a:srgbClr val="F1834C"/>
            </a:solidFill>
            <a:miter lim="400000"/>
          </a:ln>
        </p:spPr>
        <p:txBody>
          <a:bodyPr lIns="30480" tIns="30480" rIns="30480" bIns="30480" anchor="ctr"/>
          <a:lstStyle/>
          <a:p>
            <a:pPr defTabSz="358140">
              <a:defRPr sz="38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defRPr>
            </a:pPr>
            <a:endParaRPr>
              <a:solidFill>
                <a:srgbClr val="EE3153"/>
              </a:solidFill>
            </a:endParaRPr>
          </a:p>
        </p:txBody>
      </p:sp>
      <p:sp>
        <p:nvSpPr>
          <p:cNvPr id="547" name="The retail landscape today"/>
          <p:cNvSpPr txBox="1"/>
          <p:nvPr/>
        </p:nvSpPr>
        <p:spPr>
          <a:xfrm>
            <a:off x="0" y="3015844"/>
            <a:ext cx="14630400" cy="2197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80" tIns="30480" rIns="30480" bIns="30480" anchor="b">
            <a:spAutoFit/>
          </a:bodyPr>
          <a:lstStyle>
            <a:lvl1pPr algn="ctr" defTabSz="825500">
              <a:lnSpc>
                <a:spcPct val="75000"/>
              </a:lnSpc>
              <a:defRPr sz="15000" b="1" cap="all" spc="-375">
                <a:solidFill>
                  <a:srgbClr val="FFFFFF"/>
                </a:solidFill>
              </a:defRPr>
            </a:lvl1pPr>
          </a:lstStyle>
          <a:p>
            <a:r>
              <a:rPr lang="en-US" sz="9000" b="0" dirty="0"/>
              <a:t>Updating Traditional Learning Spaces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181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 - Upgraded 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76327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977900" y="5762625"/>
            <a:ext cx="8509000" cy="1054100"/>
            <a:chOff x="1016000" y="822325"/>
            <a:chExt cx="8509000" cy="1054100"/>
          </a:xfrm>
        </p:grpSpPr>
        <p:sp>
          <p:nvSpPr>
            <p:cNvPr id="9" name="Rectangle 8"/>
            <p:cNvSpPr/>
            <p:nvPr/>
          </p:nvSpPr>
          <p:spPr>
            <a:xfrm>
              <a:off x="1016000" y="822325"/>
              <a:ext cx="78813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8888707" y="822325"/>
              <a:ext cx="636293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1587500" y="5743493"/>
            <a:ext cx="104775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Updated Classroom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 - Webinar w. Class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4659691" cy="76073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977900" y="5762625"/>
            <a:ext cx="8509000" cy="1054100"/>
            <a:chOff x="1016000" y="822325"/>
            <a:chExt cx="8509000" cy="1054100"/>
          </a:xfrm>
        </p:grpSpPr>
        <p:sp>
          <p:nvSpPr>
            <p:cNvPr id="9" name="Rectangle 8"/>
            <p:cNvSpPr/>
            <p:nvPr/>
          </p:nvSpPr>
          <p:spPr>
            <a:xfrm>
              <a:off x="1016000" y="822325"/>
              <a:ext cx="78813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8888707" y="822325"/>
              <a:ext cx="636293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1879600" y="5743493"/>
            <a:ext cx="101854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Classroom Webinars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7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562" y="2864571"/>
            <a:ext cx="3340159" cy="3114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3" y="2864571"/>
            <a:ext cx="3340159" cy="3114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51" y="2864571"/>
            <a:ext cx="3234870" cy="33401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03B23D-2A72-4876-95E6-C9E4EBD810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27" t="9679" r="10316" b="5786"/>
          <a:stretch/>
        </p:blipFill>
        <p:spPr>
          <a:xfrm>
            <a:off x="10270164" y="3571404"/>
            <a:ext cx="4032571" cy="34574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E43549-3575-470A-82FC-87B4146D454B}"/>
              </a:ext>
            </a:extLst>
          </p:cNvPr>
          <p:cNvSpPr txBox="1"/>
          <p:nvPr/>
        </p:nvSpPr>
        <p:spPr>
          <a:xfrm>
            <a:off x="342899" y="958272"/>
            <a:ext cx="1061847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Industry Certification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ry Conference Room - Board Meet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068" cy="822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482600" y="5775325"/>
            <a:ext cx="11303001" cy="1054100"/>
            <a:chOff x="-1714500" y="5775325"/>
            <a:chExt cx="11303001" cy="1054100"/>
          </a:xfrm>
        </p:grpSpPr>
        <p:sp>
          <p:nvSpPr>
            <p:cNvPr id="9" name="Rectangle 8"/>
            <p:cNvSpPr/>
            <p:nvPr/>
          </p:nvSpPr>
          <p:spPr>
            <a:xfrm>
              <a:off x="-1714500" y="5775325"/>
              <a:ext cx="104721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8743041" y="5775325"/>
              <a:ext cx="845460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596900" y="5743493"/>
            <a:ext cx="114681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  <a:latin typeface="Century Gothic"/>
                <a:cs typeface="Arial"/>
              </a:rPr>
              <a:t>Starry Conference Room </a:t>
            </a:r>
            <a:r>
              <a:rPr lang="en-US" sz="3600" b="1" i="1" dirty="0">
                <a:solidFill>
                  <a:schemeClr val="bg1"/>
                </a:solidFill>
                <a:latin typeface="Century Gothic"/>
                <a:cs typeface="Arial"/>
              </a:rPr>
              <a:t>- Board Meeting</a:t>
            </a:r>
            <a:endParaRPr lang="en-US" sz="2400" b="1" i="1" dirty="0">
              <a:solidFill>
                <a:schemeClr val="bg1"/>
              </a:solidFill>
              <a:latin typeface="Century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8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rry Conference Room - Guest Speak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1526" cy="822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482600" y="5775325"/>
            <a:ext cx="11303001" cy="1054100"/>
            <a:chOff x="-1714500" y="5775325"/>
            <a:chExt cx="11303001" cy="1054100"/>
          </a:xfrm>
        </p:grpSpPr>
        <p:sp>
          <p:nvSpPr>
            <p:cNvPr id="9" name="Rectangle 8"/>
            <p:cNvSpPr/>
            <p:nvPr/>
          </p:nvSpPr>
          <p:spPr>
            <a:xfrm>
              <a:off x="-1714500" y="5775325"/>
              <a:ext cx="104721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8743041" y="5775325"/>
              <a:ext cx="845460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596900" y="5743493"/>
            <a:ext cx="114681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  <a:latin typeface="Century Gothic"/>
                <a:cs typeface="Arial"/>
              </a:rPr>
              <a:t>Starry Conference Room </a:t>
            </a:r>
            <a:r>
              <a:rPr lang="mr-IN" sz="3600" b="1" i="1" dirty="0">
                <a:solidFill>
                  <a:schemeClr val="bg1"/>
                </a:solidFill>
                <a:latin typeface="Century Gothic"/>
                <a:cs typeface="Arial" panose="020B0604020202020204" pitchFamily="34" charset="0"/>
              </a:rPr>
              <a:t>–</a:t>
            </a:r>
            <a:r>
              <a:rPr lang="en-US" sz="3600" b="1" i="1" dirty="0">
                <a:solidFill>
                  <a:schemeClr val="bg1"/>
                </a:solidFill>
                <a:latin typeface="Century Gothic"/>
                <a:cs typeface="Arial"/>
              </a:rPr>
              <a:t> Guest Speaker</a:t>
            </a:r>
            <a:endParaRPr lang="en-US" sz="2400" b="1" i="1" dirty="0">
              <a:solidFill>
                <a:schemeClr val="bg1"/>
              </a:solidFill>
              <a:latin typeface="Century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9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Rectangle"/>
          <p:cNvSpPr/>
          <p:nvPr/>
        </p:nvSpPr>
        <p:spPr>
          <a:xfrm>
            <a:off x="-14526" y="-17979"/>
            <a:ext cx="14659451" cy="8265557"/>
          </a:xfrm>
          <a:prstGeom prst="rect">
            <a:avLst/>
          </a:prstGeom>
          <a:gradFill>
            <a:gsLst>
              <a:gs pos="0">
                <a:schemeClr val="accent4">
                  <a:hueOff val="384618"/>
                  <a:satOff val="3869"/>
                  <a:lumOff val="5802"/>
                </a:schemeClr>
              </a:gs>
              <a:gs pos="100000">
                <a:srgbClr val="FFA642"/>
              </a:gs>
            </a:gsLst>
            <a:lin ang="5400000"/>
          </a:gradFill>
          <a:ln w="12700">
            <a:solidFill>
              <a:srgbClr val="F1834C"/>
            </a:solidFill>
            <a:miter lim="400000"/>
          </a:ln>
        </p:spPr>
        <p:txBody>
          <a:bodyPr lIns="30480" tIns="30480" rIns="30480" bIns="30480" anchor="ctr"/>
          <a:lstStyle/>
          <a:p>
            <a:pPr defTabSz="358140">
              <a:defRPr sz="38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defRPr>
            </a:pPr>
            <a:endParaRPr>
              <a:solidFill>
                <a:srgbClr val="EE3153"/>
              </a:solidFill>
            </a:endParaRPr>
          </a:p>
        </p:txBody>
      </p:sp>
      <p:sp>
        <p:nvSpPr>
          <p:cNvPr id="547" name="The retail landscape today"/>
          <p:cNvSpPr txBox="1"/>
          <p:nvPr/>
        </p:nvSpPr>
        <p:spPr>
          <a:xfrm>
            <a:off x="17323" y="3160592"/>
            <a:ext cx="14630400" cy="234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80" tIns="30480" rIns="30480" bIns="30480" anchor="b">
            <a:spAutoFit/>
          </a:bodyPr>
          <a:lstStyle>
            <a:lvl1pPr algn="ctr" defTabSz="825500">
              <a:lnSpc>
                <a:spcPct val="75000"/>
              </a:lnSpc>
              <a:defRPr sz="15000" b="1" cap="all" spc="-375">
                <a:solidFill>
                  <a:srgbClr val="FFFFFF"/>
                </a:solidFill>
              </a:defRPr>
            </a:lvl1pPr>
          </a:lstStyle>
          <a:p>
            <a:r>
              <a:rPr lang="en-US" sz="9600" b="0" dirty="0"/>
              <a:t>Creating New Learning Spaces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4630400" cy="822960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431800" y="5737225"/>
            <a:ext cx="13017501" cy="1054100"/>
            <a:chOff x="-431800" y="5737225"/>
            <a:chExt cx="13017501" cy="1054100"/>
          </a:xfrm>
        </p:grpSpPr>
        <p:sp>
          <p:nvSpPr>
            <p:cNvPr id="17" name="Rectangle 16"/>
            <p:cNvSpPr/>
            <p:nvPr/>
          </p:nvSpPr>
          <p:spPr>
            <a:xfrm>
              <a:off x="-431800" y="5737225"/>
              <a:ext cx="122628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flipV="1">
              <a:off x="11824271" y="5737225"/>
              <a:ext cx="761430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596900" y="5743493"/>
            <a:ext cx="114681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Legacy Hall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BA96A9-F912-5444-A127-719156C2F2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81000" lvl="1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Student Collaboration Lab</a:t>
            </a:r>
          </a:p>
          <a:p>
            <a:pPr marL="381000" lvl="1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Created for student groups to utilize to work together and practice using technology for case competitions, presentations, etc.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BBA3E-598F-4B44-9875-96AD357B640F}"/>
              </a:ext>
            </a:extLst>
          </p:cNvPr>
          <p:cNvSpPr/>
          <p:nvPr/>
        </p:nvSpPr>
        <p:spPr>
          <a:xfrm>
            <a:off x="12868446" y="7771839"/>
            <a:ext cx="1390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 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2019 AVIXA</a:t>
            </a:r>
          </a:p>
        </p:txBody>
      </p:sp>
    </p:spTree>
    <p:extLst>
      <p:ext uri="{BB962C8B-B14F-4D97-AF65-F5344CB8AC3E}">
        <p14:creationId xmlns:p14="http://schemas.microsoft.com/office/powerpoint/2010/main" val="522447815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Collaboration Lab - Presentation Practic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790377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431800" y="5737225"/>
            <a:ext cx="13017501" cy="1054100"/>
            <a:chOff x="-431800" y="5737225"/>
            <a:chExt cx="13017501" cy="1054100"/>
          </a:xfrm>
        </p:grpSpPr>
        <p:sp>
          <p:nvSpPr>
            <p:cNvPr id="17" name="Rectangle 16"/>
            <p:cNvSpPr/>
            <p:nvPr/>
          </p:nvSpPr>
          <p:spPr>
            <a:xfrm>
              <a:off x="-431800" y="5737225"/>
              <a:ext cx="122628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" name="Right Triangle 17"/>
            <p:cNvSpPr/>
            <p:nvPr/>
          </p:nvSpPr>
          <p:spPr>
            <a:xfrm flipV="1">
              <a:off x="11824271" y="5737225"/>
              <a:ext cx="761430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596900" y="5743493"/>
            <a:ext cx="114681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Presentation Practice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Collabortion Lab - Collaboration Screens 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76835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431800" y="5737225"/>
            <a:ext cx="13017501" cy="1054100"/>
            <a:chOff x="-431800" y="5737225"/>
            <a:chExt cx="13017501" cy="1054100"/>
          </a:xfrm>
        </p:grpSpPr>
        <p:sp>
          <p:nvSpPr>
            <p:cNvPr id="9" name="Rectangle 8"/>
            <p:cNvSpPr/>
            <p:nvPr/>
          </p:nvSpPr>
          <p:spPr>
            <a:xfrm>
              <a:off x="-431800" y="5737225"/>
              <a:ext cx="122628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11824271" y="5737225"/>
              <a:ext cx="761430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596900" y="5743493"/>
            <a:ext cx="114681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Collaboration Screens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431800" y="5737225"/>
            <a:ext cx="13017501" cy="1054100"/>
            <a:chOff x="-431800" y="5737225"/>
            <a:chExt cx="13017501" cy="1054100"/>
          </a:xfrm>
        </p:grpSpPr>
        <p:sp>
          <p:nvSpPr>
            <p:cNvPr id="9" name="Rectangle 8"/>
            <p:cNvSpPr/>
            <p:nvPr/>
          </p:nvSpPr>
          <p:spPr>
            <a:xfrm>
              <a:off x="-431800" y="5737225"/>
              <a:ext cx="122628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11824271" y="5737225"/>
              <a:ext cx="761430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596900" y="5743493"/>
            <a:ext cx="114681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Doctoral Seminar Room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3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3A38B2-559B-9F46-B98C-5B0D93E0BA2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58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24E4DA-F7D6-0340-8DC8-4857014E29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63366" y="1271955"/>
            <a:ext cx="4428479" cy="6576645"/>
          </a:xfrm>
        </p:spPr>
        <p:txBody>
          <a:bodyPr>
            <a:normAutofit fontScale="70000" lnSpcReduction="20000"/>
          </a:bodyPr>
          <a:lstStyle/>
          <a:p>
            <a:r>
              <a:rPr lang="en-US" sz="6400" dirty="0">
                <a:solidFill>
                  <a:srgbClr val="FF0000"/>
                </a:solidFill>
                <a:latin typeface="+mn-lt"/>
              </a:rPr>
              <a:t>Future Collaboration Rooms and Breakout Rooms</a:t>
            </a:r>
          </a:p>
          <a:p>
            <a:pPr marL="381000" lvl="1" indent="0" algn="r">
              <a:buNone/>
            </a:pPr>
            <a:r>
              <a:rPr lang="en-US" sz="4200" dirty="0">
                <a:solidFill>
                  <a:srgbClr val="FF0000"/>
                </a:solidFill>
              </a:rPr>
              <a:t>Expanded amount of spaces for students and faculty to utilize </a:t>
            </a:r>
          </a:p>
          <a:p>
            <a:pPr marL="381000" lvl="1" indent="0" algn="r">
              <a:buNone/>
            </a:pPr>
            <a:r>
              <a:rPr lang="en-US" sz="4200" dirty="0">
                <a:solidFill>
                  <a:srgbClr val="FF0000"/>
                </a:solidFill>
              </a:rPr>
              <a:t>Using a consistent design to provide students and faculty collaborative technology across all spaces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BE5C3-AA0B-134F-B700-177EE471F9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40614" y="7848600"/>
            <a:ext cx="12606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400" b="1" dirty="0">
                <a:solidFill>
                  <a:srgbClr val="E81542"/>
                </a:solidFill>
                <a:latin typeface="Century Gothic" panose="020B0502020202020204" pitchFamily="34" charset="0"/>
              </a:rPr>
              <a:t>© </a:t>
            </a:r>
            <a:r>
              <a:rPr lang="en-US" sz="1400" b="1" dirty="0">
                <a:solidFill>
                  <a:srgbClr val="E81542"/>
                </a:solidFill>
                <a:latin typeface="Century Gothic" panose="020B0502020202020204" pitchFamily="34" charset="0"/>
              </a:rPr>
              <a:t>2019 AVIXA</a:t>
            </a:r>
          </a:p>
        </p:txBody>
      </p:sp>
    </p:spTree>
    <p:extLst>
      <p:ext uri="{BB962C8B-B14F-4D97-AF65-F5344CB8AC3E}">
        <p14:creationId xmlns:p14="http://schemas.microsoft.com/office/powerpoint/2010/main" val="18139534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ecialized Spaces - War Room 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44" y="0"/>
            <a:ext cx="14633544" cy="76835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838200" y="5775325"/>
            <a:ext cx="9448800" cy="1054100"/>
            <a:chOff x="0" y="5775325"/>
            <a:chExt cx="9448800" cy="1054100"/>
          </a:xfrm>
        </p:grpSpPr>
        <p:sp>
          <p:nvSpPr>
            <p:cNvPr id="9" name="Rectangle 8"/>
            <p:cNvSpPr/>
            <p:nvPr/>
          </p:nvSpPr>
          <p:spPr>
            <a:xfrm>
              <a:off x="0" y="5775325"/>
              <a:ext cx="87576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8741759" y="5775325"/>
              <a:ext cx="707041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596900" y="5743493"/>
            <a:ext cx="114681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  <a:latin typeface="Century Gothic"/>
                <a:cs typeface="Arial"/>
              </a:rPr>
              <a:t>Specialized Spaces </a:t>
            </a:r>
            <a:r>
              <a:rPr lang="en-US" sz="3600" b="1" i="1" dirty="0">
                <a:solidFill>
                  <a:schemeClr val="bg1"/>
                </a:solidFill>
                <a:latin typeface="Century Gothic"/>
                <a:cs typeface="Arial"/>
              </a:rPr>
              <a:t>– War Room</a:t>
            </a:r>
            <a:endParaRPr lang="en-US" sz="2400" i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3F653E-F83F-40C3-A3AB-543D33AA70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515047"/>
            <a:ext cx="4010980" cy="5190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F51214-D192-4DB1-9D96-B58BB51DE6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8157" y="2518674"/>
            <a:ext cx="4008178" cy="5187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F46565-80A8-4C2F-90F8-93A1AC577B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433" y="2528383"/>
            <a:ext cx="4010982" cy="5190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CA0924-11FA-4344-B993-A0AC2CA3CFC3}"/>
              </a:ext>
            </a:extLst>
          </p:cNvPr>
          <p:cNvSpPr txBox="1"/>
          <p:nvPr/>
        </p:nvSpPr>
        <p:spPr>
          <a:xfrm>
            <a:off x="548639" y="958273"/>
            <a:ext cx="1061847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Industry Standards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ecialized Spaces - Trading Room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7670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5775325"/>
            <a:ext cx="9448800" cy="1054100"/>
            <a:chOff x="0" y="5775325"/>
            <a:chExt cx="9448800" cy="1054100"/>
          </a:xfrm>
        </p:grpSpPr>
        <p:sp>
          <p:nvSpPr>
            <p:cNvPr id="9" name="Rectangle 8"/>
            <p:cNvSpPr/>
            <p:nvPr/>
          </p:nvSpPr>
          <p:spPr>
            <a:xfrm>
              <a:off x="0" y="5775325"/>
              <a:ext cx="87576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8741759" y="5775325"/>
              <a:ext cx="707041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596900" y="5743493"/>
            <a:ext cx="114681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  <a:latin typeface="Century Gothic"/>
                <a:cs typeface="Arial"/>
              </a:rPr>
              <a:t>Specialized Spaces </a:t>
            </a:r>
            <a:r>
              <a:rPr lang="en-US" sz="3600" b="1" i="1" dirty="0">
                <a:solidFill>
                  <a:schemeClr val="bg1"/>
                </a:solidFill>
                <a:latin typeface="Century Gothic"/>
                <a:cs typeface="Arial"/>
              </a:rPr>
              <a:t>– Trading Room</a:t>
            </a:r>
            <a:endParaRPr lang="en-US" sz="2400" b="1" i="1" dirty="0">
              <a:solidFill>
                <a:schemeClr val="bg1"/>
              </a:solidFill>
              <a:latin typeface="Century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191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3" y="1"/>
            <a:ext cx="14643818" cy="822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5775325"/>
            <a:ext cx="6119446" cy="1054100"/>
            <a:chOff x="0" y="5775325"/>
            <a:chExt cx="9448800" cy="1054100"/>
          </a:xfrm>
        </p:grpSpPr>
        <p:sp>
          <p:nvSpPr>
            <p:cNvPr id="9" name="Rectangle 8"/>
            <p:cNvSpPr/>
            <p:nvPr/>
          </p:nvSpPr>
          <p:spPr>
            <a:xfrm>
              <a:off x="0" y="5775325"/>
              <a:ext cx="87576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8741759" y="5775325"/>
              <a:ext cx="707041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596900" y="5743493"/>
            <a:ext cx="114681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  <a:latin typeface="Century Gothic"/>
                <a:cs typeface="Arial"/>
              </a:rPr>
              <a:t>Traditional Studio</a:t>
            </a:r>
            <a:endParaRPr lang="en-US" sz="2400" b="1" i="1" dirty="0">
              <a:solidFill>
                <a:schemeClr val="bg1"/>
              </a:solidFill>
              <a:latin typeface="Century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36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4650521" cy="8229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5189174"/>
            <a:ext cx="6494585" cy="1054100"/>
            <a:chOff x="0" y="5775325"/>
            <a:chExt cx="9448800" cy="1054100"/>
          </a:xfrm>
        </p:grpSpPr>
        <p:sp>
          <p:nvSpPr>
            <p:cNvPr id="9" name="Rectangle 8"/>
            <p:cNvSpPr/>
            <p:nvPr/>
          </p:nvSpPr>
          <p:spPr>
            <a:xfrm>
              <a:off x="0" y="5775325"/>
              <a:ext cx="8757605" cy="1047712"/>
            </a:xfrm>
            <a:prstGeom prst="rect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>
              <a:outerShdw blurRad="260350" dist="1016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8741759" y="5775325"/>
              <a:ext cx="707041" cy="1054100"/>
            </a:xfrm>
            <a:prstGeom prst="rtTriangle">
              <a:avLst/>
            </a:prstGeom>
            <a:solidFill>
              <a:srgbClr val="E8154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1" name="Title 3">
            <a:extLst>
              <a:ext uri="{FF2B5EF4-FFF2-40B4-BE49-F238E27FC236}">
                <a16:creationId xmlns:a16="http://schemas.microsoft.com/office/drawing/2014/main" id="{717C9696-F682-4D42-9D40-E0F0F6EE3D45}"/>
              </a:ext>
            </a:extLst>
          </p:cNvPr>
          <p:cNvSpPr txBox="1">
            <a:spLocks/>
          </p:cNvSpPr>
          <p:nvPr/>
        </p:nvSpPr>
        <p:spPr>
          <a:xfrm>
            <a:off x="596900" y="5157342"/>
            <a:ext cx="11468100" cy="1072567"/>
          </a:xfrm>
          <a:prstGeom prst="rect">
            <a:avLst/>
          </a:prstGeom>
        </p:spPr>
        <p:txBody>
          <a:bodyPr lIns="54864" tIns="27432" rIns="54864" bIns="27432" anchor="ctr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  <a:latin typeface="Century Gothic"/>
                <a:cs typeface="Arial"/>
              </a:rPr>
              <a:t>One Button Studio</a:t>
            </a:r>
            <a:endParaRPr lang="en-US" sz="2400" b="1" i="1" dirty="0">
              <a:solidFill>
                <a:schemeClr val="bg1"/>
              </a:solidFill>
              <a:latin typeface="Century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0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Rectangle"/>
          <p:cNvSpPr/>
          <p:nvPr/>
        </p:nvSpPr>
        <p:spPr>
          <a:xfrm>
            <a:off x="-14526" y="-17979"/>
            <a:ext cx="14659451" cy="8265557"/>
          </a:xfrm>
          <a:prstGeom prst="rect">
            <a:avLst/>
          </a:prstGeom>
          <a:gradFill>
            <a:gsLst>
              <a:gs pos="0">
                <a:schemeClr val="accent4">
                  <a:hueOff val="384618"/>
                  <a:satOff val="3869"/>
                  <a:lumOff val="5802"/>
                </a:schemeClr>
              </a:gs>
              <a:gs pos="100000">
                <a:srgbClr val="FFA642"/>
              </a:gs>
            </a:gsLst>
            <a:lin ang="5400000"/>
          </a:gradFill>
          <a:ln w="12700">
            <a:solidFill>
              <a:srgbClr val="F1834C"/>
            </a:solidFill>
            <a:miter lim="400000"/>
          </a:ln>
        </p:spPr>
        <p:txBody>
          <a:bodyPr lIns="30480" tIns="30480" rIns="30480" bIns="30480" anchor="ctr"/>
          <a:lstStyle/>
          <a:p>
            <a:pPr defTabSz="358140">
              <a:defRPr sz="38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"/>
              </a:defRPr>
            </a:pPr>
            <a:endParaRPr>
              <a:solidFill>
                <a:srgbClr val="EE3153"/>
              </a:solidFill>
            </a:endParaRPr>
          </a:p>
        </p:txBody>
      </p:sp>
      <p:sp>
        <p:nvSpPr>
          <p:cNvPr id="547" name="The retail landscape today"/>
          <p:cNvSpPr txBox="1"/>
          <p:nvPr/>
        </p:nvSpPr>
        <p:spPr>
          <a:xfrm>
            <a:off x="0" y="1649961"/>
            <a:ext cx="14630400" cy="1243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80" tIns="30480" rIns="30480" bIns="30480" anchor="b">
            <a:spAutoFit/>
          </a:bodyPr>
          <a:lstStyle>
            <a:lvl1pPr algn="ctr" defTabSz="825500">
              <a:lnSpc>
                <a:spcPct val="75000"/>
              </a:lnSpc>
              <a:defRPr sz="15000" b="1" cap="all" spc="-375">
                <a:solidFill>
                  <a:srgbClr val="FFFFFF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9600" b="0" dirty="0">
                <a:latin typeface="Century Gothic"/>
                <a:cs typeface="Century Gothic"/>
              </a:rPr>
              <a:t>impacts of our focus</a:t>
            </a:r>
            <a:endParaRPr sz="9600" b="0" dirty="0">
              <a:latin typeface="Century Gothic"/>
              <a:cs typeface="Century Gothic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3418" y="7571489"/>
            <a:ext cx="14663939" cy="683509"/>
            <a:chOff x="-13418" y="7571489"/>
            <a:chExt cx="14663939" cy="6835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8ED69C-7C1C-4665-B241-F93870888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418" y="7571489"/>
              <a:ext cx="14663939" cy="6835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24B96C-C908-4C5A-9531-D0C77009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0575" y="7637156"/>
              <a:ext cx="1214265" cy="49329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A7A57E-C96B-46D0-B521-36429169B474}"/>
                </a:ext>
              </a:extLst>
            </p:cNvPr>
            <p:cNvSpPr/>
            <p:nvPr/>
          </p:nvSpPr>
          <p:spPr>
            <a:xfrm>
              <a:off x="172354" y="7724947"/>
              <a:ext cx="13901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de-DE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© </a:t>
              </a:r>
              <a:r>
                <a:rPr lang="en-US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 AVIXA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3812244"/>
            <a:ext cx="12179300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 algn="l" defTabSz="825500"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Increased demand and usage of collaboration tools and spaces with additional spaces being retrofitted for our students and faculty to use</a:t>
            </a:r>
          </a:p>
          <a:p>
            <a:pPr marL="457200" indent="-457200" algn="l" defTabSz="825500">
              <a:buFont typeface="Arial" charset="0"/>
              <a:buChar char="•"/>
            </a:pPr>
            <a:endParaRPr lang="en-US" sz="2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57200" indent="-457200" algn="l" defTabSz="825500"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Gothic"/>
                <a:cs typeface="Century Gothic"/>
              </a:rPr>
              <a:t>Increased engagement with digital content from students and faculty</a:t>
            </a:r>
          </a:p>
        </p:txBody>
      </p:sp>
    </p:spTree>
    <p:extLst>
      <p:ext uri="{BB962C8B-B14F-4D97-AF65-F5344CB8AC3E}">
        <p14:creationId xmlns:p14="http://schemas.microsoft.com/office/powerpoint/2010/main" val="1214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gher Ed Collage 6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825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684F54-BE84-4542-9F5D-049F6DEEA7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9623" y="3331117"/>
            <a:ext cx="11141344" cy="1572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61A84EB-673F-445F-8575-89D9B14681B2}"/>
              </a:ext>
            </a:extLst>
          </p:cNvPr>
          <p:cNvSpPr txBox="1"/>
          <p:nvPr/>
        </p:nvSpPr>
        <p:spPr>
          <a:xfrm>
            <a:off x="-3154147" y="3681617"/>
            <a:ext cx="9179772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Higher Ed</a:t>
            </a:r>
            <a:r>
              <a:rPr kumimoji="0" lang="en-US" sz="5000" u="none" strike="noStrike" cap="none" spc="0" normalizeH="0" dirty="0">
                <a:ln>
                  <a:noFill/>
                </a:ln>
                <a:solidFill>
                  <a:schemeClr val="bg1"/>
                </a:solidFill>
                <a:uFillTx/>
                <a:latin typeface="Century Gothic" panose="020B0502020202020204" pitchFamily="34" charset="0"/>
                <a:cs typeface="Arial" panose="020B0604020202020204" pitchFamily="34" charset="0"/>
                <a:sym typeface="Helvetica Light"/>
              </a:rPr>
              <a:t> AV</a:t>
            </a:r>
            <a:endParaRPr kumimoji="0" lang="en-US" sz="500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entury Gothic" panose="020B0502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92199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EEBA8-102B-4304-9245-4E27E429E0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962263" y="2008856"/>
            <a:ext cx="16554926" cy="2523768"/>
          </a:xfrm>
        </p:spPr>
        <p:txBody>
          <a:bodyPr/>
          <a:lstStyle/>
          <a:p>
            <a:r>
              <a:rPr lang="en-US" sz="8000" dirty="0">
                <a:latin typeface="Century Gothic" charset="0"/>
                <a:ea typeface="Century Gothic" charset="0"/>
                <a:cs typeface="Century Gothic" charset="0"/>
              </a:rPr>
              <a:t>THANK YOU</a:t>
            </a:r>
          </a:p>
          <a:p>
            <a:endParaRPr lang="en-US" sz="8000" b="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E8CA38-EA47-4158-8A1A-5C76780AB414}"/>
              </a:ext>
            </a:extLst>
          </p:cNvPr>
          <p:cNvSpPr txBox="1"/>
          <p:nvPr/>
        </p:nvSpPr>
        <p:spPr>
          <a:xfrm>
            <a:off x="6227130" y="6501563"/>
            <a:ext cx="217206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FOLLOW US</a:t>
            </a:r>
            <a:endParaRPr kumimoji="0" lang="en-US" sz="1800" b="1" i="0" u="none" strike="noStrike" cap="none" spc="60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7BD501-0C89-462F-A0C4-E32D126344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935" y="6919406"/>
            <a:ext cx="2290458" cy="489585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CE73713-E10C-4626-B39C-909A3B443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962263" y="3713085"/>
            <a:ext cx="16554926" cy="1169551"/>
          </a:xfrm>
        </p:spPr>
        <p:txBody>
          <a:bodyPr/>
          <a:lstStyle/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Get more information and examples at: </a:t>
            </a:r>
          </a:p>
          <a:p>
            <a:r>
              <a:rPr lang="en-US" sz="3600" dirty="0" err="1">
                <a:latin typeface="Century Gothic" charset="0"/>
                <a:ea typeface="Century Gothic" charset="0"/>
                <a:cs typeface="Century Gothic" charset="0"/>
              </a:rPr>
              <a:t>avixa.org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/</a:t>
            </a:r>
            <a:r>
              <a:rPr lang="en-US" sz="3600" dirty="0" err="1">
                <a:latin typeface="Century Gothic" charset="0"/>
                <a:ea typeface="Century Gothic" charset="0"/>
                <a:cs typeface="Century Gothic" charset="0"/>
              </a:rPr>
              <a:t>higheredAV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CE73713-E10C-4626-B39C-909A3B443797}"/>
              </a:ext>
            </a:extLst>
          </p:cNvPr>
          <p:cNvSpPr txBox="1">
            <a:spLocks/>
          </p:cNvSpPr>
          <p:nvPr/>
        </p:nvSpPr>
        <p:spPr>
          <a:xfrm>
            <a:off x="-970200" y="5461267"/>
            <a:ext cx="1655492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0480" tIns="30480" rIns="30480" bIns="30480" anchor="t">
            <a:spAutoFit/>
          </a:bodyPr>
          <a:lstStyle>
            <a:lvl1pPr marL="0" marR="0" indent="0" algn="ctr" defTabSz="4953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Euclid Flex" charset="0"/>
                <a:ea typeface="Euclid Flex" charset="0"/>
                <a:cs typeface="Euclid Flex" charset="0"/>
                <a:sym typeface="Helvetica Light"/>
              </a:defRPr>
            </a:lvl1pPr>
            <a:lvl2pPr marL="762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143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524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905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286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667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048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3429000" marR="0" indent="-381000" algn="l" defTabSz="495300" rtl="0" latinLnBrk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2600" b="1" dirty="0">
                <a:latin typeface="Century Gothic" charset="0"/>
                <a:ea typeface="Century Gothic" charset="0"/>
                <a:cs typeface="Century Gothic" charset="0"/>
              </a:rPr>
              <a:t>Brad Grimes: bgrimes@avixa.org</a:t>
            </a:r>
          </a:p>
        </p:txBody>
      </p:sp>
    </p:spTree>
    <p:extLst>
      <p:ext uri="{BB962C8B-B14F-4D97-AF65-F5344CB8AC3E}">
        <p14:creationId xmlns:p14="http://schemas.microsoft.com/office/powerpoint/2010/main" val="114686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ooter.png">
            <a:extLst>
              <a:ext uri="{FF2B5EF4-FFF2-40B4-BE49-F238E27FC236}">
                <a16:creationId xmlns:a16="http://schemas.microsoft.com/office/drawing/2014/main" id="{BCAEF117-C007-477A-AE44-4148D571F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786395" y="866241"/>
            <a:ext cx="15405099" cy="5647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480" tIns="30480" rIns="30480" bIns="30480" anchor="ctr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96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Euclid Flex" charset="0"/>
                <a:ea typeface="Euclid Flex" charset="0"/>
                <a:cs typeface="Euclid Flex" charset="0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en-US" sz="5760" dirty="0">
                <a:latin typeface="Century Gothic" panose="020B0502020202020204" pitchFamily="34" charset="0"/>
                <a:cs typeface="Arial" panose="020B0604020202020204" pitchFamily="34" charset="0"/>
              </a:rPr>
              <a:t>We promote integrated </a:t>
            </a:r>
            <a:br>
              <a:rPr lang="en-US" sz="576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5760" dirty="0">
                <a:latin typeface="Century Gothic" panose="020B0502020202020204" pitchFamily="34" charset="0"/>
                <a:cs typeface="Arial" panose="020B0604020202020204" pitchFamily="34" charset="0"/>
              </a:rPr>
              <a:t>audiovisual experiences </a:t>
            </a:r>
            <a:br>
              <a:rPr lang="en-US" sz="576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5760" dirty="0">
                <a:latin typeface="Century Gothic" panose="020B0502020202020204" pitchFamily="34" charset="0"/>
                <a:cs typeface="Arial" panose="020B0604020202020204" pitchFamily="34" charset="0"/>
              </a:rPr>
              <a:t>that lead to better </a:t>
            </a:r>
            <a:br>
              <a:rPr lang="en-US" sz="576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5760" dirty="0">
                <a:latin typeface="Century Gothic" panose="020B0502020202020204" pitchFamily="34" charset="0"/>
                <a:cs typeface="Arial" panose="020B0604020202020204" pitchFamily="34" charset="0"/>
              </a:rPr>
              <a:t>business outcomes </a:t>
            </a:r>
            <a:br>
              <a:rPr lang="en-US" sz="576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5760" dirty="0">
                <a:latin typeface="Century Gothic" panose="020B0502020202020204" pitchFamily="34" charset="0"/>
                <a:cs typeface="Arial" panose="020B0604020202020204" pitchFamily="34" charset="0"/>
              </a:rPr>
              <a:t>in many vertical markets.</a:t>
            </a:r>
          </a:p>
        </p:txBody>
      </p:sp>
    </p:spTree>
    <p:extLst>
      <p:ext uri="{BB962C8B-B14F-4D97-AF65-F5344CB8AC3E}">
        <p14:creationId xmlns:p14="http://schemas.microsoft.com/office/powerpoint/2010/main" val="2622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TAA_FLOWER_PORFOLIO_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800" y="0"/>
            <a:ext cx="4800600" cy="7569200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5CDF9ED-9097-4C86-82F9-72F56F0A89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700" y="0"/>
            <a:ext cx="4884738" cy="8229600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12076951-A0D7-4409-B068-F7D0B766890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038" y="0"/>
            <a:ext cx="4886325" cy="8229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E93FDDC-9B17-40C3-AC9E-D837D334C525}"/>
              </a:ext>
            </a:extLst>
          </p:cNvPr>
          <p:cNvSpPr/>
          <p:nvPr/>
        </p:nvSpPr>
        <p:spPr>
          <a:xfrm>
            <a:off x="-13417" y="583818"/>
            <a:ext cx="14663939" cy="979437"/>
          </a:xfrm>
          <a:prstGeom prst="rect">
            <a:avLst/>
          </a:prstGeom>
          <a:solidFill>
            <a:srgbClr val="EE3153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480" tIns="30480" rIns="30480" bIns="30480" numCol="1" spcCol="22860" rtlCol="0" anchor="ctr">
            <a:spAutoFit/>
          </a:bodyPr>
          <a:lstStyle/>
          <a:p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E65A22-31FE-44E4-A75E-DBC7673C4C00}"/>
              </a:ext>
            </a:extLst>
          </p:cNvPr>
          <p:cNvSpPr/>
          <p:nvPr/>
        </p:nvSpPr>
        <p:spPr>
          <a:xfrm>
            <a:off x="4801859" y="-1"/>
            <a:ext cx="161068" cy="8229599"/>
          </a:xfrm>
          <a:prstGeom prst="rect">
            <a:avLst/>
          </a:prstGeom>
          <a:solidFill>
            <a:srgbClr val="EE3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B32556-81B4-4742-BD94-12D8C241E572}"/>
              </a:ext>
            </a:extLst>
          </p:cNvPr>
          <p:cNvSpPr/>
          <p:nvPr/>
        </p:nvSpPr>
        <p:spPr>
          <a:xfrm>
            <a:off x="9680891" y="2"/>
            <a:ext cx="161068" cy="8229599"/>
          </a:xfrm>
          <a:prstGeom prst="rect">
            <a:avLst/>
          </a:prstGeom>
          <a:solidFill>
            <a:srgbClr val="EE3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14BA954-6E65-47BC-B8EE-B9D9F5E7A061}"/>
              </a:ext>
            </a:extLst>
          </p:cNvPr>
          <p:cNvSpPr txBox="1">
            <a:spLocks/>
          </p:cNvSpPr>
          <p:nvPr/>
        </p:nvSpPr>
        <p:spPr>
          <a:xfrm>
            <a:off x="0" y="485875"/>
            <a:ext cx="4815840" cy="1175324"/>
          </a:xfrm>
          <a:prstGeom prst="rect">
            <a:avLst/>
          </a:prstGeom>
        </p:spPr>
        <p:txBody>
          <a:bodyPr lIns="65837" tIns="32918" rIns="65837" bIns="32918" anchor="ctr"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en-US" sz="3360" b="1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Banking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3A3CAE4-ED58-4CA1-8F1B-E1B7A7E79B8B}"/>
              </a:ext>
            </a:extLst>
          </p:cNvPr>
          <p:cNvSpPr txBox="1">
            <a:spLocks/>
          </p:cNvSpPr>
          <p:nvPr/>
        </p:nvSpPr>
        <p:spPr>
          <a:xfrm>
            <a:off x="4928815" y="485875"/>
            <a:ext cx="4815840" cy="1175324"/>
          </a:xfrm>
          <a:prstGeom prst="rect">
            <a:avLst/>
          </a:prstGeom>
        </p:spPr>
        <p:txBody>
          <a:bodyPr lIns="65837" tIns="32918" rIns="65837" bIns="32918" anchor="ctr"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en-US" sz="3360" b="1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Retail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D4FD53E-D82B-4FBE-BFFF-47F7B6726749}"/>
              </a:ext>
            </a:extLst>
          </p:cNvPr>
          <p:cNvSpPr txBox="1">
            <a:spLocks/>
          </p:cNvSpPr>
          <p:nvPr/>
        </p:nvSpPr>
        <p:spPr>
          <a:xfrm>
            <a:off x="9828541" y="485875"/>
            <a:ext cx="4815840" cy="1175324"/>
          </a:xfrm>
          <a:prstGeom prst="rect">
            <a:avLst/>
          </a:prstGeom>
        </p:spPr>
        <p:txBody>
          <a:bodyPr lIns="65837" tIns="32918" rIns="65837" bIns="32918" anchor="ctr"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en-US" sz="3360" b="1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A9A98FB-E5BB-4C78-B54A-B62A33C5E1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18" y="7546089"/>
            <a:ext cx="14663939" cy="6835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D1201FA-19D8-49FF-8B3F-A5A0D9A8C0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0575" y="7637156"/>
            <a:ext cx="1214265" cy="4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3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igher Ed Collage 6.jp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684F54-BE84-4542-9F5D-049F6DEEA7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23" y="3331117"/>
            <a:ext cx="11141344" cy="1572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61A84EB-673F-445F-8575-89D9B14681B2}"/>
              </a:ext>
            </a:extLst>
          </p:cNvPr>
          <p:cNvSpPr txBox="1"/>
          <p:nvPr/>
        </p:nvSpPr>
        <p:spPr>
          <a:xfrm>
            <a:off x="-42647" y="3681617"/>
            <a:ext cx="9179772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Higher Ed</a:t>
            </a:r>
            <a:r>
              <a:rPr kumimoji="0" lang="en-US" sz="5000" u="none" strike="noStrike" cap="none" spc="0" normalizeH="0" dirty="0">
                <a:ln>
                  <a:noFill/>
                </a:ln>
                <a:solidFill>
                  <a:schemeClr val="bg1"/>
                </a:solidFill>
                <a:uFillTx/>
                <a:latin typeface="Century Gothic" panose="020B0502020202020204" pitchFamily="34" charset="0"/>
                <a:cs typeface="Arial" panose="020B0604020202020204" pitchFamily="34" charset="0"/>
                <a:sym typeface="Helvetica Light"/>
              </a:rPr>
              <a:t> AV</a:t>
            </a:r>
            <a:endParaRPr kumimoji="0" lang="en-US" sz="500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entury Gothic" panose="020B0502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7571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63321</TotalTime>
  <Words>2453</Words>
  <Application>Microsoft Office PowerPoint</Application>
  <PresentationFormat>Custom</PresentationFormat>
  <Paragraphs>351</Paragraphs>
  <Slides>65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Apercu Pro</vt:lpstr>
      <vt:lpstr>Arial</vt:lpstr>
      <vt:lpstr>Century Gothic</vt:lpstr>
      <vt:lpstr>Euclid Flex</vt:lpstr>
      <vt:lpstr>Helvetica Light</vt:lpstr>
      <vt:lpstr>Helvetica Neue</vt:lpstr>
      <vt:lpstr>White</vt:lpstr>
      <vt:lpstr>Combining the Digital  with the Physical to Create Tomorrow’s Campus</vt:lpstr>
      <vt:lpstr>Combining the Digital with the Physical  to Create Tomorrow’s Campus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Technology Trends  in Higher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Technology Trends  in Higher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Applying Design Principals To Digital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Narin Nara - AVIXA</dc:creator>
  <cp:lastModifiedBy>Morgan Hutchings</cp:lastModifiedBy>
  <cp:revision>759</cp:revision>
  <dcterms:modified xsi:type="dcterms:W3CDTF">2019-06-06T15:13:36Z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8627031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</Properties>
</file>