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4" r:id="rId1"/>
  </p:sldMasterIdLst>
  <p:notesMasterIdLst>
    <p:notesMasterId r:id="rId35"/>
  </p:notesMasterIdLst>
  <p:sldIdLst>
    <p:sldId id="342" r:id="rId2"/>
    <p:sldId id="405" r:id="rId3"/>
    <p:sldId id="841" r:id="rId4"/>
    <p:sldId id="840" r:id="rId5"/>
    <p:sldId id="259" r:id="rId6"/>
    <p:sldId id="258" r:id="rId7"/>
    <p:sldId id="848" r:id="rId8"/>
    <p:sldId id="406" r:id="rId9"/>
    <p:sldId id="845" r:id="rId10"/>
    <p:sldId id="850" r:id="rId11"/>
    <p:sldId id="846" r:id="rId12"/>
    <p:sldId id="849" r:id="rId13"/>
    <p:sldId id="834" r:id="rId14"/>
    <p:sldId id="839" r:id="rId15"/>
    <p:sldId id="409" r:id="rId16"/>
    <p:sldId id="829" r:id="rId17"/>
    <p:sldId id="407" r:id="rId18"/>
    <p:sldId id="410" r:id="rId19"/>
    <p:sldId id="416" r:id="rId20"/>
    <p:sldId id="400" r:id="rId21"/>
    <p:sldId id="417" r:id="rId22"/>
    <p:sldId id="411" r:id="rId23"/>
    <p:sldId id="415" r:id="rId24"/>
    <p:sldId id="835" r:id="rId25"/>
    <p:sldId id="413" r:id="rId26"/>
    <p:sldId id="837" r:id="rId27"/>
    <p:sldId id="830" r:id="rId28"/>
    <p:sldId id="838" r:id="rId29"/>
    <p:sldId id="377" r:id="rId30"/>
    <p:sldId id="832" r:id="rId31"/>
    <p:sldId id="833" r:id="rId32"/>
    <p:sldId id="843" r:id="rId33"/>
    <p:sldId id="84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3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52" autoAdjust="0"/>
    <p:restoredTop sz="66910" autoAdjust="0"/>
  </p:normalViewPr>
  <p:slideViewPr>
    <p:cSldViewPr snapToGrid="0" snapToObjects="1" showGuides="1">
      <p:cViewPr varScale="1">
        <p:scale>
          <a:sx n="55" d="100"/>
          <a:sy n="55" d="100"/>
        </p:scale>
        <p:origin x="2006" y="3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160FAE-2D74-B846-88F9-8935EB4D550C}" type="doc">
      <dgm:prSet loTypeId="urn:microsoft.com/office/officeart/2005/8/layout/pyramid1" loCatId="cycle" qsTypeId="urn:microsoft.com/office/officeart/2005/8/quickstyle/simple1" qsCatId="simple" csTypeId="urn:microsoft.com/office/officeart/2005/8/colors/accent1_2" csCatId="accent1" phldr="1"/>
      <dgm:spPr/>
    </dgm:pt>
    <dgm:pt modelId="{DFDFD449-7116-024C-9A83-89625576BBAC}">
      <dgm:prSet phldrT="[Text]" custT="1"/>
      <dgm:spPr>
        <a:solidFill>
          <a:schemeClr val="accent2"/>
        </a:solidFill>
      </dgm:spPr>
      <dgm:t>
        <a:bodyPr/>
        <a:lstStyle/>
        <a:p>
          <a:endParaRPr lang="en-US" sz="5000" dirty="0"/>
        </a:p>
        <a:p>
          <a:r>
            <a:rPr lang="en-US" sz="3200" b="1" dirty="0">
              <a:solidFill>
                <a:schemeClr val="bg1"/>
              </a:solidFill>
            </a:rPr>
            <a:t>Remaining </a:t>
          </a:r>
        </a:p>
        <a:p>
          <a:r>
            <a:rPr lang="en-US" sz="3200" b="1" dirty="0">
              <a:solidFill>
                <a:schemeClr val="bg1"/>
              </a:solidFill>
            </a:rPr>
            <a:t>business</a:t>
          </a:r>
        </a:p>
      </dgm:t>
    </dgm:pt>
    <dgm:pt modelId="{B511312F-47D0-D345-B0D6-F47A0CB4BBE4}" type="parTrans" cxnId="{CAF1515E-928A-184B-80CD-91514FF9D8AF}">
      <dgm:prSet/>
      <dgm:spPr/>
      <dgm:t>
        <a:bodyPr/>
        <a:lstStyle/>
        <a:p>
          <a:endParaRPr lang="en-US"/>
        </a:p>
      </dgm:t>
    </dgm:pt>
    <dgm:pt modelId="{23FC3784-1597-C044-95D8-900E74F68E53}" type="sibTrans" cxnId="{CAF1515E-928A-184B-80CD-91514FF9D8AF}">
      <dgm:prSet/>
      <dgm:spPr/>
      <dgm:t>
        <a:bodyPr/>
        <a:lstStyle/>
        <a:p>
          <a:endParaRPr lang="en-US"/>
        </a:p>
      </dgm:t>
    </dgm:pt>
    <dgm:pt modelId="{1D2649D0-17B0-C74A-9BE1-BD5AF240593B}">
      <dgm:prSet phldrT="[Text]" custT="1"/>
      <dgm:spPr/>
      <dgm:t>
        <a:bodyPr/>
        <a:lstStyle/>
        <a:p>
          <a:r>
            <a:rPr lang="en-US" sz="3200" b="1" dirty="0">
              <a:solidFill>
                <a:schemeClr val="bg1"/>
              </a:solidFill>
            </a:rPr>
            <a:t>To be divested</a:t>
          </a:r>
        </a:p>
      </dgm:t>
    </dgm:pt>
    <dgm:pt modelId="{E4161482-0CCD-A149-98CD-352C274335C7}" type="parTrans" cxnId="{54DCBAA1-64D6-CB44-8514-D6BB39C85EF9}">
      <dgm:prSet/>
      <dgm:spPr/>
      <dgm:t>
        <a:bodyPr/>
        <a:lstStyle/>
        <a:p>
          <a:endParaRPr lang="en-US"/>
        </a:p>
      </dgm:t>
    </dgm:pt>
    <dgm:pt modelId="{B8FC4400-D75D-A849-AC78-CC8BAD131978}" type="sibTrans" cxnId="{54DCBAA1-64D6-CB44-8514-D6BB39C85EF9}">
      <dgm:prSet/>
      <dgm:spPr/>
      <dgm:t>
        <a:bodyPr/>
        <a:lstStyle/>
        <a:p>
          <a:endParaRPr lang="en-US"/>
        </a:p>
      </dgm:t>
    </dgm:pt>
    <dgm:pt modelId="{4C270AF1-2540-F949-970F-D1176C3256D9}" type="pres">
      <dgm:prSet presAssocID="{A8160FAE-2D74-B846-88F9-8935EB4D550C}" presName="Name0" presStyleCnt="0">
        <dgm:presLayoutVars>
          <dgm:dir/>
          <dgm:animLvl val="lvl"/>
          <dgm:resizeHandles val="exact"/>
        </dgm:presLayoutVars>
      </dgm:prSet>
      <dgm:spPr/>
    </dgm:pt>
    <dgm:pt modelId="{96761D80-0B22-A34C-B819-2004F7ACAAC7}" type="pres">
      <dgm:prSet presAssocID="{DFDFD449-7116-024C-9A83-89625576BBAC}" presName="Name8" presStyleCnt="0"/>
      <dgm:spPr/>
    </dgm:pt>
    <dgm:pt modelId="{FCC71AFD-7194-C54B-B83B-6996678FCF67}" type="pres">
      <dgm:prSet presAssocID="{DFDFD449-7116-024C-9A83-89625576BBAC}" presName="level" presStyleLbl="node1" presStyleIdx="0" presStyleCnt="2">
        <dgm:presLayoutVars>
          <dgm:chMax val="1"/>
          <dgm:bulletEnabled val="1"/>
        </dgm:presLayoutVars>
      </dgm:prSet>
      <dgm:spPr/>
    </dgm:pt>
    <dgm:pt modelId="{0A20AFE1-287C-2C45-8DDC-B2043E5BC43B}" type="pres">
      <dgm:prSet presAssocID="{DFDFD449-7116-024C-9A83-89625576BBA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37EB789-4BE7-8B44-B17A-80651388DAE1}" type="pres">
      <dgm:prSet presAssocID="{1D2649D0-17B0-C74A-9BE1-BD5AF240593B}" presName="Name8" presStyleCnt="0"/>
      <dgm:spPr/>
    </dgm:pt>
    <dgm:pt modelId="{AD9ACC7C-96F9-BE4E-8522-EE36CADBE3CF}" type="pres">
      <dgm:prSet presAssocID="{1D2649D0-17B0-C74A-9BE1-BD5AF240593B}" presName="level" presStyleLbl="node1" presStyleIdx="1" presStyleCnt="2" custScaleY="19129">
        <dgm:presLayoutVars>
          <dgm:chMax val="1"/>
          <dgm:bulletEnabled val="1"/>
        </dgm:presLayoutVars>
      </dgm:prSet>
      <dgm:spPr/>
    </dgm:pt>
    <dgm:pt modelId="{E0BC62DD-B606-6B44-8D1C-5AD4E3FBF84C}" type="pres">
      <dgm:prSet presAssocID="{1D2649D0-17B0-C74A-9BE1-BD5AF240593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7FACE10-B05B-914F-A6A5-DDDB370C6F21}" type="presOf" srcId="{DFDFD449-7116-024C-9A83-89625576BBAC}" destId="{0A20AFE1-287C-2C45-8DDC-B2043E5BC43B}" srcOrd="1" destOrd="0" presId="urn:microsoft.com/office/officeart/2005/8/layout/pyramid1"/>
    <dgm:cxn modelId="{1D88FB1F-503F-8F46-BF98-671DA2B1AA8F}" type="presOf" srcId="{1D2649D0-17B0-C74A-9BE1-BD5AF240593B}" destId="{E0BC62DD-B606-6B44-8D1C-5AD4E3FBF84C}" srcOrd="1" destOrd="0" presId="urn:microsoft.com/office/officeart/2005/8/layout/pyramid1"/>
    <dgm:cxn modelId="{CAF1515E-928A-184B-80CD-91514FF9D8AF}" srcId="{A8160FAE-2D74-B846-88F9-8935EB4D550C}" destId="{DFDFD449-7116-024C-9A83-89625576BBAC}" srcOrd="0" destOrd="0" parTransId="{B511312F-47D0-D345-B0D6-F47A0CB4BBE4}" sibTransId="{23FC3784-1597-C044-95D8-900E74F68E53}"/>
    <dgm:cxn modelId="{F4BD775E-B7DD-0948-8E01-2EE363244B11}" type="presOf" srcId="{1D2649D0-17B0-C74A-9BE1-BD5AF240593B}" destId="{AD9ACC7C-96F9-BE4E-8522-EE36CADBE3CF}" srcOrd="0" destOrd="0" presId="urn:microsoft.com/office/officeart/2005/8/layout/pyramid1"/>
    <dgm:cxn modelId="{FC44E264-92F9-2445-925F-21E3E0EA801E}" type="presOf" srcId="{A8160FAE-2D74-B846-88F9-8935EB4D550C}" destId="{4C270AF1-2540-F949-970F-D1176C3256D9}" srcOrd="0" destOrd="0" presId="urn:microsoft.com/office/officeart/2005/8/layout/pyramid1"/>
    <dgm:cxn modelId="{54DCBAA1-64D6-CB44-8514-D6BB39C85EF9}" srcId="{A8160FAE-2D74-B846-88F9-8935EB4D550C}" destId="{1D2649D0-17B0-C74A-9BE1-BD5AF240593B}" srcOrd="1" destOrd="0" parTransId="{E4161482-0CCD-A149-98CD-352C274335C7}" sibTransId="{B8FC4400-D75D-A849-AC78-CC8BAD131978}"/>
    <dgm:cxn modelId="{A29A50F0-2DB0-154E-8C27-AB0EA822DC3D}" type="presOf" srcId="{DFDFD449-7116-024C-9A83-89625576BBAC}" destId="{FCC71AFD-7194-C54B-B83B-6996678FCF67}" srcOrd="0" destOrd="0" presId="urn:microsoft.com/office/officeart/2005/8/layout/pyramid1"/>
    <dgm:cxn modelId="{793D9185-20A7-A04D-A78B-5701F862354A}" type="presParOf" srcId="{4C270AF1-2540-F949-970F-D1176C3256D9}" destId="{96761D80-0B22-A34C-B819-2004F7ACAAC7}" srcOrd="0" destOrd="0" presId="urn:microsoft.com/office/officeart/2005/8/layout/pyramid1"/>
    <dgm:cxn modelId="{B3FB6FC3-1A1E-254F-82C0-D0903D5BF436}" type="presParOf" srcId="{96761D80-0B22-A34C-B819-2004F7ACAAC7}" destId="{FCC71AFD-7194-C54B-B83B-6996678FCF67}" srcOrd="0" destOrd="0" presId="urn:microsoft.com/office/officeart/2005/8/layout/pyramid1"/>
    <dgm:cxn modelId="{BF6B4C3A-3972-5A4B-9430-52B32E07647B}" type="presParOf" srcId="{96761D80-0B22-A34C-B819-2004F7ACAAC7}" destId="{0A20AFE1-287C-2C45-8DDC-B2043E5BC43B}" srcOrd="1" destOrd="0" presId="urn:microsoft.com/office/officeart/2005/8/layout/pyramid1"/>
    <dgm:cxn modelId="{98425FF4-3CA9-DB46-A485-4EE3545E43DB}" type="presParOf" srcId="{4C270AF1-2540-F949-970F-D1176C3256D9}" destId="{337EB789-4BE7-8B44-B17A-80651388DAE1}" srcOrd="1" destOrd="0" presId="urn:microsoft.com/office/officeart/2005/8/layout/pyramid1"/>
    <dgm:cxn modelId="{CCDA3020-5391-5D4C-96C0-1AA7BA4FE4A5}" type="presParOf" srcId="{337EB789-4BE7-8B44-B17A-80651388DAE1}" destId="{AD9ACC7C-96F9-BE4E-8522-EE36CADBE3CF}" srcOrd="0" destOrd="0" presId="urn:microsoft.com/office/officeart/2005/8/layout/pyramid1"/>
    <dgm:cxn modelId="{C9A9AB9E-EF05-104A-8564-A7D4AE2AFDCB}" type="presParOf" srcId="{337EB789-4BE7-8B44-B17A-80651388DAE1}" destId="{E0BC62DD-B606-6B44-8D1C-5AD4E3FBF84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160FAE-2D74-B846-88F9-8935EB4D550C}" type="doc">
      <dgm:prSet loTypeId="urn:microsoft.com/office/officeart/2005/8/layout/pyramid1" loCatId="cycle" qsTypeId="urn:microsoft.com/office/officeart/2005/8/quickstyle/simple1" qsCatId="simple" csTypeId="urn:microsoft.com/office/officeart/2005/8/colors/accent1_2" csCatId="accent1" phldr="1"/>
      <dgm:spPr/>
    </dgm:pt>
    <dgm:pt modelId="{DFDFD449-7116-024C-9A83-89625576BBAC}">
      <dgm:prSet phldrT="[Text]" custT="1"/>
      <dgm:spPr>
        <a:solidFill>
          <a:schemeClr val="accent2"/>
        </a:solidFill>
      </dgm:spPr>
      <dgm:t>
        <a:bodyPr/>
        <a:lstStyle/>
        <a:p>
          <a:endParaRPr lang="en-US" sz="5000" dirty="0"/>
        </a:p>
        <a:p>
          <a:r>
            <a:rPr lang="en-US" sz="1800" b="1" dirty="0">
              <a:solidFill>
                <a:schemeClr val="bg1"/>
              </a:solidFill>
            </a:rPr>
            <a:t>Remaining </a:t>
          </a:r>
        </a:p>
        <a:p>
          <a:r>
            <a:rPr lang="en-US" sz="1800" b="1" dirty="0">
              <a:solidFill>
                <a:schemeClr val="bg1"/>
              </a:solidFill>
            </a:rPr>
            <a:t>business</a:t>
          </a:r>
        </a:p>
      </dgm:t>
    </dgm:pt>
    <dgm:pt modelId="{B511312F-47D0-D345-B0D6-F47A0CB4BBE4}" type="parTrans" cxnId="{CAF1515E-928A-184B-80CD-91514FF9D8AF}">
      <dgm:prSet/>
      <dgm:spPr/>
      <dgm:t>
        <a:bodyPr/>
        <a:lstStyle/>
        <a:p>
          <a:endParaRPr lang="en-US"/>
        </a:p>
      </dgm:t>
    </dgm:pt>
    <dgm:pt modelId="{23FC3784-1597-C044-95D8-900E74F68E53}" type="sibTrans" cxnId="{CAF1515E-928A-184B-80CD-91514FF9D8AF}">
      <dgm:prSet/>
      <dgm:spPr/>
      <dgm:t>
        <a:bodyPr/>
        <a:lstStyle/>
        <a:p>
          <a:endParaRPr lang="en-US"/>
        </a:p>
      </dgm:t>
    </dgm:pt>
    <dgm:pt modelId="{1D2649D0-17B0-C74A-9BE1-BD5AF240593B}">
      <dgm:prSet phldrT="[Text]" custT="1"/>
      <dgm:spPr/>
      <dgm:t>
        <a:bodyPr/>
        <a:lstStyle/>
        <a:p>
          <a:r>
            <a:rPr lang="en-US" sz="1800" b="1" dirty="0">
              <a:solidFill>
                <a:schemeClr val="bg1"/>
              </a:solidFill>
            </a:rPr>
            <a:t>To be divested</a:t>
          </a:r>
        </a:p>
      </dgm:t>
    </dgm:pt>
    <dgm:pt modelId="{E4161482-0CCD-A149-98CD-352C274335C7}" type="parTrans" cxnId="{54DCBAA1-64D6-CB44-8514-D6BB39C85EF9}">
      <dgm:prSet/>
      <dgm:spPr/>
      <dgm:t>
        <a:bodyPr/>
        <a:lstStyle/>
        <a:p>
          <a:endParaRPr lang="en-US"/>
        </a:p>
      </dgm:t>
    </dgm:pt>
    <dgm:pt modelId="{B8FC4400-D75D-A849-AC78-CC8BAD131978}" type="sibTrans" cxnId="{54DCBAA1-64D6-CB44-8514-D6BB39C85EF9}">
      <dgm:prSet/>
      <dgm:spPr/>
      <dgm:t>
        <a:bodyPr/>
        <a:lstStyle/>
        <a:p>
          <a:endParaRPr lang="en-US"/>
        </a:p>
      </dgm:t>
    </dgm:pt>
    <dgm:pt modelId="{4C270AF1-2540-F949-970F-D1176C3256D9}" type="pres">
      <dgm:prSet presAssocID="{A8160FAE-2D74-B846-88F9-8935EB4D550C}" presName="Name0" presStyleCnt="0">
        <dgm:presLayoutVars>
          <dgm:dir/>
          <dgm:animLvl val="lvl"/>
          <dgm:resizeHandles val="exact"/>
        </dgm:presLayoutVars>
      </dgm:prSet>
      <dgm:spPr/>
    </dgm:pt>
    <dgm:pt modelId="{96761D80-0B22-A34C-B819-2004F7ACAAC7}" type="pres">
      <dgm:prSet presAssocID="{DFDFD449-7116-024C-9A83-89625576BBAC}" presName="Name8" presStyleCnt="0"/>
      <dgm:spPr/>
    </dgm:pt>
    <dgm:pt modelId="{FCC71AFD-7194-C54B-B83B-6996678FCF67}" type="pres">
      <dgm:prSet presAssocID="{DFDFD449-7116-024C-9A83-89625576BBAC}" presName="level" presStyleLbl="node1" presStyleIdx="0" presStyleCnt="2">
        <dgm:presLayoutVars>
          <dgm:chMax val="1"/>
          <dgm:bulletEnabled val="1"/>
        </dgm:presLayoutVars>
      </dgm:prSet>
      <dgm:spPr/>
    </dgm:pt>
    <dgm:pt modelId="{0A20AFE1-287C-2C45-8DDC-B2043E5BC43B}" type="pres">
      <dgm:prSet presAssocID="{DFDFD449-7116-024C-9A83-89625576BBA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37EB789-4BE7-8B44-B17A-80651388DAE1}" type="pres">
      <dgm:prSet presAssocID="{1D2649D0-17B0-C74A-9BE1-BD5AF240593B}" presName="Name8" presStyleCnt="0"/>
      <dgm:spPr/>
    </dgm:pt>
    <dgm:pt modelId="{AD9ACC7C-96F9-BE4E-8522-EE36CADBE3CF}" type="pres">
      <dgm:prSet presAssocID="{1D2649D0-17B0-C74A-9BE1-BD5AF240593B}" presName="level" presStyleLbl="node1" presStyleIdx="1" presStyleCnt="2" custScaleY="19129">
        <dgm:presLayoutVars>
          <dgm:chMax val="1"/>
          <dgm:bulletEnabled val="1"/>
        </dgm:presLayoutVars>
      </dgm:prSet>
      <dgm:spPr/>
    </dgm:pt>
    <dgm:pt modelId="{E0BC62DD-B606-6B44-8D1C-5AD4E3FBF84C}" type="pres">
      <dgm:prSet presAssocID="{1D2649D0-17B0-C74A-9BE1-BD5AF240593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7FACE10-B05B-914F-A6A5-DDDB370C6F21}" type="presOf" srcId="{DFDFD449-7116-024C-9A83-89625576BBAC}" destId="{0A20AFE1-287C-2C45-8DDC-B2043E5BC43B}" srcOrd="1" destOrd="0" presId="urn:microsoft.com/office/officeart/2005/8/layout/pyramid1"/>
    <dgm:cxn modelId="{1D88FB1F-503F-8F46-BF98-671DA2B1AA8F}" type="presOf" srcId="{1D2649D0-17B0-C74A-9BE1-BD5AF240593B}" destId="{E0BC62DD-B606-6B44-8D1C-5AD4E3FBF84C}" srcOrd="1" destOrd="0" presId="urn:microsoft.com/office/officeart/2005/8/layout/pyramid1"/>
    <dgm:cxn modelId="{CAF1515E-928A-184B-80CD-91514FF9D8AF}" srcId="{A8160FAE-2D74-B846-88F9-8935EB4D550C}" destId="{DFDFD449-7116-024C-9A83-89625576BBAC}" srcOrd="0" destOrd="0" parTransId="{B511312F-47D0-D345-B0D6-F47A0CB4BBE4}" sibTransId="{23FC3784-1597-C044-95D8-900E74F68E53}"/>
    <dgm:cxn modelId="{F4BD775E-B7DD-0948-8E01-2EE363244B11}" type="presOf" srcId="{1D2649D0-17B0-C74A-9BE1-BD5AF240593B}" destId="{AD9ACC7C-96F9-BE4E-8522-EE36CADBE3CF}" srcOrd="0" destOrd="0" presId="urn:microsoft.com/office/officeart/2005/8/layout/pyramid1"/>
    <dgm:cxn modelId="{FC44E264-92F9-2445-925F-21E3E0EA801E}" type="presOf" srcId="{A8160FAE-2D74-B846-88F9-8935EB4D550C}" destId="{4C270AF1-2540-F949-970F-D1176C3256D9}" srcOrd="0" destOrd="0" presId="urn:microsoft.com/office/officeart/2005/8/layout/pyramid1"/>
    <dgm:cxn modelId="{54DCBAA1-64D6-CB44-8514-D6BB39C85EF9}" srcId="{A8160FAE-2D74-B846-88F9-8935EB4D550C}" destId="{1D2649D0-17B0-C74A-9BE1-BD5AF240593B}" srcOrd="1" destOrd="0" parTransId="{E4161482-0CCD-A149-98CD-352C274335C7}" sibTransId="{B8FC4400-D75D-A849-AC78-CC8BAD131978}"/>
    <dgm:cxn modelId="{A29A50F0-2DB0-154E-8C27-AB0EA822DC3D}" type="presOf" srcId="{DFDFD449-7116-024C-9A83-89625576BBAC}" destId="{FCC71AFD-7194-C54B-B83B-6996678FCF67}" srcOrd="0" destOrd="0" presId="urn:microsoft.com/office/officeart/2005/8/layout/pyramid1"/>
    <dgm:cxn modelId="{793D9185-20A7-A04D-A78B-5701F862354A}" type="presParOf" srcId="{4C270AF1-2540-F949-970F-D1176C3256D9}" destId="{96761D80-0B22-A34C-B819-2004F7ACAAC7}" srcOrd="0" destOrd="0" presId="urn:microsoft.com/office/officeart/2005/8/layout/pyramid1"/>
    <dgm:cxn modelId="{B3FB6FC3-1A1E-254F-82C0-D0903D5BF436}" type="presParOf" srcId="{96761D80-0B22-A34C-B819-2004F7ACAAC7}" destId="{FCC71AFD-7194-C54B-B83B-6996678FCF67}" srcOrd="0" destOrd="0" presId="urn:microsoft.com/office/officeart/2005/8/layout/pyramid1"/>
    <dgm:cxn modelId="{BF6B4C3A-3972-5A4B-9430-52B32E07647B}" type="presParOf" srcId="{96761D80-0B22-A34C-B819-2004F7ACAAC7}" destId="{0A20AFE1-287C-2C45-8DDC-B2043E5BC43B}" srcOrd="1" destOrd="0" presId="urn:microsoft.com/office/officeart/2005/8/layout/pyramid1"/>
    <dgm:cxn modelId="{98425FF4-3CA9-DB46-A485-4EE3545E43DB}" type="presParOf" srcId="{4C270AF1-2540-F949-970F-D1176C3256D9}" destId="{337EB789-4BE7-8B44-B17A-80651388DAE1}" srcOrd="1" destOrd="0" presId="urn:microsoft.com/office/officeart/2005/8/layout/pyramid1"/>
    <dgm:cxn modelId="{CCDA3020-5391-5D4C-96C0-1AA7BA4FE4A5}" type="presParOf" srcId="{337EB789-4BE7-8B44-B17A-80651388DAE1}" destId="{AD9ACC7C-96F9-BE4E-8522-EE36CADBE3CF}" srcOrd="0" destOrd="0" presId="urn:microsoft.com/office/officeart/2005/8/layout/pyramid1"/>
    <dgm:cxn modelId="{C9A9AB9E-EF05-104A-8564-A7D4AE2AFDCB}" type="presParOf" srcId="{337EB789-4BE7-8B44-B17A-80651388DAE1}" destId="{E0BC62DD-B606-6B44-8D1C-5AD4E3FBF84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D9F65C-2C25-43B3-BA8C-8FABF5AF434C}" type="doc">
      <dgm:prSet loTypeId="urn:microsoft.com/office/officeart/2005/8/layout/chevron1" loCatId="cycle" qsTypeId="urn:microsoft.com/office/officeart/2005/8/quickstyle/simple1" qsCatId="simple" csTypeId="urn:microsoft.com/office/officeart/2005/8/colors/accent1_2" csCatId="accent1" phldr="1"/>
      <dgm:spPr/>
    </dgm:pt>
    <dgm:pt modelId="{5ECB4CE3-A7FC-4B44-A68C-8EAE511BCED6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Part of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SteerCo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33AF90-8E21-4FB7-A5E6-3B75A095730D}" type="parTrans" cxnId="{389EF6AD-2C75-4724-B022-0AFF52A16115}">
      <dgm:prSet/>
      <dgm:spPr/>
      <dgm:t>
        <a:bodyPr/>
        <a:lstStyle/>
        <a:p>
          <a:endParaRPr lang="en-US"/>
        </a:p>
      </dgm:t>
    </dgm:pt>
    <dgm:pt modelId="{B5F258EF-EA87-45D3-8540-42FC15DDA758}" type="sibTrans" cxnId="{389EF6AD-2C75-4724-B022-0AFF52A16115}">
      <dgm:prSet/>
      <dgm:spPr/>
      <dgm:t>
        <a:bodyPr/>
        <a:lstStyle/>
        <a:p>
          <a:endParaRPr lang="en-US"/>
        </a:p>
      </dgm:t>
    </dgm:pt>
    <dgm:pt modelId="{90BA9F04-2E21-4730-8522-D3099C20D847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Go Live Weekends</a:t>
          </a:r>
        </a:p>
      </dgm:t>
    </dgm:pt>
    <dgm:pt modelId="{59763DB2-9C43-4F2C-8631-53A963C6E25F}" type="parTrans" cxnId="{D32942F7-F412-4B07-A97B-4A20A0321A14}">
      <dgm:prSet/>
      <dgm:spPr/>
      <dgm:t>
        <a:bodyPr/>
        <a:lstStyle/>
        <a:p>
          <a:endParaRPr lang="en-US"/>
        </a:p>
      </dgm:t>
    </dgm:pt>
    <dgm:pt modelId="{A2648F26-D9B4-46D5-85F9-A772192AF698}" type="sibTrans" cxnId="{D32942F7-F412-4B07-A97B-4A20A0321A14}">
      <dgm:prSet/>
      <dgm:spPr/>
      <dgm:t>
        <a:bodyPr/>
        <a:lstStyle/>
        <a:p>
          <a:endParaRPr lang="en-US"/>
        </a:p>
      </dgm:t>
    </dgm:pt>
    <dgm:pt modelId="{ADF94D35-91D6-420F-9C2A-7BE391423269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Enterprise Support</a:t>
          </a:r>
        </a:p>
      </dgm:t>
    </dgm:pt>
    <dgm:pt modelId="{52C8FB79-FDBB-495A-B7B7-D9E2D95787A4}" type="parTrans" cxnId="{DC40CAD2-D467-4EF1-B5AA-202D764D879B}">
      <dgm:prSet/>
      <dgm:spPr/>
      <dgm:t>
        <a:bodyPr/>
        <a:lstStyle/>
        <a:p>
          <a:endParaRPr lang="en-US"/>
        </a:p>
      </dgm:t>
    </dgm:pt>
    <dgm:pt modelId="{E93CBA2B-0E75-417A-8E5C-F9E7C238DA6A}" type="sibTrans" cxnId="{DC40CAD2-D467-4EF1-B5AA-202D764D879B}">
      <dgm:prSet/>
      <dgm:spPr/>
      <dgm:t>
        <a:bodyPr/>
        <a:lstStyle/>
        <a:p>
          <a:endParaRPr lang="en-US"/>
        </a:p>
      </dgm:t>
    </dgm:pt>
    <dgm:pt modelId="{8F419479-D8B0-44CB-BAB3-35FC840B7AA9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Onsite Weekly</a:t>
          </a:r>
        </a:p>
      </dgm:t>
    </dgm:pt>
    <dgm:pt modelId="{03FD3DD4-B699-4A5D-BC06-013E763D7A51}" type="parTrans" cxnId="{77AFACAD-2C3F-48AA-8912-AB19ED596097}">
      <dgm:prSet/>
      <dgm:spPr/>
      <dgm:t>
        <a:bodyPr/>
        <a:lstStyle/>
        <a:p>
          <a:endParaRPr lang="en-US"/>
        </a:p>
      </dgm:t>
    </dgm:pt>
    <dgm:pt modelId="{3AF54F07-2371-43F9-B361-4EB74A8A18B2}" type="sibTrans" cxnId="{77AFACAD-2C3F-48AA-8912-AB19ED596097}">
      <dgm:prSet/>
      <dgm:spPr/>
      <dgm:t>
        <a:bodyPr/>
        <a:lstStyle/>
        <a:p>
          <a:endParaRPr lang="en-US"/>
        </a:p>
      </dgm:t>
    </dgm:pt>
    <dgm:pt modelId="{52E68747-0B92-844D-BD84-CA38E2416FBB}" type="pres">
      <dgm:prSet presAssocID="{26D9F65C-2C25-43B3-BA8C-8FABF5AF434C}" presName="Name0" presStyleCnt="0">
        <dgm:presLayoutVars>
          <dgm:dir/>
          <dgm:animLvl val="lvl"/>
          <dgm:resizeHandles val="exact"/>
        </dgm:presLayoutVars>
      </dgm:prSet>
      <dgm:spPr/>
    </dgm:pt>
    <dgm:pt modelId="{3C136BE0-EF48-884D-B598-09B7EE22AE38}" type="pres">
      <dgm:prSet presAssocID="{8F419479-D8B0-44CB-BAB3-35FC840B7AA9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8F9CDDB-3AD6-714A-B797-E4CAEC9853B3}" type="pres">
      <dgm:prSet presAssocID="{3AF54F07-2371-43F9-B361-4EB74A8A18B2}" presName="parTxOnlySpace" presStyleCnt="0"/>
      <dgm:spPr/>
    </dgm:pt>
    <dgm:pt modelId="{E8D22C7E-8C25-1D40-B552-E97A8470A868}" type="pres">
      <dgm:prSet presAssocID="{5ECB4CE3-A7FC-4B44-A68C-8EAE511BCED6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1FC5D22-9DF7-814E-B674-003B8CB4B97E}" type="pres">
      <dgm:prSet presAssocID="{B5F258EF-EA87-45D3-8540-42FC15DDA758}" presName="parTxOnlySpace" presStyleCnt="0"/>
      <dgm:spPr/>
    </dgm:pt>
    <dgm:pt modelId="{3F46ADD0-E8E9-AB41-B936-A90C5BA51230}" type="pres">
      <dgm:prSet presAssocID="{90BA9F04-2E21-4730-8522-D3099C20D847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72682BD-634D-9F4E-A794-5E741138504A}" type="pres">
      <dgm:prSet presAssocID="{A2648F26-D9B4-46D5-85F9-A772192AF698}" presName="parTxOnlySpace" presStyleCnt="0"/>
      <dgm:spPr/>
    </dgm:pt>
    <dgm:pt modelId="{6F8ABF76-CDBD-6547-B65C-E3AA11D7D7F2}" type="pres">
      <dgm:prSet presAssocID="{ADF94D35-91D6-420F-9C2A-7BE391423269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DED7126-DF87-F94A-A88E-872334D20EF4}" type="presOf" srcId="{26D9F65C-2C25-43B3-BA8C-8FABF5AF434C}" destId="{52E68747-0B92-844D-BD84-CA38E2416FBB}" srcOrd="0" destOrd="0" presId="urn:microsoft.com/office/officeart/2005/8/layout/chevron1"/>
    <dgm:cxn modelId="{345D9A2E-FBD7-BF4B-A5DD-69E5A02E446B}" type="presOf" srcId="{8F419479-D8B0-44CB-BAB3-35FC840B7AA9}" destId="{3C136BE0-EF48-884D-B598-09B7EE22AE38}" srcOrd="0" destOrd="0" presId="urn:microsoft.com/office/officeart/2005/8/layout/chevron1"/>
    <dgm:cxn modelId="{D3455B74-F276-BA4E-9483-539EBC7B39E9}" type="presOf" srcId="{90BA9F04-2E21-4730-8522-D3099C20D847}" destId="{3F46ADD0-E8E9-AB41-B936-A90C5BA51230}" srcOrd="0" destOrd="0" presId="urn:microsoft.com/office/officeart/2005/8/layout/chevron1"/>
    <dgm:cxn modelId="{053F8CA4-D3EE-544C-BC20-D0683A20A73D}" type="presOf" srcId="{5ECB4CE3-A7FC-4B44-A68C-8EAE511BCED6}" destId="{E8D22C7E-8C25-1D40-B552-E97A8470A868}" srcOrd="0" destOrd="0" presId="urn:microsoft.com/office/officeart/2005/8/layout/chevron1"/>
    <dgm:cxn modelId="{77AFACAD-2C3F-48AA-8912-AB19ED596097}" srcId="{26D9F65C-2C25-43B3-BA8C-8FABF5AF434C}" destId="{8F419479-D8B0-44CB-BAB3-35FC840B7AA9}" srcOrd="0" destOrd="0" parTransId="{03FD3DD4-B699-4A5D-BC06-013E763D7A51}" sibTransId="{3AF54F07-2371-43F9-B361-4EB74A8A18B2}"/>
    <dgm:cxn modelId="{389EF6AD-2C75-4724-B022-0AFF52A16115}" srcId="{26D9F65C-2C25-43B3-BA8C-8FABF5AF434C}" destId="{5ECB4CE3-A7FC-4B44-A68C-8EAE511BCED6}" srcOrd="1" destOrd="0" parTransId="{8933AF90-8E21-4FB7-A5E6-3B75A095730D}" sibTransId="{B5F258EF-EA87-45D3-8540-42FC15DDA758}"/>
    <dgm:cxn modelId="{DC40CAD2-D467-4EF1-B5AA-202D764D879B}" srcId="{26D9F65C-2C25-43B3-BA8C-8FABF5AF434C}" destId="{ADF94D35-91D6-420F-9C2A-7BE391423269}" srcOrd="3" destOrd="0" parTransId="{52C8FB79-FDBB-495A-B7B7-D9E2D95787A4}" sibTransId="{E93CBA2B-0E75-417A-8E5C-F9E7C238DA6A}"/>
    <dgm:cxn modelId="{3C4E56EF-2326-A346-AD42-BBF60C8E5C35}" type="presOf" srcId="{ADF94D35-91D6-420F-9C2A-7BE391423269}" destId="{6F8ABF76-CDBD-6547-B65C-E3AA11D7D7F2}" srcOrd="0" destOrd="0" presId="urn:microsoft.com/office/officeart/2005/8/layout/chevron1"/>
    <dgm:cxn modelId="{D32942F7-F412-4B07-A97B-4A20A0321A14}" srcId="{26D9F65C-2C25-43B3-BA8C-8FABF5AF434C}" destId="{90BA9F04-2E21-4730-8522-D3099C20D847}" srcOrd="2" destOrd="0" parTransId="{59763DB2-9C43-4F2C-8631-53A963C6E25F}" sibTransId="{A2648F26-D9B4-46D5-85F9-A772192AF698}"/>
    <dgm:cxn modelId="{7FD666B5-2531-6F4B-9189-E84773FB2387}" type="presParOf" srcId="{52E68747-0B92-844D-BD84-CA38E2416FBB}" destId="{3C136BE0-EF48-884D-B598-09B7EE22AE38}" srcOrd="0" destOrd="0" presId="urn:microsoft.com/office/officeart/2005/8/layout/chevron1"/>
    <dgm:cxn modelId="{649591D1-A2C6-C346-8EB5-264CB0298439}" type="presParOf" srcId="{52E68747-0B92-844D-BD84-CA38E2416FBB}" destId="{A8F9CDDB-3AD6-714A-B797-E4CAEC9853B3}" srcOrd="1" destOrd="0" presId="urn:microsoft.com/office/officeart/2005/8/layout/chevron1"/>
    <dgm:cxn modelId="{A5E41F4C-A86B-554C-9D78-F8AD082360C1}" type="presParOf" srcId="{52E68747-0B92-844D-BD84-CA38E2416FBB}" destId="{E8D22C7E-8C25-1D40-B552-E97A8470A868}" srcOrd="2" destOrd="0" presId="urn:microsoft.com/office/officeart/2005/8/layout/chevron1"/>
    <dgm:cxn modelId="{D67C4521-8517-CD40-8239-81C04E9D563B}" type="presParOf" srcId="{52E68747-0B92-844D-BD84-CA38E2416FBB}" destId="{71FC5D22-9DF7-814E-B674-003B8CB4B97E}" srcOrd="3" destOrd="0" presId="urn:microsoft.com/office/officeart/2005/8/layout/chevron1"/>
    <dgm:cxn modelId="{2B5BA3C9-3058-8B4C-B52E-DD877B09833F}" type="presParOf" srcId="{52E68747-0B92-844D-BD84-CA38E2416FBB}" destId="{3F46ADD0-E8E9-AB41-B936-A90C5BA51230}" srcOrd="4" destOrd="0" presId="urn:microsoft.com/office/officeart/2005/8/layout/chevron1"/>
    <dgm:cxn modelId="{3CF385DE-81AC-FC42-A4C0-37288EDD3B96}" type="presParOf" srcId="{52E68747-0B92-844D-BD84-CA38E2416FBB}" destId="{F72682BD-634D-9F4E-A794-5E741138504A}" srcOrd="5" destOrd="0" presId="urn:microsoft.com/office/officeart/2005/8/layout/chevron1"/>
    <dgm:cxn modelId="{98E359A7-13B7-6F48-AE56-4474C533FC69}" type="presParOf" srcId="{52E68747-0B92-844D-BD84-CA38E2416FBB}" destId="{6F8ABF76-CDBD-6547-B65C-E3AA11D7D7F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71AFD-7194-C54B-B83B-6996678FCF67}">
      <dsp:nvSpPr>
        <dsp:cNvPr id="0" name=""/>
        <dsp:cNvSpPr/>
      </dsp:nvSpPr>
      <dsp:spPr>
        <a:xfrm>
          <a:off x="455894" y="0"/>
          <a:ext cx="4766522" cy="2991175"/>
        </a:xfrm>
        <a:prstGeom prst="trapezoid">
          <a:avLst>
            <a:gd name="adj" fmla="val 79676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0" kern="1200" dirty="0"/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</a:rPr>
            <a:t>Remaining 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</a:rPr>
            <a:t>business</a:t>
          </a:r>
        </a:p>
      </dsp:txBody>
      <dsp:txXfrm>
        <a:off x="455894" y="0"/>
        <a:ext cx="4766522" cy="2991175"/>
      </dsp:txXfrm>
    </dsp:sp>
    <dsp:sp modelId="{AD9ACC7C-96F9-BE4E-8522-EE36CADBE3CF}">
      <dsp:nvSpPr>
        <dsp:cNvPr id="0" name=""/>
        <dsp:cNvSpPr/>
      </dsp:nvSpPr>
      <dsp:spPr>
        <a:xfrm>
          <a:off x="0" y="2991175"/>
          <a:ext cx="5678311" cy="572181"/>
        </a:xfrm>
        <a:prstGeom prst="trapezoid">
          <a:avLst>
            <a:gd name="adj" fmla="val 7967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</a:rPr>
            <a:t>To be divested</a:t>
          </a:r>
        </a:p>
      </dsp:txBody>
      <dsp:txXfrm>
        <a:off x="993704" y="2991175"/>
        <a:ext cx="3690902" cy="5721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71AFD-7194-C54B-B83B-6996678FCF67}">
      <dsp:nvSpPr>
        <dsp:cNvPr id="0" name=""/>
        <dsp:cNvSpPr/>
      </dsp:nvSpPr>
      <dsp:spPr>
        <a:xfrm>
          <a:off x="286885" y="0"/>
          <a:ext cx="2999481" cy="2132305"/>
        </a:xfrm>
        <a:prstGeom prst="trapezoid">
          <a:avLst>
            <a:gd name="adj" fmla="val 70334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0" kern="1200" dirty="0"/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Remaining 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business</a:t>
          </a:r>
        </a:p>
      </dsp:txBody>
      <dsp:txXfrm>
        <a:off x="286885" y="0"/>
        <a:ext cx="2999481" cy="2132305"/>
      </dsp:txXfrm>
    </dsp:sp>
    <dsp:sp modelId="{AD9ACC7C-96F9-BE4E-8522-EE36CADBE3CF}">
      <dsp:nvSpPr>
        <dsp:cNvPr id="0" name=""/>
        <dsp:cNvSpPr/>
      </dsp:nvSpPr>
      <dsp:spPr>
        <a:xfrm>
          <a:off x="0" y="2132305"/>
          <a:ext cx="3573252" cy="407888"/>
        </a:xfrm>
        <a:prstGeom prst="trapezoid">
          <a:avLst>
            <a:gd name="adj" fmla="val 7033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To be divested</a:t>
          </a:r>
        </a:p>
      </dsp:txBody>
      <dsp:txXfrm>
        <a:off x="625319" y="2132305"/>
        <a:ext cx="2322613" cy="4078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36BE0-EF48-884D-B598-09B7EE22AE38}">
      <dsp:nvSpPr>
        <dsp:cNvPr id="0" name=""/>
        <dsp:cNvSpPr/>
      </dsp:nvSpPr>
      <dsp:spPr>
        <a:xfrm>
          <a:off x="4760" y="1054017"/>
          <a:ext cx="2771325" cy="1108530"/>
        </a:xfrm>
        <a:prstGeom prst="chevron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Onsite Weekly</a:t>
          </a:r>
        </a:p>
      </dsp:txBody>
      <dsp:txXfrm>
        <a:off x="559025" y="1054017"/>
        <a:ext cx="1662795" cy="1108530"/>
      </dsp:txXfrm>
    </dsp:sp>
    <dsp:sp modelId="{E8D22C7E-8C25-1D40-B552-E97A8470A868}">
      <dsp:nvSpPr>
        <dsp:cNvPr id="0" name=""/>
        <dsp:cNvSpPr/>
      </dsp:nvSpPr>
      <dsp:spPr>
        <a:xfrm>
          <a:off x="2498953" y="1054017"/>
          <a:ext cx="2771325" cy="11085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Part of </a:t>
          </a:r>
          <a:r>
            <a:rPr lang="en-US" sz="2500" kern="1200" dirty="0" err="1">
              <a:latin typeface="Arial" panose="020B0604020202020204" pitchFamily="34" charset="0"/>
              <a:cs typeface="Arial" panose="020B0604020202020204" pitchFamily="34" charset="0"/>
            </a:rPr>
            <a:t>SteerCo</a:t>
          </a:r>
          <a:endParaRPr lang="en-US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53218" y="1054017"/>
        <a:ext cx="1662795" cy="1108530"/>
      </dsp:txXfrm>
    </dsp:sp>
    <dsp:sp modelId="{3F46ADD0-E8E9-AB41-B936-A90C5BA51230}">
      <dsp:nvSpPr>
        <dsp:cNvPr id="0" name=""/>
        <dsp:cNvSpPr/>
      </dsp:nvSpPr>
      <dsp:spPr>
        <a:xfrm>
          <a:off x="4993146" y="1054017"/>
          <a:ext cx="2771325" cy="1108530"/>
        </a:xfrm>
        <a:prstGeom prst="chevron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Go Live Weekends</a:t>
          </a:r>
        </a:p>
      </dsp:txBody>
      <dsp:txXfrm>
        <a:off x="5547411" y="1054017"/>
        <a:ext cx="1662795" cy="1108530"/>
      </dsp:txXfrm>
    </dsp:sp>
    <dsp:sp modelId="{6F8ABF76-CDBD-6547-B65C-E3AA11D7D7F2}">
      <dsp:nvSpPr>
        <dsp:cNvPr id="0" name=""/>
        <dsp:cNvSpPr/>
      </dsp:nvSpPr>
      <dsp:spPr>
        <a:xfrm>
          <a:off x="7487338" y="1054017"/>
          <a:ext cx="2771325" cy="1108530"/>
        </a:xfrm>
        <a:prstGeom prst="chevron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Enterprise Support</a:t>
          </a:r>
        </a:p>
      </dsp:txBody>
      <dsp:txXfrm>
        <a:off x="8041603" y="1054017"/>
        <a:ext cx="1662795" cy="1108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306A4-61D3-4233-AB9B-AF96D1D784E1}" type="datetimeFigureOut">
              <a:rPr lang="en-US" smtClean="0"/>
              <a:t>3/20/2019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EECA4-A21A-4E29-83F2-BD35C37494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219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3862A-E921-A841-BDCE-942AE3D408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7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3862A-E921-A841-BDCE-942AE3D408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61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3862A-E921-A841-BDCE-942AE3D408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87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all say this at the beginning of an </a:t>
            </a:r>
            <a:r>
              <a:rPr lang="en-US" dirty="0" err="1"/>
              <a:t>inititiave</a:t>
            </a:r>
            <a:r>
              <a:rPr lang="en-US" dirty="0"/>
              <a:t>. And we did everything by the book,</a:t>
            </a:r>
          </a:p>
          <a:p>
            <a:endParaRPr lang="en-US" dirty="0"/>
          </a:p>
          <a:p>
            <a:r>
              <a:rPr lang="en-US" dirty="0"/>
              <a:t>Partnered with an Integrator, someone we new and worked with before. </a:t>
            </a:r>
          </a:p>
          <a:p>
            <a:endParaRPr lang="en-US" dirty="0"/>
          </a:p>
          <a:p>
            <a:r>
              <a:rPr lang="en-US" dirty="0"/>
              <a:t>We conducted an exhaustive study an 6 R’s analysis.  </a:t>
            </a:r>
          </a:p>
          <a:p>
            <a:r>
              <a:rPr lang="en-US" dirty="0"/>
              <a:t>Our preferred approach was to Rehost, or Lift and Shift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stuck with the AWS Well Architected framework. Mostly.  More on that later. </a:t>
            </a:r>
          </a:p>
          <a:p>
            <a:endParaRPr lang="en-US" dirty="0"/>
          </a:p>
          <a:p>
            <a:r>
              <a:rPr lang="en-US" dirty="0"/>
              <a:t>We started in earnest about two years before our eventual deadline.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Question: what tools did we use: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variety of tools, based on 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Native tools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 / export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Third party ansible.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917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Migrated 15%-20% of workload, but the project stalled. 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architecture was not performing as expected, our firewall solution was unreliable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application teams lost confidence in the environment. 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of delays, aged equipment created Operational events, impacted our teams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NEEDED A REBOOT</a:t>
            </a:r>
          </a:p>
        </p:txBody>
      </p:sp>
    </p:spTree>
    <p:extLst>
      <p:ext uri="{BB962C8B-B14F-4D97-AF65-F5344CB8AC3E}">
        <p14:creationId xmlns:p14="http://schemas.microsoft.com/office/powerpoint/2010/main" val="3654754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four keys to our reboot</a:t>
            </a:r>
          </a:p>
          <a:p>
            <a:endParaRPr lang="en-US" dirty="0"/>
          </a:p>
          <a:p>
            <a:r>
              <a:rPr lang="en-US" dirty="0"/>
              <a:t>We took lots of actions, but if we were to summarize the key threads, these are the threads. </a:t>
            </a:r>
          </a:p>
          <a:p>
            <a:endParaRPr lang="en-US" dirty="0"/>
          </a:p>
          <a:p>
            <a:pPr lvl="1"/>
            <a:r>
              <a:rPr lang="en-US" sz="2800" dirty="0">
                <a:solidFill>
                  <a:srgbClr val="0013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Native Architecture – we needed to address some foundational design issues. </a:t>
            </a:r>
          </a:p>
          <a:p>
            <a:pPr lvl="1"/>
            <a:r>
              <a:rPr lang="en-US" sz="2800" dirty="0">
                <a:solidFill>
                  <a:srgbClr val="0013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Partnering with AWS – we engaged deeply with AWS</a:t>
            </a:r>
          </a:p>
          <a:p>
            <a:pPr lvl="1"/>
            <a:r>
              <a:rPr lang="en-US" sz="2800" dirty="0">
                <a:solidFill>
                  <a:srgbClr val="0013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 &amp; Commitment – We increased our </a:t>
            </a:r>
          </a:p>
          <a:p>
            <a:pPr lvl="1"/>
            <a:r>
              <a:rPr lang="en-US" sz="2800" dirty="0">
                <a:solidFill>
                  <a:srgbClr val="0013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Educating Teams -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118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3862A-E921-A841-BDCE-942AE3D408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02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our traditional data flow, we route most of our users or customers, over our environment and wires to our data center. </a:t>
            </a:r>
          </a:p>
          <a:p>
            <a:endParaRPr lang="en-US" dirty="0"/>
          </a:p>
          <a:p>
            <a:r>
              <a:rPr lang="en-US" dirty="0"/>
              <a:t>Of course, with our SaaS solutions (LMS, email utilities)  we have our customers go direct to the provide</a:t>
            </a:r>
          </a:p>
          <a:p>
            <a:endParaRPr lang="en-US" dirty="0"/>
          </a:p>
          <a:p>
            <a:r>
              <a:rPr lang="en-US" dirty="0"/>
              <a:t>Our fundamental mistake was to treat AWS like a data center. We routed everything through our traditional route. It was OK in the beginning, but did not scale.</a:t>
            </a:r>
          </a:p>
          <a:p>
            <a:endParaRPr lang="en-US" dirty="0"/>
          </a:p>
          <a:p>
            <a:r>
              <a:rPr lang="en-US" dirty="0"/>
              <a:t>Finally, we forced some of our vendors to hardware solutions for load balancing and security that proved problematic. </a:t>
            </a:r>
          </a:p>
        </p:txBody>
      </p:sp>
    </p:spTree>
    <p:extLst>
      <p:ext uri="{BB962C8B-B14F-4D97-AF65-F5344CB8AC3E}">
        <p14:creationId xmlns:p14="http://schemas.microsoft.com/office/powerpoint/2010/main" val="3422261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had to treat AWS more like a SaaS and less like a physical DC. </a:t>
            </a:r>
          </a:p>
          <a:p>
            <a:endParaRPr lang="en-US" dirty="0"/>
          </a:p>
          <a:p>
            <a:r>
              <a:rPr lang="en-US" dirty="0"/>
              <a:t>We needed to adopt the North Bound and South Bound concept.  We still connect from traditional learning facilities, but we needed to better address our mobile customers. </a:t>
            </a:r>
          </a:p>
        </p:txBody>
      </p:sp>
    </p:spTree>
    <p:extLst>
      <p:ext uri="{BB962C8B-B14F-4D97-AF65-F5344CB8AC3E}">
        <p14:creationId xmlns:p14="http://schemas.microsoft.com/office/powerpoint/2010/main" val="33676982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3862A-E921-A841-BDCE-942AE3D4084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732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AWS TAM, Architect and Account Executive is in our office, every week, for a full day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Account Manager sat on our Transformation Steering Committee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engaged our AWS Team on key Go Live Weekends and to review our architecture.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leveraged Enterprise Support, routinely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3862A-E921-A841-BDCE-942AE3D4084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02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3862A-E921-A841-BDCE-942AE3D408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701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3862A-E921-A841-BDCE-942AE3D4084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668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ran it like a traditional infrastructure project. This was a mistake. </a:t>
            </a:r>
          </a:p>
          <a:p>
            <a:endParaRPr lang="en-US" dirty="0"/>
          </a:p>
          <a:p>
            <a:r>
              <a:rPr lang="en-US" dirty="0"/>
              <a:t>We needed a programmatic approach, and we needed to expand our scope to the other IT leaders. </a:t>
            </a:r>
          </a:p>
          <a:p>
            <a:endParaRPr lang="en-US" dirty="0"/>
          </a:p>
          <a:p>
            <a:r>
              <a:rPr lang="en-US" dirty="0"/>
              <a:t>The business also agreed to suspend releases, which was a hug accommodation. </a:t>
            </a:r>
          </a:p>
          <a:p>
            <a:endParaRPr lang="en-US" dirty="0"/>
          </a:p>
          <a:p>
            <a:r>
              <a:rPr lang="en-US" dirty="0"/>
              <a:t>We impacted every part of IT  </a:t>
            </a:r>
          </a:p>
          <a:p>
            <a:r>
              <a:rPr lang="en-US" dirty="0"/>
              <a:t>	Application teams had huge sub projects, part of the program</a:t>
            </a:r>
          </a:p>
          <a:p>
            <a:r>
              <a:rPr lang="en-US" dirty="0"/>
              <a:t>	We had committed business people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FAQ: Infrastructure Team size.    We had five people in our nucleus, and five significant contributors.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3862A-E921-A841-BDCE-942AE3D4084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546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3862A-E921-A841-BDCE-942AE3D4084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098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key architects and engineers trained and pursued Certification. 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leveraged that enthusiasm – they became the crucial nucleus of the team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r>
              <a:rPr lang="en-US" sz="2800" dirty="0"/>
              <a:t>Our smartest people had challenges.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did all of the traditional training – webinars, design sessions, lunch and learns.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provided direct access to our Account Manager, TAMs and Architects.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4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challenge: cloud requires greater environment understanding. It is not like a flat network.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EECA4-A21A-4E29-83F2-BD35C37494B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6417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I want to share a few artifact templates that helped us. </a:t>
            </a:r>
          </a:p>
          <a:p>
            <a:endParaRPr lang="en-US" dirty="0"/>
          </a:p>
          <a:p>
            <a:r>
              <a:rPr lang="en-US" dirty="0"/>
              <a:t>We needed to help our teams with a map </a:t>
            </a:r>
          </a:p>
          <a:p>
            <a:r>
              <a:rPr lang="en-US" dirty="0"/>
              <a:t>	some use cases. </a:t>
            </a:r>
          </a:p>
          <a:p>
            <a:r>
              <a:rPr lang="en-US" dirty="0"/>
              <a:t>	and definitions for Security Groups, NACLs, etc.</a:t>
            </a:r>
          </a:p>
          <a:p>
            <a:endParaRPr lang="en-US" dirty="0"/>
          </a:p>
          <a:p>
            <a:r>
              <a:rPr lang="en-US" dirty="0"/>
              <a:t>When we talked about an application, we used these swim lanes to help them land their applications.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EECA4-A21A-4E29-83F2-BD35C37494B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872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simplified the application map to a single page and we forced everyone into the AWS design model.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asked teams to catalog all backup plans, patching, maintenance activities. This is a double check. We wanted to make sure we did not lose any processes in the migration.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column all the way to the right is AWS Microservices – we wanted to encourage 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EECA4-A21A-4E29-83F2-BD35C37494B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1961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3862A-E921-A841-BDCE-942AE3D4084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124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Migrated final 800 nodes in seven months.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targeted 1600 nodes to migrate. We optimized to 1100 during migration.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Hit all financial targets, still finding more opportunity</a:t>
            </a:r>
          </a:p>
          <a:p>
            <a:pPr algn="just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Today, our teams are focused on….</a:t>
            </a: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Optimizing, optimizing, optimizing</a:t>
            </a: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Chatbots, active projects</a:t>
            </a: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Enhanced data analytics platforms</a:t>
            </a:r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teams are focused on….our customer.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7735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EECA4-A21A-4E29-83F2-BD35C37494B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748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3862A-E921-A841-BDCE-942AE3D4084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62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3862A-E921-A841-BDCE-942AE3D408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701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dirty="0"/>
              <a:t>VPC design is by Technology Architects, not your business lines or institutions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dirty="0"/>
              <a:t>Group all DEV, QA, SIT1, SIT2 in one VPC. Default is off.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dirty="0"/>
              <a:t>Go Native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en-US" sz="2800" dirty="0"/>
              <a:t>Drop the Backup licenses for AWS backup options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en-US" sz="2800" dirty="0"/>
              <a:t>Drop third party encryption tools, its native in EBS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en-US" sz="2800" dirty="0"/>
              <a:t>Convince your DBAs to use RDS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dirty="0"/>
              <a:t>Utilities: The Things you think about least, you will think about most. 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en-US" sz="2800" dirty="0"/>
              <a:t>Enterprise Schedulers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en-US" sz="2800" dirty="0"/>
              <a:t>Print Services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en-US" sz="2800" dirty="0"/>
              <a:t>Door Card Readers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EECA4-A21A-4E29-83F2-BD35C37494B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9075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3862A-E921-A841-BDCE-942AE3D4084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7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/>
              <a:t>Alumni: 86,000 alumni 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/>
              <a:t>25 campuses </a:t>
            </a:r>
            <a:endParaRPr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25" name="Google Shape;32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7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My First Template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3862A-E921-A841-BDCE-942AE3D408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3862A-E921-A841-BDCE-942AE3D408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74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3862A-E921-A841-BDCE-942AE3D408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55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3862A-E921-A841-BDCE-942AE3D408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34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DM_One_Column_24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11" y="1481668"/>
            <a:ext cx="11844855" cy="4495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09585" rtl="0" eaLnBrk="1" latinLnBrk="0" hangingPunct="1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lang="en-US" sz="2133" b="0" kern="1200" spc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75727" marR="0" indent="-342900" algn="l" defTabSz="609585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67" b="0" kern="1200" spc="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31875" indent="-274638">
              <a:buFont typeface="Wingdings" pitchFamily="2" charset="2"/>
              <a:buChar char="ü"/>
              <a:tabLst/>
              <a:defRPr sz="1800"/>
            </a:lvl3pPr>
          </a:lstStyle>
          <a:p>
            <a:pPr lvl="0"/>
            <a:r>
              <a:rPr lang="en-US" dirty="0"/>
              <a:t>Section text, Arial, 20 </a:t>
            </a:r>
            <a:r>
              <a:rPr lang="en-US" dirty="0" err="1"/>
              <a:t>pt</a:t>
            </a:r>
            <a:r>
              <a:rPr lang="en-US" dirty="0"/>
              <a:t> font, bold</a:t>
            </a:r>
          </a:p>
          <a:p>
            <a:pPr lvl="1"/>
            <a:r>
              <a:rPr lang="en-US" dirty="0"/>
              <a:t>First level indent bullet copy, bold</a:t>
            </a:r>
          </a:p>
          <a:p>
            <a:pPr lvl="2"/>
            <a:r>
              <a:rPr lang="en-US" dirty="0"/>
              <a:t>Second level indented copy, no bullet, bold</a:t>
            </a:r>
            <a:br>
              <a:rPr lang="en-US" dirty="0"/>
            </a:b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10733" y="602243"/>
            <a:ext cx="10464800" cy="4475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67" b="0" baseline="0"/>
            </a:lvl1pPr>
          </a:lstStyle>
          <a:p>
            <a:r>
              <a:rPr lang="en-US" dirty="0"/>
              <a:t>Heading, Arial, 28 </a:t>
            </a:r>
            <a:r>
              <a:rPr lang="en-US" dirty="0" err="1"/>
              <a:t>pt</a:t>
            </a:r>
            <a:r>
              <a:rPr lang="en-US" dirty="0"/>
              <a:t> font, bold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C2EDA8-9BC8-F64F-A574-B7BB8C110999}"/>
              </a:ext>
            </a:extLst>
          </p:cNvPr>
          <p:cNvSpPr txBox="1"/>
          <p:nvPr userDrawn="1"/>
        </p:nvSpPr>
        <p:spPr>
          <a:xfrm>
            <a:off x="22" y="6521450"/>
            <a:ext cx="12191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B83B62-11C5-2E45-94BD-5F508026BF52}" type="slidenum">
              <a:rPr lang="en-US" sz="1400" smtClean="0"/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32458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P-055">
  <p:cSld name="CP-055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530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200" anchor="b" anchorCtr="0"/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Google Shape;36;p8"/>
          <p:cNvSpPr>
            <a:spLocks noGrp="1"/>
          </p:cNvSpPr>
          <p:nvPr>
            <p:ph type="pic" idx="3"/>
          </p:nvPr>
        </p:nvSpPr>
        <p:spPr>
          <a:xfrm>
            <a:off x="648906" y="2407425"/>
            <a:ext cx="2923409" cy="192750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200" anchor="b" anchorCtr="0"/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>
            <a:spLocks noGrp="1"/>
          </p:cNvSpPr>
          <p:nvPr>
            <p:ph type="pic" idx="4"/>
          </p:nvPr>
        </p:nvSpPr>
        <p:spPr>
          <a:xfrm>
            <a:off x="4470400" y="2181013"/>
            <a:ext cx="3251200" cy="237236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200" anchor="b" anchorCtr="0"/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8" name="Google Shape;38;p8"/>
          <p:cNvSpPr>
            <a:spLocks noGrp="1"/>
          </p:cNvSpPr>
          <p:nvPr>
            <p:ph type="pic" idx="5"/>
          </p:nvPr>
        </p:nvSpPr>
        <p:spPr>
          <a:xfrm>
            <a:off x="8619689" y="2407425"/>
            <a:ext cx="2923409" cy="192750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200" anchor="b" anchorCtr="0"/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5B3822-4695-9C46-BCFB-9B9B4CB3EFB6}"/>
              </a:ext>
            </a:extLst>
          </p:cNvPr>
          <p:cNvSpPr txBox="1"/>
          <p:nvPr userDrawn="1"/>
        </p:nvSpPr>
        <p:spPr>
          <a:xfrm>
            <a:off x="22" y="6521450"/>
            <a:ext cx="12191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B83B62-11C5-2E45-94BD-5F508026BF52}" type="slidenum">
              <a:rPr lang="en-US" sz="1400" smtClean="0"/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11255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65" y="314037"/>
            <a:ext cx="9993745" cy="103447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 sz="2000"/>
            </a:lvl2pPr>
            <a:lvl3pPr>
              <a:defRPr sz="2000"/>
            </a:lvl3pPr>
            <a:lvl4pPr marL="1371566" indent="0">
              <a:buFontTx/>
              <a:buNone/>
              <a:defRPr sz="2000"/>
            </a:lvl4pPr>
            <a:lvl5pPr marL="1828755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61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65" y="314037"/>
            <a:ext cx="9993745" cy="10344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451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65" y="314037"/>
            <a:ext cx="9993745" cy="10344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ED5C2D-AC27-004F-BAEC-6D17768F526F}"/>
              </a:ext>
            </a:extLst>
          </p:cNvPr>
          <p:cNvSpPr txBox="1"/>
          <p:nvPr userDrawn="1"/>
        </p:nvSpPr>
        <p:spPr>
          <a:xfrm>
            <a:off x="22" y="6521450"/>
            <a:ext cx="12191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B83B62-11C5-2E45-94BD-5F508026BF52}" type="slidenum">
              <a:rPr lang="en-US" sz="1400" smtClean="0"/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359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631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P-071">
  <p:cSld name="CP-07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>
            <a:spLocks noGrp="1"/>
          </p:cNvSpPr>
          <p:nvPr>
            <p:ph type="pic" idx="2"/>
          </p:nvPr>
        </p:nvSpPr>
        <p:spPr>
          <a:xfrm>
            <a:off x="0" y="1"/>
            <a:ext cx="4368800" cy="215152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200" anchor="b" anchorCtr="0"/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9" name="Google Shape;29;p7"/>
          <p:cNvSpPr>
            <a:spLocks noGrp="1"/>
          </p:cNvSpPr>
          <p:nvPr>
            <p:ph type="pic" idx="3"/>
          </p:nvPr>
        </p:nvSpPr>
        <p:spPr>
          <a:xfrm>
            <a:off x="4511041" y="2"/>
            <a:ext cx="2294967" cy="217163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200" anchor="b" anchorCtr="0"/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>
            <a:spLocks noGrp="1"/>
          </p:cNvSpPr>
          <p:nvPr>
            <p:ph type="pic" idx="4"/>
          </p:nvPr>
        </p:nvSpPr>
        <p:spPr>
          <a:xfrm>
            <a:off x="0" y="4706473"/>
            <a:ext cx="4368800" cy="215152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200" anchor="b" anchorCtr="0"/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1" name="Google Shape;31;p7"/>
          <p:cNvSpPr>
            <a:spLocks noGrp="1"/>
          </p:cNvSpPr>
          <p:nvPr>
            <p:ph type="pic" idx="5"/>
          </p:nvPr>
        </p:nvSpPr>
        <p:spPr>
          <a:xfrm>
            <a:off x="4511041" y="4686362"/>
            <a:ext cx="2294967" cy="217163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200" anchor="b" anchorCtr="0"/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" name="Google Shape;32;p7"/>
          <p:cNvSpPr>
            <a:spLocks noGrp="1"/>
          </p:cNvSpPr>
          <p:nvPr>
            <p:ph type="pic" idx="6"/>
          </p:nvPr>
        </p:nvSpPr>
        <p:spPr>
          <a:xfrm>
            <a:off x="1" y="2343182"/>
            <a:ext cx="2294967" cy="217163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200" anchor="b" anchorCtr="0"/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3" name="Google Shape;33;p7"/>
          <p:cNvSpPr>
            <a:spLocks noGrp="1"/>
          </p:cNvSpPr>
          <p:nvPr>
            <p:ph type="pic" idx="7"/>
          </p:nvPr>
        </p:nvSpPr>
        <p:spPr>
          <a:xfrm>
            <a:off x="2437207" y="2353237"/>
            <a:ext cx="4368800" cy="215152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200" anchor="b" anchorCtr="0"/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024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5BDCB8-75B8-1C4C-B257-A549F481836F}"/>
              </a:ext>
            </a:extLst>
          </p:cNvPr>
          <p:cNvSpPr txBox="1"/>
          <p:nvPr userDrawn="1"/>
        </p:nvSpPr>
        <p:spPr>
          <a:xfrm>
            <a:off x="22" y="6521450"/>
            <a:ext cx="12191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B83B62-11C5-2E45-94BD-5F508026BF52}" type="slidenum">
              <a:rPr lang="en-US" sz="1400" smtClean="0"/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73315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P-01">
  <p:cSld name="CP-01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08F0D2-4F6B-FE46-9E8B-51025F67DCCA}"/>
              </a:ext>
            </a:extLst>
          </p:cNvPr>
          <p:cNvSpPr txBox="1"/>
          <p:nvPr userDrawn="1"/>
        </p:nvSpPr>
        <p:spPr>
          <a:xfrm>
            <a:off x="22" y="6521450"/>
            <a:ext cx="12191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B83B62-11C5-2E45-94BD-5F508026BF52}" type="slidenum">
              <a:rPr lang="en-US" sz="1400" smtClean="0"/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30919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8365" y="1825625"/>
            <a:ext cx="999374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358" y="6176963"/>
            <a:ext cx="1873504" cy="542330"/>
          </a:xfrm>
          <a:prstGeom prst="rect">
            <a:avLst/>
          </a:prstGeom>
        </p:spPr>
      </p:pic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E73E57BA-9904-DC49-8D00-09D42D738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365" y="593725"/>
            <a:ext cx="10689383" cy="390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193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6" r:id="rId2"/>
    <p:sldLayoutId id="2147483658" r:id="rId3"/>
    <p:sldLayoutId id="2147483660" r:id="rId4"/>
    <p:sldLayoutId id="2147483661" r:id="rId5"/>
    <p:sldLayoutId id="2147483662" r:id="rId6"/>
    <p:sldLayoutId id="2147483665" r:id="rId7"/>
    <p:sldLayoutId id="2147483668" r:id="rId8"/>
    <p:sldLayoutId id="2147483666" r:id="rId9"/>
    <p:sldLayoutId id="2147483667" r:id="rId10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bg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b="0" i="0" kern="1200">
          <a:solidFill>
            <a:schemeClr val="accent1"/>
          </a:solidFill>
          <a:latin typeface="Arial" charset="0"/>
          <a:ea typeface="Arial" charset="0"/>
          <a:cs typeface="Arial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accent1"/>
          </a:solidFill>
          <a:latin typeface="Arial" charset="0"/>
          <a:ea typeface="Arial" charset="0"/>
          <a:cs typeface="Arial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accent1"/>
          </a:solidFill>
          <a:latin typeface="Arial" charset="0"/>
          <a:ea typeface="Arial" charset="0"/>
          <a:cs typeface="Arial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accent1"/>
          </a:solidFill>
          <a:latin typeface="Arial" charset="0"/>
          <a:ea typeface="Arial" charset="0"/>
          <a:cs typeface="Arial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accent1"/>
          </a:solidFill>
          <a:latin typeface="Arial" charset="0"/>
          <a:ea typeface="Arial" charset="0"/>
          <a:cs typeface="Arial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38.tiff"/><Relationship Id="rId3" Type="http://schemas.openxmlformats.org/officeDocument/2006/relationships/image" Target="../media/image33.tiff"/><Relationship Id="rId7" Type="http://schemas.openxmlformats.org/officeDocument/2006/relationships/diagramColors" Target="../diagrams/colors1.xml"/><Relationship Id="rId12" Type="http://schemas.openxmlformats.org/officeDocument/2006/relationships/image" Target="../media/image37.tiff"/><Relationship Id="rId17" Type="http://schemas.openxmlformats.org/officeDocument/2006/relationships/image" Target="../media/image42.tiff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1.tif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6.tiff"/><Relationship Id="rId5" Type="http://schemas.openxmlformats.org/officeDocument/2006/relationships/diagramLayout" Target="../diagrams/layout1.xml"/><Relationship Id="rId15" Type="http://schemas.openxmlformats.org/officeDocument/2006/relationships/image" Target="../media/image40.tiff"/><Relationship Id="rId10" Type="http://schemas.openxmlformats.org/officeDocument/2006/relationships/image" Target="../media/image35.tiff"/><Relationship Id="rId4" Type="http://schemas.openxmlformats.org/officeDocument/2006/relationships/diagramData" Target="../diagrams/data1.xml"/><Relationship Id="rId9" Type="http://schemas.openxmlformats.org/officeDocument/2006/relationships/image" Target="../media/image34.tiff"/><Relationship Id="rId14" Type="http://schemas.openxmlformats.org/officeDocument/2006/relationships/image" Target="../media/image39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tiff"/><Relationship Id="rId4" Type="http://schemas.openxmlformats.org/officeDocument/2006/relationships/image" Target="../media/image44.tif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diagramQuickStyle" Target="../diagrams/quickStyle2.xml"/><Relationship Id="rId18" Type="http://schemas.openxmlformats.org/officeDocument/2006/relationships/image" Target="../media/image55.tiff"/><Relationship Id="rId3" Type="http://schemas.openxmlformats.org/officeDocument/2006/relationships/image" Target="../media/image46.tiff"/><Relationship Id="rId21" Type="http://schemas.openxmlformats.org/officeDocument/2006/relationships/image" Target="../media/image58.tiff"/><Relationship Id="rId7" Type="http://schemas.openxmlformats.org/officeDocument/2006/relationships/image" Target="../media/image50.tiff"/><Relationship Id="rId12" Type="http://schemas.openxmlformats.org/officeDocument/2006/relationships/diagramLayout" Target="../diagrams/layout2.xml"/><Relationship Id="rId17" Type="http://schemas.openxmlformats.org/officeDocument/2006/relationships/image" Target="../media/image54.tiff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3.tiff"/><Relationship Id="rId20" Type="http://schemas.openxmlformats.org/officeDocument/2006/relationships/image" Target="../media/image57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tiff"/><Relationship Id="rId11" Type="http://schemas.openxmlformats.org/officeDocument/2006/relationships/diagramData" Target="../diagrams/data2.xml"/><Relationship Id="rId5" Type="http://schemas.openxmlformats.org/officeDocument/2006/relationships/image" Target="../media/image48.tiff"/><Relationship Id="rId15" Type="http://schemas.microsoft.com/office/2007/relationships/diagramDrawing" Target="../diagrams/drawing2.xml"/><Relationship Id="rId23" Type="http://schemas.openxmlformats.org/officeDocument/2006/relationships/image" Target="../media/image60.tiff"/><Relationship Id="rId10" Type="http://schemas.openxmlformats.org/officeDocument/2006/relationships/image" Target="../media/image52.png"/><Relationship Id="rId19" Type="http://schemas.openxmlformats.org/officeDocument/2006/relationships/image" Target="../media/image56.tiff"/><Relationship Id="rId4" Type="http://schemas.openxmlformats.org/officeDocument/2006/relationships/image" Target="../media/image47.tiff"/><Relationship Id="rId9" Type="http://schemas.microsoft.com/office/2007/relationships/hdphoto" Target="../media/hdphoto1.wdp"/><Relationship Id="rId14" Type="http://schemas.openxmlformats.org/officeDocument/2006/relationships/diagramColors" Target="../diagrams/colors2.xml"/><Relationship Id="rId22" Type="http://schemas.openxmlformats.org/officeDocument/2006/relationships/image" Target="../media/image59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3.tiff"/><Relationship Id="rId4" Type="http://schemas.openxmlformats.org/officeDocument/2006/relationships/image" Target="../media/image6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6.svg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10" Type="http://schemas.openxmlformats.org/officeDocument/2006/relationships/image" Target="../media/image74.svg"/><Relationship Id="rId4" Type="http://schemas.openxmlformats.org/officeDocument/2006/relationships/image" Target="../media/image68.svg"/><Relationship Id="rId9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tif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svg"/><Relationship Id="rId3" Type="http://schemas.openxmlformats.org/officeDocument/2006/relationships/image" Target="../media/image78.jpeg"/><Relationship Id="rId7" Type="http://schemas.openxmlformats.org/officeDocument/2006/relationships/image" Target="../media/image82.svg"/><Relationship Id="rId12" Type="http://schemas.openxmlformats.org/officeDocument/2006/relationships/image" Target="../media/image8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11" Type="http://schemas.openxmlformats.org/officeDocument/2006/relationships/image" Target="../media/image86.svg"/><Relationship Id="rId5" Type="http://schemas.openxmlformats.org/officeDocument/2006/relationships/image" Target="../media/image80.svg"/><Relationship Id="rId15" Type="http://schemas.openxmlformats.org/officeDocument/2006/relationships/image" Target="../media/image90.jpe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svg"/><Relationship Id="rId14" Type="http://schemas.openxmlformats.org/officeDocument/2006/relationships/image" Target="../media/image8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4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5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6.png"/><Relationship Id="rId10" Type="http://schemas.openxmlformats.org/officeDocument/2006/relationships/image" Target="../media/image99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jp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jpg"/><Relationship Id="rId11" Type="http://schemas.openxmlformats.org/officeDocument/2006/relationships/image" Target="../media/image15.png"/><Relationship Id="rId5" Type="http://schemas.openxmlformats.org/officeDocument/2006/relationships/image" Target="../media/image9.jp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jp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7" Type="http://schemas.openxmlformats.org/officeDocument/2006/relationships/image" Target="../media/image30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302279"/>
            <a:ext cx="7766936" cy="1646302"/>
          </a:xfrm>
        </p:spPr>
        <p:txBody>
          <a:bodyPr/>
          <a:lstStyle/>
          <a:p>
            <a:r>
              <a:rPr lang="en-US" b="1" dirty="0"/>
              <a:t>Going All-In</a:t>
            </a:r>
            <a:r>
              <a:rPr lang="en-US" dirty="0"/>
              <a:t>: </a:t>
            </a:r>
            <a:r>
              <a:rPr lang="en-US" dirty="0" err="1"/>
              <a:t>Adtalem’s</a:t>
            </a:r>
            <a:r>
              <a:rPr lang="en-US" dirty="0"/>
              <a:t> Cloud Migration Strategy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606312"/>
            <a:ext cx="7766936" cy="4100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March 21</a:t>
            </a:r>
            <a:r>
              <a:rPr lang="en-US" baseline="30000" dirty="0"/>
              <a:t>st</a:t>
            </a:r>
            <a:r>
              <a:rPr lang="en-US" dirty="0"/>
              <a:t>,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8D7D6C-4D6D-4F2B-BFA0-350A9B6B5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66" y="5674115"/>
            <a:ext cx="3095187" cy="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50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624418" y="2"/>
            <a:ext cx="10937924" cy="1469732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 spc="0" baseline="0">
                <a:solidFill>
                  <a:srgbClr val="666666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2667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01941A1-BCD0-4010-9B0C-2687DBA8ED06}"/>
              </a:ext>
            </a:extLst>
          </p:cNvPr>
          <p:cNvSpPr txBox="1">
            <a:spLocks/>
          </p:cNvSpPr>
          <p:nvPr/>
        </p:nvSpPr>
        <p:spPr>
          <a:xfrm>
            <a:off x="1108365" y="314037"/>
            <a:ext cx="7935881" cy="7765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b="0" i="0" kern="120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lnSpc>
                <a:spcPct val="107000"/>
              </a:lnSpc>
              <a:spcBef>
                <a:spcPts val="1200"/>
              </a:spcBef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6EA8B2-DDAD-4746-9131-26D443245DCF}"/>
              </a:ext>
            </a:extLst>
          </p:cNvPr>
          <p:cNvSpPr txBox="1"/>
          <p:nvPr/>
        </p:nvSpPr>
        <p:spPr>
          <a:xfrm>
            <a:off x="1224118" y="560442"/>
            <a:ext cx="3945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BUSINESS CONTEXT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EC77B7-DFEF-C649-88C6-0F10BE05F9E1}"/>
              </a:ext>
            </a:extLst>
          </p:cNvPr>
          <p:cNvSpPr txBox="1"/>
          <p:nvPr/>
        </p:nvSpPr>
        <p:spPr>
          <a:xfrm>
            <a:off x="406400" y="1659467"/>
            <a:ext cx="11379200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Two potential divestiture paths emerged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0CC9E71-DA5A-7D4D-9CAD-DB277EFBDE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053" y="3461480"/>
            <a:ext cx="3635022" cy="2247547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2F2F37EB-E32F-8C49-AED5-52350F60D5AD}"/>
              </a:ext>
            </a:extLst>
          </p:cNvPr>
          <p:cNvGrpSpPr/>
          <p:nvPr/>
        </p:nvGrpSpPr>
        <p:grpSpPr>
          <a:xfrm>
            <a:off x="624418" y="2534029"/>
            <a:ext cx="7238501" cy="3832904"/>
            <a:chOff x="624418" y="2534029"/>
            <a:chExt cx="7238501" cy="3832904"/>
          </a:xfrm>
        </p:grpSpPr>
        <p:sp>
          <p:nvSpPr>
            <p:cNvPr id="21" name="Right Arrow 20">
              <a:extLst>
                <a:ext uri="{FF2B5EF4-FFF2-40B4-BE49-F238E27FC236}">
                  <a16:creationId xmlns:a16="http://schemas.microsoft.com/office/drawing/2014/main" id="{3A50BD30-ED3E-C945-A0BE-5DAC1C09C004}"/>
                </a:ext>
              </a:extLst>
            </p:cNvPr>
            <p:cNvSpPr/>
            <p:nvPr/>
          </p:nvSpPr>
          <p:spPr>
            <a:xfrm>
              <a:off x="5384800" y="3344053"/>
              <a:ext cx="2478119" cy="1250525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Path #1</a:t>
              </a:r>
            </a:p>
          </p:txBody>
        </p:sp>
        <p:graphicFrame>
          <p:nvGraphicFramePr>
            <p:cNvPr id="9" name="Diagram 8">
              <a:extLst>
                <a:ext uri="{FF2B5EF4-FFF2-40B4-BE49-F238E27FC236}">
                  <a16:creationId xmlns:a16="http://schemas.microsoft.com/office/drawing/2014/main" id="{5A1FB7C0-F1DC-9349-ADFC-B1535B03703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02663828"/>
                </p:ext>
              </p:extLst>
            </p:nvPr>
          </p:nvGraphicFramePr>
          <p:xfrm>
            <a:off x="624418" y="2803576"/>
            <a:ext cx="5678311" cy="356335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28" name="Right Arrow 27">
              <a:extLst>
                <a:ext uri="{FF2B5EF4-FFF2-40B4-BE49-F238E27FC236}">
                  <a16:creationId xmlns:a16="http://schemas.microsoft.com/office/drawing/2014/main" id="{80BCEAE4-FBA5-1D4D-8C9A-19AD70E87911}"/>
                </a:ext>
              </a:extLst>
            </p:cNvPr>
            <p:cNvSpPr/>
            <p:nvPr/>
          </p:nvSpPr>
          <p:spPr>
            <a:xfrm>
              <a:off x="6302729" y="5804670"/>
              <a:ext cx="1560190" cy="548785"/>
            </a:xfrm>
            <a:prstGeom prst="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Path #2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E06C15F-A624-D24E-AED6-CADA8F2B1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85583" y="5225428"/>
              <a:ext cx="674184" cy="67418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FDEFB7C-65A4-BC45-8072-6AE1F220E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76913" y="5328356"/>
              <a:ext cx="550068" cy="55006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C51EAC4-937D-B440-B333-AD984F821C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45104" y="3069819"/>
              <a:ext cx="508000" cy="54846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3A6D20E-6613-464B-9A70-9612B37B4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9408" y="2974065"/>
              <a:ext cx="644221" cy="64422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6FE96A7-119E-4B49-A580-B31F2F12A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74383" y="3037866"/>
              <a:ext cx="544377" cy="54437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C674C20-86A0-A84A-8707-EA6F2B892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85583" y="3037866"/>
              <a:ext cx="576633" cy="576633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5F1CF44-0718-7549-A28B-2AFBC2C0C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5870" y="2727465"/>
              <a:ext cx="903980" cy="21805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B8A7001-16A5-DB44-AE98-496E5C70B4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48059" y="2534029"/>
              <a:ext cx="622258" cy="47775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CA638A9-E682-7D4C-BA1D-A2E522231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16511" y="2668116"/>
              <a:ext cx="1053799" cy="3084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5830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624418" y="2"/>
            <a:ext cx="10937924" cy="1469732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 spc="0" baseline="0">
                <a:solidFill>
                  <a:srgbClr val="666666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2667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01941A1-BCD0-4010-9B0C-2687DBA8ED06}"/>
              </a:ext>
            </a:extLst>
          </p:cNvPr>
          <p:cNvSpPr txBox="1">
            <a:spLocks/>
          </p:cNvSpPr>
          <p:nvPr/>
        </p:nvSpPr>
        <p:spPr>
          <a:xfrm>
            <a:off x="1108365" y="314037"/>
            <a:ext cx="7935881" cy="7765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b="0" i="0" kern="120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lnSpc>
                <a:spcPct val="107000"/>
              </a:lnSpc>
              <a:spcBef>
                <a:spcPts val="1200"/>
              </a:spcBef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6EA8B2-DDAD-4746-9131-26D443245DCF}"/>
              </a:ext>
            </a:extLst>
          </p:cNvPr>
          <p:cNvSpPr txBox="1"/>
          <p:nvPr/>
        </p:nvSpPr>
        <p:spPr>
          <a:xfrm>
            <a:off x="1224118" y="560442"/>
            <a:ext cx="3945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BUSINESS CONTEXT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61B36A86-9D28-6448-B412-844BE6C93948}"/>
              </a:ext>
            </a:extLst>
          </p:cNvPr>
          <p:cNvSpPr txBox="1">
            <a:spLocks/>
          </p:cNvSpPr>
          <p:nvPr/>
        </p:nvSpPr>
        <p:spPr>
          <a:xfrm>
            <a:off x="1481815" y="3050822"/>
            <a:ext cx="3017520" cy="82296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609585" rtl="0" eaLnBrk="1" latinLnBrk="0" hangingPunct="1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lang="en-US" sz="2133" b="0" i="0" kern="1200" spc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75727" marR="0" indent="-342900" algn="l" defTabSz="609585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67" b="0" i="0" kern="1200" spc="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31875" indent="-274638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tabLst/>
              <a:defRPr sz="1800" b="0" i="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accent2"/>
                </a:solidFill>
              </a:rPr>
              <a:t>Improve Operations &amp; Reduce Cost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893566A3-8937-1D46-8339-FC6C6204E4DE}"/>
              </a:ext>
            </a:extLst>
          </p:cNvPr>
          <p:cNvSpPr txBox="1">
            <a:spLocks/>
          </p:cNvSpPr>
          <p:nvPr/>
        </p:nvSpPr>
        <p:spPr>
          <a:xfrm>
            <a:off x="7886928" y="3050822"/>
            <a:ext cx="2419825" cy="82296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609585" rtl="0" eaLnBrk="1" latinLnBrk="0" hangingPunct="1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lang="en-US" sz="2133" b="0" i="0" kern="1200" spc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75727" marR="0" indent="-342900" algn="l" defTabSz="609585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67" b="0" i="0" kern="1200" spc="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31875" indent="-274638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tabLst/>
              <a:defRPr sz="1800" b="0" i="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accent2"/>
                </a:solidFill>
              </a:rPr>
              <a:t>Prepare for Global Expansion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0B9DB9-C381-9743-8A12-537E59364A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6766" y="4079915"/>
            <a:ext cx="2822569" cy="20471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8501A4-718A-1745-BD0B-A5563FB571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3951" y="3865373"/>
            <a:ext cx="2354762" cy="22617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AFFFD28-3AA6-8143-A56A-DF9988536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9201" y="4079915"/>
            <a:ext cx="2514197" cy="2199922"/>
          </a:xfrm>
          <a:prstGeom prst="rect">
            <a:avLst/>
          </a:prstGeom>
        </p:spPr>
      </p:pic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C7D7FC44-D8B3-D74C-A735-20EB9CE73C70}"/>
              </a:ext>
            </a:extLst>
          </p:cNvPr>
          <p:cNvSpPr txBox="1">
            <a:spLocks/>
          </p:cNvSpPr>
          <p:nvPr/>
        </p:nvSpPr>
        <p:spPr>
          <a:xfrm>
            <a:off x="5086386" y="3046908"/>
            <a:ext cx="2419825" cy="82296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609585" rtl="0" eaLnBrk="1" latinLnBrk="0" hangingPunct="1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lang="en-US" sz="2133" b="0" i="0" kern="1200" spc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75727" marR="0" indent="-342900" algn="l" defTabSz="609585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67" b="0" i="0" kern="1200" spc="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31875" indent="-274638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tabLst/>
              <a:defRPr sz="1800" b="0" i="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accent1"/>
                </a:solidFill>
              </a:rPr>
              <a:t>Modernize &amp; Drive Innovation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EC77B7-DFEF-C649-88C6-0F10BE05F9E1}"/>
              </a:ext>
            </a:extLst>
          </p:cNvPr>
          <p:cNvSpPr txBox="1"/>
          <p:nvPr/>
        </p:nvSpPr>
        <p:spPr>
          <a:xfrm>
            <a:off x="131909" y="1659467"/>
            <a:ext cx="11913335" cy="95410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Adtalem’s strategic plan for the enterprise called </a:t>
            </a:r>
          </a:p>
          <a:p>
            <a:pPr algn="ctr"/>
            <a:r>
              <a:rPr lang="en-US" sz="2800" b="1" dirty="0">
                <a:solidFill>
                  <a:schemeClr val="accent1"/>
                </a:solidFill>
              </a:rPr>
              <a:t>for IT to do more than just business continuity and divestitures</a:t>
            </a:r>
          </a:p>
        </p:txBody>
      </p:sp>
    </p:spTree>
    <p:extLst>
      <p:ext uri="{BB962C8B-B14F-4D97-AF65-F5344CB8AC3E}">
        <p14:creationId xmlns:p14="http://schemas.microsoft.com/office/powerpoint/2010/main" val="2690301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624418" y="2"/>
            <a:ext cx="10937924" cy="1469732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 spc="0" baseline="0">
                <a:solidFill>
                  <a:srgbClr val="666666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2667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01941A1-BCD0-4010-9B0C-2687DBA8ED06}"/>
              </a:ext>
            </a:extLst>
          </p:cNvPr>
          <p:cNvSpPr txBox="1">
            <a:spLocks/>
          </p:cNvSpPr>
          <p:nvPr/>
        </p:nvSpPr>
        <p:spPr>
          <a:xfrm>
            <a:off x="1108365" y="314037"/>
            <a:ext cx="7935881" cy="7765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b="0" i="0" kern="120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lnSpc>
                <a:spcPct val="107000"/>
              </a:lnSpc>
              <a:spcBef>
                <a:spcPts val="1200"/>
              </a:spcBef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6EA8B2-DDAD-4746-9131-26D443245DCF}"/>
              </a:ext>
            </a:extLst>
          </p:cNvPr>
          <p:cNvSpPr txBox="1"/>
          <p:nvPr/>
        </p:nvSpPr>
        <p:spPr>
          <a:xfrm>
            <a:off x="1224118" y="560442"/>
            <a:ext cx="3945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BUSINESS CONTEXT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8E3A605-BC46-4345-911B-22650E3C2B07}"/>
              </a:ext>
            </a:extLst>
          </p:cNvPr>
          <p:cNvGrpSpPr/>
          <p:nvPr/>
        </p:nvGrpSpPr>
        <p:grpSpPr>
          <a:xfrm>
            <a:off x="6369970" y="2128080"/>
            <a:ext cx="6306560" cy="4729920"/>
            <a:chOff x="6438483" y="1783769"/>
            <a:chExt cx="6306560" cy="4729920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35F2DA8E-8356-844B-A9A3-2958AF084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8483" y="1783769"/>
              <a:ext cx="6306560" cy="472992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F37E085-ED2F-5748-B119-BA1E1A5D6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59420" y="3670409"/>
              <a:ext cx="871784" cy="58185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3D4DE3E-A9BF-FA44-B5DD-080F83413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5687" y="3861014"/>
              <a:ext cx="871784" cy="46212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97FEA98-FBAF-0141-B9A0-562FD1706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16" y="3088905"/>
              <a:ext cx="701908" cy="661469"/>
            </a:xfrm>
            <a:prstGeom prst="rect">
              <a:avLst/>
            </a:prstGeom>
          </p:spPr>
        </p:pic>
        <p:sp>
          <p:nvSpPr>
            <p:cNvPr id="17" name="Google Shape;307;p52">
              <a:extLst>
                <a:ext uri="{FF2B5EF4-FFF2-40B4-BE49-F238E27FC236}">
                  <a16:creationId xmlns:a16="http://schemas.microsoft.com/office/drawing/2014/main" id="{CF169FA2-010A-6D4C-B78D-2B1D589E16AF}"/>
                </a:ext>
              </a:extLst>
            </p:cNvPr>
            <p:cNvSpPr/>
            <p:nvPr/>
          </p:nvSpPr>
          <p:spPr>
            <a:xfrm>
              <a:off x="7776829" y="3715615"/>
              <a:ext cx="730725" cy="132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r>
                <a:rPr lang="en-US" sz="900" b="1" dirty="0">
                  <a:solidFill>
                    <a:schemeClr val="accent1"/>
                  </a:solidFill>
                  <a:latin typeface="Arial" panose="020B0604020202020204" pitchFamily="34" charset="0"/>
                  <a:ea typeface="Century Gothic"/>
                  <a:cs typeface="Arial" panose="020B0604020202020204" pitchFamily="34" charset="0"/>
                  <a:sym typeface="Century Gothic"/>
                </a:rPr>
                <a:t>CONTINUITY</a:t>
              </a:r>
              <a:endParaRPr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307;p52">
              <a:extLst>
                <a:ext uri="{FF2B5EF4-FFF2-40B4-BE49-F238E27FC236}">
                  <a16:creationId xmlns:a16="http://schemas.microsoft.com/office/drawing/2014/main" id="{B56FE060-F6B3-4A47-B940-699F63CA5A16}"/>
                </a:ext>
              </a:extLst>
            </p:cNvPr>
            <p:cNvSpPr/>
            <p:nvPr/>
          </p:nvSpPr>
          <p:spPr>
            <a:xfrm>
              <a:off x="10677633" y="3508749"/>
              <a:ext cx="723813" cy="1375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r>
                <a:rPr lang="en-US" sz="900" b="1" dirty="0">
                  <a:solidFill>
                    <a:schemeClr val="accent1"/>
                  </a:solidFill>
                  <a:latin typeface="Arial" panose="020B0604020202020204" pitchFamily="34" charset="0"/>
                  <a:ea typeface="Century Gothic"/>
                  <a:cs typeface="Arial" panose="020B0604020202020204" pitchFamily="34" charset="0"/>
                  <a:sym typeface="Century Gothic"/>
                </a:rPr>
                <a:t>FLEXIBILITY</a:t>
              </a:r>
              <a:endParaRPr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307;p52">
              <a:extLst>
                <a:ext uri="{FF2B5EF4-FFF2-40B4-BE49-F238E27FC236}">
                  <a16:creationId xmlns:a16="http://schemas.microsoft.com/office/drawing/2014/main" id="{9DAE8F64-5E87-0541-AB7D-44C119DB986F}"/>
                </a:ext>
              </a:extLst>
            </p:cNvPr>
            <p:cNvSpPr/>
            <p:nvPr/>
          </p:nvSpPr>
          <p:spPr>
            <a:xfrm>
              <a:off x="8564993" y="3003045"/>
              <a:ext cx="827027" cy="107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r>
                <a:rPr lang="en-US" sz="900" b="1" dirty="0">
                  <a:solidFill>
                    <a:schemeClr val="accent1"/>
                  </a:solidFill>
                  <a:latin typeface="Arial" panose="020B0604020202020204" pitchFamily="34" charset="0"/>
                  <a:ea typeface="Century Gothic"/>
                  <a:cs typeface="Arial" panose="020B0604020202020204" pitchFamily="34" charset="0"/>
                  <a:sym typeface="Century Gothic"/>
                </a:rPr>
                <a:t>STRATEGY</a:t>
              </a:r>
              <a:endParaRPr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805748F-69ED-E44B-8979-12E1063C0D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84691" y="4694325"/>
              <a:ext cx="828459" cy="56625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FBF8329-6F16-2C46-A4CA-5FB4EBC0F2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923" b="92000" l="9846" r="892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r="6290" b="9991"/>
            <a:stretch/>
          </p:blipFill>
          <p:spPr>
            <a:xfrm>
              <a:off x="10677633" y="4539849"/>
              <a:ext cx="733200" cy="66366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3B42C7D-A19F-064C-BB5F-CA528A1F6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6241" y="3201645"/>
              <a:ext cx="727075" cy="599537"/>
            </a:xfrm>
            <a:prstGeom prst="rect">
              <a:avLst/>
            </a:prstGeom>
          </p:spPr>
        </p:pic>
        <p:sp>
          <p:nvSpPr>
            <p:cNvPr id="26" name="Google Shape;307;p52">
              <a:extLst>
                <a:ext uri="{FF2B5EF4-FFF2-40B4-BE49-F238E27FC236}">
                  <a16:creationId xmlns:a16="http://schemas.microsoft.com/office/drawing/2014/main" id="{A10CDDC8-C3D8-2A4A-AED2-DF28ADD046A7}"/>
                </a:ext>
              </a:extLst>
            </p:cNvPr>
            <p:cNvSpPr/>
            <p:nvPr/>
          </p:nvSpPr>
          <p:spPr>
            <a:xfrm>
              <a:off x="7737238" y="4554902"/>
              <a:ext cx="858418" cy="1072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r>
                <a:rPr lang="en-US" sz="9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entury Gothic"/>
                </a:rPr>
                <a:t>OPERATIONS</a:t>
              </a:r>
              <a:endParaRPr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Google Shape;307;p52">
              <a:extLst>
                <a:ext uri="{FF2B5EF4-FFF2-40B4-BE49-F238E27FC236}">
                  <a16:creationId xmlns:a16="http://schemas.microsoft.com/office/drawing/2014/main" id="{B82E111A-E414-E54A-A7E6-F647B72E9858}"/>
                </a:ext>
              </a:extLst>
            </p:cNvPr>
            <p:cNvSpPr/>
            <p:nvPr/>
          </p:nvSpPr>
          <p:spPr>
            <a:xfrm>
              <a:off x="10776227" y="4440311"/>
              <a:ext cx="757036" cy="1504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r>
                <a:rPr lang="en-US" sz="9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entury Gothic"/>
                </a:rPr>
                <a:t>EXPANSION</a:t>
              </a:r>
              <a:endParaRPr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Google Shape;307;p52">
              <a:extLst>
                <a:ext uri="{FF2B5EF4-FFF2-40B4-BE49-F238E27FC236}">
                  <a16:creationId xmlns:a16="http://schemas.microsoft.com/office/drawing/2014/main" id="{89F693DB-4212-704E-99E8-1071681A1F84}"/>
                </a:ext>
              </a:extLst>
            </p:cNvPr>
            <p:cNvSpPr/>
            <p:nvPr/>
          </p:nvSpPr>
          <p:spPr>
            <a:xfrm>
              <a:off x="9806774" y="3063262"/>
              <a:ext cx="843148" cy="2767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r>
                <a:rPr lang="en-US" sz="9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entury Gothic"/>
                </a:rPr>
                <a:t>AGILITY &amp; </a:t>
              </a:r>
            </a:p>
            <a:p>
              <a:r>
                <a:rPr lang="en-US" sz="9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entury Gothic"/>
                </a:rPr>
                <a:t>INNOVATION</a:t>
              </a:r>
              <a:endParaRPr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8465703-7F74-ED4C-BAF4-64663916B922}"/>
              </a:ext>
            </a:extLst>
          </p:cNvPr>
          <p:cNvGrpSpPr/>
          <p:nvPr/>
        </p:nvGrpSpPr>
        <p:grpSpPr>
          <a:xfrm>
            <a:off x="2525061" y="3630894"/>
            <a:ext cx="4555050" cy="2732345"/>
            <a:chOff x="624418" y="2534029"/>
            <a:chExt cx="7238501" cy="3832904"/>
          </a:xfrm>
        </p:grpSpPr>
        <p:sp>
          <p:nvSpPr>
            <p:cNvPr id="32" name="Right Arrow 31">
              <a:extLst>
                <a:ext uri="{FF2B5EF4-FFF2-40B4-BE49-F238E27FC236}">
                  <a16:creationId xmlns:a16="http://schemas.microsoft.com/office/drawing/2014/main" id="{9BEDAE65-E46C-664B-8D78-DB8EE7B56453}"/>
                </a:ext>
              </a:extLst>
            </p:cNvPr>
            <p:cNvSpPr/>
            <p:nvPr/>
          </p:nvSpPr>
          <p:spPr>
            <a:xfrm>
              <a:off x="5384800" y="3344053"/>
              <a:ext cx="2478119" cy="1250525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Path #1</a:t>
              </a:r>
            </a:p>
          </p:txBody>
        </p:sp>
        <p:graphicFrame>
          <p:nvGraphicFramePr>
            <p:cNvPr id="33" name="Diagram 32">
              <a:extLst>
                <a:ext uri="{FF2B5EF4-FFF2-40B4-BE49-F238E27FC236}">
                  <a16:creationId xmlns:a16="http://schemas.microsoft.com/office/drawing/2014/main" id="{A887253F-A976-954E-8AB8-70439BC0E9F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84697036"/>
                </p:ext>
              </p:extLst>
            </p:nvPr>
          </p:nvGraphicFramePr>
          <p:xfrm>
            <a:off x="624418" y="2803576"/>
            <a:ext cx="5678311" cy="356335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1" r:lo="rId12" r:qs="rId13" r:cs="rId14"/>
            </a:graphicData>
          </a:graphic>
        </p:graphicFrame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B2E4A9F-E528-6643-823C-3C2AC50AA3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45104" y="3069819"/>
              <a:ext cx="508000" cy="548467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69D0589-BECE-1D40-ADA2-95D833750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9408" y="2974065"/>
              <a:ext cx="644221" cy="644221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B6A9EE22-C9C7-154F-9715-4DD68B4EF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74383" y="3037866"/>
              <a:ext cx="544377" cy="544377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D4A9A340-4316-3D4B-B50B-B9EF3D3E7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85583" y="3037866"/>
              <a:ext cx="576633" cy="576633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C0FF63FB-1DCE-894A-8AAA-1BBF2403B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5870" y="2727465"/>
              <a:ext cx="903980" cy="21805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28EDFA4-3F2F-BC45-81A3-85050C0C7D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48059" y="2534029"/>
              <a:ext cx="622258" cy="477756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7C221D5-FDA8-A442-A5F5-B0FE09365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16511" y="2668116"/>
              <a:ext cx="1053799" cy="308429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2C7213AE-17E5-584D-9D82-1D8609B859DC}"/>
              </a:ext>
            </a:extLst>
          </p:cNvPr>
          <p:cNvSpPr txBox="1"/>
          <p:nvPr/>
        </p:nvSpPr>
        <p:spPr>
          <a:xfrm>
            <a:off x="299796" y="1659467"/>
            <a:ext cx="11745448" cy="95410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We chose the more difficult and risky divestiture path in the short-term</a:t>
            </a:r>
          </a:p>
          <a:p>
            <a:pPr algn="ctr"/>
            <a:r>
              <a:rPr lang="en-US" sz="2800" b="1" dirty="0">
                <a:solidFill>
                  <a:schemeClr val="accent1"/>
                </a:solidFill>
              </a:rPr>
              <a:t>To achieve strategic capabilities for the long-term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637C6AF-ADC7-9841-8F7D-B2296D1EF48B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796" y="2665917"/>
            <a:ext cx="3145745" cy="197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80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D88698D-9A16-884B-B436-EBA6E20E6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“We are going to do this the right way”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17101" y="3039112"/>
            <a:ext cx="43611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13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Partnered with Integrator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ylinder 9">
            <a:extLst>
              <a:ext uri="{FF2B5EF4-FFF2-40B4-BE49-F238E27FC236}">
                <a16:creationId xmlns:a16="http://schemas.microsoft.com/office/drawing/2014/main" id="{15C55EF2-639F-4071-9431-17B8A9DAE846}"/>
              </a:ext>
            </a:extLst>
          </p:cNvPr>
          <p:cNvSpPr/>
          <p:nvPr/>
        </p:nvSpPr>
        <p:spPr>
          <a:xfrm>
            <a:off x="9403790" y="3465787"/>
            <a:ext cx="1338730" cy="1425109"/>
          </a:xfrm>
          <a:prstGeom prst="can">
            <a:avLst>
              <a:gd name="adj" fmla="val 27139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13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Refactor</a:t>
            </a:r>
          </a:p>
        </p:txBody>
      </p:sp>
      <p:sp>
        <p:nvSpPr>
          <p:cNvPr id="11" name="Cylinder 10">
            <a:extLst>
              <a:ext uri="{FF2B5EF4-FFF2-40B4-BE49-F238E27FC236}">
                <a16:creationId xmlns:a16="http://schemas.microsoft.com/office/drawing/2014/main" id="{625A4DF2-3E1C-43B4-87F8-269B92C00722}"/>
              </a:ext>
            </a:extLst>
          </p:cNvPr>
          <p:cNvSpPr/>
          <p:nvPr/>
        </p:nvSpPr>
        <p:spPr>
          <a:xfrm>
            <a:off x="7516029" y="3314611"/>
            <a:ext cx="1811471" cy="1520025"/>
          </a:xfrm>
          <a:prstGeom prst="can">
            <a:avLst>
              <a:gd name="adj" fmla="val 27139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13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Repurchase</a:t>
            </a:r>
          </a:p>
        </p:txBody>
      </p:sp>
      <p:sp>
        <p:nvSpPr>
          <p:cNvPr id="12" name="Cylinder 11">
            <a:extLst>
              <a:ext uri="{FF2B5EF4-FFF2-40B4-BE49-F238E27FC236}">
                <a16:creationId xmlns:a16="http://schemas.microsoft.com/office/drawing/2014/main" id="{B979A528-A336-45AA-B98F-54932A5E1621}"/>
              </a:ext>
            </a:extLst>
          </p:cNvPr>
          <p:cNvSpPr/>
          <p:nvPr/>
        </p:nvSpPr>
        <p:spPr>
          <a:xfrm>
            <a:off x="10895100" y="3589810"/>
            <a:ext cx="1061094" cy="982265"/>
          </a:xfrm>
          <a:prstGeom prst="can">
            <a:avLst>
              <a:gd name="adj" fmla="val 27139"/>
            </a:avLst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Retain</a:t>
            </a:r>
          </a:p>
        </p:txBody>
      </p:sp>
      <p:sp>
        <p:nvSpPr>
          <p:cNvPr id="13" name="Cylinder 12">
            <a:extLst>
              <a:ext uri="{FF2B5EF4-FFF2-40B4-BE49-F238E27FC236}">
                <a16:creationId xmlns:a16="http://schemas.microsoft.com/office/drawing/2014/main" id="{B6906552-6B75-4CD8-BBC3-39F73153D74E}"/>
              </a:ext>
            </a:extLst>
          </p:cNvPr>
          <p:cNvSpPr/>
          <p:nvPr/>
        </p:nvSpPr>
        <p:spPr>
          <a:xfrm>
            <a:off x="10353617" y="4496433"/>
            <a:ext cx="1338730" cy="1425109"/>
          </a:xfrm>
          <a:prstGeom prst="can">
            <a:avLst>
              <a:gd name="adj" fmla="val 27139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Retire</a:t>
            </a:r>
          </a:p>
        </p:txBody>
      </p:sp>
      <p:sp>
        <p:nvSpPr>
          <p:cNvPr id="14" name="Cylinder 13">
            <a:extLst>
              <a:ext uri="{FF2B5EF4-FFF2-40B4-BE49-F238E27FC236}">
                <a16:creationId xmlns:a16="http://schemas.microsoft.com/office/drawing/2014/main" id="{3469FFA0-39C1-4E7D-9BDD-E9877E0A2DF4}"/>
              </a:ext>
            </a:extLst>
          </p:cNvPr>
          <p:cNvSpPr/>
          <p:nvPr/>
        </p:nvSpPr>
        <p:spPr>
          <a:xfrm>
            <a:off x="7978588" y="4669286"/>
            <a:ext cx="1895738" cy="1801547"/>
          </a:xfrm>
          <a:prstGeom prst="can">
            <a:avLst>
              <a:gd name="adj" fmla="val 27139"/>
            </a:avLst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Rehost</a:t>
            </a:r>
          </a:p>
        </p:txBody>
      </p:sp>
      <p:sp>
        <p:nvSpPr>
          <p:cNvPr id="6" name="Cylinder 5">
            <a:extLst>
              <a:ext uri="{FF2B5EF4-FFF2-40B4-BE49-F238E27FC236}">
                <a16:creationId xmlns:a16="http://schemas.microsoft.com/office/drawing/2014/main" id="{5CFF99C7-5B42-494F-BF33-A6BDE3D2F9B0}"/>
              </a:ext>
            </a:extLst>
          </p:cNvPr>
          <p:cNvSpPr/>
          <p:nvPr/>
        </p:nvSpPr>
        <p:spPr>
          <a:xfrm>
            <a:off x="5996799" y="3787783"/>
            <a:ext cx="1602889" cy="1801547"/>
          </a:xfrm>
          <a:prstGeom prst="can">
            <a:avLst>
              <a:gd name="adj" fmla="val 27139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Replatform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4870F7-A68E-4C2C-B68E-E3EFE1AD52D5}"/>
              </a:ext>
            </a:extLst>
          </p:cNvPr>
          <p:cNvSpPr/>
          <p:nvPr/>
        </p:nvSpPr>
        <p:spPr>
          <a:xfrm>
            <a:off x="5996799" y="2762867"/>
            <a:ext cx="59593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Conducted a 6R’s analysis</a:t>
            </a:r>
          </a:p>
        </p:txBody>
      </p:sp>
      <p:pic>
        <p:nvPicPr>
          <p:cNvPr id="16" name="Graphic 15" descr="Head with gears">
            <a:extLst>
              <a:ext uri="{FF2B5EF4-FFF2-40B4-BE49-F238E27FC236}">
                <a16:creationId xmlns:a16="http://schemas.microsoft.com/office/drawing/2014/main" id="{C474CD38-DB71-4118-8DEB-D0B4C0C74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7721" y="2572610"/>
            <a:ext cx="1491432" cy="14914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466C0C1-4B87-FE41-A01A-587E14EA75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365" y="4890896"/>
            <a:ext cx="3519280" cy="176676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72F35C7-330D-5344-A847-BD33D4236E8D}"/>
              </a:ext>
            </a:extLst>
          </p:cNvPr>
          <p:cNvSpPr txBox="1"/>
          <p:nvPr/>
        </p:nvSpPr>
        <p:spPr>
          <a:xfrm>
            <a:off x="299796" y="1659467"/>
            <a:ext cx="11745448" cy="95410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Given new technologies &amp; accelerated timelines, we selected proven partners and followed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207539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en-US" dirty="0"/>
              <a:t>“We started to fail…  fast.”</a:t>
            </a:r>
            <a:endParaRPr lang="en-US" dirty="0">
              <a:latin typeface="Helvetica Neue" panose="020B0604020202020204" charset="0"/>
              <a:cs typeface="Helvetica" panose="020B06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6EAD558-4E43-4ACF-9E6D-03BE654F607A}"/>
              </a:ext>
            </a:extLst>
          </p:cNvPr>
          <p:cNvSpPr/>
          <p:nvPr/>
        </p:nvSpPr>
        <p:spPr>
          <a:xfrm rot="252616">
            <a:off x="541233" y="2827915"/>
            <a:ext cx="9868665" cy="3238504"/>
          </a:xfrm>
          <a:custGeom>
            <a:avLst/>
            <a:gdLst>
              <a:gd name="connsiteX0" fmla="*/ 0 w 10252038"/>
              <a:gd name="connsiteY0" fmla="*/ 4111367 h 4434245"/>
              <a:gd name="connsiteX1" fmla="*/ 1570616 w 10252038"/>
              <a:gd name="connsiteY1" fmla="*/ 3627273 h 4434245"/>
              <a:gd name="connsiteX2" fmla="*/ 2969110 w 10252038"/>
              <a:gd name="connsiteY2" fmla="*/ 432252 h 4434245"/>
              <a:gd name="connsiteX3" fmla="*/ 5034579 w 10252038"/>
              <a:gd name="connsiteY3" fmla="*/ 432252 h 4434245"/>
              <a:gd name="connsiteX4" fmla="*/ 7433534 w 10252038"/>
              <a:gd name="connsiteY4" fmla="*/ 4143640 h 4434245"/>
              <a:gd name="connsiteX5" fmla="*/ 10252038 w 10252038"/>
              <a:gd name="connsiteY5" fmla="*/ 3917730 h 4434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52038" h="4434245">
                <a:moveTo>
                  <a:pt x="0" y="4111367"/>
                </a:moveTo>
                <a:cubicBezTo>
                  <a:pt x="537882" y="4175913"/>
                  <a:pt x="1075764" y="4240459"/>
                  <a:pt x="1570616" y="3627273"/>
                </a:cubicBezTo>
                <a:cubicBezTo>
                  <a:pt x="2065468" y="3014087"/>
                  <a:pt x="2391783" y="964756"/>
                  <a:pt x="2969110" y="432252"/>
                </a:cubicBezTo>
                <a:cubicBezTo>
                  <a:pt x="3546437" y="-100252"/>
                  <a:pt x="4290508" y="-186313"/>
                  <a:pt x="5034579" y="432252"/>
                </a:cubicBezTo>
                <a:cubicBezTo>
                  <a:pt x="5778650" y="1050817"/>
                  <a:pt x="6563957" y="3562727"/>
                  <a:pt x="7433534" y="4143640"/>
                </a:cubicBezTo>
                <a:cubicBezTo>
                  <a:pt x="8303111" y="4724553"/>
                  <a:pt x="9277574" y="4321141"/>
                  <a:pt x="10252038" y="3917730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492980-21D9-475B-9A2F-EBA92B42B797}"/>
              </a:ext>
            </a:extLst>
          </p:cNvPr>
          <p:cNvSpPr/>
          <p:nvPr/>
        </p:nvSpPr>
        <p:spPr>
          <a:xfrm>
            <a:off x="3285220" y="3007774"/>
            <a:ext cx="20869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Architecture Started Failing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DC4C47-8EA1-4E5E-83B8-367F61620C5F}"/>
              </a:ext>
            </a:extLst>
          </p:cNvPr>
          <p:cNvSpPr/>
          <p:nvPr/>
        </p:nvSpPr>
        <p:spPr>
          <a:xfrm>
            <a:off x="-214126" y="4510090"/>
            <a:ext cx="20869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Migrate 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15% -20%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2B78C3-B381-4C61-B45B-ADBE5B0F8422}"/>
              </a:ext>
            </a:extLst>
          </p:cNvPr>
          <p:cNvSpPr/>
          <p:nvPr/>
        </p:nvSpPr>
        <p:spPr>
          <a:xfrm>
            <a:off x="7487547" y="4447167"/>
            <a:ext cx="20869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Lost Application Team Confidence</a:t>
            </a:r>
          </a:p>
        </p:txBody>
      </p:sp>
      <p:pic>
        <p:nvPicPr>
          <p:cNvPr id="6146" name="Picture 2" descr="Image result for service outage">
            <a:extLst>
              <a:ext uri="{FF2B5EF4-FFF2-40B4-BE49-F238E27FC236}">
                <a16:creationId xmlns:a16="http://schemas.microsoft.com/office/drawing/2014/main" id="{AEA3DB39-E319-4F56-B925-C31655BE1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426" y="4200763"/>
            <a:ext cx="1128569" cy="73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phic 9" descr="Power">
            <a:extLst>
              <a:ext uri="{FF2B5EF4-FFF2-40B4-BE49-F238E27FC236}">
                <a16:creationId xmlns:a16="http://schemas.microsoft.com/office/drawing/2014/main" id="{F40E4325-36D5-48C9-B619-52DAB6D504D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55037" y="5165397"/>
            <a:ext cx="904260" cy="9042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D17DB2-A2A6-984D-B898-B4AB16291898}"/>
              </a:ext>
            </a:extLst>
          </p:cNvPr>
          <p:cNvSpPr txBox="1"/>
          <p:nvPr/>
        </p:nvSpPr>
        <p:spPr>
          <a:xfrm>
            <a:off x="299796" y="1659467"/>
            <a:ext cx="11745448" cy="95410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Even though we said we were going to do the right things, </a:t>
            </a:r>
          </a:p>
          <a:p>
            <a:pPr algn="ctr"/>
            <a:r>
              <a:rPr lang="en-US" sz="2800" b="1" dirty="0">
                <a:solidFill>
                  <a:schemeClr val="accent1"/>
                </a:solidFill>
              </a:rPr>
              <a:t>we still encountered problems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6F326F-7860-ED43-9D10-A529105997F4}"/>
              </a:ext>
            </a:extLst>
          </p:cNvPr>
          <p:cNvSpPr/>
          <p:nvPr/>
        </p:nvSpPr>
        <p:spPr>
          <a:xfrm>
            <a:off x="10014532" y="3847002"/>
            <a:ext cx="20869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 Pillar Reboot of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</a:p>
        </p:txBody>
      </p:sp>
    </p:spTree>
    <p:extLst>
      <p:ext uri="{BB962C8B-B14F-4D97-AF65-F5344CB8AC3E}">
        <p14:creationId xmlns:p14="http://schemas.microsoft.com/office/powerpoint/2010/main" val="298297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8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Reboot: Four Keys to Success</a:t>
            </a: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8B9FA7-290C-0547-B5E6-44A25953285D}"/>
              </a:ext>
            </a:extLst>
          </p:cNvPr>
          <p:cNvGrpSpPr/>
          <p:nvPr/>
        </p:nvGrpSpPr>
        <p:grpSpPr>
          <a:xfrm>
            <a:off x="805310" y="2845789"/>
            <a:ext cx="2505076" cy="1868507"/>
            <a:chOff x="805310" y="2845789"/>
            <a:chExt cx="2505076" cy="1868507"/>
          </a:xfrm>
        </p:grpSpPr>
        <p:pic>
          <p:nvPicPr>
            <p:cNvPr id="13" name="Graphic 12" descr="Bank">
              <a:extLst>
                <a:ext uri="{FF2B5EF4-FFF2-40B4-BE49-F238E27FC236}">
                  <a16:creationId xmlns:a16="http://schemas.microsoft.com/office/drawing/2014/main" id="{69E76A78-4A38-484F-BFE4-0F625E147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00648" y="2845789"/>
              <a:ext cx="914400" cy="9144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4B568B5-BFCF-8546-B862-A52F0B66BAC2}"/>
                </a:ext>
              </a:extLst>
            </p:cNvPr>
            <p:cNvSpPr/>
            <p:nvPr/>
          </p:nvSpPr>
          <p:spPr>
            <a:xfrm>
              <a:off x="805310" y="3760189"/>
              <a:ext cx="25050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938" lvl="1" algn="ctr"/>
              <a:r>
                <a:rPr lang="en-US" sz="2800" dirty="0">
                  <a:solidFill>
                    <a:srgbClr val="0013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Native Architecture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BAA5809-C963-D049-824A-BA73DF4C98A3}"/>
              </a:ext>
            </a:extLst>
          </p:cNvPr>
          <p:cNvGrpSpPr/>
          <p:nvPr/>
        </p:nvGrpSpPr>
        <p:grpSpPr>
          <a:xfrm>
            <a:off x="8968235" y="2845789"/>
            <a:ext cx="1838325" cy="1868506"/>
            <a:chOff x="8968235" y="2845789"/>
            <a:chExt cx="1838325" cy="1868506"/>
          </a:xfrm>
        </p:grpSpPr>
        <p:pic>
          <p:nvPicPr>
            <p:cNvPr id="10" name="Graphic 9" descr="Blackboard">
              <a:extLst>
                <a:ext uri="{FF2B5EF4-FFF2-40B4-BE49-F238E27FC236}">
                  <a16:creationId xmlns:a16="http://schemas.microsoft.com/office/drawing/2014/main" id="{F8A0837E-2250-4913-96EF-65AD1F8E3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30198" y="2845789"/>
              <a:ext cx="914400" cy="91440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048ED14-1FAD-AA4E-9FA8-BDE975700E92}"/>
                </a:ext>
              </a:extLst>
            </p:cNvPr>
            <p:cNvSpPr/>
            <p:nvPr/>
          </p:nvSpPr>
          <p:spPr>
            <a:xfrm>
              <a:off x="8968235" y="3760188"/>
              <a:ext cx="183832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938" lvl="1" algn="ctr"/>
              <a:r>
                <a:rPr lang="en-US" sz="2800" dirty="0">
                  <a:solidFill>
                    <a:srgbClr val="0013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Educating Teams</a:t>
              </a:r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30FAC5F-1868-C640-B5FB-F40F36702E73}"/>
              </a:ext>
            </a:extLst>
          </p:cNvPr>
          <p:cNvGrpSpPr/>
          <p:nvPr/>
        </p:nvGrpSpPr>
        <p:grpSpPr>
          <a:xfrm>
            <a:off x="3477036" y="2845789"/>
            <a:ext cx="2401798" cy="1868507"/>
            <a:chOff x="3381074" y="2845789"/>
            <a:chExt cx="2401798" cy="1868507"/>
          </a:xfrm>
        </p:grpSpPr>
        <p:pic>
          <p:nvPicPr>
            <p:cNvPr id="4" name="Graphic 3" descr="Handshake">
              <a:extLst>
                <a:ext uri="{FF2B5EF4-FFF2-40B4-BE49-F238E27FC236}">
                  <a16:creationId xmlns:a16="http://schemas.microsoft.com/office/drawing/2014/main" id="{AEC46270-F426-4476-849B-423D672E5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124773" y="2845789"/>
              <a:ext cx="914400" cy="9144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1769E1-5E09-6F40-8649-0726836848CD}"/>
                </a:ext>
              </a:extLst>
            </p:cNvPr>
            <p:cNvSpPr/>
            <p:nvPr/>
          </p:nvSpPr>
          <p:spPr>
            <a:xfrm>
              <a:off x="3381074" y="3760189"/>
              <a:ext cx="240179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sz="2800" dirty="0">
                  <a:solidFill>
                    <a:srgbClr val="0013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Partnering with AWS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F280747-9DBD-4544-B0FD-A9EB85D87BAB}"/>
              </a:ext>
            </a:extLst>
          </p:cNvPr>
          <p:cNvGrpSpPr/>
          <p:nvPr/>
        </p:nvGrpSpPr>
        <p:grpSpPr>
          <a:xfrm>
            <a:off x="6045484" y="2845789"/>
            <a:ext cx="2756100" cy="1868506"/>
            <a:chOff x="5899498" y="2845789"/>
            <a:chExt cx="2756100" cy="1868506"/>
          </a:xfrm>
        </p:grpSpPr>
        <p:pic>
          <p:nvPicPr>
            <p:cNvPr id="8" name="Graphic 7" descr="Playbook">
              <a:extLst>
                <a:ext uri="{FF2B5EF4-FFF2-40B4-BE49-F238E27FC236}">
                  <a16:creationId xmlns:a16="http://schemas.microsoft.com/office/drawing/2014/main" id="{92612434-1C43-42FE-9FF4-2A8DD1F2A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820348" y="2845789"/>
              <a:ext cx="914400" cy="91440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31CAE9B-E2D2-3C44-9D4D-C0116DB02980}"/>
                </a:ext>
              </a:extLst>
            </p:cNvPr>
            <p:cNvSpPr/>
            <p:nvPr/>
          </p:nvSpPr>
          <p:spPr>
            <a:xfrm>
              <a:off x="5899498" y="3760188"/>
              <a:ext cx="27561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sz="2800" dirty="0">
                  <a:solidFill>
                    <a:srgbClr val="0013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Planning &amp; Commitment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706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424290"/>
            <a:ext cx="12192000" cy="7289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133F"/>
                </a:solidFill>
              </a:rPr>
              <a:t>Native Architecture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24418" y="2"/>
            <a:ext cx="10937924" cy="1469732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 spc="0" baseline="0">
                <a:solidFill>
                  <a:srgbClr val="666666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2667" dirty="0"/>
          </a:p>
        </p:txBody>
      </p:sp>
      <p:pic>
        <p:nvPicPr>
          <p:cNvPr id="6" name="Graphic 5" descr="Bank">
            <a:extLst>
              <a:ext uri="{FF2B5EF4-FFF2-40B4-BE49-F238E27FC236}">
                <a16:creationId xmlns:a16="http://schemas.microsoft.com/office/drawing/2014/main" id="{06E07989-B6F4-400F-8C05-D5CE618E0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78602" y="2559215"/>
            <a:ext cx="1229556" cy="122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39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roup 209"/>
          <p:cNvGrpSpPr/>
          <p:nvPr/>
        </p:nvGrpSpPr>
        <p:grpSpPr>
          <a:xfrm>
            <a:off x="10089310" y="4145494"/>
            <a:ext cx="1782432" cy="613184"/>
            <a:chOff x="8114186" y="5553848"/>
            <a:chExt cx="1782432" cy="760599"/>
          </a:xfrm>
        </p:grpSpPr>
        <p:grpSp>
          <p:nvGrpSpPr>
            <p:cNvPr id="215" name="Group 214"/>
            <p:cNvGrpSpPr/>
            <p:nvPr/>
          </p:nvGrpSpPr>
          <p:grpSpPr>
            <a:xfrm>
              <a:off x="8117595" y="5651799"/>
              <a:ext cx="1779023" cy="548441"/>
              <a:chOff x="8362911" y="4438073"/>
              <a:chExt cx="1779023" cy="548441"/>
            </a:xfrm>
          </p:grpSpPr>
          <p:sp>
            <p:nvSpPr>
              <p:cNvPr id="221" name="Shape 526"/>
              <p:cNvSpPr/>
              <p:nvPr/>
            </p:nvSpPr>
            <p:spPr>
              <a:xfrm>
                <a:off x="8362911" y="4438073"/>
                <a:ext cx="1779023" cy="548441"/>
              </a:xfrm>
              <a:prstGeom prst="roundRect">
                <a:avLst>
                  <a:gd name="adj" fmla="val 9818"/>
                </a:avLst>
              </a:prstGeom>
              <a:noFill/>
              <a:ln w="9525" cap="flat" cmpd="sng">
                <a:solidFill>
                  <a:srgbClr val="36363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lvl="1" algn="ctr"/>
                <a:r>
                  <a:rPr lang="en-US" sz="1600" b="1" i="0" u="none" strike="noStrike" cap="none" baseline="0" dirty="0">
                    <a:solidFill>
                      <a:srgbClr val="363636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VPCs</a:t>
                </a:r>
                <a:endParaRPr sz="1600" b="1" i="0" u="none" strike="noStrike" cap="none" baseline="0" dirty="0">
                  <a:solidFill>
                    <a:srgbClr val="363636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23" name="TextBox 222"/>
              <p:cNvSpPr txBox="1"/>
              <p:nvPr/>
            </p:nvSpPr>
            <p:spPr>
              <a:xfrm>
                <a:off x="9023812" y="4524651"/>
                <a:ext cx="184731" cy="419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20" name="Picture 10" descr="http://upload.wikimedia.org/wikipedia/commons/thumb/5/5c/AWS_Simple_Icons_AWS_Cloud.svg/2000px-AWS_Simple_Icons_AWS_Cloud.svg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72" t="22049" r="13749" b="16866"/>
            <a:stretch/>
          </p:blipFill>
          <p:spPr bwMode="auto">
            <a:xfrm>
              <a:off x="8114186" y="5553848"/>
              <a:ext cx="757924" cy="760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47E384-1186-A248-9263-0F5BF66C2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692" y="1758461"/>
            <a:ext cx="3759385" cy="60250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Traditional Traffic Flow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en-US" dirty="0"/>
              <a:t>Architect Fail:  Planned for a legacy flow</a:t>
            </a:r>
          </a:p>
        </p:txBody>
      </p:sp>
      <p:cxnSp>
        <p:nvCxnSpPr>
          <p:cNvPr id="123" name="Straight Connector 122"/>
          <p:cNvCxnSpPr>
            <a:cxnSpLocks/>
            <a:stCxn id="64" idx="1"/>
            <a:endCxn id="148" idx="3"/>
          </p:cNvCxnSpPr>
          <p:nvPr/>
        </p:nvCxnSpPr>
        <p:spPr>
          <a:xfrm flipH="1" flipV="1">
            <a:off x="8091846" y="4600096"/>
            <a:ext cx="2000873" cy="435922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cxnSpLocks/>
            <a:stCxn id="148" idx="1"/>
            <a:endCxn id="228" idx="3"/>
          </p:cNvCxnSpPr>
          <p:nvPr/>
        </p:nvCxnSpPr>
        <p:spPr>
          <a:xfrm flipH="1">
            <a:off x="5123321" y="4600096"/>
            <a:ext cx="1511568" cy="56715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Rectangle 147"/>
          <p:cNvSpPr/>
          <p:nvPr/>
        </p:nvSpPr>
        <p:spPr>
          <a:xfrm>
            <a:off x="6634889" y="4123929"/>
            <a:ext cx="1456957" cy="952334"/>
          </a:xfrm>
          <a:prstGeom prst="rect">
            <a:avLst/>
          </a:prstGeom>
          <a:noFill/>
          <a:ln w="12700">
            <a:solidFill>
              <a:srgbClr val="00133F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457174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Access Point</a:t>
            </a:r>
          </a:p>
        </p:txBody>
      </p:sp>
      <p:cxnSp>
        <p:nvCxnSpPr>
          <p:cNvPr id="158" name="Straight Connector 157"/>
          <p:cNvCxnSpPr>
            <a:cxnSpLocks/>
            <a:stCxn id="148" idx="1"/>
            <a:endCxn id="10" idx="3"/>
          </p:cNvCxnSpPr>
          <p:nvPr/>
        </p:nvCxnSpPr>
        <p:spPr>
          <a:xfrm flipH="1" flipV="1">
            <a:off x="5111468" y="4008499"/>
            <a:ext cx="1523421" cy="591597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6211016" y="2375678"/>
            <a:ext cx="1152353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4"/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</a:t>
            </a:r>
          </a:p>
        </p:txBody>
      </p:sp>
      <p:sp>
        <p:nvSpPr>
          <p:cNvPr id="186" name="AutoShape 34" descr="Image result for google cloud"/>
          <p:cNvSpPr>
            <a:spLocks noChangeAspect="1" noChangeArrowheads="1"/>
          </p:cNvSpPr>
          <p:nvPr/>
        </p:nvSpPr>
        <p:spPr bwMode="auto">
          <a:xfrm>
            <a:off x="6917707" y="34364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1" name="Group 190"/>
          <p:cNvGrpSpPr/>
          <p:nvPr/>
        </p:nvGrpSpPr>
        <p:grpSpPr>
          <a:xfrm>
            <a:off x="9979784" y="2776179"/>
            <a:ext cx="1855630" cy="525030"/>
            <a:chOff x="9707166" y="1517939"/>
            <a:chExt cx="1855630" cy="525030"/>
          </a:xfrm>
        </p:grpSpPr>
        <p:grpSp>
          <p:nvGrpSpPr>
            <p:cNvPr id="192" name="Group 191"/>
            <p:cNvGrpSpPr/>
            <p:nvPr/>
          </p:nvGrpSpPr>
          <p:grpSpPr>
            <a:xfrm>
              <a:off x="9783773" y="1521966"/>
              <a:ext cx="1779023" cy="521003"/>
              <a:chOff x="9840022" y="4483006"/>
              <a:chExt cx="1779023" cy="521003"/>
            </a:xfrm>
          </p:grpSpPr>
          <p:pic>
            <p:nvPicPr>
              <p:cNvPr id="194" name="Picture 30" descr="Image result for saas icon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3098" y="4510540"/>
                <a:ext cx="773067" cy="4578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5" name="Shape 529"/>
              <p:cNvSpPr/>
              <p:nvPr/>
            </p:nvSpPr>
            <p:spPr>
              <a:xfrm>
                <a:off x="9840022" y="4483006"/>
                <a:ext cx="1779023" cy="521003"/>
              </a:xfrm>
              <a:prstGeom prst="roundRect">
                <a:avLst>
                  <a:gd name="adj" fmla="val 9818"/>
                </a:avLst>
              </a:prstGeom>
              <a:noFill/>
              <a:ln w="9525" cap="flat" cmpd="sng">
                <a:solidFill>
                  <a:srgbClr val="36363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baseline="0" dirty="0">
                  <a:solidFill>
                    <a:srgbClr val="363636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193" name="TextBox 192"/>
            <p:cNvSpPr txBox="1"/>
            <p:nvPr/>
          </p:nvSpPr>
          <p:spPr>
            <a:xfrm>
              <a:off x="9707166" y="1517939"/>
              <a:ext cx="10118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SAAS</a:t>
              </a:r>
            </a:p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Providers</a:t>
              </a:r>
            </a:p>
          </p:txBody>
        </p:sp>
      </p:grpSp>
      <p:sp>
        <p:nvSpPr>
          <p:cNvPr id="8" name="Cloud 7"/>
          <p:cNvSpPr/>
          <p:nvPr/>
        </p:nvSpPr>
        <p:spPr>
          <a:xfrm>
            <a:off x="6547160" y="2118475"/>
            <a:ext cx="1651365" cy="821860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002900" y="3688942"/>
            <a:ext cx="1108568" cy="63911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Learning Facility</a:t>
            </a:r>
          </a:p>
        </p:txBody>
      </p:sp>
      <p:sp>
        <p:nvSpPr>
          <p:cNvPr id="228" name="Rounded Rectangle 227"/>
          <p:cNvSpPr/>
          <p:nvPr/>
        </p:nvSpPr>
        <p:spPr>
          <a:xfrm>
            <a:off x="4002900" y="4840608"/>
            <a:ext cx="1120421" cy="65329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ATGE HQ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9" name="Rounded Rectangle 228"/>
          <p:cNvSpPr/>
          <p:nvPr/>
        </p:nvSpPr>
        <p:spPr>
          <a:xfrm>
            <a:off x="3989139" y="2210109"/>
            <a:ext cx="1136090" cy="60250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Mobile User</a:t>
            </a:r>
          </a:p>
        </p:txBody>
      </p:sp>
      <p:cxnSp>
        <p:nvCxnSpPr>
          <p:cNvPr id="230" name="Straight Connector 229"/>
          <p:cNvCxnSpPr>
            <a:stCxn id="8" idx="2"/>
            <a:endCxn id="229" idx="3"/>
          </p:cNvCxnSpPr>
          <p:nvPr/>
        </p:nvCxnSpPr>
        <p:spPr>
          <a:xfrm flipH="1" flipV="1">
            <a:off x="5125229" y="2511360"/>
            <a:ext cx="1427053" cy="18045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>
            <a:cxnSpLocks/>
            <a:endCxn id="8" idx="0"/>
          </p:cNvCxnSpPr>
          <p:nvPr/>
        </p:nvCxnSpPr>
        <p:spPr>
          <a:xfrm flipH="1" flipV="1">
            <a:off x="8197149" y="2529405"/>
            <a:ext cx="1629808" cy="571799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>
            <a:stCxn id="148" idx="0"/>
            <a:endCxn id="8" idx="1"/>
          </p:cNvCxnSpPr>
          <p:nvPr/>
        </p:nvCxnSpPr>
        <p:spPr>
          <a:xfrm flipV="1">
            <a:off x="7363368" y="2939460"/>
            <a:ext cx="9475" cy="1184469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>
            <a:cxnSpLocks/>
            <a:stCxn id="221" idx="1"/>
            <a:endCxn id="148" idx="3"/>
          </p:cNvCxnSpPr>
          <p:nvPr/>
        </p:nvCxnSpPr>
        <p:spPr>
          <a:xfrm flipH="1">
            <a:off x="8091846" y="4445534"/>
            <a:ext cx="2000873" cy="154562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>
            <a:cxnSpLocks/>
            <a:endCxn id="148" idx="3"/>
          </p:cNvCxnSpPr>
          <p:nvPr/>
        </p:nvCxnSpPr>
        <p:spPr>
          <a:xfrm flipH="1">
            <a:off x="8091846" y="3091778"/>
            <a:ext cx="1735112" cy="150831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9272796" y="2384217"/>
            <a:ext cx="546690" cy="4497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" name="Freeform 3"/>
          <p:cNvSpPr/>
          <p:nvPr/>
        </p:nvSpPr>
        <p:spPr>
          <a:xfrm>
            <a:off x="5185680" y="2437997"/>
            <a:ext cx="4814803" cy="2202655"/>
          </a:xfrm>
          <a:custGeom>
            <a:avLst/>
            <a:gdLst>
              <a:gd name="connsiteX0" fmla="*/ 0 w 4643252"/>
              <a:gd name="connsiteY0" fmla="*/ 161007 h 2809204"/>
              <a:gd name="connsiteX1" fmla="*/ 1698172 w 4643252"/>
              <a:gd name="connsiteY1" fmla="*/ 220384 h 2809204"/>
              <a:gd name="connsiteX2" fmla="*/ 3230089 w 4643252"/>
              <a:gd name="connsiteY2" fmla="*/ 2298565 h 2809204"/>
              <a:gd name="connsiteX3" fmla="*/ 4643252 w 4643252"/>
              <a:gd name="connsiteY3" fmla="*/ 2809204 h 280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3252" h="2809204">
                <a:moveTo>
                  <a:pt x="0" y="161007"/>
                </a:moveTo>
                <a:cubicBezTo>
                  <a:pt x="579912" y="12565"/>
                  <a:pt x="1159824" y="-135876"/>
                  <a:pt x="1698172" y="220384"/>
                </a:cubicBezTo>
                <a:cubicBezTo>
                  <a:pt x="2236520" y="576644"/>
                  <a:pt x="2739242" y="1867095"/>
                  <a:pt x="3230089" y="2298565"/>
                </a:cubicBezTo>
                <a:cubicBezTo>
                  <a:pt x="3720936" y="2730035"/>
                  <a:pt x="4182094" y="2769619"/>
                  <a:pt x="4643252" y="2809204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202308" y="2168473"/>
            <a:ext cx="4536374" cy="798510"/>
          </a:xfrm>
          <a:custGeom>
            <a:avLst/>
            <a:gdLst>
              <a:gd name="connsiteX0" fmla="*/ 0 w 4536374"/>
              <a:gd name="connsiteY0" fmla="*/ 180992 h 798509"/>
              <a:gd name="connsiteX1" fmla="*/ 2434442 w 4536374"/>
              <a:gd name="connsiteY1" fmla="*/ 38488 h 798509"/>
              <a:gd name="connsiteX2" fmla="*/ 4536374 w 4536374"/>
              <a:gd name="connsiteY2" fmla="*/ 798509 h 798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36374" h="798509">
                <a:moveTo>
                  <a:pt x="0" y="180992"/>
                </a:moveTo>
                <a:cubicBezTo>
                  <a:pt x="839190" y="58280"/>
                  <a:pt x="1678380" y="-64432"/>
                  <a:pt x="2434442" y="38488"/>
                </a:cubicBezTo>
                <a:cubicBezTo>
                  <a:pt x="3190504" y="141407"/>
                  <a:pt x="3863439" y="469958"/>
                  <a:pt x="4536374" y="798509"/>
                </a:cubicBezTo>
              </a:path>
            </a:pathLst>
          </a:custGeom>
          <a:noFill/>
          <a:ln w="28575">
            <a:solidFill>
              <a:schemeClr val="accent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Freeform 3">
            <a:extLst>
              <a:ext uri="{FF2B5EF4-FFF2-40B4-BE49-F238E27FC236}">
                <a16:creationId xmlns:a16="http://schemas.microsoft.com/office/drawing/2014/main" id="{EB7C0BAB-0EE6-4458-A300-1BD4AE262D0F}"/>
              </a:ext>
            </a:extLst>
          </p:cNvPr>
          <p:cNvSpPr/>
          <p:nvPr/>
        </p:nvSpPr>
        <p:spPr>
          <a:xfrm>
            <a:off x="5197035" y="2509142"/>
            <a:ext cx="4816533" cy="2567121"/>
          </a:xfrm>
          <a:custGeom>
            <a:avLst/>
            <a:gdLst>
              <a:gd name="connsiteX0" fmla="*/ 0 w 4643252"/>
              <a:gd name="connsiteY0" fmla="*/ 161007 h 2809204"/>
              <a:gd name="connsiteX1" fmla="*/ 1698172 w 4643252"/>
              <a:gd name="connsiteY1" fmla="*/ 220384 h 2809204"/>
              <a:gd name="connsiteX2" fmla="*/ 3230089 w 4643252"/>
              <a:gd name="connsiteY2" fmla="*/ 2298565 h 2809204"/>
              <a:gd name="connsiteX3" fmla="*/ 4643252 w 4643252"/>
              <a:gd name="connsiteY3" fmla="*/ 2809204 h 280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3252" h="2809204">
                <a:moveTo>
                  <a:pt x="0" y="161007"/>
                </a:moveTo>
                <a:cubicBezTo>
                  <a:pt x="579912" y="12565"/>
                  <a:pt x="1159824" y="-135876"/>
                  <a:pt x="1698172" y="220384"/>
                </a:cubicBezTo>
                <a:cubicBezTo>
                  <a:pt x="2236520" y="576644"/>
                  <a:pt x="2739242" y="1867095"/>
                  <a:pt x="3230089" y="2298565"/>
                </a:cubicBezTo>
                <a:cubicBezTo>
                  <a:pt x="3720936" y="2730035"/>
                  <a:pt x="4182094" y="2769619"/>
                  <a:pt x="4643252" y="2809204"/>
                </a:cubicBezTo>
              </a:path>
            </a:pathLst>
          </a:custGeom>
          <a:noFill/>
          <a:ln w="28575">
            <a:solidFill>
              <a:schemeClr val="accent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Shape 529">
            <a:extLst>
              <a:ext uri="{FF2B5EF4-FFF2-40B4-BE49-F238E27FC236}">
                <a16:creationId xmlns:a16="http://schemas.microsoft.com/office/drawing/2014/main" id="{53CB5E09-5F50-4D9E-9EEE-4643223CAD5E}"/>
              </a:ext>
            </a:extLst>
          </p:cNvPr>
          <p:cNvSpPr/>
          <p:nvPr/>
        </p:nvSpPr>
        <p:spPr>
          <a:xfrm>
            <a:off x="10092719" y="4814945"/>
            <a:ext cx="1779023" cy="442145"/>
          </a:xfrm>
          <a:prstGeom prst="roundRect">
            <a:avLst>
              <a:gd name="adj" fmla="val 9818"/>
            </a:avLst>
          </a:prstGeom>
          <a:noFill/>
          <a:ln w="9525" cap="flat" cmpd="sng">
            <a:solidFill>
              <a:srgbClr val="36363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baseline="0" dirty="0">
                <a:solidFill>
                  <a:srgbClr val="36363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Datacenter</a:t>
            </a:r>
            <a:endParaRPr sz="1600" b="1" i="0" u="none" strike="noStrike" cap="none" baseline="0" dirty="0">
              <a:solidFill>
                <a:srgbClr val="363636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3F262E7-85A5-41EF-8297-567BF16CE8B9}"/>
              </a:ext>
            </a:extLst>
          </p:cNvPr>
          <p:cNvSpPr/>
          <p:nvPr/>
        </p:nvSpPr>
        <p:spPr>
          <a:xfrm>
            <a:off x="9508568" y="3909181"/>
            <a:ext cx="546690" cy="4497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3" name="Freeform 5">
            <a:extLst>
              <a:ext uri="{FF2B5EF4-FFF2-40B4-BE49-F238E27FC236}">
                <a16:creationId xmlns:a16="http://schemas.microsoft.com/office/drawing/2014/main" id="{E6328BEB-0E5B-47EC-8301-E60A46C9BAC1}"/>
              </a:ext>
            </a:extLst>
          </p:cNvPr>
          <p:cNvSpPr/>
          <p:nvPr/>
        </p:nvSpPr>
        <p:spPr>
          <a:xfrm rot="10420000">
            <a:off x="5298253" y="4588146"/>
            <a:ext cx="4536374" cy="798510"/>
          </a:xfrm>
          <a:custGeom>
            <a:avLst/>
            <a:gdLst>
              <a:gd name="connsiteX0" fmla="*/ 0 w 4536374"/>
              <a:gd name="connsiteY0" fmla="*/ 180992 h 798509"/>
              <a:gd name="connsiteX1" fmla="*/ 2434442 w 4536374"/>
              <a:gd name="connsiteY1" fmla="*/ 38488 h 798509"/>
              <a:gd name="connsiteX2" fmla="*/ 4536374 w 4536374"/>
              <a:gd name="connsiteY2" fmla="*/ 798509 h 798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36374" h="798509">
                <a:moveTo>
                  <a:pt x="0" y="180992"/>
                </a:moveTo>
                <a:cubicBezTo>
                  <a:pt x="839190" y="58280"/>
                  <a:pt x="1678380" y="-64432"/>
                  <a:pt x="2434442" y="38488"/>
                </a:cubicBezTo>
                <a:cubicBezTo>
                  <a:pt x="3190504" y="141407"/>
                  <a:pt x="3863439" y="469958"/>
                  <a:pt x="4536374" y="798509"/>
                </a:cubicBezTo>
              </a:path>
            </a:pathLst>
          </a:custGeom>
          <a:noFill/>
          <a:ln w="28575">
            <a:solidFill>
              <a:schemeClr val="accent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9840288" y="5147408"/>
            <a:ext cx="546690" cy="4497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5" name="Oval 54"/>
          <p:cNvSpPr/>
          <p:nvPr/>
        </p:nvSpPr>
        <p:spPr>
          <a:xfrm>
            <a:off x="6312823" y="4842943"/>
            <a:ext cx="546690" cy="4497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EFC57F-55C1-478D-A592-7370E4A993BF}"/>
              </a:ext>
            </a:extLst>
          </p:cNvPr>
          <p:cNvSpPr/>
          <p:nvPr/>
        </p:nvSpPr>
        <p:spPr>
          <a:xfrm>
            <a:off x="222691" y="4415430"/>
            <a:ext cx="33102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3.   Created hardware constraints.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D74CE2-18FB-4504-905D-C2F75A4EFF24}"/>
              </a:ext>
            </a:extLst>
          </p:cNvPr>
          <p:cNvSpPr/>
          <p:nvPr/>
        </p:nvSpPr>
        <p:spPr>
          <a:xfrm>
            <a:off x="183833" y="2851991"/>
            <a:ext cx="34730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2.   Treated AWS like a traditional DC.</a:t>
            </a:r>
          </a:p>
        </p:txBody>
      </p:sp>
    </p:spTree>
    <p:extLst>
      <p:ext uri="{BB962C8B-B14F-4D97-AF65-F5344CB8AC3E}">
        <p14:creationId xmlns:p14="http://schemas.microsoft.com/office/powerpoint/2010/main" val="406378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7" grpId="0" animBg="1"/>
      <p:bldP spid="4" grpId="0" animBg="1"/>
      <p:bldP spid="6" grpId="0" animBg="1"/>
      <p:bldP spid="58" grpId="0" animBg="1"/>
      <p:bldP spid="72" grpId="0" animBg="1"/>
      <p:bldP spid="73" grpId="0" animBg="1"/>
      <p:bldP spid="48" grpId="0" animBg="1"/>
      <p:bldP spid="55" grpId="0" animBg="1"/>
      <p:bldP spid="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roup 209"/>
          <p:cNvGrpSpPr/>
          <p:nvPr/>
        </p:nvGrpSpPr>
        <p:grpSpPr>
          <a:xfrm>
            <a:off x="9809507" y="3670947"/>
            <a:ext cx="1782432" cy="689904"/>
            <a:chOff x="8114186" y="5553848"/>
            <a:chExt cx="1782432" cy="760599"/>
          </a:xfrm>
        </p:grpSpPr>
        <p:grpSp>
          <p:nvGrpSpPr>
            <p:cNvPr id="215" name="Group 214"/>
            <p:cNvGrpSpPr/>
            <p:nvPr/>
          </p:nvGrpSpPr>
          <p:grpSpPr>
            <a:xfrm>
              <a:off x="8117595" y="5651799"/>
              <a:ext cx="1779023" cy="548441"/>
              <a:chOff x="8362911" y="4438073"/>
              <a:chExt cx="1779023" cy="548441"/>
            </a:xfrm>
          </p:grpSpPr>
          <p:sp>
            <p:nvSpPr>
              <p:cNvPr id="221" name="Shape 526"/>
              <p:cNvSpPr/>
              <p:nvPr/>
            </p:nvSpPr>
            <p:spPr>
              <a:xfrm>
                <a:off x="8362911" y="4438073"/>
                <a:ext cx="1779023" cy="548441"/>
              </a:xfrm>
              <a:prstGeom prst="roundRect">
                <a:avLst>
                  <a:gd name="adj" fmla="val 9818"/>
                </a:avLst>
              </a:prstGeom>
              <a:noFill/>
              <a:ln w="9525" cap="flat" cmpd="sng">
                <a:solidFill>
                  <a:srgbClr val="36363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lvl="1" algn="ctr"/>
                <a:r>
                  <a:rPr lang="en-US" sz="1400" b="1" i="0" u="none" strike="noStrike" cap="none" baseline="0" dirty="0">
                    <a:solidFill>
                      <a:srgbClr val="363636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VPCs</a:t>
                </a:r>
                <a:endParaRPr sz="1400" b="1" i="0" u="none" strike="noStrike" cap="none" baseline="0" dirty="0">
                  <a:solidFill>
                    <a:srgbClr val="363636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23" name="TextBox 222"/>
              <p:cNvSpPr txBox="1"/>
              <p:nvPr/>
            </p:nvSpPr>
            <p:spPr>
              <a:xfrm>
                <a:off x="9023812" y="4524651"/>
                <a:ext cx="184731" cy="339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20" name="Picture 10" descr="http://upload.wikimedia.org/wikipedia/commons/thumb/5/5c/AWS_Simple_Icons_AWS_Cloud.svg/2000px-AWS_Simple_Icons_AWS_Cloud.svg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72" t="22049" r="13749" b="16866"/>
            <a:stretch/>
          </p:blipFill>
          <p:spPr bwMode="auto">
            <a:xfrm>
              <a:off x="8114186" y="5553848"/>
              <a:ext cx="757924" cy="760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F1524DE-ED1F-DE44-A255-C6F229810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12" y="1710268"/>
            <a:ext cx="3451834" cy="4495748"/>
          </a:xfrm>
        </p:spPr>
        <p:txBody>
          <a:bodyPr/>
          <a:lstStyle/>
          <a:p>
            <a:r>
              <a:rPr lang="en-US" sz="2400" b="1" dirty="0"/>
              <a:t>Customer Access</a:t>
            </a:r>
          </a:p>
          <a:p>
            <a:r>
              <a:rPr lang="en-US" sz="2400" dirty="0"/>
              <a:t>“North Bound”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b="1" dirty="0"/>
              <a:t>Administrative Access</a:t>
            </a:r>
          </a:p>
          <a:p>
            <a:r>
              <a:rPr lang="en-US" sz="2400" dirty="0"/>
              <a:t>“South Bound”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North Bound vs. South Bound</a:t>
            </a:r>
            <a:endParaRPr lang="en-US" dirty="0"/>
          </a:p>
        </p:txBody>
      </p:sp>
      <p:cxnSp>
        <p:nvCxnSpPr>
          <p:cNvPr id="125" name="Straight Connector 124"/>
          <p:cNvCxnSpPr>
            <a:cxnSpLocks/>
            <a:stCxn id="148" idx="1"/>
            <a:endCxn id="228" idx="3"/>
          </p:cNvCxnSpPr>
          <p:nvPr/>
        </p:nvCxnSpPr>
        <p:spPr>
          <a:xfrm flipH="1">
            <a:off x="4923296" y="4482269"/>
            <a:ext cx="1511568" cy="684985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cxnSpLocks/>
            <a:stCxn id="148" idx="1"/>
            <a:endCxn id="10" idx="3"/>
          </p:cNvCxnSpPr>
          <p:nvPr/>
        </p:nvCxnSpPr>
        <p:spPr>
          <a:xfrm flipH="1" flipV="1">
            <a:off x="4911443" y="4008499"/>
            <a:ext cx="1523421" cy="47377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1" name="Group 190"/>
          <p:cNvGrpSpPr/>
          <p:nvPr/>
        </p:nvGrpSpPr>
        <p:grpSpPr>
          <a:xfrm>
            <a:off x="9720630" y="2795143"/>
            <a:ext cx="1855630" cy="525030"/>
            <a:chOff x="9707166" y="1517939"/>
            <a:chExt cx="1855630" cy="525030"/>
          </a:xfrm>
        </p:grpSpPr>
        <p:grpSp>
          <p:nvGrpSpPr>
            <p:cNvPr id="192" name="Group 191"/>
            <p:cNvGrpSpPr/>
            <p:nvPr/>
          </p:nvGrpSpPr>
          <p:grpSpPr>
            <a:xfrm>
              <a:off x="9783773" y="1521966"/>
              <a:ext cx="1779023" cy="521003"/>
              <a:chOff x="9840022" y="4483006"/>
              <a:chExt cx="1779023" cy="521003"/>
            </a:xfrm>
          </p:grpSpPr>
          <p:pic>
            <p:nvPicPr>
              <p:cNvPr id="194" name="Picture 30" descr="Image result for saas icon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3098" y="4510540"/>
                <a:ext cx="773067" cy="4578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5" name="Shape 529"/>
              <p:cNvSpPr/>
              <p:nvPr/>
            </p:nvSpPr>
            <p:spPr>
              <a:xfrm>
                <a:off x="9840022" y="4483006"/>
                <a:ext cx="1779023" cy="521003"/>
              </a:xfrm>
              <a:prstGeom prst="roundRect">
                <a:avLst>
                  <a:gd name="adj" fmla="val 9818"/>
                </a:avLst>
              </a:prstGeom>
              <a:noFill/>
              <a:ln w="9525" cap="flat" cmpd="sng">
                <a:solidFill>
                  <a:srgbClr val="36363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baseline="0" dirty="0">
                  <a:solidFill>
                    <a:srgbClr val="363636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193" name="TextBox 192"/>
            <p:cNvSpPr txBox="1"/>
            <p:nvPr/>
          </p:nvSpPr>
          <p:spPr>
            <a:xfrm>
              <a:off x="9707166" y="1517939"/>
              <a:ext cx="10118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SAAS</a:t>
              </a:r>
            </a:p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Providers</a:t>
              </a:r>
            </a:p>
          </p:txBody>
        </p:sp>
      </p:grpSp>
      <p:sp>
        <p:nvSpPr>
          <p:cNvPr id="8" name="Cloud 7"/>
          <p:cNvSpPr/>
          <p:nvPr/>
        </p:nvSpPr>
        <p:spPr>
          <a:xfrm>
            <a:off x="6347135" y="2118475"/>
            <a:ext cx="1651365" cy="821860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02875" y="3688942"/>
            <a:ext cx="1108568" cy="63911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Learning Facility</a:t>
            </a:r>
          </a:p>
        </p:txBody>
      </p:sp>
      <p:sp>
        <p:nvSpPr>
          <p:cNvPr id="228" name="Rounded Rectangle 227"/>
          <p:cNvSpPr/>
          <p:nvPr/>
        </p:nvSpPr>
        <p:spPr>
          <a:xfrm>
            <a:off x="3802875" y="4840608"/>
            <a:ext cx="1120421" cy="65329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ATGE HQ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9" name="Rounded Rectangle 228"/>
          <p:cNvSpPr/>
          <p:nvPr/>
        </p:nvSpPr>
        <p:spPr>
          <a:xfrm>
            <a:off x="3789114" y="2210110"/>
            <a:ext cx="1136090" cy="60250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Mobile User</a:t>
            </a:r>
          </a:p>
        </p:txBody>
      </p:sp>
      <p:cxnSp>
        <p:nvCxnSpPr>
          <p:cNvPr id="230" name="Straight Connector 229"/>
          <p:cNvCxnSpPr>
            <a:stCxn id="8" idx="2"/>
            <a:endCxn id="229" idx="3"/>
          </p:cNvCxnSpPr>
          <p:nvPr/>
        </p:nvCxnSpPr>
        <p:spPr>
          <a:xfrm flipH="1" flipV="1">
            <a:off x="4938965" y="2514178"/>
            <a:ext cx="1413292" cy="15227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>
            <a:cxnSpLocks/>
            <a:endCxn id="8" idx="0"/>
          </p:cNvCxnSpPr>
          <p:nvPr/>
        </p:nvCxnSpPr>
        <p:spPr>
          <a:xfrm flipH="1" flipV="1">
            <a:off x="7997124" y="2529405"/>
            <a:ext cx="1629808" cy="569206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>
            <a:cxnSpLocks/>
            <a:stCxn id="148" idx="0"/>
            <a:endCxn id="8" idx="1"/>
          </p:cNvCxnSpPr>
          <p:nvPr/>
        </p:nvCxnSpPr>
        <p:spPr>
          <a:xfrm flipV="1">
            <a:off x="7163343" y="2939460"/>
            <a:ext cx="9475" cy="1184469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>
            <a:cxnSpLocks/>
            <a:stCxn id="221" idx="1"/>
            <a:endCxn id="148" idx="3"/>
          </p:cNvCxnSpPr>
          <p:nvPr/>
        </p:nvCxnSpPr>
        <p:spPr>
          <a:xfrm flipH="1">
            <a:off x="7891821" y="4008527"/>
            <a:ext cx="1921095" cy="473742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>
            <a:cxnSpLocks/>
            <a:endCxn id="148" idx="3"/>
          </p:cNvCxnSpPr>
          <p:nvPr/>
        </p:nvCxnSpPr>
        <p:spPr>
          <a:xfrm flipH="1">
            <a:off x="7891821" y="3098611"/>
            <a:ext cx="1735112" cy="138365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5020112" y="2078883"/>
            <a:ext cx="4976411" cy="1626496"/>
          </a:xfrm>
          <a:custGeom>
            <a:avLst/>
            <a:gdLst>
              <a:gd name="connsiteX0" fmla="*/ 0 w 4536374"/>
              <a:gd name="connsiteY0" fmla="*/ 180992 h 798509"/>
              <a:gd name="connsiteX1" fmla="*/ 2434442 w 4536374"/>
              <a:gd name="connsiteY1" fmla="*/ 38488 h 798509"/>
              <a:gd name="connsiteX2" fmla="*/ 4536374 w 4536374"/>
              <a:gd name="connsiteY2" fmla="*/ 798509 h 798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36374" h="798509">
                <a:moveTo>
                  <a:pt x="0" y="180992"/>
                </a:moveTo>
                <a:cubicBezTo>
                  <a:pt x="839190" y="58280"/>
                  <a:pt x="1678380" y="-64432"/>
                  <a:pt x="2434442" y="38488"/>
                </a:cubicBezTo>
                <a:cubicBezTo>
                  <a:pt x="3190504" y="141407"/>
                  <a:pt x="3863439" y="469958"/>
                  <a:pt x="4536374" y="798509"/>
                </a:cubicBezTo>
              </a:path>
            </a:pathLst>
          </a:custGeom>
          <a:noFill/>
          <a:ln w="28575">
            <a:solidFill>
              <a:schemeClr val="accent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3">
            <a:extLst>
              <a:ext uri="{FF2B5EF4-FFF2-40B4-BE49-F238E27FC236}">
                <a16:creationId xmlns:a16="http://schemas.microsoft.com/office/drawing/2014/main" id="{EB7C0BAB-0EE6-4458-A300-1BD4AE262D0F}"/>
              </a:ext>
            </a:extLst>
          </p:cNvPr>
          <p:cNvSpPr/>
          <p:nvPr/>
        </p:nvSpPr>
        <p:spPr>
          <a:xfrm flipV="1">
            <a:off x="4915857" y="3903710"/>
            <a:ext cx="4802533" cy="1396716"/>
          </a:xfrm>
          <a:custGeom>
            <a:avLst/>
            <a:gdLst>
              <a:gd name="connsiteX0" fmla="*/ 0 w 4643252"/>
              <a:gd name="connsiteY0" fmla="*/ 161007 h 2809204"/>
              <a:gd name="connsiteX1" fmla="*/ 1698172 w 4643252"/>
              <a:gd name="connsiteY1" fmla="*/ 220384 h 2809204"/>
              <a:gd name="connsiteX2" fmla="*/ 3230089 w 4643252"/>
              <a:gd name="connsiteY2" fmla="*/ 2298565 h 2809204"/>
              <a:gd name="connsiteX3" fmla="*/ 4643252 w 4643252"/>
              <a:gd name="connsiteY3" fmla="*/ 2809204 h 280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3252" h="2809204">
                <a:moveTo>
                  <a:pt x="0" y="161007"/>
                </a:moveTo>
                <a:cubicBezTo>
                  <a:pt x="579912" y="12565"/>
                  <a:pt x="1159824" y="-135876"/>
                  <a:pt x="1698172" y="220384"/>
                </a:cubicBezTo>
                <a:cubicBezTo>
                  <a:pt x="2236520" y="576644"/>
                  <a:pt x="2739242" y="1867095"/>
                  <a:pt x="3230089" y="2298565"/>
                </a:cubicBezTo>
                <a:cubicBezTo>
                  <a:pt x="3720936" y="2730035"/>
                  <a:pt x="4182094" y="2769619"/>
                  <a:pt x="4643252" y="2809204"/>
                </a:cubicBezTo>
              </a:path>
            </a:pathLst>
          </a:custGeom>
          <a:noFill/>
          <a:ln w="28575">
            <a:solidFill>
              <a:schemeClr val="accent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F8CB67-4582-49AE-9543-F2E88E6D41DC}"/>
              </a:ext>
            </a:extLst>
          </p:cNvPr>
          <p:cNvSpPr/>
          <p:nvPr/>
        </p:nvSpPr>
        <p:spPr>
          <a:xfrm rot="20926033">
            <a:off x="5824761" y="5291405"/>
            <a:ext cx="12202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South Bound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C3D8E6D-30E9-48CB-BED4-7BC491C96B39}"/>
              </a:ext>
            </a:extLst>
          </p:cNvPr>
          <p:cNvSpPr/>
          <p:nvPr/>
        </p:nvSpPr>
        <p:spPr>
          <a:xfrm rot="1873350">
            <a:off x="8000693" y="2258365"/>
            <a:ext cx="14223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North Bound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6434864" y="4123929"/>
            <a:ext cx="1456957" cy="716679"/>
          </a:xfrm>
          <a:prstGeom prst="rect">
            <a:avLst/>
          </a:prstGeom>
          <a:solidFill>
            <a:schemeClr val="lt1"/>
          </a:solidFill>
          <a:ln w="12700">
            <a:solidFill>
              <a:srgbClr val="00133F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4"/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Access Point</a:t>
            </a:r>
          </a:p>
        </p:txBody>
      </p:sp>
    </p:spTree>
    <p:extLst>
      <p:ext uri="{BB962C8B-B14F-4D97-AF65-F5344CB8AC3E}">
        <p14:creationId xmlns:p14="http://schemas.microsoft.com/office/powerpoint/2010/main" val="213261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" y="3440808"/>
            <a:ext cx="12192000" cy="7289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133F"/>
                </a:solidFill>
              </a:rPr>
              <a:t>Partnering with AWS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24418" y="2"/>
            <a:ext cx="10937924" cy="1469732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 spc="0" baseline="0">
                <a:solidFill>
                  <a:srgbClr val="666666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2667" dirty="0"/>
          </a:p>
        </p:txBody>
      </p:sp>
      <p:pic>
        <p:nvPicPr>
          <p:cNvPr id="6" name="Graphic 5" descr="Handshake">
            <a:extLst>
              <a:ext uri="{FF2B5EF4-FFF2-40B4-BE49-F238E27FC236}">
                <a16:creationId xmlns:a16="http://schemas.microsoft.com/office/drawing/2014/main" id="{CF6E5581-0914-45CF-A730-0585A22EE4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22091" y="2746129"/>
            <a:ext cx="1142578" cy="114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91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4A5ABAB-602B-334A-ACCE-A7B928C16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8397" y="1652058"/>
            <a:ext cx="9675069" cy="4325357"/>
          </a:xfrm>
        </p:spPr>
        <p:txBody>
          <a:bodyPr/>
          <a:lstStyle/>
          <a:p>
            <a:pPr>
              <a:buNone/>
            </a:pPr>
            <a:r>
              <a:rPr lang="en-US" sz="2800" b="1" dirty="0"/>
              <a:t>Chris Nash</a:t>
            </a:r>
          </a:p>
          <a:p>
            <a:pPr>
              <a:buNone/>
            </a:pPr>
            <a:r>
              <a:rPr lang="en-US" dirty="0"/>
              <a:t>Senior Vice President &amp; Chief Information Officer for Adtalem Global Education</a:t>
            </a:r>
          </a:p>
          <a:p>
            <a:pPr>
              <a:buNone/>
            </a:pPr>
            <a:r>
              <a:rPr lang="en-US" dirty="0"/>
              <a:t>Board of Trustees for Chamberlain University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r>
              <a:rPr lang="en-US" sz="2800" b="1" dirty="0"/>
              <a:t>Dennis Harding</a:t>
            </a:r>
          </a:p>
          <a:p>
            <a:pPr>
              <a:buNone/>
            </a:pPr>
            <a:r>
              <a:rPr lang="en-US" dirty="0"/>
              <a:t>Vice President of IT Infrastructure &amp; Security Operations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24D4BE74-3202-FA40-93FD-120F3A26C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Presenters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4E3D0D-CF4E-49C3-8088-54DE090B18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129" y="1452285"/>
            <a:ext cx="2219268" cy="2519080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624418" y="2"/>
            <a:ext cx="10937924" cy="1469732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 spc="0" baseline="0">
                <a:solidFill>
                  <a:srgbClr val="666666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2667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A94C7B-9224-4CEB-89EF-6B6AF4FA41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35"/>
          <a:stretch/>
        </p:blipFill>
        <p:spPr>
          <a:xfrm>
            <a:off x="354353" y="4322531"/>
            <a:ext cx="1868819" cy="216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60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“Partner is a verb, not a noun.”</a:t>
            </a:r>
            <a:endParaRPr lang="en-US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24418" y="2"/>
            <a:ext cx="10937924" cy="1469732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 spc="0" baseline="0">
                <a:solidFill>
                  <a:srgbClr val="666666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2667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4F842AB-E694-460C-9F15-74E2B44EC7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0658608"/>
              </p:ext>
            </p:extLst>
          </p:nvPr>
        </p:nvGraphicFramePr>
        <p:xfrm>
          <a:off x="961667" y="3624655"/>
          <a:ext cx="10263425" cy="3216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3B27AFF4-84EA-9649-921C-0C7A59F1EF1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9557" y="3223223"/>
            <a:ext cx="3226383" cy="12573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3904D4-69DC-4107-B999-77563F2C5B72}"/>
              </a:ext>
            </a:extLst>
          </p:cNvPr>
          <p:cNvSpPr txBox="1"/>
          <p:nvPr/>
        </p:nvSpPr>
        <p:spPr>
          <a:xfrm>
            <a:off x="299796" y="1659467"/>
            <a:ext cx="11745448" cy="95410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We engaged with Amazon Web Services extensively, more like </a:t>
            </a:r>
          </a:p>
          <a:p>
            <a:pPr algn="ctr"/>
            <a:r>
              <a:rPr lang="en-US" sz="2800" b="1" dirty="0">
                <a:solidFill>
                  <a:schemeClr val="accent1"/>
                </a:solidFill>
              </a:rPr>
              <a:t>a consultant than a product company</a:t>
            </a:r>
          </a:p>
        </p:txBody>
      </p:sp>
    </p:spTree>
    <p:extLst>
      <p:ext uri="{BB962C8B-B14F-4D97-AF65-F5344CB8AC3E}">
        <p14:creationId xmlns:p14="http://schemas.microsoft.com/office/powerpoint/2010/main" val="3916685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012061"/>
            <a:ext cx="12192000" cy="52219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133F"/>
                </a:solidFill>
              </a:rPr>
              <a:t>Planning &amp; Commitment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24418" y="2"/>
            <a:ext cx="10937924" cy="1469732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 spc="0" baseline="0">
                <a:solidFill>
                  <a:srgbClr val="666666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2667" dirty="0"/>
          </a:p>
        </p:txBody>
      </p:sp>
      <p:pic>
        <p:nvPicPr>
          <p:cNvPr id="9" name="Graphic 8" descr="Playbook">
            <a:extLst>
              <a:ext uri="{FF2B5EF4-FFF2-40B4-BE49-F238E27FC236}">
                <a16:creationId xmlns:a16="http://schemas.microsoft.com/office/drawing/2014/main" id="{6A336453-9C09-447B-B012-DABC6D8547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18114" y="2862310"/>
            <a:ext cx="1149751" cy="114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1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74BAE7-0F20-6640-83A9-F48093DA0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145" y="2861684"/>
            <a:ext cx="11844855" cy="3694980"/>
          </a:xfrm>
        </p:spPr>
        <p:txBody>
          <a:bodyPr/>
          <a:lstStyle/>
          <a:p>
            <a:r>
              <a:rPr lang="en-US" b="1" dirty="0"/>
              <a:t>Planning</a:t>
            </a:r>
          </a:p>
          <a:p>
            <a:r>
              <a:rPr lang="en-US" dirty="0"/>
              <a:t>Had Project Managers….</a:t>
            </a:r>
          </a:p>
          <a:p>
            <a:pPr lvl="1"/>
            <a:r>
              <a:rPr lang="en-US" dirty="0"/>
              <a:t>+  Added Program Management </a:t>
            </a:r>
          </a:p>
          <a:p>
            <a:pPr lvl="1"/>
            <a:r>
              <a:rPr lang="en-US" dirty="0"/>
              <a:t>+  Added two engineers</a:t>
            </a:r>
          </a:p>
          <a:p>
            <a:endParaRPr lang="en-US" dirty="0"/>
          </a:p>
          <a:p>
            <a:r>
              <a:rPr lang="en-US" b="1" dirty="0"/>
              <a:t>Commitment</a:t>
            </a:r>
          </a:p>
          <a:p>
            <a:r>
              <a:rPr lang="en-US" dirty="0"/>
              <a:t>Had Support of CIO</a:t>
            </a:r>
          </a:p>
          <a:p>
            <a:pPr lvl="1"/>
            <a:r>
              <a:rPr lang="en-US" dirty="0"/>
              <a:t>+ Added support of IT leadership team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Planning &amp; Commitment</a:t>
            </a:r>
            <a:endParaRPr lang="en-US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24418" y="2"/>
            <a:ext cx="10937924" cy="1469732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 spc="0" baseline="0">
                <a:solidFill>
                  <a:srgbClr val="666666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2667" dirty="0"/>
          </a:p>
        </p:txBody>
      </p:sp>
      <p:sp>
        <p:nvSpPr>
          <p:cNvPr id="3" name="Rectangle 2"/>
          <p:cNvSpPr/>
          <p:nvPr/>
        </p:nvSpPr>
        <p:spPr>
          <a:xfrm>
            <a:off x="4617005" y="2053616"/>
            <a:ext cx="5939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32A01F-039C-4B48-8CB7-DFD397E576D6}"/>
              </a:ext>
            </a:extLst>
          </p:cNvPr>
          <p:cNvSpPr txBox="1"/>
          <p:nvPr/>
        </p:nvSpPr>
        <p:spPr>
          <a:xfrm>
            <a:off x="299796" y="1659467"/>
            <a:ext cx="11745448" cy="95410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Initially, we ran this like any other infrastructure project, but we </a:t>
            </a:r>
          </a:p>
          <a:p>
            <a:pPr algn="ctr"/>
            <a:r>
              <a:rPr lang="en-US" sz="2800" b="1" dirty="0">
                <a:solidFill>
                  <a:schemeClr val="accent1"/>
                </a:solidFill>
              </a:rPr>
              <a:t>needed to treat it like an IT Program. </a:t>
            </a:r>
          </a:p>
        </p:txBody>
      </p:sp>
    </p:spTree>
    <p:extLst>
      <p:ext uri="{BB962C8B-B14F-4D97-AF65-F5344CB8AC3E}">
        <p14:creationId xmlns:p14="http://schemas.microsoft.com/office/powerpoint/2010/main" val="2344588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020574"/>
            <a:ext cx="12192000" cy="44423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solidFill>
                  <a:srgbClr val="00133F"/>
                </a:solidFill>
              </a:rPr>
              <a:t>Educating our Teams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24418" y="2"/>
            <a:ext cx="10937924" cy="1469732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 spc="0" baseline="0">
                <a:solidFill>
                  <a:srgbClr val="666666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2667" dirty="0"/>
          </a:p>
        </p:txBody>
      </p:sp>
      <p:pic>
        <p:nvPicPr>
          <p:cNvPr id="6" name="Graphic 5" descr="Blackboard">
            <a:extLst>
              <a:ext uri="{FF2B5EF4-FFF2-40B4-BE49-F238E27FC236}">
                <a16:creationId xmlns:a16="http://schemas.microsoft.com/office/drawing/2014/main" id="{BD68529F-72F2-462E-8A29-C6F197681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49046" y="2931906"/>
            <a:ext cx="1088668" cy="108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9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B464C47-0FC1-DB47-9832-27507AE36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12" y="1481668"/>
            <a:ext cx="4043408" cy="4495748"/>
          </a:xfrm>
        </p:spPr>
        <p:txBody>
          <a:bodyPr>
            <a:normAutofit/>
          </a:bodyPr>
          <a:lstStyle/>
          <a:p>
            <a:r>
              <a:rPr lang="en-US" dirty="0"/>
              <a:t>Infrastructure Teams </a:t>
            </a:r>
          </a:p>
          <a:p>
            <a:r>
              <a:rPr lang="en-US" dirty="0"/>
              <a:t>hit the Books…..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 and eCommerce teams moved fast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Education of Teams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37457" y="1600801"/>
            <a:ext cx="11647714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667" dirty="0"/>
          </a:p>
        </p:txBody>
      </p:sp>
      <p:sp>
        <p:nvSpPr>
          <p:cNvPr id="6" name="Rectangle 5"/>
          <p:cNvSpPr/>
          <p:nvPr/>
        </p:nvSpPr>
        <p:spPr>
          <a:xfrm>
            <a:off x="242454" y="1598066"/>
            <a:ext cx="118491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400" b="1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 lvl="0"/>
            <a:endParaRPr lang="en-US" sz="2400" b="1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 lvl="0"/>
            <a:endParaRPr lang="en-US" sz="2400" b="1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 lvl="0"/>
            <a:endParaRPr lang="en-US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2" descr="https://images-na.ssl-images-amazon.com/images/I/51fGoEVBJfL._SX396_BO1,204,203,200_.jpg">
            <a:extLst>
              <a:ext uri="{FF2B5EF4-FFF2-40B4-BE49-F238E27FC236}">
                <a16:creationId xmlns:a16="http://schemas.microsoft.com/office/drawing/2014/main" id="{F6C252B3-F4F2-4198-B221-0B079523F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6396" y="1600292"/>
            <a:ext cx="2018695" cy="253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60893B6-EEBA-E144-A4FE-8C58018AD412}"/>
              </a:ext>
            </a:extLst>
          </p:cNvPr>
          <p:cNvGrpSpPr/>
          <p:nvPr/>
        </p:nvGrpSpPr>
        <p:grpSpPr>
          <a:xfrm>
            <a:off x="2252193" y="5065806"/>
            <a:ext cx="4190940" cy="1477329"/>
            <a:chOff x="3152457" y="4350293"/>
            <a:chExt cx="5688238" cy="2145678"/>
          </a:xfrm>
        </p:grpSpPr>
        <p:pic>
          <p:nvPicPr>
            <p:cNvPr id="11" name="Graphic 10" descr="Run">
              <a:extLst>
                <a:ext uri="{FF2B5EF4-FFF2-40B4-BE49-F238E27FC236}">
                  <a16:creationId xmlns:a16="http://schemas.microsoft.com/office/drawing/2014/main" id="{D1B76794-6559-4CA8-B5C7-2F3AA5464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79252" y="4547608"/>
              <a:ext cx="1773287" cy="1773287"/>
            </a:xfrm>
            <a:prstGeom prst="rect">
              <a:avLst/>
            </a:prstGeom>
          </p:spPr>
        </p:pic>
        <p:pic>
          <p:nvPicPr>
            <p:cNvPr id="13" name="Graphic 12" descr="Run">
              <a:extLst>
                <a:ext uri="{FF2B5EF4-FFF2-40B4-BE49-F238E27FC236}">
                  <a16:creationId xmlns:a16="http://schemas.microsoft.com/office/drawing/2014/main" id="{9A72EC0C-15BA-4E57-9AA7-0D569A17D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628378" y="4466203"/>
              <a:ext cx="1950616" cy="1950616"/>
            </a:xfrm>
            <a:prstGeom prst="rect">
              <a:avLst/>
            </a:prstGeom>
          </p:spPr>
        </p:pic>
        <p:pic>
          <p:nvPicPr>
            <p:cNvPr id="14" name="Graphic 13" descr="Run">
              <a:extLst>
                <a:ext uri="{FF2B5EF4-FFF2-40B4-BE49-F238E27FC236}">
                  <a16:creationId xmlns:a16="http://schemas.microsoft.com/office/drawing/2014/main" id="{9CB688AD-867D-4153-BADF-F597244DA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52457" y="4727069"/>
              <a:ext cx="1332296" cy="1332296"/>
            </a:xfrm>
            <a:prstGeom prst="rect">
              <a:avLst/>
            </a:prstGeom>
          </p:spPr>
        </p:pic>
        <p:pic>
          <p:nvPicPr>
            <p:cNvPr id="15" name="Graphic 14" descr="Run">
              <a:extLst>
                <a:ext uri="{FF2B5EF4-FFF2-40B4-BE49-F238E27FC236}">
                  <a16:creationId xmlns:a16="http://schemas.microsoft.com/office/drawing/2014/main" id="{163499EF-097D-43AC-9BDF-A264D5C72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695017" y="4350293"/>
              <a:ext cx="2145678" cy="2145678"/>
            </a:xfrm>
            <a:prstGeom prst="rect">
              <a:avLst/>
            </a:prstGeom>
          </p:spPr>
        </p:pic>
        <p:pic>
          <p:nvPicPr>
            <p:cNvPr id="16" name="Graphic 15" descr="Run">
              <a:extLst>
                <a:ext uri="{FF2B5EF4-FFF2-40B4-BE49-F238E27FC236}">
                  <a16:creationId xmlns:a16="http://schemas.microsoft.com/office/drawing/2014/main" id="{E41756DB-DE3A-4CC1-9E4A-ECBDA03C6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822966" y="4620952"/>
              <a:ext cx="1612079" cy="1612079"/>
            </a:xfrm>
            <a:prstGeom prst="rect">
              <a:avLst/>
            </a:prstGeom>
          </p:spPr>
        </p:pic>
      </p:grpSp>
      <p:pic>
        <p:nvPicPr>
          <p:cNvPr id="2052" name="Picture 4" descr="https://images-na.ssl-images-amazon.com/images/I/51Kmj3SwzgL._SX397_BO1,204,203,200_.jpg">
            <a:extLst>
              <a:ext uri="{FF2B5EF4-FFF2-40B4-BE49-F238E27FC236}">
                <a16:creationId xmlns:a16="http://schemas.microsoft.com/office/drawing/2014/main" id="{405BB03D-8468-4F2E-9062-AF78C9E05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7165" y="1590515"/>
            <a:ext cx="2039402" cy="255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ages-na.ssl-images-amazon.com/images/I/515ngLWBl2L._SX397_BO1,204,203,200_.jpg">
            <a:extLst>
              <a:ext uri="{FF2B5EF4-FFF2-40B4-BE49-F238E27FC236}">
                <a16:creationId xmlns:a16="http://schemas.microsoft.com/office/drawing/2014/main" id="{F8B35928-9FD6-4311-B60B-C95538FD1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8640" y="1578290"/>
            <a:ext cx="2041360" cy="255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403C0C50-2FC1-4690-BA59-156CC24AE5A2}"/>
              </a:ext>
            </a:extLst>
          </p:cNvPr>
          <p:cNvSpPr txBox="1">
            <a:spLocks/>
          </p:cNvSpPr>
          <p:nvPr/>
        </p:nvSpPr>
        <p:spPr>
          <a:xfrm>
            <a:off x="8148925" y="4832151"/>
            <a:ext cx="4147446" cy="739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09585" rtl="0" eaLnBrk="1" latinLnBrk="0" hangingPunct="1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lang="en-US" sz="2133" b="0" i="0" kern="1200" spc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75727" marR="0" indent="-342900" algn="l" defTabSz="609585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67" b="0" i="0" kern="1200" spc="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31875" indent="-274638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tabLst/>
              <a:defRPr sz="1800" b="0" i="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C00000"/>
                </a:solidFill>
              </a:rPr>
              <a:t>Some teams ….. struggled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004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B97432-C39A-2A4C-986A-196F49241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12" y="1731148"/>
            <a:ext cx="3856232" cy="4495748"/>
          </a:xfrm>
        </p:spPr>
        <p:txBody>
          <a:bodyPr/>
          <a:lstStyle/>
          <a:p>
            <a:pPr marL="344488" lvl="0" indent="-344488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 need to connect to an </a:t>
            </a:r>
            <a:br>
              <a:rPr lang="en-US" sz="2000" dirty="0"/>
            </a:br>
            <a:r>
              <a:rPr lang="en-US" sz="2000" dirty="0"/>
              <a:t>on-</a:t>
            </a:r>
            <a:r>
              <a:rPr lang="en-US" sz="2000" dirty="0" err="1"/>
              <a:t>prem</a:t>
            </a:r>
            <a:r>
              <a:rPr lang="en-US" sz="2000" dirty="0"/>
              <a:t> DB. </a:t>
            </a:r>
          </a:p>
          <a:p>
            <a:pPr marL="344488" indent="-344488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 need to connect to AWS</a:t>
            </a:r>
          </a:p>
          <a:p>
            <a:pPr marL="344488" lvl="0" indent="-344488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 need to connect to a third party.</a:t>
            </a:r>
          </a:p>
          <a:p>
            <a:pPr marL="344488" lvl="0" indent="-344488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 need to connect from</a:t>
            </a:r>
            <a:br>
              <a:rPr lang="en-US" sz="2000" dirty="0"/>
            </a:br>
            <a:r>
              <a:rPr lang="en-US" sz="2000" dirty="0"/>
              <a:t>Non-Prod to Prod VPC</a:t>
            </a:r>
          </a:p>
          <a:p>
            <a:pPr marL="344488" lvl="0" indent="-344488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 need to connect within       the Dev and QA VPCs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Education of Teams: Provide a System Flow Model</a:t>
            </a:r>
          </a:p>
        </p:txBody>
      </p:sp>
      <p:sp>
        <p:nvSpPr>
          <p:cNvPr id="2" name="Rectangle 1"/>
          <p:cNvSpPr/>
          <p:nvPr/>
        </p:nvSpPr>
        <p:spPr>
          <a:xfrm>
            <a:off x="337457" y="1600801"/>
            <a:ext cx="11647714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667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B1742C-ED58-425E-938C-1BC8656D21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0" y="1386902"/>
            <a:ext cx="7900328" cy="542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67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19BEA2E-891E-AA43-9655-099CE8AE2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12" y="1864257"/>
            <a:ext cx="5167354" cy="2336188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Create a System on a Page model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Mirrored AWS Model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Review all maintenance activities: backup plans, patching, etc. </a:t>
            </a:r>
          </a:p>
          <a:p>
            <a:pPr lvl="0"/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Education of Teams: System Map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37457" y="1600801"/>
            <a:ext cx="11647714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667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5C67B7C-3A6A-5740-B276-C544F5165A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67" b="16269"/>
          <a:stretch/>
        </p:blipFill>
        <p:spPr>
          <a:xfrm>
            <a:off x="6250493" y="1426804"/>
            <a:ext cx="5907024" cy="535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26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848100"/>
            <a:ext cx="12192000" cy="51909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133F"/>
                </a:solidFill>
              </a:rPr>
              <a:t>Results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24418" y="2"/>
            <a:ext cx="10937924" cy="1469732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 spc="0" baseline="0">
                <a:solidFill>
                  <a:srgbClr val="666666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2667" dirty="0"/>
          </a:p>
        </p:txBody>
      </p:sp>
      <p:pic>
        <p:nvPicPr>
          <p:cNvPr id="9" name="Graphic 8" descr="Podium">
            <a:extLst>
              <a:ext uri="{FF2B5EF4-FFF2-40B4-BE49-F238E27FC236}">
                <a16:creationId xmlns:a16="http://schemas.microsoft.com/office/drawing/2014/main" id="{0607B93B-D8A0-4760-A503-BA782AAFC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29992" y="2521324"/>
            <a:ext cx="1326776" cy="132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62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Our Results</a:t>
            </a:r>
            <a:endParaRPr lang="en-US" dirty="0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F4EADBEE-8D0A-452B-9339-1DA299048D94}"/>
              </a:ext>
            </a:extLst>
          </p:cNvPr>
          <p:cNvSpPr/>
          <p:nvPr/>
        </p:nvSpPr>
        <p:spPr>
          <a:xfrm>
            <a:off x="298943" y="3958163"/>
            <a:ext cx="2990626" cy="2463501"/>
          </a:xfrm>
          <a:prstGeom prst="hexagon">
            <a:avLst/>
          </a:prstGeom>
          <a:blipFill dpi="0" rotWithShape="1">
            <a:blip r:embed="rId3">
              <a:alphaModFix amt="4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Hexagon 64">
            <a:extLst>
              <a:ext uri="{FF2B5EF4-FFF2-40B4-BE49-F238E27FC236}">
                <a16:creationId xmlns:a16="http://schemas.microsoft.com/office/drawing/2014/main" id="{DCD81A71-7BB5-4C68-B420-EC46C375F4AB}"/>
              </a:ext>
            </a:extLst>
          </p:cNvPr>
          <p:cNvSpPr/>
          <p:nvPr/>
        </p:nvSpPr>
        <p:spPr>
          <a:xfrm>
            <a:off x="5212859" y="3958163"/>
            <a:ext cx="2990626" cy="2463501"/>
          </a:xfrm>
          <a:prstGeom prst="hexagon">
            <a:avLst>
              <a:gd name="adj" fmla="val 25873"/>
              <a:gd name="vf" fmla="val 115470"/>
            </a:avLst>
          </a:prstGeom>
          <a:blipFill dpi="0" rotWithShape="1">
            <a:blip r:embed="rId5">
              <a:alphaModFix amt="4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Hexagon 65">
            <a:extLst>
              <a:ext uri="{FF2B5EF4-FFF2-40B4-BE49-F238E27FC236}">
                <a16:creationId xmlns:a16="http://schemas.microsoft.com/office/drawing/2014/main" id="{7BADB2CD-2693-49FE-B04D-7E3335305311}"/>
              </a:ext>
            </a:extLst>
          </p:cNvPr>
          <p:cNvSpPr/>
          <p:nvPr/>
        </p:nvSpPr>
        <p:spPr>
          <a:xfrm>
            <a:off x="2879615" y="2758765"/>
            <a:ext cx="2801845" cy="2339802"/>
          </a:xfrm>
          <a:prstGeom prst="hexagon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Hexagon 66">
            <a:extLst>
              <a:ext uri="{FF2B5EF4-FFF2-40B4-BE49-F238E27FC236}">
                <a16:creationId xmlns:a16="http://schemas.microsoft.com/office/drawing/2014/main" id="{9D44B236-3E5A-4FC8-BB36-02F05DAC9E7F}"/>
              </a:ext>
            </a:extLst>
          </p:cNvPr>
          <p:cNvSpPr/>
          <p:nvPr/>
        </p:nvSpPr>
        <p:spPr>
          <a:xfrm>
            <a:off x="7689273" y="2722418"/>
            <a:ext cx="3009726" cy="2468637"/>
          </a:xfrm>
          <a:prstGeom prst="hexagon">
            <a:avLst/>
          </a:prstGeom>
          <a:blipFill dpi="0" rotWithShape="1">
            <a:blip r:embed="rId8">
              <a:alphaModFix amt="40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CCA9E4D-AD1C-4BA2-951A-E5B05BC8C895}"/>
              </a:ext>
            </a:extLst>
          </p:cNvPr>
          <p:cNvSpPr/>
          <p:nvPr/>
        </p:nvSpPr>
        <p:spPr>
          <a:xfrm>
            <a:off x="378898" y="3736176"/>
            <a:ext cx="28520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/>
          </a:p>
        </p:txBody>
      </p:sp>
      <p:pic>
        <p:nvPicPr>
          <p:cNvPr id="7172" name="Picture 4" descr="Checkbox, Check Mark, Mark, Check, Tick, Yes, Approve">
            <a:extLst>
              <a:ext uri="{FF2B5EF4-FFF2-40B4-BE49-F238E27FC236}">
                <a16:creationId xmlns:a16="http://schemas.microsoft.com/office/drawing/2014/main" id="{B06A23E1-2A2F-4893-A544-6609FEFF2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399" y="4728807"/>
            <a:ext cx="991762" cy="1002905"/>
          </a:xfrm>
          <a:prstGeom prst="rect">
            <a:avLst/>
          </a:prstGeom>
          <a:noFill/>
          <a:ln>
            <a:solidFill>
              <a:schemeClr val="bg1"/>
            </a:solidFill>
          </a:ln>
          <a:extLst/>
        </p:spPr>
      </p:pic>
      <p:pic>
        <p:nvPicPr>
          <p:cNvPr id="20" name="Picture 4" descr="Checkbox, Check Mark, Mark, Check, Tick, Yes, Approve">
            <a:extLst>
              <a:ext uri="{FF2B5EF4-FFF2-40B4-BE49-F238E27FC236}">
                <a16:creationId xmlns:a16="http://schemas.microsoft.com/office/drawing/2014/main" id="{DE69D5FF-97B1-A949-BD7D-781CA6025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436" y="4597115"/>
            <a:ext cx="991762" cy="1002905"/>
          </a:xfrm>
          <a:prstGeom prst="rect">
            <a:avLst/>
          </a:prstGeom>
          <a:noFill/>
          <a:ln>
            <a:solidFill>
              <a:schemeClr val="bg1"/>
            </a:solidFill>
          </a:ln>
          <a:extLst/>
        </p:spPr>
      </p:pic>
      <p:pic>
        <p:nvPicPr>
          <p:cNvPr id="21" name="Picture 4" descr="Checkbox, Check Mark, Mark, Check, Tick, Yes, Approve">
            <a:extLst>
              <a:ext uri="{FF2B5EF4-FFF2-40B4-BE49-F238E27FC236}">
                <a16:creationId xmlns:a16="http://schemas.microsoft.com/office/drawing/2014/main" id="{72F07A92-A8B5-7E4A-AE30-9146CA22B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542" y="3267990"/>
            <a:ext cx="991762" cy="1002905"/>
          </a:xfrm>
          <a:prstGeom prst="rect">
            <a:avLst/>
          </a:prstGeom>
          <a:noFill/>
          <a:ln>
            <a:solidFill>
              <a:schemeClr val="bg1"/>
            </a:solidFill>
          </a:ln>
          <a:ex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968E46-2DF2-4FCA-958C-B8EFF38765A6}"/>
              </a:ext>
            </a:extLst>
          </p:cNvPr>
          <p:cNvSpPr/>
          <p:nvPr/>
        </p:nvSpPr>
        <p:spPr>
          <a:xfrm>
            <a:off x="5682534" y="2801441"/>
            <a:ext cx="22993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800 servers 7 months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67CE56-AE19-48EA-B638-7D834D2F8831}"/>
              </a:ext>
            </a:extLst>
          </p:cNvPr>
          <p:cNvSpPr/>
          <p:nvPr/>
        </p:nvSpPr>
        <p:spPr>
          <a:xfrm>
            <a:off x="757605" y="2851448"/>
            <a:ext cx="212333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Datacenter </a:t>
            </a:r>
          </a:p>
          <a:p>
            <a:pPr algn="ctr"/>
            <a:r>
              <a:rPr lang="en-US" sz="3200" dirty="0"/>
              <a:t>retired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67AC3B-0C1C-4586-B4DA-AE4FD56E3193}"/>
              </a:ext>
            </a:extLst>
          </p:cNvPr>
          <p:cNvSpPr/>
          <p:nvPr/>
        </p:nvSpPr>
        <p:spPr>
          <a:xfrm>
            <a:off x="8203485" y="5307632"/>
            <a:ext cx="219406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Maintained </a:t>
            </a:r>
          </a:p>
          <a:p>
            <a:r>
              <a:rPr lang="en-US" sz="3200" dirty="0"/>
              <a:t>Operations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D383A2-0C83-4507-8CAB-45FE7A23521B}"/>
              </a:ext>
            </a:extLst>
          </p:cNvPr>
          <p:cNvSpPr/>
          <p:nvPr/>
        </p:nvSpPr>
        <p:spPr>
          <a:xfrm>
            <a:off x="3160679" y="5335745"/>
            <a:ext cx="223971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Hit Financial</a:t>
            </a:r>
          </a:p>
          <a:p>
            <a:pPr algn="ctr"/>
            <a:r>
              <a:rPr lang="en-US" sz="3200" dirty="0"/>
              <a:t> Targets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62D6D7-F5C5-4ACE-A8FA-0D7FD79B366A}"/>
              </a:ext>
            </a:extLst>
          </p:cNvPr>
          <p:cNvSpPr txBox="1"/>
          <p:nvPr/>
        </p:nvSpPr>
        <p:spPr>
          <a:xfrm>
            <a:off x="299796" y="1659467"/>
            <a:ext cx="11745448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Success!</a:t>
            </a:r>
          </a:p>
        </p:txBody>
      </p:sp>
    </p:spTree>
    <p:extLst>
      <p:ext uri="{BB962C8B-B14F-4D97-AF65-F5344CB8AC3E}">
        <p14:creationId xmlns:p14="http://schemas.microsoft.com/office/powerpoint/2010/main" val="289153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Unexpected Results</a:t>
            </a:r>
          </a:p>
        </p:txBody>
      </p:sp>
      <p:sp>
        <p:nvSpPr>
          <p:cNvPr id="2" name="Rectangle 1"/>
          <p:cNvSpPr/>
          <p:nvPr/>
        </p:nvSpPr>
        <p:spPr>
          <a:xfrm>
            <a:off x="337457" y="1600801"/>
            <a:ext cx="11647714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667" dirty="0"/>
          </a:p>
        </p:txBody>
      </p:sp>
      <p:sp>
        <p:nvSpPr>
          <p:cNvPr id="6" name="Rectangle 5"/>
          <p:cNvSpPr/>
          <p:nvPr/>
        </p:nvSpPr>
        <p:spPr>
          <a:xfrm>
            <a:off x="242454" y="1598066"/>
            <a:ext cx="1184914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400" b="1" dirty="0"/>
          </a:p>
          <a:p>
            <a:pPr lvl="0"/>
            <a:endParaRPr lang="en-US" sz="2400" b="1" dirty="0"/>
          </a:p>
          <a:p>
            <a:pPr lvl="0"/>
            <a:endParaRPr lang="en-US" sz="2400" b="1" dirty="0"/>
          </a:p>
          <a:p>
            <a:pPr lvl="0"/>
            <a:endParaRPr lang="en-US" sz="2400" b="1" dirty="0"/>
          </a:p>
          <a:p>
            <a:pPr lvl="0"/>
            <a:endParaRPr lang="en-US" sz="2400" b="1" dirty="0"/>
          </a:p>
          <a:p>
            <a:pPr lvl="0"/>
            <a:endParaRPr lang="en-US" sz="2400" b="1" dirty="0"/>
          </a:p>
          <a:p>
            <a:pPr algn="just"/>
            <a:endParaRPr lang="en-US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C75945-0AA5-47CC-957E-ABF7D76BD7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906" t="7646" r="-1"/>
          <a:stretch/>
        </p:blipFill>
        <p:spPr>
          <a:xfrm>
            <a:off x="203293" y="1598066"/>
            <a:ext cx="4648030" cy="47328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CC7A552-318F-46B1-A7C4-55BCB7DB5095}"/>
              </a:ext>
            </a:extLst>
          </p:cNvPr>
          <p:cNvSpPr/>
          <p:nvPr/>
        </p:nvSpPr>
        <p:spPr>
          <a:xfrm>
            <a:off x="462167" y="1598066"/>
            <a:ext cx="3952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Incident Volume Decreased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B04700-DD73-483E-B6A8-B913EE3A822B}"/>
              </a:ext>
            </a:extLst>
          </p:cNvPr>
          <p:cNvSpPr/>
          <p:nvPr/>
        </p:nvSpPr>
        <p:spPr>
          <a:xfrm>
            <a:off x="5956588" y="1605714"/>
            <a:ext cx="4261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Service Disruption Decreased</a:t>
            </a:r>
          </a:p>
        </p:txBody>
      </p:sp>
      <p:pic>
        <p:nvPicPr>
          <p:cNvPr id="11" name="Picture 2" descr="image001">
            <a:extLst>
              <a:ext uri="{FF2B5EF4-FFF2-40B4-BE49-F238E27FC236}">
                <a16:creationId xmlns:a16="http://schemas.microsoft.com/office/drawing/2014/main" id="{C782EEA7-DA9F-45F6-83D1-5FD48F0926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0"/>
          <a:stretch/>
        </p:blipFill>
        <p:spPr bwMode="auto">
          <a:xfrm>
            <a:off x="5263555" y="2094140"/>
            <a:ext cx="6721616" cy="406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707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678C5C4-538F-874F-9EE3-06DE95438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BEFORE WE BEGIN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22F1CC-9F5A-8F42-8BAF-05E2AEE95946}"/>
              </a:ext>
            </a:extLst>
          </p:cNvPr>
          <p:cNvSpPr/>
          <p:nvPr/>
        </p:nvSpPr>
        <p:spPr>
          <a:xfrm>
            <a:off x="399447" y="1913259"/>
            <a:ext cx="3455731" cy="2279018"/>
          </a:xfrm>
          <a:prstGeom prst="rect">
            <a:avLst/>
          </a:prstGeom>
        </p:spPr>
        <p:txBody>
          <a:bodyPr numCol="1" spcCol="360000">
            <a:noAutofit/>
          </a:bodyPr>
          <a:lstStyle/>
          <a:p>
            <a:pPr marL="342900" indent="-342900">
              <a:spcAft>
                <a:spcPts val="1300"/>
              </a:spcAft>
              <a:buFont typeface="Arial"/>
              <a:buChar char="•"/>
            </a:pPr>
            <a:r>
              <a:rPr lang="en-US" sz="2000" dirty="0">
                <a:latin typeface="Calibri"/>
              </a:rPr>
              <a:t>We</a:t>
            </a:r>
            <a:r>
              <a:rPr lang="fr-FR" sz="2000" dirty="0">
                <a:latin typeface="Calibri"/>
              </a:rPr>
              <a:t> are </a:t>
            </a:r>
            <a:r>
              <a:rPr lang="en-US" sz="2000" dirty="0">
                <a:latin typeface="Calibri"/>
              </a:rPr>
              <a:t>using On24 for today’s webinar. Please enter questions in the text field at the bottom of the Q&amp;A Window. </a:t>
            </a:r>
            <a:r>
              <a:rPr lang="en-US" sz="2000" i="1" dirty="0">
                <a:latin typeface="Calibri"/>
              </a:rPr>
              <a:t>We are monitoring the discussion and will try to bring the Q&amp;A comments into the conversation.</a:t>
            </a:r>
            <a:endParaRPr lang="en-US" sz="2000" dirty="0">
              <a:latin typeface="Calibri"/>
            </a:endParaRPr>
          </a:p>
          <a:p>
            <a:pPr marL="342900" indent="-342900">
              <a:spcAft>
                <a:spcPts val="1300"/>
              </a:spcAft>
              <a:buFont typeface="Arial"/>
              <a:buChar char="•"/>
            </a:pPr>
            <a:r>
              <a:rPr lang="en-US" sz="2000" dirty="0">
                <a:latin typeface="Calibri"/>
              </a:rPr>
              <a:t>We are recording the webinar; the webinar archive and slides will be available later today.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CC0BF8-AB18-3D42-BDD9-FD21F793C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573" y="1790699"/>
            <a:ext cx="7590827" cy="34828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891" y="1913258"/>
            <a:ext cx="4308727" cy="312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77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785787"/>
            <a:ext cx="12192000" cy="54444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133F"/>
                </a:solidFill>
              </a:rPr>
              <a:t>Lessons Learned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24418" y="2"/>
            <a:ext cx="10937924" cy="1469732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 spc="0" baseline="0">
                <a:solidFill>
                  <a:srgbClr val="666666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2667" dirty="0"/>
          </a:p>
        </p:txBody>
      </p:sp>
      <p:pic>
        <p:nvPicPr>
          <p:cNvPr id="3" name="Graphic 2" descr="Head with Gears">
            <a:extLst>
              <a:ext uri="{FF2B5EF4-FFF2-40B4-BE49-F238E27FC236}">
                <a16:creationId xmlns:a16="http://schemas.microsoft.com/office/drawing/2014/main" id="{BD0EE45B-8F62-4D73-BF0F-D525941CA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6180" y="287138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758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7E5D3C-C300-6343-B8D5-3890DC802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873" y="1738581"/>
            <a:ext cx="10203046" cy="4495748"/>
          </a:xfrm>
        </p:spPr>
        <p:txBody>
          <a:bodyPr>
            <a:normAutofit/>
          </a:bodyPr>
          <a:lstStyle/>
          <a:p>
            <a:pPr>
              <a:spcAft>
                <a:spcPts val="1400"/>
              </a:spcAft>
            </a:pPr>
            <a:r>
              <a:rPr lang="en-US" dirty="0"/>
              <a:t>VPC design is a technical decision, not business. </a:t>
            </a:r>
          </a:p>
          <a:p>
            <a:pPr>
              <a:spcAft>
                <a:spcPts val="1400"/>
              </a:spcAft>
            </a:pPr>
            <a:r>
              <a:rPr lang="en-US" dirty="0"/>
              <a:t>Group Non-Production in one VPC</a:t>
            </a:r>
          </a:p>
          <a:p>
            <a:pPr>
              <a:spcAft>
                <a:spcPts val="0"/>
              </a:spcAft>
            </a:pPr>
            <a:r>
              <a:rPr lang="en-US" dirty="0"/>
              <a:t>Go Native</a:t>
            </a:r>
          </a:p>
          <a:p>
            <a:pPr lvl="1">
              <a:spcAft>
                <a:spcPts val="0"/>
              </a:spcAft>
            </a:pPr>
            <a:r>
              <a:rPr lang="en-US" dirty="0"/>
              <a:t>AWS backup options</a:t>
            </a:r>
          </a:p>
          <a:p>
            <a:pPr lvl="1">
              <a:spcAft>
                <a:spcPts val="0"/>
              </a:spcAft>
            </a:pPr>
            <a:r>
              <a:rPr lang="en-US" dirty="0"/>
              <a:t>Encryption in EBS</a:t>
            </a:r>
          </a:p>
          <a:p>
            <a:pPr lvl="1">
              <a:spcAft>
                <a:spcPts val="1400"/>
              </a:spcAft>
            </a:pPr>
            <a:r>
              <a:rPr lang="en-US" dirty="0"/>
              <a:t>RDS</a:t>
            </a:r>
          </a:p>
          <a:p>
            <a:pPr>
              <a:spcAft>
                <a:spcPts val="0"/>
              </a:spcAft>
            </a:pPr>
            <a:r>
              <a:rPr lang="en-US" dirty="0"/>
              <a:t>Utilities</a:t>
            </a:r>
          </a:p>
          <a:p>
            <a:pPr lvl="1">
              <a:spcAft>
                <a:spcPts val="0"/>
              </a:spcAft>
            </a:pPr>
            <a:r>
              <a:rPr lang="en-US" dirty="0"/>
              <a:t>Enterprise Schedulers</a:t>
            </a:r>
          </a:p>
          <a:p>
            <a:pPr lvl="1">
              <a:spcAft>
                <a:spcPts val="0"/>
              </a:spcAft>
            </a:pPr>
            <a:r>
              <a:rPr lang="en-US" dirty="0"/>
              <a:t>Print Services</a:t>
            </a:r>
          </a:p>
          <a:p>
            <a:pPr lvl="1">
              <a:spcAft>
                <a:spcPts val="0"/>
              </a:spcAft>
            </a:pPr>
            <a:r>
              <a:rPr lang="en-US" dirty="0"/>
              <a:t>Door Card Readers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Lessons Learned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37457" y="1600801"/>
            <a:ext cx="11647714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667" dirty="0"/>
          </a:p>
        </p:txBody>
      </p:sp>
    </p:spTree>
    <p:extLst>
      <p:ext uri="{BB962C8B-B14F-4D97-AF65-F5344CB8AC3E}">
        <p14:creationId xmlns:p14="http://schemas.microsoft.com/office/powerpoint/2010/main" val="38180305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4A5ABAB-602B-334A-ACCE-A7B928C16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8397" y="1652058"/>
            <a:ext cx="9675069" cy="4325357"/>
          </a:xfrm>
        </p:spPr>
        <p:txBody>
          <a:bodyPr/>
          <a:lstStyle/>
          <a:p>
            <a:pPr>
              <a:buNone/>
            </a:pPr>
            <a:r>
              <a:rPr lang="en-US" sz="2800" b="1" dirty="0"/>
              <a:t>Chris Nash</a:t>
            </a:r>
          </a:p>
          <a:p>
            <a:pPr>
              <a:buNone/>
            </a:pPr>
            <a:r>
              <a:rPr lang="en-US" dirty="0"/>
              <a:t>Senior Vice President &amp; Chief Information Officer for Adtalem Global Education</a:t>
            </a:r>
          </a:p>
          <a:p>
            <a:pPr>
              <a:buNone/>
            </a:pPr>
            <a:r>
              <a:rPr lang="en-US" dirty="0"/>
              <a:t>Board of Trustees for Chamberlain University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r>
              <a:rPr lang="en-US" sz="2800" b="1" dirty="0"/>
              <a:t>Dennis Harding</a:t>
            </a:r>
          </a:p>
          <a:p>
            <a:pPr>
              <a:buNone/>
            </a:pPr>
            <a:r>
              <a:rPr lang="en-US" dirty="0"/>
              <a:t>Vice President of IT Infrastructure &amp; Security Operations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24D4BE74-3202-FA40-93FD-120F3A26C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QUESTIONS?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4E3D0D-CF4E-49C3-8088-54DE090B18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129" y="1452285"/>
            <a:ext cx="2219268" cy="2519080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624418" y="2"/>
            <a:ext cx="10937924" cy="1469732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 spc="0" baseline="0">
                <a:solidFill>
                  <a:srgbClr val="666666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2667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A94C7B-9224-4CEB-89EF-6B6AF4FA41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35"/>
          <a:stretch/>
        </p:blipFill>
        <p:spPr>
          <a:xfrm>
            <a:off x="354353" y="4322531"/>
            <a:ext cx="1868819" cy="216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988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302279"/>
            <a:ext cx="7766936" cy="1646302"/>
          </a:xfrm>
        </p:spPr>
        <p:txBody>
          <a:bodyPr/>
          <a:lstStyle/>
          <a:p>
            <a:r>
              <a:rPr lang="en-US" b="1" dirty="0"/>
              <a:t>Going All-In</a:t>
            </a:r>
            <a:r>
              <a:rPr lang="en-US" dirty="0"/>
              <a:t>: </a:t>
            </a:r>
            <a:r>
              <a:rPr lang="en-US" dirty="0" err="1"/>
              <a:t>Adtalem’s</a:t>
            </a:r>
            <a:r>
              <a:rPr lang="en-US" dirty="0"/>
              <a:t> Cloud Migration Strategy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606312"/>
            <a:ext cx="7766936" cy="4100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March 21</a:t>
            </a:r>
            <a:r>
              <a:rPr lang="en-US" baseline="30000" dirty="0"/>
              <a:t>st</a:t>
            </a:r>
            <a:r>
              <a:rPr lang="en-US" dirty="0"/>
              <a:t>, 2019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92319" y="389574"/>
            <a:ext cx="4706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772314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259E93F2-4BAC-DB4B-B4AD-46FC16802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chemeClr val="accent1"/>
                </a:solidFill>
              </a:rPr>
              <a:t>Adtalem Profile</a:t>
            </a:r>
          </a:p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chemeClr val="accent2"/>
                </a:solidFill>
              </a:rPr>
              <a:t>Business Context</a:t>
            </a:r>
          </a:p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chemeClr val="accent1"/>
                </a:solidFill>
              </a:rPr>
              <a:t>Cloud Migration Challenges</a:t>
            </a:r>
          </a:p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chemeClr val="accent2"/>
                </a:solidFill>
              </a:rPr>
              <a:t>Our Four Keys to Success</a:t>
            </a:r>
          </a:p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chemeClr val="accent1"/>
                </a:solidFill>
              </a:rPr>
              <a:t>Results &amp; Lessons Learned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678C5C4-538F-874F-9EE3-06DE95438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216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5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87"/>
          <a:stretch/>
        </p:blipFill>
        <p:spPr>
          <a:xfrm>
            <a:off x="0" y="0"/>
            <a:ext cx="12192000" cy="3530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28" name="Google Shape;328;p53"/>
          <p:cNvSpPr/>
          <p:nvPr/>
        </p:nvSpPr>
        <p:spPr>
          <a:xfrm>
            <a:off x="4328695" y="942626"/>
            <a:ext cx="3534612" cy="505177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9" name="Google Shape;329;p53"/>
          <p:cNvSpPr/>
          <p:nvPr/>
        </p:nvSpPr>
        <p:spPr>
          <a:xfrm>
            <a:off x="517092" y="942627"/>
            <a:ext cx="3187035" cy="505177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0" name="Google Shape;330;p53"/>
          <p:cNvSpPr/>
          <p:nvPr/>
        </p:nvSpPr>
        <p:spPr>
          <a:xfrm>
            <a:off x="8487875" y="942627"/>
            <a:ext cx="3187035" cy="505177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1" name="Google Shape;331;p53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49818" y="1088676"/>
            <a:ext cx="2923116" cy="12954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332" name="Google Shape;332;p53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4470400" y="1088676"/>
            <a:ext cx="3251200" cy="12954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333" name="Google Shape;333;p53"/>
          <p:cNvPicPr preferRelativeResize="0">
            <a:picLocks noGrp="1"/>
          </p:cNvPicPr>
          <p:nvPr>
            <p:ph type="pic" idx="5"/>
          </p:nvPr>
        </p:nvPicPr>
        <p:blipFill rotWithShape="1">
          <a:blip r:embed="rId6">
            <a:alphaModFix/>
          </a:blip>
          <a:srcRect r="-252"/>
          <a:stretch/>
        </p:blipFill>
        <p:spPr>
          <a:xfrm>
            <a:off x="8619067" y="1088676"/>
            <a:ext cx="2923117" cy="12954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34" name="Google Shape;334;p53"/>
          <p:cNvSpPr/>
          <p:nvPr/>
        </p:nvSpPr>
        <p:spPr>
          <a:xfrm>
            <a:off x="812800" y="1995284"/>
            <a:ext cx="2612989" cy="898452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5" name="Google Shape;335;p53"/>
          <p:cNvSpPr/>
          <p:nvPr/>
        </p:nvSpPr>
        <p:spPr>
          <a:xfrm>
            <a:off x="8737600" y="1995284"/>
            <a:ext cx="2641600" cy="898452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6" name="Google Shape;336;p53"/>
          <p:cNvSpPr/>
          <p:nvPr/>
        </p:nvSpPr>
        <p:spPr>
          <a:xfrm>
            <a:off x="4634295" y="1995284"/>
            <a:ext cx="2950675" cy="898452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7" name="Google Shape;337;p53"/>
          <p:cNvSpPr txBox="1"/>
          <p:nvPr/>
        </p:nvSpPr>
        <p:spPr>
          <a:xfrm>
            <a:off x="865689" y="2060387"/>
            <a:ext cx="2438400" cy="746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Medical &amp; </a:t>
            </a:r>
          </a:p>
          <a:p>
            <a:pPr algn="ctr"/>
            <a:r>
              <a:rPr 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Healthcare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Century Gothic"/>
              <a:cs typeface="Arial" panose="020B0604020202020204" pitchFamily="34" charset="0"/>
              <a:sym typeface="Century Gothic"/>
            </a:endParaRPr>
          </a:p>
          <a:p>
            <a:endParaRPr sz="2400" dirty="0">
              <a:solidFill>
                <a:schemeClr val="dk1"/>
              </a:solidFill>
              <a:latin typeface="Arial" panose="020B0604020202020204" pitchFamily="34" charset="0"/>
              <a:ea typeface="Century Gothic"/>
              <a:cs typeface="Arial" panose="020B0604020202020204" pitchFamily="34" charset="0"/>
              <a:sym typeface="Century Gothic"/>
            </a:endParaRPr>
          </a:p>
        </p:txBody>
      </p:sp>
      <p:sp>
        <p:nvSpPr>
          <p:cNvPr id="338" name="Google Shape;338;p53"/>
          <p:cNvSpPr txBox="1"/>
          <p:nvPr/>
        </p:nvSpPr>
        <p:spPr>
          <a:xfrm>
            <a:off x="4910667" y="2060387"/>
            <a:ext cx="2438400" cy="82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Financial </a:t>
            </a:r>
          </a:p>
          <a:p>
            <a:pPr algn="ctr"/>
            <a:r>
              <a:rPr 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Services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Century Gothic"/>
              <a:cs typeface="Arial" panose="020B0604020202020204" pitchFamily="34" charset="0"/>
              <a:sym typeface="Century Gothic"/>
            </a:endParaRPr>
          </a:p>
          <a:p>
            <a:endParaRPr sz="2400" dirty="0">
              <a:solidFill>
                <a:schemeClr val="dk1"/>
              </a:solidFill>
              <a:latin typeface="Arial" panose="020B0604020202020204" pitchFamily="34" charset="0"/>
              <a:ea typeface="Century Gothic"/>
              <a:cs typeface="Arial" panose="020B0604020202020204" pitchFamily="34" charset="0"/>
              <a:sym typeface="Century Gothic"/>
            </a:endParaRPr>
          </a:p>
        </p:txBody>
      </p:sp>
      <p:sp>
        <p:nvSpPr>
          <p:cNvPr id="339" name="Google Shape;339;p53"/>
          <p:cNvSpPr txBox="1"/>
          <p:nvPr/>
        </p:nvSpPr>
        <p:spPr>
          <a:xfrm>
            <a:off x="8839200" y="2060387"/>
            <a:ext cx="24384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Business &amp; </a:t>
            </a:r>
          </a:p>
          <a:p>
            <a:pPr algn="ctr"/>
            <a:r>
              <a:rPr 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Law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Century Gothic"/>
              <a:cs typeface="Arial" panose="020B0604020202020204" pitchFamily="34" charset="0"/>
              <a:sym typeface="Century Gothic"/>
            </a:endParaRPr>
          </a:p>
          <a:p>
            <a:endParaRPr sz="2400" dirty="0">
              <a:solidFill>
                <a:schemeClr val="dk1"/>
              </a:solidFill>
              <a:latin typeface="Arial" panose="020B0604020202020204" pitchFamily="34" charset="0"/>
              <a:ea typeface="Century Gothic"/>
              <a:cs typeface="Arial" panose="020B0604020202020204" pitchFamily="34" charset="0"/>
              <a:sym typeface="Century Gothic"/>
            </a:endParaRPr>
          </a:p>
        </p:txBody>
      </p:sp>
      <p:pic>
        <p:nvPicPr>
          <p:cNvPr id="340" name="Google Shape;340;p53" descr="Image result for chamberlain university log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00337" y="3030557"/>
            <a:ext cx="1837945" cy="284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5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67036" y="3451927"/>
            <a:ext cx="1487144" cy="650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53" descr="Image result for ross university school of medicine log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6000" y="4248283"/>
            <a:ext cx="2137779" cy="481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53" descr="Image result for ross med logo logo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60479" y="4844843"/>
            <a:ext cx="2048820" cy="38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5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91942" y="5426703"/>
            <a:ext cx="1972333" cy="471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5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635585" y="3109562"/>
            <a:ext cx="1005084" cy="692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5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261825" y="5037556"/>
            <a:ext cx="1752600" cy="441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5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320609" y="3120170"/>
            <a:ext cx="1528593" cy="341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5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282688" y="4412845"/>
            <a:ext cx="1604433" cy="431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53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228278" y="3447902"/>
            <a:ext cx="1660244" cy="933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53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277731" y="4753719"/>
            <a:ext cx="1910080" cy="107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53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5402957" y="4246900"/>
            <a:ext cx="1404243" cy="364063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D519E24-2252-7144-8105-A0F3AF556E7B}"/>
              </a:ext>
            </a:extLst>
          </p:cNvPr>
          <p:cNvSpPr txBox="1"/>
          <p:nvPr/>
        </p:nvSpPr>
        <p:spPr>
          <a:xfrm>
            <a:off x="509982" y="142296"/>
            <a:ext cx="8231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ADTALEM PROFILE – BUSINESS SEGMENTS</a:t>
            </a:r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5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7479" y="2261521"/>
            <a:ext cx="4687083" cy="29012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A35494-7BE4-3C44-9CF6-00C36EAAB6AF}"/>
              </a:ext>
            </a:extLst>
          </p:cNvPr>
          <p:cNvSpPr txBox="1"/>
          <p:nvPr/>
        </p:nvSpPr>
        <p:spPr>
          <a:xfrm>
            <a:off x="1224118" y="560442"/>
            <a:ext cx="7471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ADTALEM PROFILE - BY THE NUMBERS</a:t>
            </a:r>
          </a:p>
        </p:txBody>
      </p:sp>
      <p:sp>
        <p:nvSpPr>
          <p:cNvPr id="307" name="Google Shape;307;p52"/>
          <p:cNvSpPr/>
          <p:nvPr/>
        </p:nvSpPr>
        <p:spPr>
          <a:xfrm>
            <a:off x="1062633" y="2313501"/>
            <a:ext cx="2194560" cy="264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467" b="1" dirty="0">
                <a:solidFill>
                  <a:schemeClr val="accent1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UNIVERSITIES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" name="Google Shape;308;p52"/>
          <p:cNvSpPr/>
          <p:nvPr/>
        </p:nvSpPr>
        <p:spPr>
          <a:xfrm>
            <a:off x="1062633" y="3758987"/>
            <a:ext cx="2194560" cy="14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467" b="1" dirty="0">
                <a:solidFill>
                  <a:schemeClr val="accent1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LOCATIONS</a:t>
            </a:r>
            <a:endParaRPr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0" name="Google Shape;310;p52"/>
          <p:cNvSpPr/>
          <p:nvPr/>
        </p:nvSpPr>
        <p:spPr>
          <a:xfrm>
            <a:off x="290123" y="2118939"/>
            <a:ext cx="603207" cy="6019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60933" rIns="0" bIns="60933" anchor="ctr" anchorCtr="0">
            <a:noAutofit/>
          </a:bodyPr>
          <a:lstStyle/>
          <a:p>
            <a:pPr algn="ctr"/>
            <a:r>
              <a:rPr lang="en-US" sz="1867" b="1" dirty="0">
                <a:solidFill>
                  <a:schemeClr val="lt1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8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1" name="Google Shape;311;p52"/>
          <p:cNvSpPr/>
          <p:nvPr/>
        </p:nvSpPr>
        <p:spPr>
          <a:xfrm>
            <a:off x="290123" y="3532578"/>
            <a:ext cx="603207" cy="6019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60933" rIns="0" bIns="60933" anchor="ctr" anchorCtr="0">
            <a:noAutofit/>
          </a:bodyPr>
          <a:lstStyle/>
          <a:p>
            <a:pPr algn="ctr"/>
            <a:r>
              <a:rPr lang="en-US" sz="1867" b="1">
                <a:solidFill>
                  <a:schemeClr val="lt1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145</a:t>
            </a: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3" name="Google Shape;313;p52"/>
          <p:cNvGrpSpPr/>
          <p:nvPr/>
        </p:nvGrpSpPr>
        <p:grpSpPr>
          <a:xfrm>
            <a:off x="60544" y="4092541"/>
            <a:ext cx="1062364" cy="1072824"/>
            <a:chOff x="4231268" y="2678173"/>
            <a:chExt cx="1146568" cy="1146568"/>
          </a:xfrm>
        </p:grpSpPr>
        <p:sp>
          <p:nvSpPr>
            <p:cNvPr id="314" name="Google Shape;314;p52"/>
            <p:cNvSpPr/>
            <p:nvPr/>
          </p:nvSpPr>
          <p:spPr>
            <a:xfrm rot="8100000">
              <a:off x="4399179" y="2846084"/>
              <a:ext cx="810746" cy="81074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133">
                <a:solidFill>
                  <a:schemeClr val="lt1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endParaRPr>
            </a:p>
          </p:txBody>
        </p:sp>
        <p:sp>
          <p:nvSpPr>
            <p:cNvPr id="315" name="Google Shape;315;p52"/>
            <p:cNvSpPr/>
            <p:nvPr/>
          </p:nvSpPr>
          <p:spPr>
            <a:xfrm>
              <a:off x="4523430" y="2972208"/>
              <a:ext cx="562243" cy="56224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endParaRPr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Google Shape;310;p52">
            <a:extLst>
              <a:ext uri="{FF2B5EF4-FFF2-40B4-BE49-F238E27FC236}">
                <a16:creationId xmlns:a16="http://schemas.microsoft.com/office/drawing/2014/main" id="{A6AEBC04-A8B2-3D45-B37C-E459994E48EB}"/>
              </a:ext>
            </a:extLst>
          </p:cNvPr>
          <p:cNvSpPr/>
          <p:nvPr/>
        </p:nvSpPr>
        <p:spPr>
          <a:xfrm>
            <a:off x="290123" y="1443848"/>
            <a:ext cx="603207" cy="60190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0" tIns="60933" rIns="0" bIns="60933" anchor="ctr" anchorCtr="0">
            <a:noAutofit/>
          </a:bodyPr>
          <a:lstStyle/>
          <a:p>
            <a:pPr algn="ctr"/>
            <a:r>
              <a:rPr lang="en-US" sz="1867" b="1" dirty="0">
                <a:solidFill>
                  <a:schemeClr val="lt1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4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Google Shape;307;p52">
            <a:extLst>
              <a:ext uri="{FF2B5EF4-FFF2-40B4-BE49-F238E27FC236}">
                <a16:creationId xmlns:a16="http://schemas.microsoft.com/office/drawing/2014/main" id="{C4ED9C2B-0D46-9747-ABD5-939F962C943A}"/>
              </a:ext>
            </a:extLst>
          </p:cNvPr>
          <p:cNvSpPr/>
          <p:nvPr/>
        </p:nvSpPr>
        <p:spPr>
          <a:xfrm>
            <a:off x="1062633" y="1564942"/>
            <a:ext cx="2194560" cy="37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467" b="1" dirty="0">
                <a:solidFill>
                  <a:schemeClr val="accent2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TEST PREP &amp; CERTIFICATION</a:t>
            </a:r>
            <a:endParaRPr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Google Shape;307;p52">
            <a:extLst>
              <a:ext uri="{FF2B5EF4-FFF2-40B4-BE49-F238E27FC236}">
                <a16:creationId xmlns:a16="http://schemas.microsoft.com/office/drawing/2014/main" id="{BD39305C-34E8-CF4E-AB80-E4665D088FF1}"/>
              </a:ext>
            </a:extLst>
          </p:cNvPr>
          <p:cNvSpPr/>
          <p:nvPr/>
        </p:nvSpPr>
        <p:spPr>
          <a:xfrm>
            <a:off x="1062633" y="3050321"/>
            <a:ext cx="2194560" cy="198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467" b="1" dirty="0">
                <a:solidFill>
                  <a:schemeClr val="accent2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COUNTRIES</a:t>
            </a:r>
            <a:endParaRPr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Google Shape;310;p52">
            <a:extLst>
              <a:ext uri="{FF2B5EF4-FFF2-40B4-BE49-F238E27FC236}">
                <a16:creationId xmlns:a16="http://schemas.microsoft.com/office/drawing/2014/main" id="{508876CC-4D98-C54E-8092-0CCA51E31B2D}"/>
              </a:ext>
            </a:extLst>
          </p:cNvPr>
          <p:cNvSpPr/>
          <p:nvPr/>
        </p:nvSpPr>
        <p:spPr>
          <a:xfrm>
            <a:off x="290123" y="2818668"/>
            <a:ext cx="603207" cy="60190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0" tIns="60933" rIns="0" bIns="60933" anchor="ctr" anchorCtr="0">
            <a:noAutofit/>
          </a:bodyPr>
          <a:lstStyle/>
          <a:p>
            <a:pPr algn="ctr"/>
            <a:r>
              <a:rPr lang="en-US" sz="1867" b="1">
                <a:solidFill>
                  <a:schemeClr val="lt1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12</a:t>
            </a: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oogle Shape;313;p52">
            <a:extLst>
              <a:ext uri="{FF2B5EF4-FFF2-40B4-BE49-F238E27FC236}">
                <a16:creationId xmlns:a16="http://schemas.microsoft.com/office/drawing/2014/main" id="{6172DE44-FDFB-D146-9619-2FEAF5A9C1B7}"/>
              </a:ext>
            </a:extLst>
          </p:cNvPr>
          <p:cNvGrpSpPr/>
          <p:nvPr/>
        </p:nvGrpSpPr>
        <p:grpSpPr>
          <a:xfrm>
            <a:off x="60544" y="4964099"/>
            <a:ext cx="1062364" cy="1072824"/>
            <a:chOff x="4231268" y="2678173"/>
            <a:chExt cx="1146568" cy="1146568"/>
          </a:xfrm>
        </p:grpSpPr>
        <p:sp>
          <p:nvSpPr>
            <p:cNvPr id="35" name="Google Shape;314;p52">
              <a:extLst>
                <a:ext uri="{FF2B5EF4-FFF2-40B4-BE49-F238E27FC236}">
                  <a16:creationId xmlns:a16="http://schemas.microsoft.com/office/drawing/2014/main" id="{691AD4DE-2C11-B244-AD88-4DFF58CE39C2}"/>
                </a:ext>
              </a:extLst>
            </p:cNvPr>
            <p:cNvSpPr/>
            <p:nvPr/>
          </p:nvSpPr>
          <p:spPr>
            <a:xfrm rot="8100000">
              <a:off x="4399179" y="2846084"/>
              <a:ext cx="810746" cy="8107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133">
                <a:solidFill>
                  <a:schemeClr val="lt1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endParaRPr>
            </a:p>
          </p:txBody>
        </p:sp>
        <p:sp>
          <p:nvSpPr>
            <p:cNvPr id="36" name="Google Shape;315;p52">
              <a:extLst>
                <a:ext uri="{FF2B5EF4-FFF2-40B4-BE49-F238E27FC236}">
                  <a16:creationId xmlns:a16="http://schemas.microsoft.com/office/drawing/2014/main" id="{E43DB76D-3C20-334C-8BE0-2789AFDD275A}"/>
                </a:ext>
              </a:extLst>
            </p:cNvPr>
            <p:cNvSpPr/>
            <p:nvPr/>
          </p:nvSpPr>
          <p:spPr>
            <a:xfrm>
              <a:off x="4523430" y="2972208"/>
              <a:ext cx="562243" cy="56224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endParaRPr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Google Shape;308;p52">
            <a:extLst>
              <a:ext uri="{FF2B5EF4-FFF2-40B4-BE49-F238E27FC236}">
                <a16:creationId xmlns:a16="http://schemas.microsoft.com/office/drawing/2014/main" id="{EDCEA3A6-2710-B741-9B8F-6BEB21106D19}"/>
              </a:ext>
            </a:extLst>
          </p:cNvPr>
          <p:cNvSpPr/>
          <p:nvPr/>
        </p:nvSpPr>
        <p:spPr>
          <a:xfrm>
            <a:off x="1062633" y="4539812"/>
            <a:ext cx="2194560" cy="14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467" b="1" dirty="0">
                <a:solidFill>
                  <a:schemeClr val="accent2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ALUMNI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Google Shape;308;p52">
            <a:extLst>
              <a:ext uri="{FF2B5EF4-FFF2-40B4-BE49-F238E27FC236}">
                <a16:creationId xmlns:a16="http://schemas.microsoft.com/office/drawing/2014/main" id="{0170E1A5-A200-0045-89EA-DAB96E4D9DDC}"/>
              </a:ext>
            </a:extLst>
          </p:cNvPr>
          <p:cNvSpPr/>
          <p:nvPr/>
        </p:nvSpPr>
        <p:spPr>
          <a:xfrm>
            <a:off x="1062633" y="5440563"/>
            <a:ext cx="2194560" cy="181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467" b="1" dirty="0">
                <a:solidFill>
                  <a:schemeClr val="accent1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CURRENT MEMBERS</a:t>
            </a:r>
            <a:endParaRPr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69946D-D7BF-2B45-96FF-38943F9B9BAB}"/>
              </a:ext>
            </a:extLst>
          </p:cNvPr>
          <p:cNvSpPr txBox="1"/>
          <p:nvPr/>
        </p:nvSpPr>
        <p:spPr>
          <a:xfrm>
            <a:off x="324466" y="4470511"/>
            <a:ext cx="500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</a:rPr>
              <a:t>86K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903BCEF-4C5A-2349-A78A-DC1FFDEA568B}"/>
              </a:ext>
            </a:extLst>
          </p:cNvPr>
          <p:cNvSpPr txBox="1"/>
          <p:nvPr/>
        </p:nvSpPr>
        <p:spPr>
          <a:xfrm>
            <a:off x="342860" y="5329498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70K</a:t>
            </a:r>
            <a:endParaRPr lang="en-US" b="1" dirty="0">
              <a:solidFill>
                <a:schemeClr val="accent1"/>
              </a:solidFill>
            </a:endParaRPr>
          </a:p>
        </p:txBody>
      </p:sp>
      <p:grpSp>
        <p:nvGrpSpPr>
          <p:cNvPr id="45" name="Google Shape;313;p52">
            <a:extLst>
              <a:ext uri="{FF2B5EF4-FFF2-40B4-BE49-F238E27FC236}">
                <a16:creationId xmlns:a16="http://schemas.microsoft.com/office/drawing/2014/main" id="{9352644C-4688-5E46-8652-CE60EDDC42B5}"/>
              </a:ext>
            </a:extLst>
          </p:cNvPr>
          <p:cNvGrpSpPr/>
          <p:nvPr/>
        </p:nvGrpSpPr>
        <p:grpSpPr>
          <a:xfrm>
            <a:off x="57929" y="5793711"/>
            <a:ext cx="1062364" cy="1072824"/>
            <a:chOff x="4231268" y="2678173"/>
            <a:chExt cx="1146568" cy="1146568"/>
          </a:xfrm>
        </p:grpSpPr>
        <p:sp>
          <p:nvSpPr>
            <p:cNvPr id="46" name="Google Shape;314;p52">
              <a:extLst>
                <a:ext uri="{FF2B5EF4-FFF2-40B4-BE49-F238E27FC236}">
                  <a16:creationId xmlns:a16="http://schemas.microsoft.com/office/drawing/2014/main" id="{618BD4C3-8AD9-C645-851D-E12EB942CDAD}"/>
                </a:ext>
              </a:extLst>
            </p:cNvPr>
            <p:cNvSpPr/>
            <p:nvPr/>
          </p:nvSpPr>
          <p:spPr>
            <a:xfrm rot="8100000">
              <a:off x="4399179" y="2846084"/>
              <a:ext cx="810746" cy="81074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133">
                <a:solidFill>
                  <a:schemeClr val="lt1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endParaRPr>
            </a:p>
          </p:txBody>
        </p:sp>
        <p:sp>
          <p:nvSpPr>
            <p:cNvPr id="47" name="Google Shape;315;p52">
              <a:extLst>
                <a:ext uri="{FF2B5EF4-FFF2-40B4-BE49-F238E27FC236}">
                  <a16:creationId xmlns:a16="http://schemas.microsoft.com/office/drawing/2014/main" id="{7FCFEDFB-4FE3-5743-9D3A-BDCFFE0BD764}"/>
                </a:ext>
              </a:extLst>
            </p:cNvPr>
            <p:cNvSpPr/>
            <p:nvPr/>
          </p:nvSpPr>
          <p:spPr>
            <a:xfrm>
              <a:off x="4523430" y="2972208"/>
              <a:ext cx="562243" cy="56224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endParaRPr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Google Shape;308;p52">
            <a:extLst>
              <a:ext uri="{FF2B5EF4-FFF2-40B4-BE49-F238E27FC236}">
                <a16:creationId xmlns:a16="http://schemas.microsoft.com/office/drawing/2014/main" id="{B8762219-E4EC-1146-B4B3-5D0D95B6DC5A}"/>
              </a:ext>
            </a:extLst>
          </p:cNvPr>
          <p:cNvSpPr/>
          <p:nvPr/>
        </p:nvSpPr>
        <p:spPr>
          <a:xfrm>
            <a:off x="1060018" y="6252171"/>
            <a:ext cx="2194560" cy="181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467" b="1" dirty="0">
                <a:solidFill>
                  <a:schemeClr val="accent2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CURRENT STUDENTS</a:t>
            </a:r>
            <a:endParaRPr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2B86451-06F6-334B-8BA9-D062D21CBD00}"/>
              </a:ext>
            </a:extLst>
          </p:cNvPr>
          <p:cNvSpPr txBox="1"/>
          <p:nvPr/>
        </p:nvSpPr>
        <p:spPr>
          <a:xfrm>
            <a:off x="290762" y="6173421"/>
            <a:ext cx="609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</a:rPr>
              <a:t>120K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0" name="Google Shape;307;p52">
            <a:extLst>
              <a:ext uri="{FF2B5EF4-FFF2-40B4-BE49-F238E27FC236}">
                <a16:creationId xmlns:a16="http://schemas.microsoft.com/office/drawing/2014/main" id="{B3F715EA-3685-CB4D-AED4-2BDA310877C4}"/>
              </a:ext>
            </a:extLst>
          </p:cNvPr>
          <p:cNvSpPr/>
          <p:nvPr/>
        </p:nvSpPr>
        <p:spPr>
          <a:xfrm>
            <a:off x="7360355" y="1650300"/>
            <a:ext cx="4696177" cy="3764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WE ARE LEADING PROVIDERS OF:</a:t>
            </a:r>
          </a:p>
          <a:p>
            <a:endParaRPr lang="en-US" sz="1467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Century Gothic"/>
            </a:endParaRPr>
          </a:p>
          <a:p>
            <a:pPr lvl="1"/>
            <a:r>
              <a:rPr lang="en-US" sz="1467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Century Gothic"/>
              </a:rPr>
              <a:t>MEDICAL DOCTORS </a:t>
            </a:r>
            <a:r>
              <a:rPr lang="en-US" sz="11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Century Gothic"/>
              </a:rPr>
              <a:t>(US)</a:t>
            </a:r>
            <a:endParaRPr lang="en-US" sz="1467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Century Gothic"/>
            </a:endParaRPr>
          </a:p>
          <a:p>
            <a:pPr lvl="1"/>
            <a:endParaRPr lang="en-US" sz="1467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Century Gothic"/>
            </a:endParaRPr>
          </a:p>
          <a:p>
            <a:pPr lvl="1"/>
            <a:r>
              <a:rPr lang="en-US" sz="1467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Century Gothic"/>
              </a:rPr>
              <a:t>NURSES </a:t>
            </a:r>
            <a:r>
              <a:rPr lang="en-US" sz="11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Century Gothic"/>
              </a:rPr>
              <a:t>(US)</a:t>
            </a:r>
          </a:p>
          <a:p>
            <a:pPr lvl="1"/>
            <a:endParaRPr lang="en-US" sz="1467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Century Gothic"/>
            </a:endParaRPr>
          </a:p>
          <a:p>
            <a:pPr lvl="1"/>
            <a:r>
              <a:rPr lang="en-US" sz="1467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Century Gothic"/>
              </a:rPr>
              <a:t>VETERINARIANS </a:t>
            </a:r>
            <a:r>
              <a:rPr lang="en-US" sz="11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Century Gothic"/>
              </a:rPr>
              <a:t>(US)</a:t>
            </a:r>
          </a:p>
          <a:p>
            <a:pPr lvl="1"/>
            <a:endParaRPr lang="en-US" sz="1467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Century Gothic"/>
            </a:endParaRPr>
          </a:p>
          <a:p>
            <a:pPr lvl="1"/>
            <a:r>
              <a:rPr lang="en-US" sz="1467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Century Gothic"/>
              </a:rPr>
              <a:t>CPA TEST PREP </a:t>
            </a:r>
            <a:r>
              <a:rPr lang="en-US" sz="11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Century Gothic"/>
              </a:rPr>
              <a:t>(US)</a:t>
            </a:r>
          </a:p>
          <a:p>
            <a:pPr lvl="1"/>
            <a:endParaRPr lang="en-US" sz="1467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Century Gothic"/>
            </a:endParaRPr>
          </a:p>
          <a:p>
            <a:pPr lvl="1"/>
            <a:r>
              <a:rPr lang="en-US" sz="1467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Century Gothic"/>
              </a:rPr>
              <a:t>ANTI-MONEY LAUNDERING CERTIFICATION </a:t>
            </a:r>
            <a:r>
              <a:rPr lang="en-US" sz="11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Century Gothic"/>
              </a:rPr>
              <a:t>(GLOBAL)</a:t>
            </a:r>
          </a:p>
          <a:p>
            <a:pPr lvl="1"/>
            <a:endParaRPr lang="en-US" sz="1467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Century Gothic"/>
            </a:endParaRPr>
          </a:p>
          <a:p>
            <a:pPr lvl="1"/>
            <a:r>
              <a:rPr lang="en-US" sz="1467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Century Gothic"/>
              </a:rPr>
              <a:t>LAWYERS </a:t>
            </a:r>
            <a:r>
              <a:rPr lang="en-US" sz="11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Century Gothic"/>
              </a:rPr>
              <a:t>(BRASIL)</a:t>
            </a:r>
          </a:p>
          <a:p>
            <a:pPr lvl="1"/>
            <a:endParaRPr lang="en-US" sz="1467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Century Gothic"/>
            </a:endParaRPr>
          </a:p>
          <a:p>
            <a:pPr lvl="1"/>
            <a:r>
              <a:rPr lang="en-US" sz="1467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Century Gothic"/>
              </a:rPr>
              <a:t>ENGINEERS </a:t>
            </a:r>
            <a:r>
              <a:rPr lang="en-US" sz="11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Century Gothic"/>
              </a:rPr>
              <a:t>(BRASIL)</a:t>
            </a:r>
            <a:endParaRPr sz="11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7DE618-0D8F-134C-8064-3C49A5A30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2256" y="3712135"/>
            <a:ext cx="121663" cy="121663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9984614-B8CF-374D-806F-D963EB905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53" y="2803306"/>
            <a:ext cx="5568983" cy="3342683"/>
          </a:xfrm>
          <a:ln>
            <a:solidFill>
              <a:schemeClr val="accent1"/>
            </a:solidFill>
          </a:ln>
        </p:spPr>
        <p:txBody>
          <a:bodyPr lIns="0">
            <a:noAutofit/>
          </a:bodyPr>
          <a:lstStyle/>
          <a:p>
            <a:pPr marL="232827" lvl="1" indent="0">
              <a:buNone/>
            </a:pPr>
            <a:endParaRPr lang="en-US" sz="600" b="1" dirty="0">
              <a:solidFill>
                <a:schemeClr val="accent1"/>
              </a:solidFill>
            </a:endParaRPr>
          </a:p>
          <a:p>
            <a:pPr marL="232827" lvl="1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Irma – Impacted AUC</a:t>
            </a:r>
          </a:p>
          <a:p>
            <a:pPr marL="861477" lvl="1" indent="-285750"/>
            <a:r>
              <a:rPr lang="en-US" sz="1400" b="1" dirty="0">
                <a:solidFill>
                  <a:schemeClr val="accent1"/>
                </a:solidFill>
              </a:rPr>
              <a:t>The most powerful hurricane in Atlantic history.</a:t>
            </a:r>
          </a:p>
          <a:p>
            <a:pPr marL="861477" lvl="1" indent="-285750"/>
            <a:r>
              <a:rPr lang="en-US" sz="1400" b="1" dirty="0">
                <a:solidFill>
                  <a:schemeClr val="accent1"/>
                </a:solidFill>
              </a:rPr>
              <a:t>185+ mph winds lasted 37 hrs.</a:t>
            </a:r>
          </a:p>
          <a:p>
            <a:pPr marL="861477" lvl="1" indent="-285750"/>
            <a:endParaRPr lang="en-US" sz="1400" b="1" dirty="0">
              <a:solidFill>
                <a:schemeClr val="accent2"/>
              </a:solidFill>
            </a:endParaRPr>
          </a:p>
          <a:p>
            <a:pPr marL="232827" lvl="1" indent="0">
              <a:buNone/>
            </a:pPr>
            <a:r>
              <a:rPr lang="en-US" sz="2000" b="1" i="1" dirty="0">
                <a:solidFill>
                  <a:schemeClr val="accent2"/>
                </a:solidFill>
              </a:rPr>
              <a:t>Just 13 days later….</a:t>
            </a:r>
          </a:p>
          <a:p>
            <a:pPr marL="232827" lvl="1" indent="0">
              <a:buNone/>
            </a:pPr>
            <a:endParaRPr lang="en-US" sz="1200" b="1" dirty="0">
              <a:solidFill>
                <a:schemeClr val="accent1"/>
              </a:solidFill>
            </a:endParaRPr>
          </a:p>
          <a:p>
            <a:pPr marL="232827" lvl="1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Maria – Impacted Ross University</a:t>
            </a:r>
          </a:p>
          <a:p>
            <a:pPr marL="861477" lvl="1" indent="-285750"/>
            <a:r>
              <a:rPr lang="en-US" sz="1400" b="1" dirty="0">
                <a:solidFill>
                  <a:schemeClr val="accent1"/>
                </a:solidFill>
              </a:rPr>
              <a:t>10</a:t>
            </a:r>
            <a:r>
              <a:rPr lang="en-US" sz="1400" b="1" baseline="30000" dirty="0">
                <a:solidFill>
                  <a:schemeClr val="accent1"/>
                </a:solidFill>
              </a:rPr>
              <a:t>th</a:t>
            </a:r>
            <a:r>
              <a:rPr lang="en-US" sz="1400" b="1" dirty="0">
                <a:solidFill>
                  <a:schemeClr val="accent1"/>
                </a:solidFill>
              </a:rPr>
              <a:t> most powerful hurricane in  Atlantic history.</a:t>
            </a:r>
          </a:p>
          <a:p>
            <a:pPr marL="861477" lvl="1" indent="-285750"/>
            <a:r>
              <a:rPr lang="en-US" sz="1400" b="1" dirty="0">
                <a:solidFill>
                  <a:schemeClr val="accent1"/>
                </a:solidFill>
              </a:rPr>
              <a:t>Ravaged our island of Dominica, and later Puerto Rico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24418" y="2"/>
            <a:ext cx="10937924" cy="1469732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 spc="0" baseline="0">
                <a:solidFill>
                  <a:srgbClr val="666666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2667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01941A1-BCD0-4010-9B0C-2687DBA8ED06}"/>
              </a:ext>
            </a:extLst>
          </p:cNvPr>
          <p:cNvSpPr txBox="1">
            <a:spLocks/>
          </p:cNvSpPr>
          <p:nvPr/>
        </p:nvSpPr>
        <p:spPr>
          <a:xfrm>
            <a:off x="1108365" y="314037"/>
            <a:ext cx="7935881" cy="7765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b="0" i="0" kern="120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lnSpc>
                <a:spcPct val="107000"/>
              </a:lnSpc>
              <a:spcBef>
                <a:spcPts val="1200"/>
              </a:spcBef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6EA8B2-DDAD-4746-9131-26D443245DCF}"/>
              </a:ext>
            </a:extLst>
          </p:cNvPr>
          <p:cNvSpPr txBox="1"/>
          <p:nvPr/>
        </p:nvSpPr>
        <p:spPr>
          <a:xfrm>
            <a:off x="1224118" y="560442"/>
            <a:ext cx="3945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BUSINESS CONTEXT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9E936B-F6F7-2549-AF35-37A2B3EBE7F1}"/>
              </a:ext>
            </a:extLst>
          </p:cNvPr>
          <p:cNvSpPr txBox="1"/>
          <p:nvPr/>
        </p:nvSpPr>
        <p:spPr>
          <a:xfrm>
            <a:off x="289954" y="1659467"/>
            <a:ext cx="11631114" cy="95410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 September of 2017</a:t>
            </a:r>
          </a:p>
          <a:p>
            <a:r>
              <a:rPr lang="en-US" dirty="0"/>
              <a:t>Both our medical schools were forced into business continuity situations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3AF097E-1789-3A48-83D0-6388AE93D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168" y="2803306"/>
            <a:ext cx="5530343" cy="33233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999A0F4-98F6-E34B-9470-C176B997F91A}"/>
              </a:ext>
            </a:extLst>
          </p:cNvPr>
          <p:cNvSpPr txBox="1"/>
          <p:nvPr/>
        </p:nvSpPr>
        <p:spPr>
          <a:xfrm>
            <a:off x="5858937" y="6126677"/>
            <a:ext cx="1164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In billions (USD)</a:t>
            </a:r>
          </a:p>
        </p:txBody>
      </p:sp>
    </p:spTree>
    <p:extLst>
      <p:ext uri="{BB962C8B-B14F-4D97-AF65-F5344CB8AC3E}">
        <p14:creationId xmlns:p14="http://schemas.microsoft.com/office/powerpoint/2010/main" val="3282436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9984614-B8CF-374D-806F-D963EB905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54" y="2803306"/>
            <a:ext cx="5394960" cy="3342683"/>
          </a:xfrm>
          <a:ln>
            <a:solidFill>
              <a:schemeClr val="accent1"/>
            </a:solidFill>
          </a:ln>
        </p:spPr>
        <p:txBody>
          <a:bodyPr lIns="0">
            <a:no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AUC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</a:rPr>
              <a:t>Relocated to UK in just 3 weeks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</a:rPr>
              <a:t>Returned to St. Maarten 1 year later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24418" y="2"/>
            <a:ext cx="10937924" cy="1469732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 spc="0" baseline="0">
                <a:solidFill>
                  <a:srgbClr val="666666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2667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01941A1-BCD0-4010-9B0C-2687DBA8ED06}"/>
              </a:ext>
            </a:extLst>
          </p:cNvPr>
          <p:cNvSpPr txBox="1">
            <a:spLocks/>
          </p:cNvSpPr>
          <p:nvPr/>
        </p:nvSpPr>
        <p:spPr>
          <a:xfrm>
            <a:off x="1108365" y="314037"/>
            <a:ext cx="7935881" cy="7765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b="0" i="0" kern="120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lnSpc>
                <a:spcPct val="107000"/>
              </a:lnSpc>
              <a:spcBef>
                <a:spcPts val="1200"/>
              </a:spcBef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6EA8B2-DDAD-4746-9131-26D443245DCF}"/>
              </a:ext>
            </a:extLst>
          </p:cNvPr>
          <p:cNvSpPr txBox="1"/>
          <p:nvPr/>
        </p:nvSpPr>
        <p:spPr>
          <a:xfrm>
            <a:off x="1224118" y="560442"/>
            <a:ext cx="3945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BUSINESS CONTEXT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893566A3-8937-1D46-8339-FC6C6204E4DE}"/>
              </a:ext>
            </a:extLst>
          </p:cNvPr>
          <p:cNvSpPr txBox="1">
            <a:spLocks/>
          </p:cNvSpPr>
          <p:nvPr/>
        </p:nvSpPr>
        <p:spPr>
          <a:xfrm>
            <a:off x="5736601" y="2803306"/>
            <a:ext cx="5936110" cy="334268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45720" rIns="91440" bIns="45720" rtlCol="0">
            <a:noAutofit/>
          </a:bodyPr>
          <a:lstStyle>
            <a:lvl1pPr marL="0" indent="0" algn="l" defTabSz="609585" rtl="0" eaLnBrk="1" latinLnBrk="0" hangingPunct="1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lang="en-US" sz="2133" b="0" i="0" kern="1200" spc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75727" marR="0" indent="-342900" algn="l" defTabSz="609585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67" b="0" i="0" kern="1200" spc="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31875" indent="-274638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tabLst/>
              <a:defRPr sz="1800" b="0" i="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accent1"/>
                </a:solidFill>
              </a:rPr>
              <a:t>Ross University</a:t>
            </a:r>
          </a:p>
          <a:p>
            <a:pPr algn="ctr"/>
            <a:r>
              <a:rPr lang="en-US" sz="1800" b="1" dirty="0">
                <a:solidFill>
                  <a:schemeClr val="accent2"/>
                </a:solidFill>
              </a:rPr>
              <a:t>Built a floating medical school on a cruise ship</a:t>
            </a:r>
          </a:p>
          <a:p>
            <a:pPr algn="ctr"/>
            <a:r>
              <a:rPr lang="en-US" sz="1800" b="1" dirty="0">
                <a:solidFill>
                  <a:schemeClr val="accent2"/>
                </a:solidFill>
              </a:rPr>
              <a:t>Built a brand new campus on Barbados</a:t>
            </a:r>
          </a:p>
          <a:p>
            <a:pPr algn="ctr"/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9E936B-F6F7-2549-AF35-37A2B3EBE7F1}"/>
              </a:ext>
            </a:extLst>
          </p:cNvPr>
          <p:cNvSpPr txBox="1"/>
          <p:nvPr/>
        </p:nvSpPr>
        <p:spPr>
          <a:xfrm>
            <a:off x="289954" y="1659467"/>
            <a:ext cx="11382758" cy="95410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IT technical agility and speed were critical components of executing our business continuity plans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24BB540-6EEF-BA4F-A4B7-591168781B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890" y="4255911"/>
            <a:ext cx="2487113" cy="173848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459DA86-72D6-F249-B86E-AF80BAEB7B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293"/>
          <a:stretch/>
        </p:blipFill>
        <p:spPr>
          <a:xfrm>
            <a:off x="3082571" y="4255912"/>
            <a:ext cx="1974851" cy="1890077"/>
          </a:xfrm>
          <a:prstGeom prst="rect">
            <a:avLst/>
          </a:prstGeom>
        </p:spPr>
      </p:pic>
      <p:sp>
        <p:nvSpPr>
          <p:cNvPr id="24" name="Right Arrow 23">
            <a:extLst>
              <a:ext uri="{FF2B5EF4-FFF2-40B4-BE49-F238E27FC236}">
                <a16:creationId xmlns:a16="http://schemas.microsoft.com/office/drawing/2014/main" id="{6EE7E08E-113E-AC48-876E-FD7412A79E24}"/>
              </a:ext>
            </a:extLst>
          </p:cNvPr>
          <p:cNvSpPr/>
          <p:nvPr/>
        </p:nvSpPr>
        <p:spPr>
          <a:xfrm>
            <a:off x="3196837" y="4862283"/>
            <a:ext cx="428978" cy="33866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3125775-A302-C74E-8563-481879BE3F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1757" y="4133827"/>
            <a:ext cx="2927218" cy="16262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D4D626F-BED3-1E4B-82F4-5832A1090B9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2086" y="4271338"/>
            <a:ext cx="2689921" cy="1488721"/>
          </a:xfrm>
          <a:prstGeom prst="rect">
            <a:avLst/>
          </a:prstGeom>
        </p:spPr>
      </p:pic>
      <p:sp>
        <p:nvSpPr>
          <p:cNvPr id="27" name="Right Arrow 26">
            <a:extLst>
              <a:ext uri="{FF2B5EF4-FFF2-40B4-BE49-F238E27FC236}">
                <a16:creationId xmlns:a16="http://schemas.microsoft.com/office/drawing/2014/main" id="{0763F3C5-3332-6045-9D66-1170D94C4230}"/>
              </a:ext>
            </a:extLst>
          </p:cNvPr>
          <p:cNvSpPr/>
          <p:nvPr/>
        </p:nvSpPr>
        <p:spPr>
          <a:xfrm>
            <a:off x="8568464" y="4846364"/>
            <a:ext cx="428978" cy="33866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9E26804-4DD0-4948-8B44-1D768923734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2932" y="5309210"/>
            <a:ext cx="2368170" cy="1465479"/>
          </a:xfrm>
          <a:prstGeom prst="rect">
            <a:avLst/>
          </a:prstGeom>
        </p:spPr>
      </p:pic>
      <p:sp>
        <p:nvSpPr>
          <p:cNvPr id="29" name="Right Arrow 28">
            <a:extLst>
              <a:ext uri="{FF2B5EF4-FFF2-40B4-BE49-F238E27FC236}">
                <a16:creationId xmlns:a16="http://schemas.microsoft.com/office/drawing/2014/main" id="{753E983D-5BDC-6F4F-88C1-1B75195F1807}"/>
              </a:ext>
            </a:extLst>
          </p:cNvPr>
          <p:cNvSpPr/>
          <p:nvPr/>
        </p:nvSpPr>
        <p:spPr>
          <a:xfrm rot="5400000">
            <a:off x="9534851" y="5308595"/>
            <a:ext cx="428978" cy="33866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F1FF0066-125A-A84B-BA20-83A19973CC36}"/>
              </a:ext>
            </a:extLst>
          </p:cNvPr>
          <p:cNvSpPr/>
          <p:nvPr/>
        </p:nvSpPr>
        <p:spPr>
          <a:xfrm rot="10800000">
            <a:off x="3147260" y="5263439"/>
            <a:ext cx="428978" cy="33866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13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9984614-B8CF-374D-806F-D963EB905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8134" y="5491902"/>
            <a:ext cx="8534400" cy="822960"/>
          </a:xfrm>
        </p:spPr>
        <p:txBody>
          <a:bodyPr lIns="0">
            <a:no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IT was asked to technically separate / divest 25% of our business revenue in 12 months (350+ applications)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24418" y="2"/>
            <a:ext cx="10937924" cy="1469732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 spc="0" baseline="0">
                <a:solidFill>
                  <a:srgbClr val="666666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2667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01941A1-BCD0-4010-9B0C-2687DBA8ED06}"/>
              </a:ext>
            </a:extLst>
          </p:cNvPr>
          <p:cNvSpPr txBox="1">
            <a:spLocks/>
          </p:cNvSpPr>
          <p:nvPr/>
        </p:nvSpPr>
        <p:spPr>
          <a:xfrm>
            <a:off x="1108365" y="314037"/>
            <a:ext cx="7935881" cy="7765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b="0" i="0" kern="120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lnSpc>
                <a:spcPct val="107000"/>
              </a:lnSpc>
              <a:spcBef>
                <a:spcPts val="1200"/>
              </a:spcBef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6EA8B2-DDAD-4746-9131-26D443245DCF}"/>
              </a:ext>
            </a:extLst>
          </p:cNvPr>
          <p:cNvSpPr txBox="1"/>
          <p:nvPr/>
        </p:nvSpPr>
        <p:spPr>
          <a:xfrm>
            <a:off x="1224118" y="560442"/>
            <a:ext cx="3945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BUSINESS CONTEXT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184444-4FA7-D244-8226-C6BC7E1B9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52" y="3285859"/>
            <a:ext cx="2039053" cy="20390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EC77B7-DFEF-C649-88C6-0F10BE05F9E1}"/>
              </a:ext>
            </a:extLst>
          </p:cNvPr>
          <p:cNvSpPr txBox="1"/>
          <p:nvPr/>
        </p:nvSpPr>
        <p:spPr>
          <a:xfrm>
            <a:off x="395111" y="1659467"/>
            <a:ext cx="11492089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2 months later, we announced 2 major divestitures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B60DA07-71C9-274D-AF81-EA5C019F7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935" y="3302916"/>
            <a:ext cx="1916207" cy="191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04980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Adtalem 1">
      <a:dk1>
        <a:srgbClr val="000000"/>
      </a:dk1>
      <a:lt1>
        <a:srgbClr val="FFFFFF"/>
      </a:lt1>
      <a:dk2>
        <a:srgbClr val="000000"/>
      </a:dk2>
      <a:lt2>
        <a:srgbClr val="FCFAF8"/>
      </a:lt2>
      <a:accent1>
        <a:srgbClr val="00133F"/>
      </a:accent1>
      <a:accent2>
        <a:srgbClr val="78BE20"/>
      </a:accent2>
      <a:accent3>
        <a:srgbClr val="919091"/>
      </a:accent3>
      <a:accent4>
        <a:srgbClr val="00133F"/>
      </a:accent4>
      <a:accent5>
        <a:srgbClr val="78BE20"/>
      </a:accent5>
      <a:accent6>
        <a:srgbClr val="919090"/>
      </a:accent6>
      <a:hlink>
        <a:srgbClr val="78BE20"/>
      </a:hlink>
      <a:folHlink>
        <a:srgbClr val="00133F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70955</TotalTime>
  <Words>1670</Words>
  <Application>Microsoft Office PowerPoint</Application>
  <PresentationFormat>Widescreen</PresentationFormat>
  <Paragraphs>393</Paragraphs>
  <Slides>33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Century Gothic</vt:lpstr>
      <vt:lpstr>Helvetica Neue</vt:lpstr>
      <vt:lpstr>Times New Roman</vt:lpstr>
      <vt:lpstr>Wingdings</vt:lpstr>
      <vt:lpstr>2_Custom Design</vt:lpstr>
      <vt:lpstr>Going All-In: Adtalem’s Cloud Migration Strategy</vt:lpstr>
      <vt:lpstr>Presenters</vt:lpstr>
      <vt:lpstr>BEFORE WE BEGIN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“We are going to do this the right way”</vt:lpstr>
      <vt:lpstr>“We started to fail…  fast.”</vt:lpstr>
      <vt:lpstr>Our Reboot: Four Keys to Success</vt:lpstr>
      <vt:lpstr>Native Architecture</vt:lpstr>
      <vt:lpstr>Architect Fail:  Planned for a legacy flow</vt:lpstr>
      <vt:lpstr>North Bound vs. South Bound</vt:lpstr>
      <vt:lpstr>Partnering with AWS</vt:lpstr>
      <vt:lpstr>“Partner is a verb, not a noun.”</vt:lpstr>
      <vt:lpstr>Planning &amp; Commitment</vt:lpstr>
      <vt:lpstr>Planning &amp; Commitment</vt:lpstr>
      <vt:lpstr>Educating our Teams</vt:lpstr>
      <vt:lpstr>Education of Teams</vt:lpstr>
      <vt:lpstr>Education of Teams: Provide a System Flow Model</vt:lpstr>
      <vt:lpstr>Education of Teams: System Map</vt:lpstr>
      <vt:lpstr>Results</vt:lpstr>
      <vt:lpstr>Our Results</vt:lpstr>
      <vt:lpstr>Unexpected Results</vt:lpstr>
      <vt:lpstr>Lessons Learned</vt:lpstr>
      <vt:lpstr>Lessons Learned</vt:lpstr>
      <vt:lpstr>QUESTIONS?</vt:lpstr>
      <vt:lpstr>Going All-In: Adtalem’s Cloud Migration Strategy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Erica Gustafson</dc:creator>
  <cp:keywords/>
  <dc:description/>
  <cp:lastModifiedBy>Melanie Hardcastle</cp:lastModifiedBy>
  <cp:revision>383</cp:revision>
  <cp:lastPrinted>2017-05-11T19:38:24Z</cp:lastPrinted>
  <dcterms:created xsi:type="dcterms:W3CDTF">2017-05-08T18:45:56Z</dcterms:created>
  <dcterms:modified xsi:type="dcterms:W3CDTF">2019-03-20T17:40:10Z</dcterms:modified>
  <cp:category/>
</cp:coreProperties>
</file>