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73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 Lederman" initials="DL" lastIdx="2" clrIdx="0">
    <p:extLst>
      <p:ext uri="{19B8F6BF-5375-455C-9EA6-DF929625EA0E}">
        <p15:presenceInfo xmlns:p15="http://schemas.microsoft.com/office/powerpoint/2012/main" userId="e9e5480d9cd92da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28"/>
    <p:restoredTop sz="94545"/>
  </p:normalViewPr>
  <p:slideViewPr>
    <p:cSldViewPr snapToGrid="0" snapToObjects="1">
      <p:cViewPr varScale="1">
        <p:scale>
          <a:sx n="81" d="100"/>
          <a:sy n="81" d="100"/>
        </p:scale>
        <p:origin x="44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10/21/2019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10/21/2019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628650" y="3419475"/>
            <a:ext cx="7886700" cy="69215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MS PGothic" pitchFamily="34" charset="-128"/>
              </a:rPr>
              <a:t>What Admissions Leaders Think</a:t>
            </a: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Results of the </a:t>
            </a:r>
            <a:r>
              <a:rPr lang="en-US" altLang="en-US" i="1" dirty="0">
                <a:ea typeface="MS PGothic" pitchFamily="34" charset="-128"/>
              </a:rPr>
              <a:t>Inside Higher Ed </a:t>
            </a:r>
            <a:r>
              <a:rPr lang="en-US" altLang="en-US" dirty="0">
                <a:ea typeface="MS PGothic" pitchFamily="34" charset="-128"/>
              </a:rPr>
              <a:t>survey 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Webcast of October 22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5649A-E4A1-7A48-A54C-47FFC37BA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Tests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153A6D-52F8-6542-9502-3DBB9E4531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34482"/>
              </p:ext>
            </p:extLst>
          </p:nvPr>
        </p:nvGraphicFramePr>
        <p:xfrm>
          <a:off x="628650" y="1957388"/>
          <a:ext cx="78867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2539">
                  <a:extLst>
                    <a:ext uri="{9D8B030D-6E8A-4147-A177-3AD203B41FA5}">
                      <a16:colId xmlns:a16="http://schemas.microsoft.com/office/drawing/2014/main" val="3144381324"/>
                    </a:ext>
                  </a:extLst>
                </a:gridCol>
                <a:gridCol w="1034716">
                  <a:extLst>
                    <a:ext uri="{9D8B030D-6E8A-4147-A177-3AD203B41FA5}">
                      <a16:colId xmlns:a16="http://schemas.microsoft.com/office/drawing/2014/main" val="2316026280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1707958257"/>
                    </a:ext>
                  </a:extLst>
                </a:gridCol>
                <a:gridCol w="926432">
                  <a:extLst>
                    <a:ext uri="{9D8B030D-6E8A-4147-A177-3AD203B41FA5}">
                      <a16:colId xmlns:a16="http://schemas.microsoft.com/office/drawing/2014/main" val="310241140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141604921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575643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Strongly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Strongly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218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 of Chicago's change is likely to prompt other colleges to drop testing.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5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Announcement by the U of Chicago is prompting my college to reconsider its testing requirements.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183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 am open to dropping our requirements, but administrators or faculty members are opposed.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557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 persistent gap in SAT and ACT scores by racial and ethnic group concerns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273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0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F95E-ED35-457E-96F7-F357C04C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Whom to Recruit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F876E16-AE96-4B4D-800D-16D5A97E74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47383"/>
              </p:ext>
            </p:extLst>
          </p:nvPr>
        </p:nvGraphicFramePr>
        <p:xfrm>
          <a:off x="628650" y="1957388"/>
          <a:ext cx="78867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2510629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2453433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8127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37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Full-time undergraduates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614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Minority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66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Transfer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32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First-generation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29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Online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5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Out-of-state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56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Veterans/military 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655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23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214E-E726-4C4D-8512-EAC4C588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F95586-1CF7-8F48-950A-4515C208F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779427"/>
              </p:ext>
            </p:extLst>
          </p:nvPr>
        </p:nvGraphicFramePr>
        <p:xfrm>
          <a:off x="628650" y="1957388"/>
          <a:ext cx="78867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0640262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077694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6499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28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604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Under $5,000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686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$5,000 to &lt;$10,000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750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$10,000 to &lt;$20,000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693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$20,000 to &lt;$30,000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096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$30,000 to &lt;$40,000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82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More than 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43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123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6466-6C6A-DA48-8D4C-79C1A8CF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95E1D-E821-174A-97FC-424FF74DE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58 percent of admissions leaders are concerned about their ability to maintain the same number of international students.</a:t>
            </a:r>
          </a:p>
          <a:p>
            <a:r>
              <a:rPr lang="en-US" dirty="0"/>
              <a:t>Fifty-four percent strongly agree and 19 percent agree that "the policies and rhetoric of the Trump administration have made it more difficult to recruit international students."</a:t>
            </a:r>
          </a:p>
        </p:txBody>
      </p:sp>
    </p:spTree>
    <p:extLst>
      <p:ext uri="{BB962C8B-B14F-4D97-AF65-F5344CB8AC3E}">
        <p14:creationId xmlns:p14="http://schemas.microsoft.com/office/powerpoint/2010/main" val="4254396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84F62-641C-6242-B841-88A4C332F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Liberal 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B5FE1-8EA2-6341-BF05-DF13FA5F9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7 percent of admissions directors believe that parents "of prospective students understand the value of a liberal arts education." </a:t>
            </a:r>
          </a:p>
          <a:p>
            <a:r>
              <a:rPr lang="en-US" dirty="0"/>
              <a:t>Less than 5 percent said that students understand the value of a liberal arts education.</a:t>
            </a:r>
          </a:p>
        </p:txBody>
      </p:sp>
    </p:spTree>
    <p:extLst>
      <p:ext uri="{BB962C8B-B14F-4D97-AF65-F5344CB8AC3E}">
        <p14:creationId xmlns:p14="http://schemas.microsoft.com/office/powerpoint/2010/main" val="1407107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70663-6970-47F4-AC72-4B729185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89CD1-E09B-40E2-81C9-1D7F47964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19 percent of college admissions leaders say they have admitted more than 5 percent of their class from the waiting list. And 18 percent admitted no students from the waiting list.</a:t>
            </a:r>
          </a:p>
          <a:p>
            <a:r>
              <a:rPr lang="en-US" dirty="0"/>
              <a:t>College admissions directors are more likely to agree (49 percent) than disagree (24 percent) that waiting lists have grown too long.</a:t>
            </a:r>
          </a:p>
          <a:p>
            <a:r>
              <a:rPr lang="en-US" dirty="0"/>
              <a:t>23 percent said they used waiting lists in part "to avoid rejecting strong applicants." The figure at private colleges was 27 percent.</a:t>
            </a:r>
          </a:p>
        </p:txBody>
      </p:sp>
    </p:spTree>
    <p:extLst>
      <p:ext uri="{BB962C8B-B14F-4D97-AF65-F5344CB8AC3E}">
        <p14:creationId xmlns:p14="http://schemas.microsoft.com/office/powerpoint/2010/main" val="3494720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22261-4757-1349-8312-869AD01A1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Tools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CE01E4-945B-5D47-AD2A-A7B49FE9EF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481394"/>
              </p:ext>
            </p:extLst>
          </p:nvPr>
        </p:nvGraphicFramePr>
        <p:xfrm>
          <a:off x="628650" y="1957388"/>
          <a:ext cx="78867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583238299"/>
                    </a:ext>
                  </a:extLst>
                </a:gridCol>
                <a:gridCol w="1034716">
                  <a:extLst>
                    <a:ext uri="{9D8B030D-6E8A-4147-A177-3AD203B41FA5}">
                      <a16:colId xmlns:a16="http://schemas.microsoft.com/office/drawing/2014/main" val="996290965"/>
                    </a:ext>
                  </a:extLst>
                </a:gridCol>
                <a:gridCol w="1125554">
                  <a:extLst>
                    <a:ext uri="{9D8B030D-6E8A-4147-A177-3AD203B41FA5}">
                      <a16:colId xmlns:a16="http://schemas.microsoft.com/office/drawing/2014/main" val="4241375488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526403489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407042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Satisfied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Satisfied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Dissatisfied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Dissatisfied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6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 communication with applicants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382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Giving students a clear path to enrollment and graduation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34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643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Promoting our academic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785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059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A88F-86A4-44E2-A3F7-EBACA9BE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E0E06-C893-45BE-92F3-403B311EE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  <a:p>
            <a:r>
              <a:rPr lang="en-US" dirty="0"/>
              <a:t>Ideas for next year</a:t>
            </a:r>
          </a:p>
        </p:txBody>
      </p:sp>
    </p:spTree>
    <p:extLst>
      <p:ext uri="{BB962C8B-B14F-4D97-AF65-F5344CB8AC3E}">
        <p14:creationId xmlns:p14="http://schemas.microsoft.com/office/powerpoint/2010/main" val="1278141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0158-04ED-CB47-A218-B4A797EE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4820-8C48-BD48-8DE7-A7E139FD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BF592890-26EA-47B9-AEB7-AD7E163FB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75" y="2672205"/>
            <a:ext cx="3466936" cy="1328296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BFF067E-E097-41A9-AA1E-F15508837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084452"/>
            <a:ext cx="3782218" cy="174258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A608564-28E1-4EBB-98C3-7C2F1BA63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764" y="4814809"/>
            <a:ext cx="4256521" cy="1021911"/>
          </a:xfrm>
          <a:prstGeom prst="rect">
            <a:avLst/>
          </a:prstGeom>
        </p:spPr>
      </p:pic>
      <p:pic>
        <p:nvPicPr>
          <p:cNvPr id="11" name="Picture 10" descr="A picture containing clock, light&#10;&#10;Description automatically generated">
            <a:extLst>
              <a:ext uri="{FF2B5EF4-FFF2-40B4-BE49-F238E27FC236}">
                <a16:creationId xmlns:a16="http://schemas.microsoft.com/office/drawing/2014/main" id="{62E4A573-9B15-4D9F-A585-228DD352B2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4208" y="4814809"/>
            <a:ext cx="3782218" cy="80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dirty="0">
                <a:hlinkClick r:id="rId3"/>
              </a:rPr>
              <a:t>doug.lederman@insidehighered.com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0062-9694-6F4D-9141-A915637C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1A92-8AEC-F943-A1F7-10FDA560A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Answers from 336 admissions leaders.</a:t>
            </a:r>
          </a:p>
          <a:p>
            <a:r>
              <a:rPr lang="en-US" dirty="0"/>
              <a:t>Only 1 answer per institution.</a:t>
            </a:r>
          </a:p>
          <a:p>
            <a:r>
              <a:rPr lang="en-US" dirty="0"/>
              <a:t>Answers are completely anonymous.</a:t>
            </a:r>
          </a:p>
          <a:p>
            <a:r>
              <a:rPr lang="en-US" dirty="0"/>
              <a:t>Answers are coded for sector.</a:t>
            </a:r>
          </a:p>
          <a:p>
            <a:r>
              <a:rPr lang="en-US" dirty="0"/>
              <a:t>Survey conducted by Gallup.</a:t>
            </a:r>
          </a:p>
        </p:txBody>
      </p:sp>
    </p:spTree>
    <p:extLst>
      <p:ext uri="{BB962C8B-B14F-4D97-AF65-F5344CB8AC3E}">
        <p14:creationId xmlns:p14="http://schemas.microsoft.com/office/powerpoint/2010/main" val="419835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80AD5-995F-0D4E-AFCE-FF774797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the Class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6DEBC6-EAEE-0847-B1FB-0A90B677F4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247807"/>
              </p:ext>
            </p:extLst>
          </p:nvPr>
        </p:nvGraphicFramePr>
        <p:xfrm>
          <a:off x="628650" y="1957388"/>
          <a:ext cx="7886700" cy="32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52267486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252194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11688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9163086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058959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42918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Doctoral 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Master’s / Bachelor’s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</a:t>
                      </a:r>
                    </a:p>
                    <a:p>
                      <a:pPr algn="ctr"/>
                      <a:r>
                        <a:rPr lang="en-US" dirty="0"/>
                        <a:t>Community </a:t>
                      </a:r>
                    </a:p>
                    <a:p>
                      <a:pPr algn="ctr"/>
                      <a:r>
                        <a:rPr lang="en-US" dirty="0"/>
                        <a:t>College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Doctoral / Master’s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Bachelor’s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222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 goal by May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94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 June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95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 July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0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Didn’t meet goal by July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122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655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1CD6D-A44D-4F45-AF43-6B3B8AC3F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 About Filling the Class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F1D14B-4630-9A4A-BCA5-CCA78C334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79093"/>
              </p:ext>
            </p:extLst>
          </p:nvPr>
        </p:nvGraphicFramePr>
        <p:xfrm>
          <a:off x="628650" y="1957388"/>
          <a:ext cx="78867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38188615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54457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64510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311778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2706832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43143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Doctoral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Master’s / Bachelor’s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Doctoral / Master’s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Bachelor’s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84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Very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648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Moderately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228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all all concerned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148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2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D5102-E2BC-8241-BBF1-6C5D42AA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Varsity Blues – Image of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A437A-C0F3-8441-8851-7E99F083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 percent said that the scandal had hurt the image of colleges involved "a great deal.” 43 percent said it had hurt a "fair amount.”</a:t>
            </a:r>
          </a:p>
          <a:p>
            <a:r>
              <a:rPr lang="en-US" dirty="0"/>
              <a:t>On their own institutions, less than 1 percent said it had affected them a great deal and only 2 percent said it had affected them a fair amount.</a:t>
            </a:r>
          </a:p>
        </p:txBody>
      </p:sp>
    </p:spTree>
    <p:extLst>
      <p:ext uri="{BB962C8B-B14F-4D97-AF65-F5344CB8AC3E}">
        <p14:creationId xmlns:p14="http://schemas.microsoft.com/office/powerpoint/2010/main" val="249572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BC32C-A710-B04B-85BF-15C50626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Varsity Blues – Coaches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9A897-F8FE-C444-B0A0-218E308A0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 percent of admissions leaders said that the image of coaches and athletes has suffered a great deal, and 47 percent said a fair amount.</a:t>
            </a:r>
          </a:p>
          <a:p>
            <a:r>
              <a:rPr lang="en-US" dirty="0"/>
              <a:t>Sixty-five percent of them agreed or strongly agreed that "the indictments revealed that applicants admitted as athletes have too many advantages over other applicants."</a:t>
            </a:r>
          </a:p>
        </p:txBody>
      </p:sp>
    </p:spTree>
    <p:extLst>
      <p:ext uri="{BB962C8B-B14F-4D97-AF65-F5344CB8AC3E}">
        <p14:creationId xmlns:p14="http://schemas.microsoft.com/office/powerpoint/2010/main" val="8023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0F96-B3BB-A94C-9493-234966F4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Other Scandal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96368-9CD5-F246-BA3E-25A60861E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 percent of admissions leaders surveyed said they had heard of parents in their communities giving away guardianship of their children so they could get extra aid.</a:t>
            </a:r>
          </a:p>
        </p:txBody>
      </p:sp>
    </p:spTree>
    <p:extLst>
      <p:ext uri="{BB962C8B-B14F-4D97-AF65-F5344CB8AC3E}">
        <p14:creationId xmlns:p14="http://schemas.microsoft.com/office/powerpoint/2010/main" val="2353773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DBC81-A19E-F64A-AD78-93969B7C2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Affirmative Action Case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4FCD25-6837-3243-92B9-D25119341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816174"/>
              </p:ext>
            </p:extLst>
          </p:nvPr>
        </p:nvGraphicFramePr>
        <p:xfrm>
          <a:off x="628650" y="1957388"/>
          <a:ext cx="78867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8950">
                  <a:extLst>
                    <a:ext uri="{9D8B030D-6E8A-4147-A177-3AD203B41FA5}">
                      <a16:colId xmlns:a16="http://schemas.microsoft.com/office/drawing/2014/main" val="2219428476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426960858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8868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751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Harvard offered a good defense of affirmative action.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217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Colleges should be able to consider legacy status in admissions decisions,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00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Colleges should be able to consider athletic talent in admissions decisions.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727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101811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805</TotalTime>
  <Words>602</Words>
  <Application>Microsoft Office PowerPoint</Application>
  <PresentationFormat>On-screen Show (4:3)</PresentationFormat>
  <Paragraphs>206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What Admissions Leaders Think</vt:lpstr>
      <vt:lpstr>Presenters</vt:lpstr>
      <vt:lpstr>Methodology</vt:lpstr>
      <vt:lpstr>Filling the Class</vt:lpstr>
      <vt:lpstr>Concern About Filling the Class</vt:lpstr>
      <vt:lpstr>Varsity Blues – Image of Colleges</vt:lpstr>
      <vt:lpstr>Varsity Blues – Coaches</vt:lpstr>
      <vt:lpstr>The Other Scandal</vt:lpstr>
      <vt:lpstr>The Affirmative Action Case</vt:lpstr>
      <vt:lpstr>Standardized Tests</vt:lpstr>
      <vt:lpstr>Whom to Recruit</vt:lpstr>
      <vt:lpstr>Debt</vt:lpstr>
      <vt:lpstr>International Students</vt:lpstr>
      <vt:lpstr>Liberal Arts</vt:lpstr>
      <vt:lpstr>Waiting Lists</vt:lpstr>
      <vt:lpstr>Digital Tools</vt:lpstr>
      <vt:lpstr>Your Questions</vt:lpstr>
      <vt:lpstr>With Thanks….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71</cp:revision>
  <dcterms:created xsi:type="dcterms:W3CDTF">2017-05-09T13:33:13Z</dcterms:created>
  <dcterms:modified xsi:type="dcterms:W3CDTF">2019-10-21T20:33:38Z</dcterms:modified>
</cp:coreProperties>
</file>