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305" r:id="rId4"/>
    <p:sldId id="293" r:id="rId5"/>
    <p:sldId id="294" r:id="rId6"/>
    <p:sldId id="295" r:id="rId7"/>
    <p:sldId id="296" r:id="rId8"/>
    <p:sldId id="297" r:id="rId9"/>
    <p:sldId id="298" r:id="rId10"/>
    <p:sldId id="299" r:id="rId11"/>
    <p:sldId id="300" r:id="rId12"/>
    <p:sldId id="301" r:id="rId13"/>
    <p:sldId id="302" r:id="rId14"/>
    <p:sldId id="303" r:id="rId15"/>
    <p:sldId id="304" r:id="rId16"/>
    <p:sldId id="292" r:id="rId17"/>
    <p:sldId id="282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ewsroom" initials="N" lastIdx="5" clrIdx="0">
    <p:extLst>
      <p:ext uri="{19B8F6BF-5375-455C-9EA6-DF929625EA0E}">
        <p15:presenceInfo xmlns:p15="http://schemas.microsoft.com/office/powerpoint/2012/main" userId="Newsroom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75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081"/>
    <p:restoredTop sz="94578"/>
  </p:normalViewPr>
  <p:slideViewPr>
    <p:cSldViewPr snapToGrid="0" snapToObjects="1">
      <p:cViewPr varScale="1">
        <p:scale>
          <a:sx n="81" d="100"/>
          <a:sy n="81" d="100"/>
        </p:scale>
        <p:origin x="101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FF95831-D4F0-45F0-8D6F-B3B094E34F89}" type="datetimeFigureOut">
              <a:rPr lang="en-US" altLang="en-US"/>
              <a:pPr/>
              <a:t>10/20/2020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FD3A605-2A3C-4ABB-8B94-09BA6DBEB5F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587251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1C1D878-88F3-4F73-BBEC-4A0743FD31FC}" type="datetimeFigureOut">
              <a:rPr lang="en-US" altLang="en-US"/>
              <a:pPr/>
              <a:t>10/20/2020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F8400C8-60EE-4331-8C35-B86CB286F6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017486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44513" y="1081088"/>
            <a:ext cx="1731962" cy="9255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5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288" y="1187450"/>
            <a:ext cx="153670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5410200" y="1109663"/>
            <a:ext cx="908050" cy="90805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570663" y="1109663"/>
            <a:ext cx="906462" cy="90805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710488" y="1111250"/>
            <a:ext cx="908050" cy="906463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9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5738" y="1195388"/>
            <a:ext cx="709612" cy="71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9088" y="1195388"/>
            <a:ext cx="715962" cy="71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1800" y="1195388"/>
            <a:ext cx="714375" cy="71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8650" y="3419060"/>
            <a:ext cx="7886700" cy="692219"/>
          </a:xfrm>
        </p:spPr>
        <p:txBody>
          <a:bodyPr anchor="b">
            <a:normAutofit/>
          </a:bodyPr>
          <a:lstStyle>
            <a:lvl1pPr algn="ctr">
              <a:defRPr sz="4000">
                <a:latin typeface="Roboto Slab Light" charset="0"/>
                <a:ea typeface="Roboto Slab Light" charset="0"/>
                <a:cs typeface="Roboto Slab Light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8650" y="4405933"/>
            <a:ext cx="78867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000" b="0" i="0">
                <a:latin typeface="Roboto Light" charset="0"/>
                <a:ea typeface="Roboto Light" charset="0"/>
                <a:cs typeface="Roboto Light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099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1925" y="6356350"/>
            <a:ext cx="7334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5"/>
          <p:cNvSpPr txBox="1">
            <a:spLocks/>
          </p:cNvSpPr>
          <p:nvPr/>
        </p:nvSpPr>
        <p:spPr>
          <a:xfrm>
            <a:off x="8515350" y="6356350"/>
            <a:ext cx="628650" cy="358775"/>
          </a:xfrm>
          <a:prstGeom prst="rect">
            <a:avLst/>
          </a:prstGeom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/>
            <a:fld id="{241DAF00-002B-4AD8-9639-A8AFC9A86FBD}" type="slidenum">
              <a:rPr lang="en-US" altLang="en-US" sz="1200">
                <a:solidFill>
                  <a:srgbClr val="A6A6A6"/>
                </a:solidFill>
              </a:rPr>
              <a:pPr algn="ctr" eaLnBrk="1" hangingPunct="1"/>
              <a:t>‹#›</a:t>
            </a:fld>
            <a:endParaRPr lang="en-US" altLang="en-US" sz="1200">
              <a:solidFill>
                <a:srgbClr val="A6A6A6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560443"/>
          </a:xfrm>
        </p:spPr>
        <p:txBody>
          <a:bodyPr>
            <a:normAutofit/>
          </a:bodyPr>
          <a:lstStyle>
            <a:lvl1pPr algn="l">
              <a:defRPr sz="4000" b="0" i="0">
                <a:solidFill>
                  <a:schemeClr val="bg1"/>
                </a:solidFill>
                <a:latin typeface="Roboto Medium" charset="0"/>
                <a:ea typeface="Roboto Medium" charset="0"/>
                <a:cs typeface="Roboto Medium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58010"/>
            <a:ext cx="7886700" cy="4084982"/>
          </a:xfrm>
        </p:spPr>
        <p:txBody>
          <a:bodyPr/>
          <a:lstStyle>
            <a:lvl1pPr>
              <a:defRPr b="0" i="0">
                <a:latin typeface="Roboto Regular"/>
                <a:ea typeface="Roboto Medium" charset="0"/>
                <a:cs typeface="Roboto Regular"/>
              </a:defRPr>
            </a:lvl1pPr>
            <a:lvl2pPr>
              <a:defRPr sz="2000" b="0" i="0">
                <a:latin typeface="Roboto Regular"/>
                <a:ea typeface="Roboto Medium" charset="0"/>
                <a:cs typeface="Roboto Regular"/>
              </a:defRPr>
            </a:lvl2pPr>
            <a:lvl3pPr>
              <a:defRPr sz="2000" b="0" i="0">
                <a:latin typeface="Roboto Regular"/>
                <a:ea typeface="Roboto Medium" charset="0"/>
                <a:cs typeface="Roboto Regular"/>
              </a:defRPr>
            </a:lvl3pPr>
            <a:lvl4pPr>
              <a:defRPr sz="2000" b="0" i="0">
                <a:latin typeface="Roboto Regular"/>
                <a:ea typeface="Roboto Medium" charset="0"/>
                <a:cs typeface="Roboto Regular"/>
              </a:defRPr>
            </a:lvl4pPr>
            <a:lvl5pPr>
              <a:defRPr sz="2000" b="0" i="0">
                <a:latin typeface="Roboto Regular"/>
                <a:ea typeface="Roboto Medium" charset="0"/>
                <a:cs typeface="Roboto Regular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617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28650" y="0"/>
            <a:ext cx="7886700" cy="1560513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0" i="0" kern="1200">
                <a:solidFill>
                  <a:schemeClr val="bg1"/>
                </a:solidFill>
                <a:latin typeface="Roboto Medium" charset="0"/>
                <a:ea typeface="Roboto Medium" charset="0"/>
                <a:cs typeface="Roboto Medium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5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1925" y="6356350"/>
            <a:ext cx="7334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 txBox="1">
            <a:spLocks/>
          </p:cNvSpPr>
          <p:nvPr/>
        </p:nvSpPr>
        <p:spPr>
          <a:xfrm>
            <a:off x="8515350" y="6356350"/>
            <a:ext cx="628650" cy="358775"/>
          </a:xfrm>
          <a:prstGeom prst="rect">
            <a:avLst/>
          </a:prstGeom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/>
            <a:fld id="{132214D1-F091-4247-91D1-F6D965FFC9A3}" type="slidenum">
              <a:rPr lang="en-US" altLang="en-US" sz="1200">
                <a:solidFill>
                  <a:srgbClr val="A6A6A6"/>
                </a:solidFill>
              </a:rPr>
              <a:pPr algn="ctr" eaLnBrk="1" hangingPunct="1"/>
              <a:t>‹#›</a:t>
            </a:fld>
            <a:endParaRPr lang="en-US" altLang="en-US" sz="1200">
              <a:solidFill>
                <a:srgbClr val="A6A6A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2007705"/>
            <a:ext cx="3886200" cy="4005470"/>
          </a:xfrm>
        </p:spPr>
        <p:txBody>
          <a:bodyPr/>
          <a:lstStyle>
            <a:lvl1pPr>
              <a:defRPr b="0" i="0">
                <a:latin typeface="Roboto Regular"/>
                <a:ea typeface="Roboto Medium" charset="0"/>
                <a:cs typeface="Roboto Regular"/>
              </a:defRPr>
            </a:lvl1pPr>
            <a:lvl2pPr>
              <a:defRPr sz="1800" b="0" i="0">
                <a:latin typeface="Roboto Regular"/>
                <a:ea typeface="Roboto Medium" charset="0"/>
                <a:cs typeface="Roboto Regular"/>
              </a:defRPr>
            </a:lvl2pPr>
            <a:lvl3pPr>
              <a:defRPr sz="1800" b="0" i="0">
                <a:latin typeface="Roboto Regular"/>
                <a:ea typeface="Roboto Medium" charset="0"/>
                <a:cs typeface="Roboto Regular"/>
              </a:defRPr>
            </a:lvl3pPr>
            <a:lvl4pPr>
              <a:defRPr sz="1800" b="0" i="0">
                <a:latin typeface="Roboto Regular"/>
                <a:ea typeface="Roboto Medium" charset="0"/>
                <a:cs typeface="Roboto Regular"/>
              </a:defRPr>
            </a:lvl4pPr>
            <a:lvl5pPr>
              <a:defRPr sz="1800" b="0" i="0">
                <a:latin typeface="Roboto Regular"/>
                <a:ea typeface="Roboto Medium" charset="0"/>
                <a:cs typeface="Roboto Regular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4629150" y="2007705"/>
            <a:ext cx="3886200" cy="4005470"/>
          </a:xfrm>
        </p:spPr>
        <p:txBody>
          <a:bodyPr/>
          <a:lstStyle>
            <a:lvl1pPr>
              <a:defRPr b="0" i="0">
                <a:latin typeface="Roboto Regular"/>
                <a:ea typeface="Roboto Medium" charset="0"/>
                <a:cs typeface="Roboto Regular"/>
              </a:defRPr>
            </a:lvl1pPr>
            <a:lvl2pPr>
              <a:defRPr sz="1800" b="0" i="0">
                <a:latin typeface="Roboto Regular"/>
                <a:ea typeface="Roboto Medium" charset="0"/>
                <a:cs typeface="Roboto Regular"/>
              </a:defRPr>
            </a:lvl2pPr>
            <a:lvl3pPr>
              <a:defRPr sz="1800" b="0" i="0">
                <a:latin typeface="Roboto Regular"/>
                <a:ea typeface="Roboto Medium" charset="0"/>
                <a:cs typeface="Roboto Regular"/>
              </a:defRPr>
            </a:lvl3pPr>
            <a:lvl4pPr>
              <a:defRPr sz="1800" b="0" i="0">
                <a:latin typeface="Roboto Regular"/>
                <a:ea typeface="Roboto Medium" charset="0"/>
                <a:cs typeface="Roboto Regular"/>
              </a:defRPr>
            </a:lvl4pPr>
            <a:lvl5pPr>
              <a:defRPr sz="1800" b="0" i="0">
                <a:latin typeface="Roboto Regular"/>
                <a:ea typeface="Roboto Medium" charset="0"/>
                <a:cs typeface="Roboto Regular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36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1925" y="6356350"/>
            <a:ext cx="7334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lide Number Placeholder 5"/>
          <p:cNvSpPr txBox="1">
            <a:spLocks/>
          </p:cNvSpPr>
          <p:nvPr/>
        </p:nvSpPr>
        <p:spPr>
          <a:xfrm>
            <a:off x="8515350" y="6356350"/>
            <a:ext cx="628650" cy="358775"/>
          </a:xfrm>
          <a:prstGeom prst="rect">
            <a:avLst/>
          </a:prstGeom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/>
            <a:fld id="{BD04BB98-AB85-47FF-9A0E-BEFF45E6100A}" type="slidenum">
              <a:rPr lang="en-US" altLang="en-US" sz="1200">
                <a:solidFill>
                  <a:srgbClr val="A6A6A6"/>
                </a:solidFill>
              </a:rPr>
              <a:pPr algn="ctr" eaLnBrk="1" hangingPunct="1"/>
              <a:t>‹#›</a:t>
            </a:fld>
            <a:endParaRPr lang="en-US" altLang="en-US" sz="1200">
              <a:solidFill>
                <a:srgbClr val="A6A6A6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2017643"/>
            <a:ext cx="3868340" cy="899388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Roboto" charset="0"/>
                <a:ea typeface="Roboto" charset="0"/>
                <a:cs typeface="Roboto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917031"/>
            <a:ext cx="3868340" cy="3272632"/>
          </a:xfrm>
        </p:spPr>
        <p:txBody>
          <a:bodyPr>
            <a:normAutofit/>
          </a:bodyPr>
          <a:lstStyle>
            <a:lvl1pPr>
              <a:defRPr sz="2000">
                <a:latin typeface="Roboto" charset="0"/>
                <a:ea typeface="Roboto" charset="0"/>
                <a:cs typeface="Roboto" charset="0"/>
              </a:defRPr>
            </a:lvl1pPr>
            <a:lvl2pPr>
              <a:defRPr sz="2000">
                <a:latin typeface="Roboto" charset="0"/>
                <a:ea typeface="Roboto" charset="0"/>
                <a:cs typeface="Roboto" charset="0"/>
              </a:defRPr>
            </a:lvl2pPr>
            <a:lvl3pPr>
              <a:defRPr sz="2000">
                <a:latin typeface="Roboto" charset="0"/>
                <a:ea typeface="Roboto" charset="0"/>
                <a:cs typeface="Roboto" charset="0"/>
              </a:defRPr>
            </a:lvl3pPr>
            <a:lvl4pPr>
              <a:defRPr sz="2000">
                <a:latin typeface="Roboto" charset="0"/>
                <a:ea typeface="Roboto" charset="0"/>
                <a:cs typeface="Roboto" charset="0"/>
              </a:defRPr>
            </a:lvl4pPr>
            <a:lvl5pPr>
              <a:defRPr sz="2000">
                <a:latin typeface="Roboto" charset="0"/>
                <a:ea typeface="Roboto" charset="0"/>
                <a:cs typeface="Roboto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2017643"/>
            <a:ext cx="3887391" cy="899388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Roboto" charset="0"/>
                <a:ea typeface="Roboto" charset="0"/>
                <a:cs typeface="Roboto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917031"/>
            <a:ext cx="3887391" cy="3272632"/>
          </a:xfrm>
        </p:spPr>
        <p:txBody>
          <a:bodyPr>
            <a:normAutofit/>
          </a:bodyPr>
          <a:lstStyle>
            <a:lvl1pPr>
              <a:defRPr sz="2000">
                <a:latin typeface="Roboto" charset="0"/>
                <a:ea typeface="Roboto" charset="0"/>
                <a:cs typeface="Roboto" charset="0"/>
              </a:defRPr>
            </a:lvl1pPr>
            <a:lvl2pPr>
              <a:defRPr sz="2000">
                <a:latin typeface="Roboto" charset="0"/>
                <a:ea typeface="Roboto" charset="0"/>
                <a:cs typeface="Roboto" charset="0"/>
              </a:defRPr>
            </a:lvl2pPr>
            <a:lvl3pPr>
              <a:defRPr sz="2000">
                <a:latin typeface="Roboto" charset="0"/>
                <a:ea typeface="Roboto" charset="0"/>
                <a:cs typeface="Roboto" charset="0"/>
              </a:defRPr>
            </a:lvl3pPr>
            <a:lvl4pPr>
              <a:defRPr sz="2000">
                <a:latin typeface="Roboto" charset="0"/>
                <a:ea typeface="Roboto" charset="0"/>
                <a:cs typeface="Roboto" charset="0"/>
              </a:defRPr>
            </a:lvl4pPr>
            <a:lvl5pPr>
              <a:defRPr sz="2000">
                <a:latin typeface="Roboto" charset="0"/>
                <a:ea typeface="Roboto" charset="0"/>
                <a:cs typeface="Roboto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560443"/>
          </a:xfrm>
        </p:spPr>
        <p:txBody>
          <a:bodyPr>
            <a:normAutofit/>
          </a:bodyPr>
          <a:lstStyle>
            <a:lvl1pPr algn="l">
              <a:defRPr sz="4000" b="0" i="0">
                <a:solidFill>
                  <a:schemeClr val="bg1"/>
                </a:solidFill>
                <a:latin typeface="Roboto Medium" charset="0"/>
                <a:ea typeface="Roboto Medium" charset="0"/>
                <a:cs typeface="Roboto Medium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751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28650" y="0"/>
            <a:ext cx="7886700" cy="1560513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0" i="0" kern="1200">
                <a:solidFill>
                  <a:schemeClr val="bg1"/>
                </a:solidFill>
                <a:latin typeface="Roboto Medium" charset="0"/>
                <a:ea typeface="Roboto Medium" charset="0"/>
                <a:cs typeface="Roboto Medium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3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1925" y="6356350"/>
            <a:ext cx="7334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5"/>
          <p:cNvSpPr txBox="1">
            <a:spLocks/>
          </p:cNvSpPr>
          <p:nvPr/>
        </p:nvSpPr>
        <p:spPr>
          <a:xfrm>
            <a:off x="8515350" y="6356350"/>
            <a:ext cx="628650" cy="358775"/>
          </a:xfrm>
          <a:prstGeom prst="rect">
            <a:avLst/>
          </a:prstGeom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/>
            <a:fld id="{B9FE33B1-A9F0-4406-B133-6C9703E9914F}" type="slidenum">
              <a:rPr lang="en-US" altLang="en-US" sz="1200">
                <a:solidFill>
                  <a:srgbClr val="A6A6A6"/>
                </a:solidFill>
              </a:rPr>
              <a:pPr algn="ctr" eaLnBrk="1" hangingPunct="1"/>
              <a:t>‹#›</a:t>
            </a:fld>
            <a:endParaRPr lang="en-US" altLang="en-US" sz="1200">
              <a:solidFill>
                <a:srgbClr val="A6A6A6"/>
              </a:solidFill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198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628650" y="0"/>
            <a:ext cx="7886700" cy="1560513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0" i="0" kern="1200">
                <a:solidFill>
                  <a:schemeClr val="bg1"/>
                </a:solidFill>
                <a:latin typeface="Roboto Medium" charset="0"/>
                <a:ea typeface="Roboto Medium" charset="0"/>
                <a:cs typeface="Roboto Medium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dirty="0"/>
              <a:t>Click to edit Master title style</a:t>
            </a:r>
          </a:p>
        </p:txBody>
      </p:sp>
      <p:pic>
        <p:nvPicPr>
          <p:cNvPr id="6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1925" y="6356350"/>
            <a:ext cx="7334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5"/>
          <p:cNvSpPr txBox="1">
            <a:spLocks/>
          </p:cNvSpPr>
          <p:nvPr/>
        </p:nvSpPr>
        <p:spPr>
          <a:xfrm>
            <a:off x="8515350" y="6356350"/>
            <a:ext cx="628650" cy="358775"/>
          </a:xfrm>
          <a:prstGeom prst="rect">
            <a:avLst/>
          </a:prstGeom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/>
            <a:fld id="{8A0CF78D-E9E1-4557-9E41-C0A1B8BB7223}" type="slidenum">
              <a:rPr lang="en-US" altLang="en-US" sz="1200">
                <a:solidFill>
                  <a:srgbClr val="A6A6A6"/>
                </a:solidFill>
              </a:rPr>
              <a:pPr algn="ctr" eaLnBrk="1" hangingPunct="1"/>
              <a:t>‹#›</a:t>
            </a:fld>
            <a:endParaRPr lang="en-US" altLang="en-US" sz="1200">
              <a:solidFill>
                <a:srgbClr val="A6A6A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987826"/>
            <a:ext cx="4629150" cy="4045226"/>
          </a:xfrm>
        </p:spPr>
        <p:txBody>
          <a:bodyPr>
            <a:normAutofit/>
          </a:bodyPr>
          <a:lstStyle>
            <a:lvl1pPr>
              <a:defRPr sz="2000">
                <a:latin typeface="Roboto" charset="0"/>
                <a:ea typeface="Roboto" charset="0"/>
                <a:cs typeface="Roboto" charset="0"/>
              </a:defRPr>
            </a:lvl1pPr>
            <a:lvl2pPr>
              <a:defRPr sz="2000">
                <a:latin typeface="Roboto" charset="0"/>
                <a:ea typeface="Roboto" charset="0"/>
                <a:cs typeface="Roboto" charset="0"/>
              </a:defRPr>
            </a:lvl2pPr>
            <a:lvl3pPr>
              <a:defRPr sz="2000">
                <a:latin typeface="Roboto" charset="0"/>
                <a:ea typeface="Roboto" charset="0"/>
                <a:cs typeface="Roboto" charset="0"/>
              </a:defRPr>
            </a:lvl3pPr>
            <a:lvl4pPr>
              <a:defRPr sz="2000">
                <a:latin typeface="Roboto" charset="0"/>
                <a:ea typeface="Roboto" charset="0"/>
                <a:cs typeface="Roboto" charset="0"/>
              </a:defRPr>
            </a:lvl4pPr>
            <a:lvl5pPr>
              <a:defRPr sz="2000">
                <a:latin typeface="Roboto" charset="0"/>
                <a:ea typeface="Roboto" charset="0"/>
                <a:cs typeface="Roboto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987826"/>
            <a:ext cx="2949178" cy="4045226"/>
          </a:xfrm>
        </p:spPr>
        <p:txBody>
          <a:bodyPr/>
          <a:lstStyle>
            <a:lvl1pPr marL="0" indent="0">
              <a:buNone/>
              <a:defRPr sz="1600">
                <a:latin typeface="Roboto" charset="0"/>
                <a:ea typeface="Roboto" charset="0"/>
                <a:cs typeface="Roboto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134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28650" y="0"/>
            <a:ext cx="7886700" cy="1560513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0" i="0" kern="1200">
                <a:solidFill>
                  <a:schemeClr val="bg1"/>
                </a:solidFill>
                <a:latin typeface="Roboto Medium" charset="0"/>
                <a:ea typeface="Roboto Medium" charset="0"/>
                <a:cs typeface="Roboto Medium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5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1925" y="6356350"/>
            <a:ext cx="7334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 txBox="1">
            <a:spLocks/>
          </p:cNvSpPr>
          <p:nvPr/>
        </p:nvSpPr>
        <p:spPr>
          <a:xfrm>
            <a:off x="8515350" y="6356350"/>
            <a:ext cx="628650" cy="358775"/>
          </a:xfrm>
          <a:prstGeom prst="rect">
            <a:avLst/>
          </a:prstGeom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/>
            <a:fld id="{B371133B-4911-469D-87A5-5B28965E2007}" type="slidenum">
              <a:rPr lang="en-US" altLang="en-US" sz="1200">
                <a:solidFill>
                  <a:srgbClr val="A6A6A6"/>
                </a:solidFill>
              </a:rPr>
              <a:pPr algn="ctr" eaLnBrk="1" hangingPunct="1"/>
              <a:t>‹#›</a:t>
            </a:fld>
            <a:endParaRPr lang="en-US" altLang="en-US" sz="1200">
              <a:solidFill>
                <a:srgbClr val="A6A6A6"/>
              </a:solidFill>
            </a:endParaRP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621695" y="1958008"/>
            <a:ext cx="3894845" cy="4025349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latin typeface="Roboto" charset="0"/>
                <a:ea typeface="Roboto" charset="0"/>
                <a:cs typeface="Roboto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1" name="Content Placeholder 2"/>
          <p:cNvSpPr>
            <a:spLocks noGrp="1"/>
          </p:cNvSpPr>
          <p:nvPr>
            <p:ph idx="13"/>
          </p:nvPr>
        </p:nvSpPr>
        <p:spPr>
          <a:xfrm>
            <a:off x="628650" y="1958008"/>
            <a:ext cx="3814141" cy="4025349"/>
          </a:xfrm>
        </p:spPr>
        <p:txBody>
          <a:bodyPr>
            <a:normAutofit/>
          </a:bodyPr>
          <a:lstStyle>
            <a:lvl1pPr>
              <a:defRPr sz="1800">
                <a:latin typeface="Roboto" charset="0"/>
                <a:ea typeface="Roboto" charset="0"/>
                <a:cs typeface="Roboto" charset="0"/>
              </a:defRPr>
            </a:lvl1pPr>
            <a:lvl2pPr>
              <a:defRPr sz="1800">
                <a:latin typeface="Roboto" charset="0"/>
                <a:ea typeface="Roboto" charset="0"/>
                <a:cs typeface="Roboto" charset="0"/>
              </a:defRPr>
            </a:lvl2pPr>
            <a:lvl3pPr>
              <a:defRPr sz="1800">
                <a:latin typeface="Roboto" charset="0"/>
                <a:ea typeface="Roboto" charset="0"/>
                <a:cs typeface="Roboto" charset="0"/>
              </a:defRPr>
            </a:lvl3pPr>
            <a:lvl4pPr>
              <a:defRPr sz="1800">
                <a:latin typeface="Roboto" charset="0"/>
                <a:ea typeface="Roboto" charset="0"/>
                <a:cs typeface="Roboto" charset="0"/>
              </a:defRPr>
            </a:lvl4pPr>
            <a:lvl5pPr>
              <a:defRPr sz="1800">
                <a:latin typeface="Roboto" charset="0"/>
                <a:ea typeface="Roboto" charset="0"/>
                <a:cs typeface="Roboto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226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170238"/>
            <a:ext cx="7886700" cy="795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3965575"/>
            <a:ext cx="7886700" cy="2211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86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b="0" i="0">
                <a:solidFill>
                  <a:schemeClr val="bg1">
                    <a:lumMod val="65000"/>
                  </a:schemeClr>
                </a:solidFill>
                <a:latin typeface="Roboto Regular"/>
                <a:ea typeface="+mn-ea"/>
                <a:cs typeface="Roboto Regular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15350" y="6356350"/>
            <a:ext cx="62865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100">
                <a:solidFill>
                  <a:srgbClr val="A6A6A6"/>
                </a:solidFill>
                <a:latin typeface="Roboto Regular" charset="0"/>
              </a:defRPr>
            </a:lvl1pPr>
          </a:lstStyle>
          <a:p>
            <a:fld id="{F92C3C43-6534-4BB7-BC4F-5F9DBA35E20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6"/>
          <p:cNvSpPr/>
          <p:nvPr/>
        </p:nvSpPr>
        <p:spPr>
          <a:xfrm>
            <a:off x="-7938" y="0"/>
            <a:ext cx="9159876" cy="1573213"/>
          </a:xfrm>
          <a:prstGeom prst="rect">
            <a:avLst/>
          </a:prstGeom>
          <a:solidFill>
            <a:srgbClr val="EE75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</p:sldLayoutIdLst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Roboto Medium"/>
          <a:ea typeface="MS PGothic" pitchFamily="34" charset="-128"/>
          <a:cs typeface="Roboto Medium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boto Medium" charset="0"/>
          <a:ea typeface="MS PGothic" pitchFamily="34" charset="-128"/>
          <a:cs typeface="ＭＳ Ｐゴシック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boto Medium" charset="0"/>
          <a:ea typeface="MS PGothic" pitchFamily="34" charset="-128"/>
          <a:cs typeface="ＭＳ Ｐゴシック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boto Medium" charset="0"/>
          <a:ea typeface="MS PGothic" pitchFamily="34" charset="-128"/>
          <a:cs typeface="ＭＳ Ｐゴシック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boto Medium" charset="0"/>
          <a:ea typeface="MS PGothic" pitchFamily="34" charset="-128"/>
          <a:cs typeface="ＭＳ Ｐゴシック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Roboto Regular"/>
          <a:ea typeface="MS PGothic" pitchFamily="34" charset="-128"/>
          <a:cs typeface="Roboto Regular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Roboto Regular"/>
          <a:ea typeface="MS PGothic" pitchFamily="34" charset="-128"/>
          <a:cs typeface="Roboto Regular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Roboto Regular"/>
          <a:ea typeface="MS PGothic" pitchFamily="34" charset="-128"/>
          <a:cs typeface="Roboto Regular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Roboto Regular"/>
          <a:ea typeface="MS PGothic" pitchFamily="34" charset="-128"/>
          <a:cs typeface="Roboto Regular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Roboto Regular"/>
          <a:ea typeface="MS PGothic" pitchFamily="34" charset="-128"/>
          <a:cs typeface="Roboto Regular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scott.jaschik@insidehighered.co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itle 1"/>
          <p:cNvSpPr>
            <a:spLocks noGrp="1"/>
          </p:cNvSpPr>
          <p:nvPr>
            <p:ph type="ctrTitle"/>
          </p:nvPr>
        </p:nvSpPr>
        <p:spPr>
          <a:xfrm>
            <a:off x="628650" y="2669118"/>
            <a:ext cx="7886700" cy="2074103"/>
          </a:xfrm>
        </p:spPr>
        <p:txBody>
          <a:bodyPr>
            <a:normAutofit fontScale="90000"/>
          </a:bodyPr>
          <a:lstStyle/>
          <a:p>
            <a:br>
              <a:rPr lang="en-US" dirty="0">
                <a:effectLst/>
              </a:rPr>
            </a:br>
            <a:br>
              <a:rPr lang="en-US" dirty="0">
                <a:effectLst/>
              </a:rPr>
            </a:br>
            <a:br>
              <a:rPr lang="en-US" dirty="0">
                <a:effectLst/>
              </a:rPr>
            </a:br>
            <a:br>
              <a:rPr lang="en-US" dirty="0">
                <a:effectLst/>
              </a:rPr>
            </a:br>
            <a:br>
              <a:rPr lang="en-US" dirty="0">
                <a:effectLst/>
              </a:rPr>
            </a:br>
            <a:br>
              <a:rPr lang="en-US" dirty="0">
                <a:effectLst/>
              </a:rPr>
            </a:br>
            <a:br>
              <a:rPr lang="en-US" dirty="0">
                <a:effectLst/>
              </a:rPr>
            </a:br>
            <a:br>
              <a:rPr lang="en-US" dirty="0">
                <a:effectLst/>
              </a:rPr>
            </a:br>
            <a:br>
              <a:rPr lang="en-US" dirty="0">
                <a:effectLst/>
              </a:rPr>
            </a:br>
            <a:br>
              <a:rPr lang="en-US" dirty="0">
                <a:effectLst/>
              </a:rPr>
            </a:br>
            <a:br>
              <a:rPr lang="en-US" dirty="0">
                <a:effectLst/>
              </a:rPr>
            </a:br>
            <a:br>
              <a:rPr lang="en-US" dirty="0">
                <a:effectLst/>
              </a:rPr>
            </a:br>
            <a:br>
              <a:rPr lang="en-US" dirty="0">
                <a:effectLst/>
              </a:rPr>
            </a:br>
            <a:br>
              <a:rPr lang="en-US" dirty="0">
                <a:effectLst/>
              </a:rPr>
            </a:br>
            <a:br>
              <a:rPr lang="en-US" dirty="0">
                <a:effectLst/>
              </a:rPr>
            </a:br>
            <a:br>
              <a:rPr lang="en-US" dirty="0">
                <a:effectLst/>
              </a:rPr>
            </a:br>
            <a:r>
              <a:rPr lang="en-US" dirty="0"/>
              <a:t>2020 Survey of Admissions Leaders:</a:t>
            </a:r>
            <a:br>
              <a:rPr lang="en-US" dirty="0"/>
            </a:br>
            <a:r>
              <a:rPr lang="en-US" dirty="0"/>
              <a:t>A Mess of a Year</a:t>
            </a:r>
            <a:br>
              <a:rPr lang="en-US" dirty="0">
                <a:effectLst/>
              </a:rPr>
            </a:br>
            <a:br>
              <a:rPr lang="en-US" altLang="en-US" dirty="0">
                <a:ea typeface="MS PGothic" pitchFamily="34" charset="-128"/>
              </a:rPr>
            </a:br>
            <a:endParaRPr lang="en-US" altLang="en-US" dirty="0">
              <a:ea typeface="MS PGothic" pitchFamily="34" charset="-128"/>
            </a:endParaRPr>
          </a:p>
        </p:txBody>
      </p:sp>
      <p:sp>
        <p:nvSpPr>
          <p:cNvPr id="11266" name="Subtitle 2"/>
          <p:cNvSpPr>
            <a:spLocks noGrp="1"/>
          </p:cNvSpPr>
          <p:nvPr>
            <p:ph type="subTitle" idx="1"/>
          </p:nvPr>
        </p:nvSpPr>
        <p:spPr>
          <a:xfrm>
            <a:off x="628650" y="4405313"/>
            <a:ext cx="7886700" cy="1655762"/>
          </a:xfrm>
        </p:spPr>
        <p:txBody>
          <a:bodyPr/>
          <a:lstStyle/>
          <a:p>
            <a:pPr eaLnBrk="1" hangingPunct="1"/>
            <a:r>
              <a:rPr lang="en-US" altLang="en-US" dirty="0">
                <a:ea typeface="MS PGothic" pitchFamily="34" charset="-128"/>
              </a:rPr>
              <a:t>An </a:t>
            </a:r>
            <a:r>
              <a:rPr lang="en-US" altLang="en-US" i="1" dirty="0">
                <a:ea typeface="MS PGothic" pitchFamily="34" charset="-128"/>
              </a:rPr>
              <a:t>Inside Higher Ed</a:t>
            </a:r>
            <a:r>
              <a:rPr lang="en-US" altLang="en-US" dirty="0">
                <a:ea typeface="MS PGothic" pitchFamily="34" charset="-128"/>
              </a:rPr>
              <a:t> webcast</a:t>
            </a:r>
          </a:p>
          <a:p>
            <a:pPr eaLnBrk="1" hangingPunct="1"/>
            <a:r>
              <a:rPr lang="en-US" altLang="en-US" dirty="0">
                <a:ea typeface="MS PGothic" pitchFamily="34" charset="-128"/>
              </a:rPr>
              <a:t>Thursday, October 22, 2020</a:t>
            </a:r>
          </a:p>
          <a:p>
            <a:pPr eaLnBrk="1" hangingPunct="1"/>
            <a:r>
              <a:rPr lang="en-US" altLang="en-US" dirty="0">
                <a:ea typeface="MS PGothic" pitchFamily="34" charset="-128"/>
              </a:rPr>
              <a:t>2 p.m. Eastern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85BA55-0C7D-424C-826C-FFD510F9B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Standardized Tests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FE319D-DCB9-4CF4-B4A2-789C895199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52 percent of colleges changed in the last year.</a:t>
            </a:r>
          </a:p>
          <a:p>
            <a:r>
              <a:rPr lang="en-US" dirty="0"/>
              <a:t>Of the remaining colleges, 35 percent were already test optional or test blind.</a:t>
            </a:r>
          </a:p>
          <a:p>
            <a:r>
              <a:rPr lang="en-US" dirty="0"/>
              <a:t>More than two-thirds of colleges (68 percent) that switched because of the pandemic said that they expect to stay that way. </a:t>
            </a:r>
          </a:p>
          <a:p>
            <a:r>
              <a:rPr lang="en-US" dirty="0"/>
              <a:t>The figure was 60 percent at public institutions and 79 percent at private institutions.</a:t>
            </a:r>
          </a:p>
        </p:txBody>
      </p:sp>
    </p:spTree>
    <p:extLst>
      <p:ext uri="{BB962C8B-B14F-4D97-AF65-F5344CB8AC3E}">
        <p14:creationId xmlns:p14="http://schemas.microsoft.com/office/powerpoint/2010/main" val="9042937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7A0744-B624-4C0E-B64D-F0A6CC348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Were Colleges Prepared?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7CE985-F53D-44A8-9352-6D960EF08F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Nearly half (48 percent) of public colleges gave "somewhat prepared" as an answer to the question about their institution's preparedness. A lower number at private colleges (41 percent) gave the same answer. </a:t>
            </a:r>
          </a:p>
          <a:p>
            <a:r>
              <a:rPr lang="en-US" dirty="0"/>
              <a:t>Generally, private colleges gave themselves better grades. Forty percent said they were well prepared or very well prepared. Only 33 percent of public colleges gave that score to their institutions.</a:t>
            </a:r>
          </a:p>
        </p:txBody>
      </p:sp>
    </p:spTree>
    <p:extLst>
      <p:ext uri="{BB962C8B-B14F-4D97-AF65-F5344CB8AC3E}">
        <p14:creationId xmlns:p14="http://schemas.microsoft.com/office/powerpoint/2010/main" val="36753064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77C2CE-74AC-4825-B616-ABF111FB8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Were Admissions Offices Prepared?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C5D4E9-01FB-40BB-BB79-C11EFB0D0D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Among public officials, 45 percent said they were somewhat prepared, 31 percent said that they were well prepared and 11 percent said very well prepared. </a:t>
            </a:r>
          </a:p>
          <a:p>
            <a:r>
              <a:rPr lang="en-US" dirty="0"/>
              <a:t>Among private college officials, 37 percent said somewhat prepared, 36 percent said well prepared and 19 percent said very well prepared.</a:t>
            </a:r>
          </a:p>
        </p:txBody>
      </p:sp>
    </p:spTree>
    <p:extLst>
      <p:ext uri="{BB962C8B-B14F-4D97-AF65-F5344CB8AC3E}">
        <p14:creationId xmlns:p14="http://schemas.microsoft.com/office/powerpoint/2010/main" val="11523918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9AF66F-1618-40E0-B494-08899BD16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Confident Are You That Your College’s Plan Will Hold for the Semester?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0AA5B7C2-8B12-4FCE-B1FB-28F704A2BFA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4673897"/>
              </p:ext>
            </p:extLst>
          </p:nvPr>
        </p:nvGraphicFramePr>
        <p:xfrm>
          <a:off x="628650" y="1957388"/>
          <a:ext cx="7508875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1075">
                  <a:extLst>
                    <a:ext uri="{9D8B030D-6E8A-4147-A177-3AD203B41FA5}">
                      <a16:colId xmlns:a16="http://schemas.microsoft.com/office/drawing/2014/main" val="3685838325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62353465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333353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Public Colleges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Private Colleges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67050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Very confident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83851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Moderately confident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18848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Not very confident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68796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Not confident at 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0255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01690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A75A85-4578-4C06-8AC9-F1D5B1D6AE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Which Groups Will You Increase Recruitment of This Year?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5ABC7F87-4D71-4493-8505-9280D7A1AB8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4494990"/>
              </p:ext>
            </p:extLst>
          </p:nvPr>
        </p:nvGraphicFramePr>
        <p:xfrm>
          <a:off x="628650" y="1957388"/>
          <a:ext cx="7886700" cy="323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2562936159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13310871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1952779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93059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Online students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60332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First-generation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19919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Minority students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5127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Transfer students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90033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Students recruited with merit scholarship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3535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Out-of-state students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6667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International students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27451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69721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05E6D-9A99-436F-B5A8-DF40B78D53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Happened Since…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4026E7-E28F-4CEB-8C83-F7D1966ED7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1200" i="1" dirty="0"/>
              <a:t>                                                                                                                                                  --Cornell University</a:t>
            </a:r>
          </a:p>
        </p:txBody>
      </p:sp>
      <p:pic>
        <p:nvPicPr>
          <p:cNvPr id="5" name="Picture 4" descr="A person standing in front of a building&#10;&#10;Description automatically generated">
            <a:extLst>
              <a:ext uri="{FF2B5EF4-FFF2-40B4-BE49-F238E27FC236}">
                <a16:creationId xmlns:a16="http://schemas.microsoft.com/office/drawing/2014/main" id="{E54923F6-68E3-4260-BBC1-D58C373AFD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7520" y="2103754"/>
            <a:ext cx="5862320" cy="3297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7508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1D5D53-8083-4844-899A-26791802B6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Q&amp;A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30865-5A74-423A-9ABB-314F7064C4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Your questions</a:t>
            </a:r>
          </a:p>
          <a:p>
            <a:r>
              <a:rPr lang="en-US" dirty="0"/>
              <a:t>Your suggestions for </a:t>
            </a:r>
            <a:r>
              <a:rPr lang="en-US"/>
              <a:t>future coverage</a:t>
            </a:r>
          </a:p>
        </p:txBody>
      </p:sp>
    </p:spTree>
    <p:extLst>
      <p:ext uri="{BB962C8B-B14F-4D97-AF65-F5344CB8AC3E}">
        <p14:creationId xmlns:p14="http://schemas.microsoft.com/office/powerpoint/2010/main" val="27144700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6C427E-693D-4958-8352-42E7E146B0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With Thanks …</a:t>
            </a:r>
          </a:p>
        </p:txBody>
      </p:sp>
      <p:pic>
        <p:nvPicPr>
          <p:cNvPr id="5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5F4960C7-8835-42C5-A9C2-8B5E9647FA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084" y="2317614"/>
            <a:ext cx="4258916" cy="1311707"/>
          </a:xfrm>
          <a:prstGeom prst="rect">
            <a:avLst/>
          </a:prstGeom>
        </p:spPr>
      </p:pic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87203A36-D51F-45FD-84EB-B509D53337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3049" y="4600980"/>
            <a:ext cx="3871531" cy="925800"/>
          </a:xfrm>
          <a:prstGeom prst="rect">
            <a:avLst/>
          </a:prstGeom>
        </p:spPr>
      </p:pic>
      <p:pic>
        <p:nvPicPr>
          <p:cNvPr id="9" name="Picture 8" descr="Icon&#10;&#10;Description automatically generated">
            <a:extLst>
              <a:ext uri="{FF2B5EF4-FFF2-40B4-BE49-F238E27FC236}">
                <a16:creationId xmlns:a16="http://schemas.microsoft.com/office/drawing/2014/main" id="{8C452B42-1DCE-47A4-A1E8-7733DC59D8F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13492" y="1962915"/>
            <a:ext cx="2744661" cy="1968684"/>
          </a:xfrm>
          <a:prstGeom prst="rect">
            <a:avLst/>
          </a:prstGeom>
        </p:spPr>
      </p:pic>
      <p:pic>
        <p:nvPicPr>
          <p:cNvPr id="11" name="Picture 10" descr="Logo&#10;&#10;Description automatically generated">
            <a:extLst>
              <a:ext uri="{FF2B5EF4-FFF2-40B4-BE49-F238E27FC236}">
                <a16:creationId xmlns:a16="http://schemas.microsoft.com/office/drawing/2014/main" id="{143A3AE4-99E4-40DE-BE80-53A6964A8D4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56297" y="4661575"/>
            <a:ext cx="3459053" cy="804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2739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Scott Jaschik, editor, </a:t>
            </a:r>
            <a:r>
              <a:rPr lang="en-US" i="1" dirty="0"/>
              <a:t>Inside Higher Ed, </a:t>
            </a:r>
            <a:r>
              <a:rPr lang="en-US" dirty="0">
                <a:hlinkClick r:id="rId2"/>
              </a:rPr>
              <a:t>scott.jaschik@insidehighered.com</a:t>
            </a:r>
            <a:endParaRPr lang="en-US" dirty="0"/>
          </a:p>
          <a:p>
            <a:r>
              <a:rPr lang="en-US" dirty="0"/>
              <a:t>Doug Lederman, editor, </a:t>
            </a:r>
            <a:r>
              <a:rPr lang="en-US" i="1" dirty="0"/>
              <a:t>Inside Higher Ed, </a:t>
            </a:r>
            <a:r>
              <a:rPr lang="en-US" u="sng" dirty="0">
                <a:solidFill>
                  <a:srgbClr val="EE7531"/>
                </a:solidFill>
              </a:rPr>
              <a:t>doug.lederman@insidehighered.com</a:t>
            </a:r>
          </a:p>
        </p:txBody>
      </p:sp>
    </p:spTree>
    <p:extLst>
      <p:ext uri="{BB962C8B-B14F-4D97-AF65-F5344CB8AC3E}">
        <p14:creationId xmlns:p14="http://schemas.microsoft.com/office/powerpoint/2010/main" val="3665279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E23260-C46A-4001-B8AB-70E66BDFF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Coronavirus</a:t>
            </a:r>
          </a:p>
        </p:txBody>
      </p:sp>
      <p:pic>
        <p:nvPicPr>
          <p:cNvPr id="5" name="Content Placeholder 4" descr="A picture containing table, lit, orange, sitting&#10;&#10;Description automatically generated">
            <a:extLst>
              <a:ext uri="{FF2B5EF4-FFF2-40B4-BE49-F238E27FC236}">
                <a16:creationId xmlns:a16="http://schemas.microsoft.com/office/drawing/2014/main" id="{3327976D-DE04-4AC0-8876-D92A381BCF6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11497" y="2365513"/>
            <a:ext cx="3460876" cy="3041374"/>
          </a:xfrm>
        </p:spPr>
      </p:pic>
    </p:spTree>
    <p:extLst>
      <p:ext uri="{BB962C8B-B14F-4D97-AF65-F5344CB8AC3E}">
        <p14:creationId xmlns:p14="http://schemas.microsoft.com/office/powerpoint/2010/main" val="2873720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7A922F-0EDA-4E28-B497-D977224C6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158B67-083C-480D-A401-A4BAA7B95D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433 senior admissions officials responded.</a:t>
            </a:r>
          </a:p>
          <a:p>
            <a:r>
              <a:rPr lang="en-US" dirty="0"/>
              <a:t>Questions prepared by </a:t>
            </a:r>
            <a:r>
              <a:rPr lang="en-US" i="1" dirty="0"/>
              <a:t>Inside Higher Ed </a:t>
            </a:r>
            <a:r>
              <a:rPr lang="en-US" dirty="0"/>
              <a:t>with assistance from Gallup.</a:t>
            </a:r>
          </a:p>
          <a:p>
            <a:r>
              <a:rPr lang="en-US" dirty="0"/>
              <a:t>Questions were in the field August 6-30.</a:t>
            </a:r>
          </a:p>
          <a:p>
            <a:r>
              <a:rPr lang="en-US" dirty="0"/>
              <a:t>Respondents granted anonymity, but answers were coded to allow for sector analysis.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7050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17E7B0-F146-463A-997E-6EEA946DB2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Concerned Were You About  Meeting Your Institution’s Goals for New Students?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8ADB042B-5A8B-4EBD-A55A-F00066A3853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4237949"/>
              </p:ext>
            </p:extLst>
          </p:nvPr>
        </p:nvGraphicFramePr>
        <p:xfrm>
          <a:off x="628650" y="1957388"/>
          <a:ext cx="8137663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9359">
                  <a:extLst>
                    <a:ext uri="{9D8B030D-6E8A-4147-A177-3AD203B41FA5}">
                      <a16:colId xmlns:a16="http://schemas.microsoft.com/office/drawing/2014/main" val="1687305729"/>
                    </a:ext>
                  </a:extLst>
                </a:gridCol>
                <a:gridCol w="1123121">
                  <a:extLst>
                    <a:ext uri="{9D8B030D-6E8A-4147-A177-3AD203B41FA5}">
                      <a16:colId xmlns:a16="http://schemas.microsoft.com/office/drawing/2014/main" val="3105082681"/>
                    </a:ext>
                  </a:extLst>
                </a:gridCol>
                <a:gridCol w="1232453">
                  <a:extLst>
                    <a:ext uri="{9D8B030D-6E8A-4147-A177-3AD203B41FA5}">
                      <a16:colId xmlns:a16="http://schemas.microsoft.com/office/drawing/2014/main" val="261877478"/>
                    </a:ext>
                  </a:extLst>
                </a:gridCol>
                <a:gridCol w="1391478">
                  <a:extLst>
                    <a:ext uri="{9D8B030D-6E8A-4147-A177-3AD203B41FA5}">
                      <a16:colId xmlns:a16="http://schemas.microsoft.com/office/drawing/2014/main" val="2034536608"/>
                    </a:ext>
                  </a:extLst>
                </a:gridCol>
                <a:gridCol w="1590261">
                  <a:extLst>
                    <a:ext uri="{9D8B030D-6E8A-4147-A177-3AD203B41FA5}">
                      <a16:colId xmlns:a16="http://schemas.microsoft.com/office/drawing/2014/main" val="1041844512"/>
                    </a:ext>
                  </a:extLst>
                </a:gridCol>
                <a:gridCol w="1470991">
                  <a:extLst>
                    <a:ext uri="{9D8B030D-6E8A-4147-A177-3AD203B41FA5}">
                      <a16:colId xmlns:a16="http://schemas.microsoft.com/office/drawing/2014/main" val="9056593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Public Doctoral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Public Master’s / Bachelor’s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Community Colleges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Private Doctoral / Master’s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Private Bachelor’s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7353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Very concerned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76621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Moderately concerned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61458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Not too concerned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7%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98831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Not concerned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72950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49952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49F0CC-B560-4CB3-A5F4-4941FF7442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Did You Fill Your Class?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46D87C5C-39E2-4B91-8B14-691E7E67617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4265254"/>
              </p:ext>
            </p:extLst>
          </p:nvPr>
        </p:nvGraphicFramePr>
        <p:xfrm>
          <a:off x="141633" y="1957388"/>
          <a:ext cx="8664437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0637">
                  <a:extLst>
                    <a:ext uri="{9D8B030D-6E8A-4147-A177-3AD203B41FA5}">
                      <a16:colId xmlns:a16="http://schemas.microsoft.com/office/drawing/2014/main" val="2000275691"/>
                    </a:ext>
                  </a:extLst>
                </a:gridCol>
                <a:gridCol w="1508263">
                  <a:extLst>
                    <a:ext uri="{9D8B030D-6E8A-4147-A177-3AD203B41FA5}">
                      <a16:colId xmlns:a16="http://schemas.microsoft.com/office/drawing/2014/main" val="1719016702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502089205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599432744"/>
                    </a:ext>
                  </a:extLst>
                </a:gridCol>
                <a:gridCol w="1637472">
                  <a:extLst>
                    <a:ext uri="{9D8B030D-6E8A-4147-A177-3AD203B41FA5}">
                      <a16:colId xmlns:a16="http://schemas.microsoft.com/office/drawing/2014/main" val="441573691"/>
                    </a:ext>
                  </a:extLst>
                </a:gridCol>
                <a:gridCol w="1769165">
                  <a:extLst>
                    <a:ext uri="{9D8B030D-6E8A-4147-A177-3AD203B41FA5}">
                      <a16:colId xmlns:a16="http://schemas.microsoft.com/office/drawing/2014/main" val="16525179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Public Doctoral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Public Master’s /  Bachelor’s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Community Colleges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Private Doctoral  / Master’s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Private Bachelor’s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34328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Prior to May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99111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Prior to June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53695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Prior to July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82671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Not by July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78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62018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EBA9E4-6745-49AB-AB3C-9C32B039C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NACAC Rules Change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98BED0-CD14-4CE6-BD82-471BFB0C5B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Nearly 23 percent of college said they were taking advantage of the rules changes by offering new incentives.</a:t>
            </a:r>
          </a:p>
        </p:txBody>
      </p:sp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B939B7BE-C7A3-4FAB-A6ED-B2DF1D9269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79817" y="4271962"/>
            <a:ext cx="2714625" cy="1685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40637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5928C5-F2DE-4A80-8378-EF36EE75B2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You Expect Enrollment to Be This Year?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E02E84ED-1718-4179-92D2-A0357D6545D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0535294"/>
              </p:ext>
            </p:extLst>
          </p:nvPr>
        </p:nvGraphicFramePr>
        <p:xfrm>
          <a:off x="628651" y="1987867"/>
          <a:ext cx="8376204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2662">
                  <a:extLst>
                    <a:ext uri="{9D8B030D-6E8A-4147-A177-3AD203B41FA5}">
                      <a16:colId xmlns:a16="http://schemas.microsoft.com/office/drawing/2014/main" val="1840673340"/>
                    </a:ext>
                  </a:extLst>
                </a:gridCol>
                <a:gridCol w="1013791">
                  <a:extLst>
                    <a:ext uri="{9D8B030D-6E8A-4147-A177-3AD203B41FA5}">
                      <a16:colId xmlns:a16="http://schemas.microsoft.com/office/drawing/2014/main" val="1634754522"/>
                    </a:ext>
                  </a:extLst>
                </a:gridCol>
                <a:gridCol w="1232453">
                  <a:extLst>
                    <a:ext uri="{9D8B030D-6E8A-4147-A177-3AD203B41FA5}">
                      <a16:colId xmlns:a16="http://schemas.microsoft.com/office/drawing/2014/main" val="2372576403"/>
                    </a:ext>
                  </a:extLst>
                </a:gridCol>
                <a:gridCol w="1351721">
                  <a:extLst>
                    <a:ext uri="{9D8B030D-6E8A-4147-A177-3AD203B41FA5}">
                      <a16:colId xmlns:a16="http://schemas.microsoft.com/office/drawing/2014/main" val="3945278713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112136911"/>
                    </a:ext>
                  </a:extLst>
                </a:gridCol>
                <a:gridCol w="1212577">
                  <a:extLst>
                    <a:ext uri="{9D8B030D-6E8A-4147-A177-3AD203B41FA5}">
                      <a16:colId xmlns:a16="http://schemas.microsoft.com/office/drawing/2014/main" val="2870286009"/>
                    </a:ext>
                  </a:extLst>
                </a:gridCol>
              </a:tblGrid>
              <a:tr h="86790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Public Doctoral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Public Master’s / Bachelor’s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Community Colleges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Private Doctoral / Master’s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Private Bachelor’s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4113434"/>
                  </a:ext>
                </a:extLst>
              </a:tr>
              <a:tr h="351982">
                <a:tc>
                  <a:txBody>
                    <a:bodyPr/>
                    <a:lstStyle/>
                    <a:p>
                      <a:r>
                        <a:rPr lang="en-US" dirty="0"/>
                        <a:t>Higher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0213302"/>
                  </a:ext>
                </a:extLst>
              </a:tr>
              <a:tr h="351982">
                <a:tc>
                  <a:txBody>
                    <a:bodyPr/>
                    <a:lstStyle/>
                    <a:p>
                      <a:r>
                        <a:rPr lang="en-US" dirty="0"/>
                        <a:t>The same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5340267"/>
                  </a:ext>
                </a:extLst>
              </a:tr>
              <a:tr h="351982">
                <a:tc>
                  <a:txBody>
                    <a:bodyPr/>
                    <a:lstStyle/>
                    <a:p>
                      <a:r>
                        <a:rPr lang="en-US" dirty="0"/>
                        <a:t>Less than 5% Lower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4888182"/>
                  </a:ext>
                </a:extLst>
              </a:tr>
              <a:tr h="351982">
                <a:tc>
                  <a:txBody>
                    <a:bodyPr/>
                    <a:lstStyle/>
                    <a:p>
                      <a:r>
                        <a:rPr lang="en-US" dirty="0"/>
                        <a:t>5% to less than 10% lower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6999050"/>
                  </a:ext>
                </a:extLst>
              </a:tr>
              <a:tr h="351982">
                <a:tc>
                  <a:txBody>
                    <a:bodyPr/>
                    <a:lstStyle/>
                    <a:p>
                      <a:r>
                        <a:rPr lang="en-US" dirty="0"/>
                        <a:t>10% to less than 15% lower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1626458"/>
                  </a:ext>
                </a:extLst>
              </a:tr>
              <a:tr h="351982">
                <a:tc>
                  <a:txBody>
                    <a:bodyPr/>
                    <a:lstStyle/>
                    <a:p>
                      <a:r>
                        <a:rPr lang="en-US" dirty="0"/>
                        <a:t>More than 15</a:t>
                      </a:r>
                      <a:r>
                        <a:rPr lang="en-US"/>
                        <a:t>% lower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25685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6346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7CEFC1-9F52-4554-86E6-918DFE4DF3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Actually Happened?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F58AD8-EF19-4CD0-9896-1DC8FE573E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From National Student Clearinghouse:</a:t>
            </a:r>
          </a:p>
          <a:p>
            <a:pPr marL="0" indent="0">
              <a:buNone/>
            </a:pPr>
            <a:r>
              <a:rPr lang="en-US" dirty="0"/>
              <a:t>--Undergraduate enrollment is down 4%.</a:t>
            </a:r>
          </a:p>
          <a:p>
            <a:pPr marL="0" indent="0">
              <a:buNone/>
            </a:pPr>
            <a:r>
              <a:rPr lang="en-US" dirty="0"/>
              <a:t>--Freshmen are down 16%.</a:t>
            </a:r>
          </a:p>
          <a:p>
            <a:pPr marL="0" indent="0">
              <a:buNone/>
            </a:pPr>
            <a:r>
              <a:rPr lang="en-US" dirty="0"/>
              <a:t>--Community college enrollment is down 9%.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663855"/>
      </p:ext>
    </p:extLst>
  </p:cSld>
  <p:clrMapOvr>
    <a:masterClrMapping/>
  </p:clrMapOvr>
</p:sld>
</file>

<file path=ppt/theme/theme1.xml><?xml version="1.0" encoding="utf-8"?>
<a:theme xmlns:a="http://schemas.openxmlformats.org/drawingml/2006/main" name="PowerPointTemplate-standard">
  <a:themeElements>
    <a:clrScheme name="DRAFT - IHE Branding 2017">
      <a:dk1>
        <a:srgbClr val="333333"/>
      </a:dk1>
      <a:lt1>
        <a:sysClr val="window" lastClr="FFFFFF"/>
      </a:lt1>
      <a:dk2>
        <a:srgbClr val="000000"/>
      </a:dk2>
      <a:lt2>
        <a:srgbClr val="E7E6E6"/>
      </a:lt2>
      <a:accent1>
        <a:srgbClr val="EF7521"/>
      </a:accent1>
      <a:accent2>
        <a:srgbClr val="8FAA3F"/>
      </a:accent2>
      <a:accent3>
        <a:srgbClr val="3E67A7"/>
      </a:accent3>
      <a:accent4>
        <a:srgbClr val="333333"/>
      </a:accent4>
      <a:accent5>
        <a:srgbClr val="E4E4E4"/>
      </a:accent5>
      <a:accent6>
        <a:srgbClr val="EF7521"/>
      </a:accent6>
      <a:hlink>
        <a:srgbClr val="EF7521"/>
      </a:hlink>
      <a:folHlink>
        <a:srgbClr val="EF7521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PowerPointTemplate-standard</Template>
  <TotalTime>1159</TotalTime>
  <Words>764</Words>
  <Application>Microsoft Office PowerPoint</Application>
  <PresentationFormat>On-screen Show (4:3)</PresentationFormat>
  <Paragraphs>186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Arial</vt:lpstr>
      <vt:lpstr>Calibri</vt:lpstr>
      <vt:lpstr>Calibri Light</vt:lpstr>
      <vt:lpstr>Roboto</vt:lpstr>
      <vt:lpstr>Roboto Light</vt:lpstr>
      <vt:lpstr>Roboto Medium</vt:lpstr>
      <vt:lpstr>Roboto Regular</vt:lpstr>
      <vt:lpstr>Roboto Slab Light</vt:lpstr>
      <vt:lpstr>PowerPointTemplate-standard</vt:lpstr>
      <vt:lpstr>                2020 Survey of Admissions Leaders: A Mess of a Year  </vt:lpstr>
      <vt:lpstr>Presenters</vt:lpstr>
      <vt:lpstr>Coronavirus</vt:lpstr>
      <vt:lpstr>Methodology</vt:lpstr>
      <vt:lpstr>How Concerned Were You About  Meeting Your Institution’s Goals for New Students?</vt:lpstr>
      <vt:lpstr>When Did You Fill Your Class?</vt:lpstr>
      <vt:lpstr>The NACAC Rules Change</vt:lpstr>
      <vt:lpstr>What Do You Expect Enrollment to Be This Year?</vt:lpstr>
      <vt:lpstr>What Actually Happened?</vt:lpstr>
      <vt:lpstr>Standardized Tests</vt:lpstr>
      <vt:lpstr>Were Colleges Prepared?</vt:lpstr>
      <vt:lpstr>Were Admissions Offices Prepared?</vt:lpstr>
      <vt:lpstr>How Confident Are You That Your College’s Plan Will Hold for the Semester?</vt:lpstr>
      <vt:lpstr>Which Groups Will You Increase Recruitment of This Year?</vt:lpstr>
      <vt:lpstr>What’s Happened Since…</vt:lpstr>
      <vt:lpstr>Q&amp;A</vt:lpstr>
      <vt:lpstr>With Thanks …</vt:lpstr>
    </vt:vector>
  </TitlesOfParts>
  <Company>Microsoft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scott jaschik</dc:creator>
  <cp:lastModifiedBy>Morgan Hutchings</cp:lastModifiedBy>
  <cp:revision>148</cp:revision>
  <dcterms:created xsi:type="dcterms:W3CDTF">2017-05-09T13:33:13Z</dcterms:created>
  <dcterms:modified xsi:type="dcterms:W3CDTF">2020-10-20T20:00:47Z</dcterms:modified>
</cp:coreProperties>
</file>