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305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292" r:id="rId17"/>
    <p:sldId id="28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sroom" initials="N" lastIdx="5" clrIdx="0">
    <p:extLst>
      <p:ext uri="{19B8F6BF-5375-455C-9EA6-DF929625EA0E}">
        <p15:presenceInfo xmlns:p15="http://schemas.microsoft.com/office/powerpoint/2012/main" userId="Newsroo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81"/>
    <p:restoredTop sz="94578"/>
  </p:normalViewPr>
  <p:slideViewPr>
    <p:cSldViewPr snapToGrid="0" snapToObjects="1">
      <p:cViewPr varScale="1">
        <p:scale>
          <a:sx n="81" d="100"/>
          <a:sy n="81" d="100"/>
        </p:scale>
        <p:origin x="101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F95831-D4F0-45F0-8D6F-B3B094E34F89}" type="datetimeFigureOut">
              <a:rPr lang="en-US" altLang="en-US"/>
              <a:pPr/>
              <a:t>10/20/2020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D3A605-2A3C-4ABB-8B94-09BA6DBEB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8725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C1D878-88F3-4F73-BBEC-4A0743FD31FC}" type="datetimeFigureOut">
              <a:rPr lang="en-US" altLang="en-US"/>
              <a:pPr/>
              <a:t>10/20/2020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8400C8-60EE-4331-8C35-B86CB286F6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1748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4513" y="1081088"/>
            <a:ext cx="1731962" cy="925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1187450"/>
            <a:ext cx="15367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10200" y="1109663"/>
            <a:ext cx="908050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70663" y="1109663"/>
            <a:ext cx="906462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10488" y="1111250"/>
            <a:ext cx="908050" cy="9064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738" y="1195388"/>
            <a:ext cx="70961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88" y="1195388"/>
            <a:ext cx="71596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1195388"/>
            <a:ext cx="71437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3419060"/>
            <a:ext cx="7886700" cy="692219"/>
          </a:xfrm>
        </p:spPr>
        <p:txBody>
          <a:bodyPr anchor="b">
            <a:normAutofit/>
          </a:bodyPr>
          <a:lstStyle>
            <a:lvl1pPr algn="ctr">
              <a:defRPr sz="4000">
                <a:latin typeface="Roboto Slab Light" charset="0"/>
                <a:ea typeface="Roboto Slab Light" charset="0"/>
                <a:cs typeface="Roboto Slab Ligh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4405933"/>
            <a:ext cx="7886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9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241DAF00-002B-4AD8-9639-A8AFC9A86FBD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8010"/>
            <a:ext cx="7886700" cy="4084982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20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20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20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20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1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132214D1-F091-4247-91D1-F6D965FFC9A3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07705"/>
            <a:ext cx="3886200" cy="4005470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18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18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18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18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629150" y="2007705"/>
            <a:ext cx="3886200" cy="4005470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18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18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18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18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D04BB98-AB85-47FF-9A0E-BEFF45E6100A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017643"/>
            <a:ext cx="3868340" cy="89938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917031"/>
            <a:ext cx="3868340" cy="3272632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017643"/>
            <a:ext cx="3887391" cy="89938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7031"/>
            <a:ext cx="3887391" cy="3272632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5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9FE33B1-A9F0-4406-B133-6C9703E9914F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9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title style</a:t>
            </a:r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8A0CF78D-E9E1-4557-9E41-C0A1B8BB7223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87826"/>
            <a:ext cx="4629150" cy="4045226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87826"/>
            <a:ext cx="2949178" cy="4045226"/>
          </a:xfrm>
        </p:spPr>
        <p:txBody>
          <a:bodyPr/>
          <a:lstStyle>
            <a:lvl1pPr marL="0" indent="0">
              <a:buNone/>
              <a:defRPr sz="16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3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371133B-4911-469D-87A5-5B28965E2007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21695" y="1958008"/>
            <a:ext cx="3894845" cy="402534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28650" y="1958008"/>
            <a:ext cx="3814141" cy="4025349"/>
          </a:xfrm>
        </p:spPr>
        <p:txBody>
          <a:bodyPr>
            <a:normAutofit/>
          </a:bodyPr>
          <a:lstStyle>
            <a:lvl1pPr>
              <a:defRPr sz="1800">
                <a:latin typeface="Roboto" charset="0"/>
                <a:ea typeface="Roboto" charset="0"/>
                <a:cs typeface="Roboto" charset="0"/>
              </a:defRPr>
            </a:lvl1pPr>
            <a:lvl2pPr>
              <a:defRPr sz="1800">
                <a:latin typeface="Roboto" charset="0"/>
                <a:ea typeface="Roboto" charset="0"/>
                <a:cs typeface="Roboto" charset="0"/>
              </a:defRPr>
            </a:lvl2pPr>
            <a:lvl3pPr>
              <a:defRPr sz="1800">
                <a:latin typeface="Roboto" charset="0"/>
                <a:ea typeface="Roboto" charset="0"/>
                <a:cs typeface="Roboto" charset="0"/>
              </a:defRPr>
            </a:lvl3pPr>
            <a:lvl4pPr>
              <a:defRPr sz="1800">
                <a:latin typeface="Roboto" charset="0"/>
                <a:ea typeface="Roboto" charset="0"/>
                <a:cs typeface="Roboto" charset="0"/>
              </a:defRPr>
            </a:lvl4pPr>
            <a:lvl5pPr>
              <a:defRPr sz="18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2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170238"/>
            <a:ext cx="788670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3965575"/>
            <a:ext cx="7886700" cy="221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bg1">
                    <a:lumMod val="65000"/>
                  </a:schemeClr>
                </a:solidFill>
                <a:latin typeface="Roboto Regular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6356350"/>
            <a:ext cx="6286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A6A6A6"/>
                </a:solidFill>
                <a:latin typeface="Roboto Regular" charset="0"/>
              </a:defRPr>
            </a:lvl1pPr>
          </a:lstStyle>
          <a:p>
            <a:fld id="{F92C3C43-6534-4BB7-BC4F-5F9DBA35E20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-7938" y="0"/>
            <a:ext cx="9159876" cy="1573213"/>
          </a:xfrm>
          <a:prstGeom prst="rect">
            <a:avLst/>
          </a:prstGeom>
          <a:solidFill>
            <a:srgbClr val="EE7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Roboto Medium"/>
          <a:ea typeface="MS PGothic" pitchFamily="34" charset="-128"/>
          <a:cs typeface="Roboto Medium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cott.jaschik@insidehighered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28650" y="2669118"/>
            <a:ext cx="7886700" cy="2074103"/>
          </a:xfrm>
        </p:spPr>
        <p:txBody>
          <a:bodyPr>
            <a:normAutofit fontScale="90000"/>
          </a:bodyPr>
          <a:lstStyle/>
          <a:p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br>
              <a:rPr lang="en-US" dirty="0">
                <a:effectLst/>
              </a:rPr>
            </a:br>
            <a:r>
              <a:rPr lang="en-US" dirty="0"/>
              <a:t>2020 Survey of Admissions Leaders:</a:t>
            </a:r>
            <a:br>
              <a:rPr lang="en-US" dirty="0"/>
            </a:br>
            <a:r>
              <a:rPr lang="en-US" dirty="0"/>
              <a:t>A Mess of a Year</a:t>
            </a:r>
            <a:br>
              <a:rPr lang="en-US" dirty="0">
                <a:effectLst/>
              </a:rPr>
            </a:br>
            <a:br>
              <a:rPr lang="en-US" altLang="en-US" dirty="0">
                <a:ea typeface="MS PGothic" pitchFamily="34" charset="-128"/>
              </a:rPr>
            </a:br>
            <a:endParaRPr lang="en-US" altLang="en-US" dirty="0">
              <a:ea typeface="MS PGothic" pitchFamily="34" charset="-128"/>
            </a:endParaRPr>
          </a:p>
        </p:txBody>
      </p:sp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628650" y="4405313"/>
            <a:ext cx="7886700" cy="165576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MS PGothic" pitchFamily="34" charset="-128"/>
              </a:rPr>
              <a:t>An </a:t>
            </a:r>
            <a:r>
              <a:rPr lang="en-US" altLang="en-US" i="1" dirty="0">
                <a:ea typeface="MS PGothic" pitchFamily="34" charset="-128"/>
              </a:rPr>
              <a:t>Inside Higher Ed</a:t>
            </a:r>
            <a:r>
              <a:rPr lang="en-US" altLang="en-US" dirty="0">
                <a:ea typeface="MS PGothic" pitchFamily="34" charset="-128"/>
              </a:rPr>
              <a:t> webcast</a:t>
            </a:r>
          </a:p>
          <a:p>
            <a:pPr eaLnBrk="1" hangingPunct="1"/>
            <a:r>
              <a:rPr lang="en-US" altLang="en-US" dirty="0">
                <a:ea typeface="MS PGothic" pitchFamily="34" charset="-128"/>
              </a:rPr>
              <a:t>Thursday, October 22, 2020</a:t>
            </a:r>
          </a:p>
          <a:p>
            <a:pPr eaLnBrk="1" hangingPunct="1"/>
            <a:r>
              <a:rPr lang="en-US" altLang="en-US" dirty="0">
                <a:ea typeface="MS PGothic" pitchFamily="34" charset="-128"/>
              </a:rPr>
              <a:t>2 p.m. Eastern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5BA55-0C7D-424C-826C-FFD510F9B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Standardized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E319D-DCB9-4CF4-B4A2-789C89519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52 percent of colleges changed in the last year.</a:t>
            </a:r>
          </a:p>
          <a:p>
            <a:r>
              <a:rPr lang="en-US" dirty="0"/>
              <a:t>Of the remaining colleges, 35 percent were already test optional or test blind.</a:t>
            </a:r>
          </a:p>
          <a:p>
            <a:r>
              <a:rPr lang="en-US" dirty="0"/>
              <a:t>More than two-thirds of colleges (68 percent) that switched because of the pandemic said that they expect to stay that way. </a:t>
            </a:r>
          </a:p>
          <a:p>
            <a:r>
              <a:rPr lang="en-US" dirty="0"/>
              <a:t>The figure was 60 percent at public institutions and 79 percent at private institutions.</a:t>
            </a:r>
          </a:p>
        </p:txBody>
      </p:sp>
    </p:spTree>
    <p:extLst>
      <p:ext uri="{BB962C8B-B14F-4D97-AF65-F5344CB8AC3E}">
        <p14:creationId xmlns:p14="http://schemas.microsoft.com/office/powerpoint/2010/main" val="904293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A0744-B624-4C0E-B64D-F0A6CC348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Were Colleges Prepared?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CE985-F53D-44A8-9352-6D960EF08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Nearly half (48 percent) of public colleges gave "somewhat prepared" as an answer to the question about their institution's preparedness. A lower number at private colleges (41 percent) gave the same answer. </a:t>
            </a:r>
          </a:p>
          <a:p>
            <a:r>
              <a:rPr lang="en-US" dirty="0"/>
              <a:t>Generally, private colleges gave themselves better grades. Forty percent said they were well prepared or very well prepared. Only 33 percent of public colleges gave that score to their institutions.</a:t>
            </a:r>
          </a:p>
        </p:txBody>
      </p:sp>
    </p:spTree>
    <p:extLst>
      <p:ext uri="{BB962C8B-B14F-4D97-AF65-F5344CB8AC3E}">
        <p14:creationId xmlns:p14="http://schemas.microsoft.com/office/powerpoint/2010/main" val="3675306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7C2CE-74AC-4825-B616-ABF111FB8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Were Admissions Offices Prepared?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5D4E9-01FB-40BB-BB79-C11EFB0D0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Among public officials, 45 percent said they were somewhat prepared, 31 percent said that they were well prepared and 11 percent said very well prepared. </a:t>
            </a:r>
          </a:p>
          <a:p>
            <a:r>
              <a:rPr lang="en-US" dirty="0"/>
              <a:t>Among private college officials, 37 percent said somewhat prepared, 36 percent said well prepared and 19 percent said very well prepared.</a:t>
            </a:r>
          </a:p>
        </p:txBody>
      </p:sp>
    </p:spTree>
    <p:extLst>
      <p:ext uri="{BB962C8B-B14F-4D97-AF65-F5344CB8AC3E}">
        <p14:creationId xmlns:p14="http://schemas.microsoft.com/office/powerpoint/2010/main" val="1152391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AF66F-1618-40E0-B494-08899BD16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Confident Are You That Your College’s Plan Will Hold for the Semester?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AA5B7C2-8B12-4FCE-B1FB-28F704A2BF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673897"/>
              </p:ext>
            </p:extLst>
          </p:nvPr>
        </p:nvGraphicFramePr>
        <p:xfrm>
          <a:off x="628650" y="1957388"/>
          <a:ext cx="75088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1075">
                  <a:extLst>
                    <a:ext uri="{9D8B030D-6E8A-4147-A177-3AD203B41FA5}">
                      <a16:colId xmlns:a16="http://schemas.microsoft.com/office/drawing/2014/main" val="36858383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6235346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33335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Public Colleges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Private Colleges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705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Very confident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38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Moderately confident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884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Not very confident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87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Not confident at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25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169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75A85-4578-4C06-8AC9-F1D5B1D6A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Groups Will You Increase Recruitment of This Year?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ABC7F87-4D71-4493-8505-9280D7A1AB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494990"/>
              </p:ext>
            </p:extLst>
          </p:nvPr>
        </p:nvGraphicFramePr>
        <p:xfrm>
          <a:off x="628650" y="1957388"/>
          <a:ext cx="78867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56293615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331087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95277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305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Online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033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First-generation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991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Minority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127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Transfer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003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Students recruited with merit scholarship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535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Out-of-state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666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International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745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972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05E6D-9A99-436F-B5A8-DF40B78D5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Happened Since…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026E7-E28F-4CEB-8C83-F7D1966ED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00" i="1" dirty="0"/>
              <a:t>                                                                                                                                                  --Cornell University</a:t>
            </a:r>
          </a:p>
        </p:txBody>
      </p:sp>
      <p:pic>
        <p:nvPicPr>
          <p:cNvPr id="5" name="Picture 4" descr="A person standing in front of a building&#10;&#10;Description automatically generated">
            <a:extLst>
              <a:ext uri="{FF2B5EF4-FFF2-40B4-BE49-F238E27FC236}">
                <a16:creationId xmlns:a16="http://schemas.microsoft.com/office/drawing/2014/main" id="{E54923F6-68E3-4260-BBC1-D58C373AFD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520" y="2103754"/>
            <a:ext cx="5862320" cy="329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750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D5D53-8083-4844-899A-26791802B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30865-5A74-423A-9ABB-314F7064C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questions</a:t>
            </a:r>
          </a:p>
          <a:p>
            <a:r>
              <a:rPr lang="en-US" dirty="0"/>
              <a:t>Your suggestions for </a:t>
            </a:r>
            <a:r>
              <a:rPr lang="en-US"/>
              <a:t>future coverage</a:t>
            </a:r>
          </a:p>
        </p:txBody>
      </p:sp>
    </p:spTree>
    <p:extLst>
      <p:ext uri="{BB962C8B-B14F-4D97-AF65-F5344CB8AC3E}">
        <p14:creationId xmlns:p14="http://schemas.microsoft.com/office/powerpoint/2010/main" val="2714470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C427E-693D-4958-8352-42E7E146B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Thanks …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F4960C7-8835-42C5-A9C2-8B5E9647FA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084" y="2317614"/>
            <a:ext cx="4258916" cy="1311707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87203A36-D51F-45FD-84EB-B509D53337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049" y="4600980"/>
            <a:ext cx="3871531" cy="9258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8C452B42-1DCE-47A4-A1E8-7733DC59D8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3492" y="1962915"/>
            <a:ext cx="2744661" cy="1968684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43A3AE4-99E4-40DE-BE80-53A6964A8D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6297" y="4661575"/>
            <a:ext cx="3459053" cy="80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3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Scott Jaschik, editor, </a:t>
            </a:r>
            <a:r>
              <a:rPr lang="en-US" i="1" dirty="0"/>
              <a:t>Inside Higher Ed, </a:t>
            </a:r>
            <a:r>
              <a:rPr lang="en-US" dirty="0">
                <a:hlinkClick r:id="rId2"/>
              </a:rPr>
              <a:t>scott.jaschik@insidehighered.com</a:t>
            </a:r>
            <a:endParaRPr lang="en-US" dirty="0"/>
          </a:p>
          <a:p>
            <a:r>
              <a:rPr lang="en-US" dirty="0"/>
              <a:t>Doug Lederman, editor, </a:t>
            </a:r>
            <a:r>
              <a:rPr lang="en-US" i="1" dirty="0"/>
              <a:t>Inside Higher Ed, </a:t>
            </a:r>
            <a:r>
              <a:rPr lang="en-US" u="sng" dirty="0">
                <a:solidFill>
                  <a:srgbClr val="EE7531"/>
                </a:solidFill>
              </a:rPr>
              <a:t>doug.lederman@insidehighered.com</a:t>
            </a:r>
          </a:p>
        </p:txBody>
      </p:sp>
    </p:spTree>
    <p:extLst>
      <p:ext uri="{BB962C8B-B14F-4D97-AF65-F5344CB8AC3E}">
        <p14:creationId xmlns:p14="http://schemas.microsoft.com/office/powerpoint/2010/main" val="366527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23260-C46A-4001-B8AB-70E66BDFF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Coronavirus</a:t>
            </a:r>
          </a:p>
        </p:txBody>
      </p:sp>
      <p:pic>
        <p:nvPicPr>
          <p:cNvPr id="5" name="Content Placeholder 4" descr="A picture containing table, lit, orange, sitting&#10;&#10;Description automatically generated">
            <a:extLst>
              <a:ext uri="{FF2B5EF4-FFF2-40B4-BE49-F238E27FC236}">
                <a16:creationId xmlns:a16="http://schemas.microsoft.com/office/drawing/2014/main" id="{3327976D-DE04-4AC0-8876-D92A381BCF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1497" y="2365513"/>
            <a:ext cx="3460876" cy="3041374"/>
          </a:xfrm>
        </p:spPr>
      </p:pic>
    </p:spTree>
    <p:extLst>
      <p:ext uri="{BB962C8B-B14F-4D97-AF65-F5344CB8AC3E}">
        <p14:creationId xmlns:p14="http://schemas.microsoft.com/office/powerpoint/2010/main" val="2873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A922F-0EDA-4E28-B497-D977224C6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58B67-083C-480D-A401-A4BAA7B95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433 senior admissions officials responded.</a:t>
            </a:r>
          </a:p>
          <a:p>
            <a:r>
              <a:rPr lang="en-US" dirty="0"/>
              <a:t>Questions prepared by </a:t>
            </a:r>
            <a:r>
              <a:rPr lang="en-US" i="1" dirty="0"/>
              <a:t>Inside Higher Ed </a:t>
            </a:r>
            <a:r>
              <a:rPr lang="en-US" dirty="0"/>
              <a:t>with assistance from Gallup.</a:t>
            </a:r>
          </a:p>
          <a:p>
            <a:r>
              <a:rPr lang="en-US" dirty="0"/>
              <a:t>Questions were in the field August 6-30.</a:t>
            </a:r>
          </a:p>
          <a:p>
            <a:r>
              <a:rPr lang="en-US" dirty="0"/>
              <a:t>Respondents granted anonymity, but answers were coded to allow for sector analysis.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05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7E7B0-F146-463A-997E-6EEA946DB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Concerned Were You About  Meeting Your Institution’s Goals for New Students?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ADB042B-5A8B-4EBD-A55A-F00066A385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237949"/>
              </p:ext>
            </p:extLst>
          </p:nvPr>
        </p:nvGraphicFramePr>
        <p:xfrm>
          <a:off x="628650" y="1957388"/>
          <a:ext cx="8137663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359">
                  <a:extLst>
                    <a:ext uri="{9D8B030D-6E8A-4147-A177-3AD203B41FA5}">
                      <a16:colId xmlns:a16="http://schemas.microsoft.com/office/drawing/2014/main" val="1687305729"/>
                    </a:ext>
                  </a:extLst>
                </a:gridCol>
                <a:gridCol w="1123121">
                  <a:extLst>
                    <a:ext uri="{9D8B030D-6E8A-4147-A177-3AD203B41FA5}">
                      <a16:colId xmlns:a16="http://schemas.microsoft.com/office/drawing/2014/main" val="3105082681"/>
                    </a:ext>
                  </a:extLst>
                </a:gridCol>
                <a:gridCol w="1232453">
                  <a:extLst>
                    <a:ext uri="{9D8B030D-6E8A-4147-A177-3AD203B41FA5}">
                      <a16:colId xmlns:a16="http://schemas.microsoft.com/office/drawing/2014/main" val="261877478"/>
                    </a:ext>
                  </a:extLst>
                </a:gridCol>
                <a:gridCol w="1391478">
                  <a:extLst>
                    <a:ext uri="{9D8B030D-6E8A-4147-A177-3AD203B41FA5}">
                      <a16:colId xmlns:a16="http://schemas.microsoft.com/office/drawing/2014/main" val="2034536608"/>
                    </a:ext>
                  </a:extLst>
                </a:gridCol>
                <a:gridCol w="1590261">
                  <a:extLst>
                    <a:ext uri="{9D8B030D-6E8A-4147-A177-3AD203B41FA5}">
                      <a16:colId xmlns:a16="http://schemas.microsoft.com/office/drawing/2014/main" val="1041844512"/>
                    </a:ext>
                  </a:extLst>
                </a:gridCol>
                <a:gridCol w="1470991">
                  <a:extLst>
                    <a:ext uri="{9D8B030D-6E8A-4147-A177-3AD203B41FA5}">
                      <a16:colId xmlns:a16="http://schemas.microsoft.com/office/drawing/2014/main" val="9056593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Public Doctoral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Public Master’s / Bachelor’s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Community Colleges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Private Doctoral / Master’s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Private Bachelor’s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35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Very concerned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662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Moderately concerned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145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Not too concerned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883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Not concerned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295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99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9F0CC-B560-4CB3-A5F4-4941FF744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Did You Fill Your Class?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6D87C5C-39E2-4B91-8B14-691E7E6761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265254"/>
              </p:ext>
            </p:extLst>
          </p:nvPr>
        </p:nvGraphicFramePr>
        <p:xfrm>
          <a:off x="141633" y="1957388"/>
          <a:ext cx="8664437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637">
                  <a:extLst>
                    <a:ext uri="{9D8B030D-6E8A-4147-A177-3AD203B41FA5}">
                      <a16:colId xmlns:a16="http://schemas.microsoft.com/office/drawing/2014/main" val="2000275691"/>
                    </a:ext>
                  </a:extLst>
                </a:gridCol>
                <a:gridCol w="1508263">
                  <a:extLst>
                    <a:ext uri="{9D8B030D-6E8A-4147-A177-3AD203B41FA5}">
                      <a16:colId xmlns:a16="http://schemas.microsoft.com/office/drawing/2014/main" val="17190167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50208920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599432744"/>
                    </a:ext>
                  </a:extLst>
                </a:gridCol>
                <a:gridCol w="1637472">
                  <a:extLst>
                    <a:ext uri="{9D8B030D-6E8A-4147-A177-3AD203B41FA5}">
                      <a16:colId xmlns:a16="http://schemas.microsoft.com/office/drawing/2014/main" val="441573691"/>
                    </a:ext>
                  </a:extLst>
                </a:gridCol>
                <a:gridCol w="1769165">
                  <a:extLst>
                    <a:ext uri="{9D8B030D-6E8A-4147-A177-3AD203B41FA5}">
                      <a16:colId xmlns:a16="http://schemas.microsoft.com/office/drawing/2014/main" val="1652517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Public Doctoral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Public Master’s /  Bachelor’s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Community Colleges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Private Doctoral  / Master’s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Private Bachelor’s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432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Prior to May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911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Prior to June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369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Prior to July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267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Not by July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7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201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BA9E4-6745-49AB-AB3C-9C32B039C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NACAC Rules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8BED0-CD14-4CE6-BD82-471BFB0C5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Nearly 23 percent of college said they were taking advantage of the rules changes by offering new incentives.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939B7BE-C7A3-4FAB-A6ED-B2DF1D926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817" y="4271962"/>
            <a:ext cx="27146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063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928C5-F2DE-4A80-8378-EF36EE75B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Expect Enrollment to Be This Year?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02E84ED-1718-4179-92D2-A0357D6545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535294"/>
              </p:ext>
            </p:extLst>
          </p:nvPr>
        </p:nvGraphicFramePr>
        <p:xfrm>
          <a:off x="628651" y="1987867"/>
          <a:ext cx="837620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2662">
                  <a:extLst>
                    <a:ext uri="{9D8B030D-6E8A-4147-A177-3AD203B41FA5}">
                      <a16:colId xmlns:a16="http://schemas.microsoft.com/office/drawing/2014/main" val="1840673340"/>
                    </a:ext>
                  </a:extLst>
                </a:gridCol>
                <a:gridCol w="1013791">
                  <a:extLst>
                    <a:ext uri="{9D8B030D-6E8A-4147-A177-3AD203B41FA5}">
                      <a16:colId xmlns:a16="http://schemas.microsoft.com/office/drawing/2014/main" val="1634754522"/>
                    </a:ext>
                  </a:extLst>
                </a:gridCol>
                <a:gridCol w="1232453">
                  <a:extLst>
                    <a:ext uri="{9D8B030D-6E8A-4147-A177-3AD203B41FA5}">
                      <a16:colId xmlns:a16="http://schemas.microsoft.com/office/drawing/2014/main" val="2372576403"/>
                    </a:ext>
                  </a:extLst>
                </a:gridCol>
                <a:gridCol w="1351721">
                  <a:extLst>
                    <a:ext uri="{9D8B030D-6E8A-4147-A177-3AD203B41FA5}">
                      <a16:colId xmlns:a16="http://schemas.microsoft.com/office/drawing/2014/main" val="394527871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112136911"/>
                    </a:ext>
                  </a:extLst>
                </a:gridCol>
                <a:gridCol w="1212577">
                  <a:extLst>
                    <a:ext uri="{9D8B030D-6E8A-4147-A177-3AD203B41FA5}">
                      <a16:colId xmlns:a16="http://schemas.microsoft.com/office/drawing/2014/main" val="2870286009"/>
                    </a:ext>
                  </a:extLst>
                </a:gridCol>
              </a:tblGrid>
              <a:tr h="86790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Public Doctoral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Public Master’s / Bachelor’s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Community Colleges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Private Doctoral / Master’s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Private Bachelor’s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113434"/>
                  </a:ext>
                </a:extLst>
              </a:tr>
              <a:tr h="351982">
                <a:tc>
                  <a:txBody>
                    <a:bodyPr/>
                    <a:lstStyle/>
                    <a:p>
                      <a:r>
                        <a:rPr lang="en-US" dirty="0"/>
                        <a:t>Higher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13302"/>
                  </a:ext>
                </a:extLst>
              </a:tr>
              <a:tr h="351982">
                <a:tc>
                  <a:txBody>
                    <a:bodyPr/>
                    <a:lstStyle/>
                    <a:p>
                      <a:r>
                        <a:rPr lang="en-US" dirty="0"/>
                        <a:t>The 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340267"/>
                  </a:ext>
                </a:extLst>
              </a:tr>
              <a:tr h="351982">
                <a:tc>
                  <a:txBody>
                    <a:bodyPr/>
                    <a:lstStyle/>
                    <a:p>
                      <a:r>
                        <a:rPr lang="en-US" dirty="0"/>
                        <a:t>Less than 5% Lower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888182"/>
                  </a:ext>
                </a:extLst>
              </a:tr>
              <a:tr h="351982">
                <a:tc>
                  <a:txBody>
                    <a:bodyPr/>
                    <a:lstStyle/>
                    <a:p>
                      <a:r>
                        <a:rPr lang="en-US" dirty="0"/>
                        <a:t>5% to less than 10% lower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999050"/>
                  </a:ext>
                </a:extLst>
              </a:tr>
              <a:tr h="351982">
                <a:tc>
                  <a:txBody>
                    <a:bodyPr/>
                    <a:lstStyle/>
                    <a:p>
                      <a:r>
                        <a:rPr lang="en-US" dirty="0"/>
                        <a:t>10% to less than 15% lower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626458"/>
                  </a:ext>
                </a:extLst>
              </a:tr>
              <a:tr h="351982">
                <a:tc>
                  <a:txBody>
                    <a:bodyPr/>
                    <a:lstStyle/>
                    <a:p>
                      <a:r>
                        <a:rPr lang="en-US" dirty="0"/>
                        <a:t>More than 15</a:t>
                      </a:r>
                      <a:r>
                        <a:rPr lang="en-US"/>
                        <a:t>% lower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568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3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CEFC1-9F52-4554-86E6-918DFE4DF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Actually Happened?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58AD8-EF19-4CD0-9896-1DC8FE573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From National Student Clearinghouse:</a:t>
            </a:r>
          </a:p>
          <a:p>
            <a:pPr marL="0" indent="0">
              <a:buNone/>
            </a:pPr>
            <a:r>
              <a:rPr lang="en-US" dirty="0"/>
              <a:t>--Undergraduate enrollment is down 4%.</a:t>
            </a:r>
          </a:p>
          <a:p>
            <a:pPr marL="0" indent="0">
              <a:buNone/>
            </a:pPr>
            <a:r>
              <a:rPr lang="en-US" dirty="0"/>
              <a:t>--Freshmen are down 16%.</a:t>
            </a:r>
          </a:p>
          <a:p>
            <a:pPr marL="0" indent="0">
              <a:buNone/>
            </a:pPr>
            <a:r>
              <a:rPr lang="en-US" dirty="0"/>
              <a:t>--Community college enrollment is down 9%.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66385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Template-standard">
  <a:themeElements>
    <a:clrScheme name="DRAFT - IHE Branding 2017">
      <a:dk1>
        <a:srgbClr val="333333"/>
      </a:dk1>
      <a:lt1>
        <a:sysClr val="window" lastClr="FFFFFF"/>
      </a:lt1>
      <a:dk2>
        <a:srgbClr val="000000"/>
      </a:dk2>
      <a:lt2>
        <a:srgbClr val="E7E6E6"/>
      </a:lt2>
      <a:accent1>
        <a:srgbClr val="EF7521"/>
      </a:accent1>
      <a:accent2>
        <a:srgbClr val="8FAA3F"/>
      </a:accent2>
      <a:accent3>
        <a:srgbClr val="3E67A7"/>
      </a:accent3>
      <a:accent4>
        <a:srgbClr val="333333"/>
      </a:accent4>
      <a:accent5>
        <a:srgbClr val="E4E4E4"/>
      </a:accent5>
      <a:accent6>
        <a:srgbClr val="EF7521"/>
      </a:accent6>
      <a:hlink>
        <a:srgbClr val="EF7521"/>
      </a:hlink>
      <a:folHlink>
        <a:srgbClr val="EF7521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PowerPointTemplate-standard</Template>
  <TotalTime>1159</TotalTime>
  <Words>764</Words>
  <Application>Microsoft Office PowerPoint</Application>
  <PresentationFormat>On-screen Show (4:3)</PresentationFormat>
  <Paragraphs>186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Roboto</vt:lpstr>
      <vt:lpstr>Roboto Light</vt:lpstr>
      <vt:lpstr>Roboto Medium</vt:lpstr>
      <vt:lpstr>Roboto Regular</vt:lpstr>
      <vt:lpstr>Roboto Slab Light</vt:lpstr>
      <vt:lpstr>PowerPointTemplate-standard</vt:lpstr>
      <vt:lpstr>                2020 Survey of Admissions Leaders: A Mess of a Year  </vt:lpstr>
      <vt:lpstr>Presenters</vt:lpstr>
      <vt:lpstr>Coronavirus</vt:lpstr>
      <vt:lpstr>Methodology</vt:lpstr>
      <vt:lpstr>How Concerned Were You About  Meeting Your Institution’s Goals for New Students?</vt:lpstr>
      <vt:lpstr>When Did You Fill Your Class?</vt:lpstr>
      <vt:lpstr>The NACAC Rules Change</vt:lpstr>
      <vt:lpstr>What Do You Expect Enrollment to Be This Year?</vt:lpstr>
      <vt:lpstr>What Actually Happened?</vt:lpstr>
      <vt:lpstr>Standardized Tests</vt:lpstr>
      <vt:lpstr>Were Colleges Prepared?</vt:lpstr>
      <vt:lpstr>Were Admissions Offices Prepared?</vt:lpstr>
      <vt:lpstr>How Confident Are You That Your College’s Plan Will Hold for the Semester?</vt:lpstr>
      <vt:lpstr>Which Groups Will You Increase Recruitment of This Year?</vt:lpstr>
      <vt:lpstr>What’s Happened Since…</vt:lpstr>
      <vt:lpstr>Q&amp;A</vt:lpstr>
      <vt:lpstr>With Thanks …</vt:lpstr>
    </vt:vector>
  </TitlesOfParts>
  <Company>Microsoft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jaschik</dc:creator>
  <cp:lastModifiedBy>Morgan Hutchings</cp:lastModifiedBy>
  <cp:revision>148</cp:revision>
  <dcterms:created xsi:type="dcterms:W3CDTF">2017-05-09T13:33:13Z</dcterms:created>
  <dcterms:modified xsi:type="dcterms:W3CDTF">2020-10-20T20:00:47Z</dcterms:modified>
</cp:coreProperties>
</file>