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/>
    <p:restoredTop sz="94624"/>
  </p:normalViewPr>
  <p:slideViewPr>
    <p:cSldViewPr snapToGrid="0" snapToObjects="1">
      <p:cViewPr varScale="1">
        <p:scale>
          <a:sx n="78" d="100"/>
          <a:sy n="78" d="100"/>
        </p:scale>
        <p:origin x="115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10/23/2018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10/23/2018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les.slack.com/files-pri/T1KAG5GNQ-FDKNB6LAV/ets-admissions_survey_logo.gif" TargetMode="Externa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MS PGothic" pitchFamily="34" charset="-128"/>
              </a:rPr>
              <a:t>What Admissions Leaders Think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Results of surveys of admissions directors 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and of high school counselors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October 25 at 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5A8E-8905-C145-8FF3-BF7A39F5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Harvard Lawsuit</a:t>
            </a:r>
            <a:br>
              <a:rPr lang="en-US" dirty="0"/>
            </a:br>
            <a:r>
              <a:rPr lang="en-US" dirty="0"/>
              <a:t>and the Supreme Court</a:t>
            </a:r>
          </a:p>
        </p:txBody>
      </p:sp>
      <p:pic>
        <p:nvPicPr>
          <p:cNvPr id="2050" name="Picture 2" descr="https://www.insidehighered.com/sites/default/server_files/media/Harvard_0.png">
            <a:extLst>
              <a:ext uri="{FF2B5EF4-FFF2-40B4-BE49-F238E27FC236}">
                <a16:creationId xmlns:a16="http://schemas.microsoft.com/office/drawing/2014/main" id="{907E2E07-7596-AD46-9E42-B51AF74D0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6" y="3575524"/>
            <a:ext cx="6142540" cy="24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s. supreme court">
            <a:extLst>
              <a:ext uri="{FF2B5EF4-FFF2-40B4-BE49-F238E27FC236}">
                <a16:creationId xmlns:a16="http://schemas.microsoft.com/office/drawing/2014/main" id="{317F3E08-7969-AD43-AFC7-D63E852F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03" y="1771489"/>
            <a:ext cx="3403036" cy="19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589B-BB23-5145-BD57-B434DB41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Standards </a:t>
            </a:r>
            <a:br>
              <a:rPr lang="en-US" dirty="0"/>
            </a:br>
            <a:r>
              <a:rPr lang="en-US" dirty="0"/>
              <a:t>for Asian Americans?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ADCE-228D-3241-BF6B-C86FA0666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39% of admissions directors said that, at their college, Asian American applicants who are admitted have higher grades and test scores than do other admitted applicants. Figure highest at public doctoral (47%).</a:t>
            </a:r>
          </a:p>
          <a:p>
            <a:r>
              <a:rPr lang="en-US" dirty="0"/>
              <a:t>43% of high school counselors said their Asian American students need higher grades/test scores than others to be admitted to competitive colleges. 36% disagreed.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4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E8B6-C795-D24B-8C7C-2EFC5976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Suit’s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5074D-8364-D241-9181-31B729C5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half (49%) of admissions directors say  Harvard lawsuit "has created significant distrust among Asian American applicants and their families" in the admissions process. (Figure over half at doctoral institutions).</a:t>
            </a:r>
          </a:p>
          <a:p>
            <a:r>
              <a:rPr lang="en-US" dirty="0"/>
              <a:t>More than three-fourths of admissions directors say the public does not understand the concept of holistic admissions.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1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DDE4-8DA6-8B48-B9BE-E666DFDD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Legacies?</a:t>
            </a:r>
          </a:p>
        </p:txBody>
      </p:sp>
      <p:pic>
        <p:nvPicPr>
          <p:cNvPr id="1026" name="Picture 2" descr="https://www.insidehighered.com/sites/default/server_files/media/400px-Bisse-Challoner_crests_on_silver_Coburg-pattern_spoons_-_200604.jpg">
            <a:extLst>
              <a:ext uri="{FF2B5EF4-FFF2-40B4-BE49-F238E27FC236}">
                <a16:creationId xmlns:a16="http://schemas.microsoft.com/office/drawing/2014/main" id="{95967ED2-BD47-1244-BA7D-ED6D530B40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48" y="2136895"/>
            <a:ext cx="5132564" cy="3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8835-74A6-924A-8851-09267224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Testing: </a:t>
            </a:r>
            <a:br>
              <a:rPr lang="en-US" dirty="0"/>
            </a:br>
            <a:r>
              <a:rPr lang="en-US" dirty="0"/>
              <a:t>The Chicago Impact</a:t>
            </a:r>
          </a:p>
        </p:txBody>
      </p:sp>
      <p:pic>
        <p:nvPicPr>
          <p:cNvPr id="2050" name="Picture 2" descr="https://www.insidehighered.com/sites/default/server_files/styles/large-copy/public/media/Visit%20Home%20Pic.jpg?itok=CZW_jU4V">
            <a:extLst>
              <a:ext uri="{FF2B5EF4-FFF2-40B4-BE49-F238E27FC236}">
                <a16:creationId xmlns:a16="http://schemas.microsoft.com/office/drawing/2014/main" id="{5C4BAED3-559E-0245-B250-4022509BA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3" y="2442257"/>
            <a:ext cx="6893049" cy="30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3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9621-7E3F-044C-8D47-EA74D1D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Testing:</a:t>
            </a:r>
            <a:br>
              <a:rPr lang="en-US" dirty="0"/>
            </a:br>
            <a:r>
              <a:rPr lang="en-US" dirty="0"/>
              <a:t>College Officials’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E169D-09BF-C840-9C42-065C4D2F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56% said they thought the move would influence other colleges to follow suit.</a:t>
            </a:r>
          </a:p>
          <a:p>
            <a:r>
              <a:rPr lang="en-US" dirty="0"/>
              <a:t>17% said that Chicago's decision was prompting their institution to reconsider its testing requirements.</a:t>
            </a:r>
          </a:p>
          <a:p>
            <a:r>
              <a:rPr lang="en-US" dirty="0"/>
              <a:t>62% said they believed that the way many parents and prospective students refer to average test scores "discourage[s] many students from applying to colleges where they could be admitted and thrive."</a:t>
            </a:r>
          </a:p>
        </p:txBody>
      </p:sp>
    </p:spTree>
    <p:extLst>
      <p:ext uri="{BB962C8B-B14F-4D97-AF65-F5344CB8AC3E}">
        <p14:creationId xmlns:p14="http://schemas.microsoft.com/office/powerpoint/2010/main" val="134134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A2DA-BF9B-C246-AE55-30166A0B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Testing:</a:t>
            </a:r>
            <a:br>
              <a:rPr lang="en-US" dirty="0"/>
            </a:br>
            <a:r>
              <a:rPr lang="en-US" dirty="0"/>
              <a:t>The View From High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5E48-9D23-3E43-A9EE-8556CE0B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59% of counselors said they wished all colleges went test optional.</a:t>
            </a:r>
          </a:p>
          <a:p>
            <a:r>
              <a:rPr lang="en-US" dirty="0"/>
              <a:t>Counselors report that their minority and disadvantaged students are most interested in test-optional colleges.</a:t>
            </a:r>
          </a:p>
          <a:p>
            <a:r>
              <a:rPr lang="en-US" dirty="0"/>
              <a:t>Counselors report that relatively few students know which colleges are test-optional.</a:t>
            </a:r>
          </a:p>
        </p:txBody>
      </p:sp>
    </p:spTree>
    <p:extLst>
      <p:ext uri="{BB962C8B-B14F-4D97-AF65-F5344CB8AC3E}">
        <p14:creationId xmlns:p14="http://schemas.microsoft.com/office/powerpoint/2010/main" val="100278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4F8E-95FA-C249-B11E-4809A07A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2AA6-15E9-B34F-BA94-76ED38D3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12% of admissions directors said they gain insights on applicants from SAT essay. Figure was slightly higher (13%) for ACT essay.</a:t>
            </a:r>
          </a:p>
          <a:p>
            <a:r>
              <a:rPr lang="en-US" dirty="0"/>
              <a:t>75% of admissions directors said the essay portions of the SAT and ACT should be dropped.</a:t>
            </a:r>
          </a:p>
          <a:p>
            <a:r>
              <a:rPr lang="en-US" dirty="0"/>
              <a:t>51% of admissions directors said a graded high school paper would provide more insight than the scores on the SAT or ACT essay.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7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711E-18CC-1948-A1CA-CB4C7A42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List Frustration</a:t>
            </a:r>
          </a:p>
        </p:txBody>
      </p:sp>
      <p:pic>
        <p:nvPicPr>
          <p:cNvPr id="1028" name="Picture 4" descr="https://www.insidehighered.com/sites/default/server_files/media/black-icons-of-people-waiting-in-a-long-queue-vector-id466523556.jpg">
            <a:extLst>
              <a:ext uri="{FF2B5EF4-FFF2-40B4-BE49-F238E27FC236}">
                <a16:creationId xmlns:a16="http://schemas.microsoft.com/office/drawing/2014/main" id="{96538A96-796D-6A43-9B41-3C820C63D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9500"/>
            <a:ext cx="6858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2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DC8C-FCB7-5A4D-8D29-8D84973E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Lists: How They Are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BAEA-CAA9-094A-AD79-8B07026F6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15%  said they hadn't admitted anyone from the waiting list in recent years.</a:t>
            </a:r>
          </a:p>
          <a:p>
            <a:r>
              <a:rPr lang="en-US" dirty="0"/>
              <a:t>68% said they admitted some students but less than 5% of their class.</a:t>
            </a:r>
          </a:p>
          <a:p>
            <a:r>
              <a:rPr lang="en-US" dirty="0"/>
              <a:t>17% said that they admitted more than 5% that way.</a:t>
            </a:r>
          </a:p>
        </p:txBody>
      </p:sp>
    </p:spTree>
    <p:extLst>
      <p:ext uri="{BB962C8B-B14F-4D97-AF65-F5344CB8AC3E}">
        <p14:creationId xmlns:p14="http://schemas.microsoft.com/office/powerpoint/2010/main" val="121025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8285-5836-A14B-94F9-01E6A8DA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Fears on International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B413-E311-2F42-87E3-E69697FD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57% of college admissions directors are concerned about maintaining </a:t>
            </a:r>
            <a:r>
              <a:rPr lang="en-US" i="1" dirty="0"/>
              <a:t>current </a:t>
            </a:r>
            <a:r>
              <a:rPr lang="en-US" dirty="0"/>
              <a:t>levels of international enrollments.</a:t>
            </a:r>
          </a:p>
          <a:p>
            <a:r>
              <a:rPr lang="en-US" dirty="0"/>
              <a:t>74% say the policies and rhetoric of the Trump administration make it more difficult to recruit international students.</a:t>
            </a:r>
          </a:p>
        </p:txBody>
      </p:sp>
    </p:spTree>
    <p:extLst>
      <p:ext uri="{BB962C8B-B14F-4D97-AF65-F5344CB8AC3E}">
        <p14:creationId xmlns:p14="http://schemas.microsoft.com/office/powerpoint/2010/main" val="17441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8F1F-A27D-7641-9828-A450ED6D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on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FA04-8F8B-F74A-AFAF-86165D7D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57% said that pathways programs will become more important in the years ahead.</a:t>
            </a:r>
          </a:p>
          <a:p>
            <a:r>
              <a:rPr lang="en-US" dirty="0"/>
              <a:t>42% said their college would need to consider increased spending on scholarships for international students.</a:t>
            </a:r>
          </a:p>
          <a:p>
            <a:r>
              <a:rPr lang="en-US" dirty="0"/>
              <a:t>39% said they believe that the current environment will prompt more colleges to use recruiting agents paid in part on commission.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9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424254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C4DDE9-D231-446D-9339-7E192BC7D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2" t="21927" r="7041" b="14813"/>
          <a:stretch/>
        </p:blipFill>
        <p:spPr>
          <a:xfrm>
            <a:off x="1755124" y="4223844"/>
            <a:ext cx="5633751" cy="214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784F7-AD53-428E-9DC1-9ECDAAE2E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02"/>
          <a:stretch/>
        </p:blipFill>
        <p:spPr>
          <a:xfrm>
            <a:off x="4572000" y="3099056"/>
            <a:ext cx="4444181" cy="991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EE7B8-368F-4B6F-9C02-3BC6B8D85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4" y="2286456"/>
            <a:ext cx="3913852" cy="1803235"/>
          </a:xfrm>
          <a:prstGeom prst="rect">
            <a:avLst/>
          </a:prstGeom>
        </p:spPr>
      </p:pic>
      <p:sp>
        <p:nvSpPr>
          <p:cNvPr id="9" name="AutoShape 4" descr="ETS-Admissions Survey_Logo.gif">
            <a:hlinkClick r:id="rId5"/>
            <a:extLst>
              <a:ext uri="{FF2B5EF4-FFF2-40B4-BE49-F238E27FC236}">
                <a16:creationId xmlns:a16="http://schemas.microsoft.com/office/drawing/2014/main" id="{912F9993-4215-4731-B1C0-03B5E81DF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9FFE-89B8-9245-99BA-E3D6A07C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A7FD-FED1-E943-99DA-A7C6DA23E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of 499 college admissions directors (or senior person in admissions or enrollment management), conducted by Gallup</a:t>
            </a:r>
          </a:p>
          <a:p>
            <a:r>
              <a:rPr lang="en-US" dirty="0"/>
              <a:t>Survey of 535 high school counselors, conducted by Hanover Research</a:t>
            </a:r>
          </a:p>
          <a:p>
            <a:r>
              <a:rPr lang="en-US" dirty="0"/>
              <a:t>Complete anonymity of individuals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3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4FD5-F9A8-DA44-A63B-537D1462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DEEB-7DD1-8348-8BFC-E55BBEDD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third year in a row, more than 60% of colleges had not met admissions target by May 1.</a:t>
            </a:r>
          </a:p>
          <a:p>
            <a:r>
              <a:rPr lang="en-US" dirty="0"/>
              <a:t>Only notable exception was public doctoral universities.</a:t>
            </a:r>
          </a:p>
        </p:txBody>
      </p:sp>
    </p:spTree>
    <p:extLst>
      <p:ext uri="{BB962C8B-B14F-4D97-AF65-F5344CB8AC3E}">
        <p14:creationId xmlns:p14="http://schemas.microsoft.com/office/powerpoint/2010/main" val="61254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DEC7-7EBD-7743-8042-2C3237AA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1 vs. June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8DD325-4EF2-1B44-A35B-B42B22610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88545"/>
              </p:ext>
            </p:extLst>
          </p:nvPr>
        </p:nvGraphicFramePr>
        <p:xfrm>
          <a:off x="628650" y="1957388"/>
          <a:ext cx="78867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50210998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35688533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84324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5342832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871002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5958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doctoral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master’s/ bachelor’s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doctoral/ master’s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bachelor’s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83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 goal by May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819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Didn’t meet goal by May 1, but met by June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6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0B4A-DEFD-6F40-BC60-2A143AB2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Anxiety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006D1A-C460-994F-8040-80E440CD2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17917"/>
              </p:ext>
            </p:extLst>
          </p:nvPr>
        </p:nvGraphicFramePr>
        <p:xfrm>
          <a:off x="628650" y="1957388"/>
          <a:ext cx="78867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30809863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19594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7874311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694648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786853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91456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doctoral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master’s / bachelor’s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colleges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doctoral / master’s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bachelor’s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4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 very concerned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48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moderately</a:t>
                      </a:r>
                    </a:p>
                    <a:p>
                      <a:r>
                        <a:rPr lang="en-US" dirty="0"/>
                        <a:t>concerned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not too concerned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not at all concerned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9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8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8161-60F9-8440-85F1-3414AE55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Debate</a:t>
            </a:r>
          </a:p>
        </p:txBody>
      </p:sp>
      <p:pic>
        <p:nvPicPr>
          <p:cNvPr id="1026" name="Picture 2" descr="https://www.insidehighered.com/sites/default/server_files/media/APnew.png">
            <a:extLst>
              <a:ext uri="{FF2B5EF4-FFF2-40B4-BE49-F238E27FC236}">
                <a16:creationId xmlns:a16="http://schemas.microsoft.com/office/drawing/2014/main" id="{EFA2FD5B-C85A-5E45-A8AB-6775E7E92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686050"/>
            <a:ext cx="6502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2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633C-BDFF-DA4F-88F5-ADB7C4FA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on AP From Counselors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99ED-1E0B-9C42-9902-58A60C57F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half of high school counselors (55%) say students at their schools ”may pass up important educational opportunities” to take as many AP courses as possible.</a:t>
            </a:r>
          </a:p>
          <a:p>
            <a:r>
              <a:rPr lang="en-US" dirty="0"/>
              <a:t>37% say their high schools have insufficient AP/IB offerings, but figure is 49% at high schools with many low-income students.</a:t>
            </a:r>
          </a:p>
        </p:txBody>
      </p:sp>
    </p:spTree>
    <p:extLst>
      <p:ext uri="{BB962C8B-B14F-4D97-AF65-F5344CB8AC3E}">
        <p14:creationId xmlns:p14="http://schemas.microsoft.com/office/powerpoint/2010/main" val="361199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6DB9-8D07-464C-ABEA-51156355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on AP From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A103-CD22-A140-8684-D8C1910AF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higher proportion view IB  courses as rigorous than do AP courses (74% vs. 70%).</a:t>
            </a:r>
          </a:p>
          <a:p>
            <a:r>
              <a:rPr lang="en-US" dirty="0"/>
              <a:t>62% said they worry students are taking too many AP courses.</a:t>
            </a:r>
          </a:p>
          <a:p>
            <a:r>
              <a:rPr lang="en-US" dirty="0"/>
              <a:t>Key issue is rigor of courses and an applicant’s transcript, NOT number of AP courses.</a:t>
            </a:r>
          </a:p>
        </p:txBody>
      </p:sp>
    </p:spTree>
    <p:extLst>
      <p:ext uri="{BB962C8B-B14F-4D97-AF65-F5344CB8AC3E}">
        <p14:creationId xmlns:p14="http://schemas.microsoft.com/office/powerpoint/2010/main" val="30502319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377</TotalTime>
  <Words>865</Words>
  <Application>Microsoft Office PowerPoint</Application>
  <PresentationFormat>On-screen Show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What Admissions Leaders Think</vt:lpstr>
      <vt:lpstr>Presenters</vt:lpstr>
      <vt:lpstr>Methodology</vt:lpstr>
      <vt:lpstr>Filling a Class</vt:lpstr>
      <vt:lpstr>May 1 vs. June 1</vt:lpstr>
      <vt:lpstr>High Anxiety</vt:lpstr>
      <vt:lpstr>AP Debate</vt:lpstr>
      <vt:lpstr>Findings on AP From Counselors</vt:lpstr>
      <vt:lpstr>Findings on AP From Colleges</vt:lpstr>
      <vt:lpstr>The Harvard Lawsuit and the Supreme Court</vt:lpstr>
      <vt:lpstr>Higher Standards  for Asian Americans?</vt:lpstr>
      <vt:lpstr>More on the Suit’s Impact</vt:lpstr>
      <vt:lpstr>What About Legacies?</vt:lpstr>
      <vt:lpstr>Admissions Testing:  The Chicago Impact</vt:lpstr>
      <vt:lpstr>Admissions Testing: College Officials’ Views</vt:lpstr>
      <vt:lpstr>Admissions Testing: The View From High Schools</vt:lpstr>
      <vt:lpstr>The Essay</vt:lpstr>
      <vt:lpstr>Waiting List Frustration</vt:lpstr>
      <vt:lpstr>Waiting Lists: How They Are Used</vt:lpstr>
      <vt:lpstr>Fears on International Enrollment</vt:lpstr>
      <vt:lpstr>Strategies on International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48</cp:revision>
  <dcterms:created xsi:type="dcterms:W3CDTF">2017-05-09T13:33:13Z</dcterms:created>
  <dcterms:modified xsi:type="dcterms:W3CDTF">2018-10-23T13:31:27Z</dcterms:modified>
</cp:coreProperties>
</file>