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16"/>
  </p:notesMasterIdLst>
  <p:handoutMasterIdLst>
    <p:handoutMasterId r:id="rId17"/>
  </p:handoutMasterIdLst>
  <p:sldIdLst>
    <p:sldId id="256" r:id="rId2"/>
    <p:sldId id="257" r:id="rId3"/>
    <p:sldId id="274" r:id="rId4"/>
    <p:sldId id="275" r:id="rId5"/>
    <p:sldId id="276" r:id="rId6"/>
    <p:sldId id="277" r:id="rId7"/>
    <p:sldId id="279" r:id="rId8"/>
    <p:sldId id="280" r:id="rId9"/>
    <p:sldId id="281" r:id="rId10"/>
    <p:sldId id="278" r:id="rId11"/>
    <p:sldId id="282" r:id="rId12"/>
    <p:sldId id="283" r:id="rId13"/>
    <p:sldId id="272" r:id="rId14"/>
    <p:sldId id="273" r:id="rId15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oug Lederman" initials="DL" lastIdx="5" clrIdx="0">
    <p:extLst>
      <p:ext uri="{19B8F6BF-5375-455C-9EA6-DF929625EA0E}">
        <p15:presenceInfo xmlns:p15="http://schemas.microsoft.com/office/powerpoint/2012/main" userId="S::doug.lederman@insidehighered.com::f0d6a80e-db12-4d47-8af6-903616d9fba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75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843"/>
    <p:restoredTop sz="94511"/>
  </p:normalViewPr>
  <p:slideViewPr>
    <p:cSldViewPr snapToGrid="0" snapToObjects="1">
      <p:cViewPr varScale="1">
        <p:scale>
          <a:sx n="81" d="100"/>
          <a:sy n="81" d="100"/>
        </p:scale>
        <p:origin x="917" y="5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BFF95831-D4F0-45F0-8D6F-B3B094E34F89}" type="datetimeFigureOut">
              <a:rPr lang="en-US" altLang="en-US"/>
              <a:pPr/>
              <a:t>9/9/2020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FD3A605-2A3C-4ABB-8B94-09BA6DBEB5F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1587251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1C1D878-88F3-4F73-BBEC-4A0743FD31FC}" type="datetimeFigureOut">
              <a:rPr lang="en-US" altLang="en-US"/>
              <a:pPr/>
              <a:t>9/9/2020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9F8400C8-60EE-4331-8C35-B86CB286F61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5017486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44513" y="1081088"/>
            <a:ext cx="1731962" cy="9255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5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88" y="1187450"/>
            <a:ext cx="153670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5410200" y="1109663"/>
            <a:ext cx="908050" cy="90805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6570663" y="1109663"/>
            <a:ext cx="906462" cy="90805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7710488" y="1111250"/>
            <a:ext cx="908050" cy="906463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9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5738" y="1195388"/>
            <a:ext cx="709612" cy="71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9088" y="1195388"/>
            <a:ext cx="715962" cy="71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1800" y="1195388"/>
            <a:ext cx="714375" cy="71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8650" y="3419060"/>
            <a:ext cx="7886700" cy="692219"/>
          </a:xfrm>
        </p:spPr>
        <p:txBody>
          <a:bodyPr anchor="b">
            <a:normAutofit/>
          </a:bodyPr>
          <a:lstStyle>
            <a:lvl1pPr algn="ctr">
              <a:defRPr sz="4000">
                <a:latin typeface="Roboto Slab Light" charset="0"/>
                <a:ea typeface="Roboto Slab Light" charset="0"/>
                <a:cs typeface="Roboto Slab Light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8650" y="4405933"/>
            <a:ext cx="78867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000" b="0" i="0">
                <a:latin typeface="Roboto Light" charset="0"/>
                <a:ea typeface="Roboto Light" charset="0"/>
                <a:cs typeface="Roboto Light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0997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1925" y="6356350"/>
            <a:ext cx="7334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lide Number Placeholder 5"/>
          <p:cNvSpPr txBox="1">
            <a:spLocks/>
          </p:cNvSpPr>
          <p:nvPr/>
        </p:nvSpPr>
        <p:spPr>
          <a:xfrm>
            <a:off x="8515350" y="6356350"/>
            <a:ext cx="628650" cy="358775"/>
          </a:xfrm>
          <a:prstGeom prst="rect">
            <a:avLst/>
          </a:prstGeom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 eaLnBrk="1" hangingPunct="1"/>
            <a:fld id="{241DAF00-002B-4AD8-9639-A8AFC9A86FBD}" type="slidenum">
              <a:rPr lang="en-US" altLang="en-US" sz="1200">
                <a:solidFill>
                  <a:srgbClr val="A6A6A6"/>
                </a:solidFill>
              </a:rPr>
              <a:pPr algn="ctr" eaLnBrk="1" hangingPunct="1"/>
              <a:t>‹#›</a:t>
            </a:fld>
            <a:endParaRPr lang="en-US" altLang="en-US" sz="1200">
              <a:solidFill>
                <a:srgbClr val="A6A6A6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560443"/>
          </a:xfrm>
        </p:spPr>
        <p:txBody>
          <a:bodyPr>
            <a:normAutofit/>
          </a:bodyPr>
          <a:lstStyle>
            <a:lvl1pPr algn="l">
              <a:defRPr sz="4000" b="0" i="0">
                <a:solidFill>
                  <a:schemeClr val="bg1"/>
                </a:solidFill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958010"/>
            <a:ext cx="7886700" cy="4084982"/>
          </a:xfrm>
        </p:spPr>
        <p:txBody>
          <a:bodyPr/>
          <a:lstStyle>
            <a:lvl1pPr>
              <a:defRPr b="0" i="0">
                <a:latin typeface="Roboto Regular"/>
                <a:ea typeface="Roboto Medium" charset="0"/>
                <a:cs typeface="Roboto Regular"/>
              </a:defRPr>
            </a:lvl1pPr>
            <a:lvl2pPr>
              <a:defRPr sz="2000" b="0" i="0">
                <a:latin typeface="Roboto Regular"/>
                <a:ea typeface="Roboto Medium" charset="0"/>
                <a:cs typeface="Roboto Regular"/>
              </a:defRPr>
            </a:lvl2pPr>
            <a:lvl3pPr>
              <a:defRPr sz="2000" b="0" i="0">
                <a:latin typeface="Roboto Regular"/>
                <a:ea typeface="Roboto Medium" charset="0"/>
                <a:cs typeface="Roboto Regular"/>
              </a:defRPr>
            </a:lvl3pPr>
            <a:lvl4pPr>
              <a:defRPr sz="2000" b="0" i="0">
                <a:latin typeface="Roboto Regular"/>
                <a:ea typeface="Roboto Medium" charset="0"/>
                <a:cs typeface="Roboto Regular"/>
              </a:defRPr>
            </a:lvl4pPr>
            <a:lvl5pPr>
              <a:defRPr sz="2000" b="0" i="0">
                <a:latin typeface="Roboto Regular"/>
                <a:ea typeface="Roboto Medium" charset="0"/>
                <a:cs typeface="Roboto Regular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6170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28650" y="0"/>
            <a:ext cx="7886700" cy="156051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bg1"/>
                </a:solidFill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5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1925" y="6356350"/>
            <a:ext cx="7334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5"/>
          <p:cNvSpPr txBox="1">
            <a:spLocks/>
          </p:cNvSpPr>
          <p:nvPr/>
        </p:nvSpPr>
        <p:spPr>
          <a:xfrm>
            <a:off x="8515350" y="6356350"/>
            <a:ext cx="628650" cy="358775"/>
          </a:xfrm>
          <a:prstGeom prst="rect">
            <a:avLst/>
          </a:prstGeom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 eaLnBrk="1" hangingPunct="1"/>
            <a:fld id="{132214D1-F091-4247-91D1-F6D965FFC9A3}" type="slidenum">
              <a:rPr lang="en-US" altLang="en-US" sz="1200">
                <a:solidFill>
                  <a:srgbClr val="A6A6A6"/>
                </a:solidFill>
              </a:rPr>
              <a:pPr algn="ctr" eaLnBrk="1" hangingPunct="1"/>
              <a:t>‹#›</a:t>
            </a:fld>
            <a:endParaRPr lang="en-US" altLang="en-US" sz="1200">
              <a:solidFill>
                <a:srgbClr val="A6A6A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2007705"/>
            <a:ext cx="3886200" cy="4005470"/>
          </a:xfrm>
        </p:spPr>
        <p:txBody>
          <a:bodyPr/>
          <a:lstStyle>
            <a:lvl1pPr>
              <a:defRPr b="0" i="0">
                <a:latin typeface="Roboto Regular"/>
                <a:ea typeface="Roboto Medium" charset="0"/>
                <a:cs typeface="Roboto Regular"/>
              </a:defRPr>
            </a:lvl1pPr>
            <a:lvl2pPr>
              <a:defRPr sz="1800" b="0" i="0">
                <a:latin typeface="Roboto Regular"/>
                <a:ea typeface="Roboto Medium" charset="0"/>
                <a:cs typeface="Roboto Regular"/>
              </a:defRPr>
            </a:lvl2pPr>
            <a:lvl3pPr>
              <a:defRPr sz="1800" b="0" i="0">
                <a:latin typeface="Roboto Regular"/>
                <a:ea typeface="Roboto Medium" charset="0"/>
                <a:cs typeface="Roboto Regular"/>
              </a:defRPr>
            </a:lvl3pPr>
            <a:lvl4pPr>
              <a:defRPr sz="1800" b="0" i="0">
                <a:latin typeface="Roboto Regular"/>
                <a:ea typeface="Roboto Medium" charset="0"/>
                <a:cs typeface="Roboto Regular"/>
              </a:defRPr>
            </a:lvl4pPr>
            <a:lvl5pPr>
              <a:defRPr sz="1800" b="0" i="0">
                <a:latin typeface="Roboto Regular"/>
                <a:ea typeface="Roboto Medium" charset="0"/>
                <a:cs typeface="Roboto Regular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half" idx="13"/>
          </p:nvPr>
        </p:nvSpPr>
        <p:spPr>
          <a:xfrm>
            <a:off x="4629150" y="2007705"/>
            <a:ext cx="3886200" cy="4005470"/>
          </a:xfrm>
        </p:spPr>
        <p:txBody>
          <a:bodyPr/>
          <a:lstStyle>
            <a:lvl1pPr>
              <a:defRPr b="0" i="0">
                <a:latin typeface="Roboto Regular"/>
                <a:ea typeface="Roboto Medium" charset="0"/>
                <a:cs typeface="Roboto Regular"/>
              </a:defRPr>
            </a:lvl1pPr>
            <a:lvl2pPr>
              <a:defRPr sz="1800" b="0" i="0">
                <a:latin typeface="Roboto Regular"/>
                <a:ea typeface="Roboto Medium" charset="0"/>
                <a:cs typeface="Roboto Regular"/>
              </a:defRPr>
            </a:lvl2pPr>
            <a:lvl3pPr>
              <a:defRPr sz="1800" b="0" i="0">
                <a:latin typeface="Roboto Regular"/>
                <a:ea typeface="Roboto Medium" charset="0"/>
                <a:cs typeface="Roboto Regular"/>
              </a:defRPr>
            </a:lvl3pPr>
            <a:lvl4pPr>
              <a:defRPr sz="1800" b="0" i="0">
                <a:latin typeface="Roboto Regular"/>
                <a:ea typeface="Roboto Medium" charset="0"/>
                <a:cs typeface="Roboto Regular"/>
              </a:defRPr>
            </a:lvl4pPr>
            <a:lvl5pPr>
              <a:defRPr sz="1800" b="0" i="0">
                <a:latin typeface="Roboto Regular"/>
                <a:ea typeface="Roboto Medium" charset="0"/>
                <a:cs typeface="Roboto Regular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368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1925" y="6356350"/>
            <a:ext cx="7334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lide Number Placeholder 5"/>
          <p:cNvSpPr txBox="1">
            <a:spLocks/>
          </p:cNvSpPr>
          <p:nvPr/>
        </p:nvSpPr>
        <p:spPr>
          <a:xfrm>
            <a:off x="8515350" y="6356350"/>
            <a:ext cx="628650" cy="358775"/>
          </a:xfrm>
          <a:prstGeom prst="rect">
            <a:avLst/>
          </a:prstGeom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 eaLnBrk="1" hangingPunct="1"/>
            <a:fld id="{BD04BB98-AB85-47FF-9A0E-BEFF45E6100A}" type="slidenum">
              <a:rPr lang="en-US" altLang="en-US" sz="1200">
                <a:solidFill>
                  <a:srgbClr val="A6A6A6"/>
                </a:solidFill>
              </a:rPr>
              <a:pPr algn="ctr" eaLnBrk="1" hangingPunct="1"/>
              <a:t>‹#›</a:t>
            </a:fld>
            <a:endParaRPr lang="en-US" altLang="en-US" sz="1200">
              <a:solidFill>
                <a:srgbClr val="A6A6A6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2017643"/>
            <a:ext cx="3868340" cy="899388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latin typeface="Roboto" charset="0"/>
                <a:ea typeface="Roboto" charset="0"/>
                <a:cs typeface="Roboto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917031"/>
            <a:ext cx="3868340" cy="3272632"/>
          </a:xfrm>
        </p:spPr>
        <p:txBody>
          <a:bodyPr>
            <a:normAutofit/>
          </a:bodyPr>
          <a:lstStyle>
            <a:lvl1pPr>
              <a:defRPr sz="2000">
                <a:latin typeface="Roboto" charset="0"/>
                <a:ea typeface="Roboto" charset="0"/>
                <a:cs typeface="Roboto" charset="0"/>
              </a:defRPr>
            </a:lvl1pPr>
            <a:lvl2pPr>
              <a:defRPr sz="2000">
                <a:latin typeface="Roboto" charset="0"/>
                <a:ea typeface="Roboto" charset="0"/>
                <a:cs typeface="Roboto" charset="0"/>
              </a:defRPr>
            </a:lvl2pPr>
            <a:lvl3pPr>
              <a:defRPr sz="2000">
                <a:latin typeface="Roboto" charset="0"/>
                <a:ea typeface="Roboto" charset="0"/>
                <a:cs typeface="Roboto" charset="0"/>
              </a:defRPr>
            </a:lvl3pPr>
            <a:lvl4pPr>
              <a:defRPr sz="2000">
                <a:latin typeface="Roboto" charset="0"/>
                <a:ea typeface="Roboto" charset="0"/>
                <a:cs typeface="Roboto" charset="0"/>
              </a:defRPr>
            </a:lvl4pPr>
            <a:lvl5pPr>
              <a:defRPr sz="2000">
                <a:latin typeface="Roboto" charset="0"/>
                <a:ea typeface="Roboto" charset="0"/>
                <a:cs typeface="Roboto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2017643"/>
            <a:ext cx="3887391" cy="899388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latin typeface="Roboto" charset="0"/>
                <a:ea typeface="Roboto" charset="0"/>
                <a:cs typeface="Roboto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917031"/>
            <a:ext cx="3887391" cy="3272632"/>
          </a:xfrm>
        </p:spPr>
        <p:txBody>
          <a:bodyPr>
            <a:normAutofit/>
          </a:bodyPr>
          <a:lstStyle>
            <a:lvl1pPr>
              <a:defRPr sz="2000">
                <a:latin typeface="Roboto" charset="0"/>
                <a:ea typeface="Roboto" charset="0"/>
                <a:cs typeface="Roboto" charset="0"/>
              </a:defRPr>
            </a:lvl1pPr>
            <a:lvl2pPr>
              <a:defRPr sz="2000">
                <a:latin typeface="Roboto" charset="0"/>
                <a:ea typeface="Roboto" charset="0"/>
                <a:cs typeface="Roboto" charset="0"/>
              </a:defRPr>
            </a:lvl2pPr>
            <a:lvl3pPr>
              <a:defRPr sz="2000">
                <a:latin typeface="Roboto" charset="0"/>
                <a:ea typeface="Roboto" charset="0"/>
                <a:cs typeface="Roboto" charset="0"/>
              </a:defRPr>
            </a:lvl3pPr>
            <a:lvl4pPr>
              <a:defRPr sz="2000">
                <a:latin typeface="Roboto" charset="0"/>
                <a:ea typeface="Roboto" charset="0"/>
                <a:cs typeface="Roboto" charset="0"/>
              </a:defRPr>
            </a:lvl4pPr>
            <a:lvl5pPr>
              <a:defRPr sz="2000">
                <a:latin typeface="Roboto" charset="0"/>
                <a:ea typeface="Roboto" charset="0"/>
                <a:cs typeface="Roboto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560443"/>
          </a:xfrm>
        </p:spPr>
        <p:txBody>
          <a:bodyPr>
            <a:normAutofit/>
          </a:bodyPr>
          <a:lstStyle>
            <a:lvl1pPr algn="l">
              <a:defRPr sz="4000" b="0" i="0">
                <a:solidFill>
                  <a:schemeClr val="bg1"/>
                </a:solidFill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7512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628650" y="0"/>
            <a:ext cx="7886700" cy="156051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bg1"/>
                </a:solidFill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3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1925" y="6356350"/>
            <a:ext cx="7334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5"/>
          <p:cNvSpPr txBox="1">
            <a:spLocks/>
          </p:cNvSpPr>
          <p:nvPr/>
        </p:nvSpPr>
        <p:spPr>
          <a:xfrm>
            <a:off x="8515350" y="6356350"/>
            <a:ext cx="628650" cy="358775"/>
          </a:xfrm>
          <a:prstGeom prst="rect">
            <a:avLst/>
          </a:prstGeom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 eaLnBrk="1" hangingPunct="1"/>
            <a:fld id="{B9FE33B1-A9F0-4406-B133-6C9703E9914F}" type="slidenum">
              <a:rPr lang="en-US" altLang="en-US" sz="1200">
                <a:solidFill>
                  <a:srgbClr val="A6A6A6"/>
                </a:solidFill>
              </a:rPr>
              <a:pPr algn="ctr" eaLnBrk="1" hangingPunct="1"/>
              <a:t>‹#›</a:t>
            </a:fld>
            <a:endParaRPr lang="en-US" altLang="en-US" sz="1200">
              <a:solidFill>
                <a:srgbClr val="A6A6A6"/>
              </a:solidFill>
            </a:endParaRP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1986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628650" y="0"/>
            <a:ext cx="7886700" cy="156051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bg1"/>
                </a:solidFill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dirty="0"/>
              <a:t>Click to edit Master title style</a:t>
            </a:r>
          </a:p>
        </p:txBody>
      </p:sp>
      <p:pic>
        <p:nvPicPr>
          <p:cNvPr id="6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1925" y="6356350"/>
            <a:ext cx="7334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lide Number Placeholder 5"/>
          <p:cNvSpPr txBox="1">
            <a:spLocks/>
          </p:cNvSpPr>
          <p:nvPr/>
        </p:nvSpPr>
        <p:spPr>
          <a:xfrm>
            <a:off x="8515350" y="6356350"/>
            <a:ext cx="628650" cy="358775"/>
          </a:xfrm>
          <a:prstGeom prst="rect">
            <a:avLst/>
          </a:prstGeom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 eaLnBrk="1" hangingPunct="1"/>
            <a:fld id="{8A0CF78D-E9E1-4557-9E41-C0A1B8BB7223}" type="slidenum">
              <a:rPr lang="en-US" altLang="en-US" sz="1200">
                <a:solidFill>
                  <a:srgbClr val="A6A6A6"/>
                </a:solidFill>
              </a:rPr>
              <a:pPr algn="ctr" eaLnBrk="1" hangingPunct="1"/>
              <a:t>‹#›</a:t>
            </a:fld>
            <a:endParaRPr lang="en-US" altLang="en-US" sz="1200">
              <a:solidFill>
                <a:srgbClr val="A6A6A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1987826"/>
            <a:ext cx="4629150" cy="4045226"/>
          </a:xfrm>
        </p:spPr>
        <p:txBody>
          <a:bodyPr>
            <a:normAutofit/>
          </a:bodyPr>
          <a:lstStyle>
            <a:lvl1pPr>
              <a:defRPr sz="2000">
                <a:latin typeface="Roboto" charset="0"/>
                <a:ea typeface="Roboto" charset="0"/>
                <a:cs typeface="Roboto" charset="0"/>
              </a:defRPr>
            </a:lvl1pPr>
            <a:lvl2pPr>
              <a:defRPr sz="2000">
                <a:latin typeface="Roboto" charset="0"/>
                <a:ea typeface="Roboto" charset="0"/>
                <a:cs typeface="Roboto" charset="0"/>
              </a:defRPr>
            </a:lvl2pPr>
            <a:lvl3pPr>
              <a:defRPr sz="2000">
                <a:latin typeface="Roboto" charset="0"/>
                <a:ea typeface="Roboto" charset="0"/>
                <a:cs typeface="Roboto" charset="0"/>
              </a:defRPr>
            </a:lvl3pPr>
            <a:lvl4pPr>
              <a:defRPr sz="2000">
                <a:latin typeface="Roboto" charset="0"/>
                <a:ea typeface="Roboto" charset="0"/>
                <a:cs typeface="Roboto" charset="0"/>
              </a:defRPr>
            </a:lvl4pPr>
            <a:lvl5pPr>
              <a:defRPr sz="2000">
                <a:latin typeface="Roboto" charset="0"/>
                <a:ea typeface="Roboto" charset="0"/>
                <a:cs typeface="Roboto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987826"/>
            <a:ext cx="2949178" cy="4045226"/>
          </a:xfrm>
        </p:spPr>
        <p:txBody>
          <a:bodyPr/>
          <a:lstStyle>
            <a:lvl1pPr marL="0" indent="0">
              <a:buNone/>
              <a:defRPr sz="1600">
                <a:latin typeface="Roboto" charset="0"/>
                <a:ea typeface="Roboto" charset="0"/>
                <a:cs typeface="Roboto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1345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28650" y="0"/>
            <a:ext cx="7886700" cy="156051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bg1"/>
                </a:solidFill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5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1925" y="6356350"/>
            <a:ext cx="7334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5"/>
          <p:cNvSpPr txBox="1">
            <a:spLocks/>
          </p:cNvSpPr>
          <p:nvPr/>
        </p:nvSpPr>
        <p:spPr>
          <a:xfrm>
            <a:off x="8515350" y="6356350"/>
            <a:ext cx="628650" cy="358775"/>
          </a:xfrm>
          <a:prstGeom prst="rect">
            <a:avLst/>
          </a:prstGeom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 eaLnBrk="1" hangingPunct="1"/>
            <a:fld id="{B371133B-4911-469D-87A5-5B28965E2007}" type="slidenum">
              <a:rPr lang="en-US" altLang="en-US" sz="1200">
                <a:solidFill>
                  <a:srgbClr val="A6A6A6"/>
                </a:solidFill>
              </a:rPr>
              <a:pPr algn="ctr" eaLnBrk="1" hangingPunct="1"/>
              <a:t>‹#›</a:t>
            </a:fld>
            <a:endParaRPr lang="en-US" altLang="en-US" sz="1200">
              <a:solidFill>
                <a:srgbClr val="A6A6A6"/>
              </a:solidFill>
            </a:endParaRP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621695" y="1958008"/>
            <a:ext cx="3894845" cy="4025349"/>
          </a:xfrm>
        </p:spPr>
        <p:txBody>
          <a:bodyPr rtlCol="0">
            <a:normAutofit/>
          </a:bodyPr>
          <a:lstStyle>
            <a:lvl1pPr marL="0" indent="0">
              <a:buNone/>
              <a:defRPr sz="3200">
                <a:latin typeface="Roboto" charset="0"/>
                <a:ea typeface="Roboto" charset="0"/>
                <a:cs typeface="Roboto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3"/>
          </p:nvPr>
        </p:nvSpPr>
        <p:spPr>
          <a:xfrm>
            <a:off x="628650" y="1958008"/>
            <a:ext cx="3814141" cy="4025349"/>
          </a:xfrm>
        </p:spPr>
        <p:txBody>
          <a:bodyPr>
            <a:normAutofit/>
          </a:bodyPr>
          <a:lstStyle>
            <a:lvl1pPr>
              <a:defRPr sz="1800">
                <a:latin typeface="Roboto" charset="0"/>
                <a:ea typeface="Roboto" charset="0"/>
                <a:cs typeface="Roboto" charset="0"/>
              </a:defRPr>
            </a:lvl1pPr>
            <a:lvl2pPr>
              <a:defRPr sz="1800">
                <a:latin typeface="Roboto" charset="0"/>
                <a:ea typeface="Roboto" charset="0"/>
                <a:cs typeface="Roboto" charset="0"/>
              </a:defRPr>
            </a:lvl2pPr>
            <a:lvl3pPr>
              <a:defRPr sz="1800">
                <a:latin typeface="Roboto" charset="0"/>
                <a:ea typeface="Roboto" charset="0"/>
                <a:cs typeface="Roboto" charset="0"/>
              </a:defRPr>
            </a:lvl3pPr>
            <a:lvl4pPr>
              <a:defRPr sz="1800">
                <a:latin typeface="Roboto" charset="0"/>
                <a:ea typeface="Roboto" charset="0"/>
                <a:cs typeface="Roboto" charset="0"/>
              </a:defRPr>
            </a:lvl4pPr>
            <a:lvl5pPr>
              <a:defRPr sz="1800">
                <a:latin typeface="Roboto" charset="0"/>
                <a:ea typeface="Roboto" charset="0"/>
                <a:cs typeface="Roboto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2268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170238"/>
            <a:ext cx="7886700" cy="795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3965575"/>
            <a:ext cx="7886700" cy="221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86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100" b="0" i="0">
                <a:solidFill>
                  <a:schemeClr val="bg1">
                    <a:lumMod val="65000"/>
                  </a:schemeClr>
                </a:solidFill>
                <a:latin typeface="Roboto Regular"/>
                <a:ea typeface="+mn-ea"/>
                <a:cs typeface="Roboto Regular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15350" y="6356350"/>
            <a:ext cx="62865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100">
                <a:solidFill>
                  <a:srgbClr val="A6A6A6"/>
                </a:solidFill>
                <a:latin typeface="Roboto Regular" charset="0"/>
              </a:defRPr>
            </a:lvl1pPr>
          </a:lstStyle>
          <a:p>
            <a:fld id="{F92C3C43-6534-4BB7-BC4F-5F9DBA35E20A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7" name="Rectangle 6"/>
          <p:cNvSpPr/>
          <p:nvPr/>
        </p:nvSpPr>
        <p:spPr>
          <a:xfrm>
            <a:off x="-7938" y="0"/>
            <a:ext cx="9159876" cy="1573213"/>
          </a:xfrm>
          <a:prstGeom prst="rect">
            <a:avLst/>
          </a:prstGeom>
          <a:solidFill>
            <a:srgbClr val="EE75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</p:sldLayoutIdLst>
  <p:hf hdr="0" ft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Roboto Medium"/>
          <a:ea typeface="MS PGothic" pitchFamily="34" charset="-128"/>
          <a:cs typeface="Roboto Medium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Roboto Medium" charset="0"/>
          <a:ea typeface="MS PGothic" pitchFamily="34" charset="-128"/>
          <a:cs typeface="ＭＳ Ｐゴシック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Roboto Medium" charset="0"/>
          <a:ea typeface="MS PGothic" pitchFamily="34" charset="-128"/>
          <a:cs typeface="ＭＳ Ｐゴシック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Roboto Medium" charset="0"/>
          <a:ea typeface="MS PGothic" pitchFamily="34" charset="-128"/>
          <a:cs typeface="ＭＳ Ｐゴシック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Roboto Medium" charset="0"/>
          <a:ea typeface="MS PGothic" pitchFamily="34" charset="-128"/>
          <a:cs typeface="ＭＳ Ｐゴシック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ＭＳ Ｐゴシック" charset="0"/>
          <a:cs typeface="ＭＳ Ｐゴシック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ＭＳ Ｐゴシック" charset="0"/>
          <a:cs typeface="ＭＳ Ｐゴシック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ＭＳ Ｐゴシック" charset="0"/>
          <a:cs typeface="ＭＳ Ｐゴシック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ＭＳ Ｐゴシック" charset="0"/>
          <a:cs typeface="ＭＳ Ｐゴシック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rial" pitchFamily="34" charset="0"/>
        <a:buChar char="•"/>
        <a:defRPr sz="2800" kern="1200">
          <a:solidFill>
            <a:schemeClr val="tx1"/>
          </a:solidFill>
          <a:latin typeface="Roboto Regular"/>
          <a:ea typeface="MS PGothic" pitchFamily="34" charset="-128"/>
          <a:cs typeface="Roboto Regular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Roboto Regular"/>
          <a:ea typeface="MS PGothic" pitchFamily="34" charset="-128"/>
          <a:cs typeface="Roboto Regular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Roboto Regular"/>
          <a:ea typeface="MS PGothic" pitchFamily="34" charset="-128"/>
          <a:cs typeface="Roboto Regular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Roboto Regular"/>
          <a:ea typeface="MS PGothic" pitchFamily="34" charset="-128"/>
          <a:cs typeface="Roboto Regular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Roboto Regular"/>
          <a:ea typeface="MS PGothic" pitchFamily="34" charset="-128"/>
          <a:cs typeface="Roboto Regular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doug.lederman@insidehighered.com" TargetMode="External"/><Relationship Id="rId2" Type="http://schemas.openxmlformats.org/officeDocument/2006/relationships/hyperlink" Target="mailto:scott.jaschik@insidehighered.com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Title 1"/>
          <p:cNvSpPr>
            <a:spLocks noGrp="1"/>
          </p:cNvSpPr>
          <p:nvPr>
            <p:ph type="ctrTitle"/>
          </p:nvPr>
        </p:nvSpPr>
        <p:spPr>
          <a:xfrm>
            <a:off x="628650" y="3419475"/>
            <a:ext cx="7886700" cy="692150"/>
          </a:xfrm>
        </p:spPr>
        <p:txBody>
          <a:bodyPr>
            <a:normAutofit fontScale="90000"/>
          </a:bodyPr>
          <a:lstStyle/>
          <a:p>
            <a:r>
              <a:rPr lang="en-US" altLang="en-US" dirty="0">
                <a:ea typeface="MS PGothic" pitchFamily="34" charset="-128"/>
              </a:rPr>
              <a:t>Communicating in a Crisis:</a:t>
            </a:r>
            <a:br>
              <a:rPr lang="en-US" altLang="en-US" dirty="0">
                <a:ea typeface="MS PGothic" pitchFamily="34" charset="-128"/>
              </a:rPr>
            </a:br>
            <a:r>
              <a:rPr lang="en-US" altLang="en-US" dirty="0">
                <a:ea typeface="MS PGothic" pitchFamily="34" charset="-128"/>
              </a:rPr>
              <a:t>Emerging Approaches to Reach</a:t>
            </a:r>
            <a:br>
              <a:rPr lang="en-US" altLang="en-US" dirty="0">
                <a:ea typeface="MS PGothic" pitchFamily="34" charset="-128"/>
              </a:rPr>
            </a:br>
            <a:r>
              <a:rPr lang="en-US" altLang="en-US" dirty="0">
                <a:ea typeface="MS PGothic" pitchFamily="34" charset="-128"/>
              </a:rPr>
              <a:t>Admitted and Enrolled Students</a:t>
            </a:r>
            <a:br>
              <a:rPr lang="en-US" altLang="en-US" dirty="0">
                <a:ea typeface="MS PGothic" pitchFamily="34" charset="-128"/>
              </a:rPr>
            </a:br>
            <a:r>
              <a:rPr lang="en-US" altLang="en-US" dirty="0">
                <a:ea typeface="MS PGothic" pitchFamily="34" charset="-128"/>
              </a:rPr>
              <a:t>in the Age of COVID-19</a:t>
            </a:r>
          </a:p>
        </p:txBody>
      </p:sp>
      <p:sp>
        <p:nvSpPr>
          <p:cNvPr id="11266" name="Subtitle 2"/>
          <p:cNvSpPr>
            <a:spLocks noGrp="1"/>
          </p:cNvSpPr>
          <p:nvPr>
            <p:ph type="subTitle" idx="1"/>
          </p:nvPr>
        </p:nvSpPr>
        <p:spPr>
          <a:xfrm>
            <a:off x="628650" y="4405313"/>
            <a:ext cx="7886700" cy="1655762"/>
          </a:xfrm>
        </p:spPr>
        <p:txBody>
          <a:bodyPr/>
          <a:lstStyle/>
          <a:p>
            <a:pPr eaLnBrk="1" hangingPunct="1"/>
            <a:r>
              <a:rPr lang="en-US" altLang="en-US" dirty="0">
                <a:ea typeface="MS PGothic" pitchFamily="34" charset="-128"/>
              </a:rPr>
              <a:t>An </a:t>
            </a:r>
            <a:r>
              <a:rPr lang="en-US" altLang="en-US" i="1" dirty="0">
                <a:ea typeface="MS PGothic" pitchFamily="34" charset="-128"/>
              </a:rPr>
              <a:t>Inside Higher E</a:t>
            </a:r>
            <a:r>
              <a:rPr lang="en-US" altLang="en-US" dirty="0">
                <a:ea typeface="MS PGothic" pitchFamily="34" charset="-128"/>
              </a:rPr>
              <a:t>d webcast</a:t>
            </a:r>
          </a:p>
          <a:p>
            <a:pPr eaLnBrk="1" hangingPunct="1"/>
            <a:r>
              <a:rPr lang="en-US" altLang="en-US" dirty="0">
                <a:ea typeface="MS PGothic" pitchFamily="34" charset="-128"/>
              </a:rPr>
              <a:t>September 10, 2020</a:t>
            </a:r>
          </a:p>
          <a:p>
            <a:pPr eaLnBrk="1" hangingPunct="1"/>
            <a:r>
              <a:rPr lang="en-US" altLang="en-US" dirty="0">
                <a:ea typeface="MS PGothic" pitchFamily="34" charset="-128"/>
              </a:rPr>
              <a:t>2 p.m. Eastern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9054A5-C80B-491B-82E7-2E1533899F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Reduced Summer Melt </a:t>
            </a:r>
            <a:br>
              <a:rPr lang="en-US" dirty="0"/>
            </a:br>
            <a:r>
              <a:rPr lang="en-US" dirty="0"/>
              <a:t>at Georgia State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7D9030-28FD-4595-8EF9-338611AD2E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1200" i="1" dirty="0"/>
              <a:t>                                                                                                                                                                    --iStock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48CEFF-0A3E-466E-B8B6-6AD1F595C9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0130" y="1756742"/>
            <a:ext cx="4286250" cy="428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8663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3953F6-B4E4-472B-9479-0259C32C4E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West Texas A&amp;M University:</a:t>
            </a:r>
            <a:br>
              <a:rPr lang="en-US" dirty="0"/>
            </a:br>
            <a:r>
              <a:rPr lang="en-US" dirty="0"/>
              <a:t>AI to Promote Retention</a:t>
            </a:r>
          </a:p>
        </p:txBody>
      </p:sp>
      <p:pic>
        <p:nvPicPr>
          <p:cNvPr id="5" name="Content Placeholder 4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A841EAA9-1339-469B-9D09-F59EF266F6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05415" y="1957388"/>
            <a:ext cx="6133170" cy="4086225"/>
          </a:xfrm>
        </p:spPr>
      </p:pic>
    </p:spTree>
    <p:extLst>
      <p:ext uri="{BB962C8B-B14F-4D97-AF65-F5344CB8AC3E}">
        <p14:creationId xmlns:p14="http://schemas.microsoft.com/office/powerpoint/2010/main" val="42055700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6751F1-2FC8-4D66-B3AB-63D0D5B832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Common Themes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E1E489-D3DA-4C08-B2C1-25FFD976DC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Honest</a:t>
            </a:r>
          </a:p>
          <a:p>
            <a:r>
              <a:rPr lang="en-US" dirty="0"/>
              <a:t>Short, but repeated</a:t>
            </a:r>
          </a:p>
          <a:p>
            <a:r>
              <a:rPr lang="en-US" dirty="0"/>
              <a:t>Use current technology</a:t>
            </a:r>
          </a:p>
          <a:p>
            <a:r>
              <a:rPr lang="en-US" dirty="0"/>
              <a:t>Humor (when appropriate)</a:t>
            </a:r>
          </a:p>
          <a:p>
            <a:r>
              <a:rPr lang="en-US" dirty="0"/>
              <a:t>Admit what you don’t know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01623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2F7B0D-1746-D341-BA12-C89B796F1D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Q&amp;A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2131FC-C204-CF4A-8E80-22ABFD2648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Your questions</a:t>
            </a:r>
          </a:p>
          <a:p>
            <a:r>
              <a:rPr lang="en-US" dirty="0"/>
              <a:t>Your ideas for future coverage</a:t>
            </a:r>
          </a:p>
        </p:txBody>
      </p:sp>
    </p:spTree>
    <p:extLst>
      <p:ext uri="{BB962C8B-B14F-4D97-AF65-F5344CB8AC3E}">
        <p14:creationId xmlns:p14="http://schemas.microsoft.com/office/powerpoint/2010/main" val="18692272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01DEF0-A574-6A4E-8D40-5BA2075980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With Thanks ….</a:t>
            </a:r>
          </a:p>
        </p:txBody>
      </p:sp>
      <p:pic>
        <p:nvPicPr>
          <p:cNvPr id="5" name="Content Placeholder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A6DAAA60-AB60-41B1-8BD3-96C52B0008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66900" y="3409950"/>
            <a:ext cx="5410200" cy="1181100"/>
          </a:xfrm>
        </p:spPr>
      </p:pic>
    </p:spTree>
    <p:extLst>
      <p:ext uri="{BB962C8B-B14F-4D97-AF65-F5344CB8AC3E}">
        <p14:creationId xmlns:p14="http://schemas.microsoft.com/office/powerpoint/2010/main" val="29804981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Presenters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Scott Jaschik, editor, </a:t>
            </a:r>
            <a:r>
              <a:rPr lang="en-US" i="1" dirty="0"/>
              <a:t>Inside Higher Ed, </a:t>
            </a:r>
            <a:r>
              <a:rPr lang="en-US" dirty="0">
                <a:hlinkClick r:id="rId2"/>
              </a:rPr>
              <a:t>scott.jaschik@insidehighered.com</a:t>
            </a:r>
            <a:endParaRPr lang="en-US" dirty="0"/>
          </a:p>
          <a:p>
            <a:r>
              <a:rPr lang="en-US" dirty="0"/>
              <a:t>Doug Lederman, editor, </a:t>
            </a:r>
            <a:r>
              <a:rPr lang="en-US" i="1" dirty="0"/>
              <a:t>Inside Higher Ed,</a:t>
            </a:r>
            <a:r>
              <a:rPr lang="en-US" dirty="0"/>
              <a:t> </a:t>
            </a:r>
            <a:r>
              <a:rPr lang="en-US" dirty="0">
                <a:hlinkClick r:id="rId3"/>
              </a:rPr>
              <a:t>doug.lederman@insidehighered.com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6652794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753E1E-3A9B-0E48-A2B5-71CD93CFF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Coronavirus Pandemic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7FD5DF-B8B4-FA40-839B-81FE7DB249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1200" i="1" dirty="0"/>
              <a:t>                                                                                                                                                         --iStock</a:t>
            </a:r>
          </a:p>
        </p:txBody>
      </p:sp>
      <p:pic>
        <p:nvPicPr>
          <p:cNvPr id="5" name="Picture 4" descr="A picture containing cake, indoor, colorful, decorated&#10;&#10;Description automatically generated">
            <a:extLst>
              <a:ext uri="{FF2B5EF4-FFF2-40B4-BE49-F238E27FC236}">
                <a16:creationId xmlns:a16="http://schemas.microsoft.com/office/drawing/2014/main" id="{83A4940C-AFF4-374E-8003-383C97F54D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3198" y="1810062"/>
            <a:ext cx="5047938" cy="5047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7345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38149C-F1F8-42BF-98C6-89457B0BE1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Student Trust Levels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9802A4-3CBB-462A-B37F-439BC61ED3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75 percent of students believe institutions have students’ best interests at heart.</a:t>
            </a:r>
          </a:p>
          <a:p>
            <a:r>
              <a:rPr lang="en-US" dirty="0"/>
              <a:t>83 percent of students believe that colleges care about students’ health and well-being.</a:t>
            </a:r>
          </a:p>
          <a:p>
            <a:r>
              <a:rPr lang="en-US" dirty="0"/>
              <a:t>69 percent of students believe that their institutions are looking out for their own bottom lines more than students’ health.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1200" i="1" dirty="0"/>
              <a:t>                                                                                                                  --Third Way and New America poll</a:t>
            </a:r>
          </a:p>
          <a:p>
            <a:pPr marL="0" indent="0">
              <a:buNone/>
            </a:pP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829526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8287D3-E9BC-4899-9C5E-A75EB07065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But…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380CF6-B01F-4433-9C89-37CF11EC61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Colleges that pivoted to mostly remote instruction early in the summer have stable trust levels.</a:t>
            </a:r>
          </a:p>
          <a:p>
            <a:r>
              <a:rPr lang="en-US" dirty="0"/>
              <a:t>Others not so much.</a:t>
            </a:r>
          </a:p>
        </p:txBody>
      </p:sp>
    </p:spTree>
    <p:extLst>
      <p:ext uri="{BB962C8B-B14F-4D97-AF65-F5344CB8AC3E}">
        <p14:creationId xmlns:p14="http://schemas.microsoft.com/office/powerpoint/2010/main" val="6697445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3E694A-1454-460E-A2C9-CA98738D0B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Trust Matters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A65883-0C3B-4DE3-B08A-1F5C587127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Admissions / enrollment</a:t>
            </a:r>
          </a:p>
          <a:p>
            <a:r>
              <a:rPr lang="en-US" dirty="0"/>
              <a:t>Retention once enrolled</a:t>
            </a:r>
          </a:p>
          <a:p>
            <a:r>
              <a:rPr lang="en-US" dirty="0"/>
              <a:t>Fundraising / </a:t>
            </a:r>
            <a:r>
              <a:rPr lang="en-US"/>
              <a:t>alumni relations</a:t>
            </a:r>
          </a:p>
        </p:txBody>
      </p:sp>
    </p:spTree>
    <p:extLst>
      <p:ext uri="{BB962C8B-B14F-4D97-AF65-F5344CB8AC3E}">
        <p14:creationId xmlns:p14="http://schemas.microsoft.com/office/powerpoint/2010/main" val="18340023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6D0AAE-8285-4CF1-8638-2DFADD323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Wayne State University:</a:t>
            </a:r>
            <a:br>
              <a:rPr lang="en-US" dirty="0"/>
            </a:br>
            <a:r>
              <a:rPr lang="en-US" dirty="0"/>
              <a:t>The Message for Gen Z</a:t>
            </a:r>
          </a:p>
        </p:txBody>
      </p:sp>
      <p:pic>
        <p:nvPicPr>
          <p:cNvPr id="5" name="Content Placeholder 4" descr="A close up of a sign&#10;&#10;Description automatically generated">
            <a:extLst>
              <a:ext uri="{FF2B5EF4-FFF2-40B4-BE49-F238E27FC236}">
                <a16:creationId xmlns:a16="http://schemas.microsoft.com/office/drawing/2014/main" id="{D5C415B7-F12D-4818-A425-17DD777576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0357" y="1957388"/>
            <a:ext cx="7783286" cy="4086225"/>
          </a:xfrm>
        </p:spPr>
      </p:pic>
    </p:spTree>
    <p:extLst>
      <p:ext uri="{BB962C8B-B14F-4D97-AF65-F5344CB8AC3E}">
        <p14:creationId xmlns:p14="http://schemas.microsoft.com/office/powerpoint/2010/main" val="7489364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ECB49D-A372-4F23-B43F-1ACA3C7DA2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Winston-Salem State:</a:t>
            </a:r>
            <a:br>
              <a:rPr lang="en-US" dirty="0"/>
            </a:br>
            <a:r>
              <a:rPr lang="en-US" dirty="0"/>
              <a:t>Combines Readiness and Enrollment</a:t>
            </a:r>
          </a:p>
        </p:txBody>
      </p:sp>
      <p:pic>
        <p:nvPicPr>
          <p:cNvPr id="5" name="Content Placeholder 4" descr="A person in a uniform&#10;&#10;Description automatically generated">
            <a:extLst>
              <a:ext uri="{FF2B5EF4-FFF2-40B4-BE49-F238E27FC236}">
                <a16:creationId xmlns:a16="http://schemas.microsoft.com/office/drawing/2014/main" id="{63FD0C17-A6ED-483C-90A0-A939643ACB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8650" y="2406730"/>
            <a:ext cx="7886700" cy="3187541"/>
          </a:xfrm>
        </p:spPr>
      </p:pic>
    </p:spTree>
    <p:extLst>
      <p:ext uri="{BB962C8B-B14F-4D97-AF65-F5344CB8AC3E}">
        <p14:creationId xmlns:p14="http://schemas.microsoft.com/office/powerpoint/2010/main" val="2520578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27F0B5-D7D0-4799-9DCB-DB55D0C5B5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Keeping It Personal at Allegheny</a:t>
            </a:r>
          </a:p>
        </p:txBody>
      </p:sp>
      <p:pic>
        <p:nvPicPr>
          <p:cNvPr id="5" name="Content Placeholder 4" descr="A sign on the side of a brick building&#10;&#10;Description automatically generated">
            <a:extLst>
              <a:ext uri="{FF2B5EF4-FFF2-40B4-BE49-F238E27FC236}">
                <a16:creationId xmlns:a16="http://schemas.microsoft.com/office/drawing/2014/main" id="{AB1A9033-E3D6-4478-A148-201F5040F0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57248" y="2474843"/>
            <a:ext cx="7429501" cy="2971800"/>
          </a:xfrm>
        </p:spPr>
      </p:pic>
    </p:spTree>
    <p:extLst>
      <p:ext uri="{BB962C8B-B14F-4D97-AF65-F5344CB8AC3E}">
        <p14:creationId xmlns:p14="http://schemas.microsoft.com/office/powerpoint/2010/main" val="3915509267"/>
      </p:ext>
    </p:extLst>
  </p:cSld>
  <p:clrMapOvr>
    <a:masterClrMapping/>
  </p:clrMapOvr>
</p:sld>
</file>

<file path=ppt/theme/theme1.xml><?xml version="1.0" encoding="utf-8"?>
<a:theme xmlns:a="http://schemas.openxmlformats.org/drawingml/2006/main" name="PowerPointTemplate-standard">
  <a:themeElements>
    <a:clrScheme name="DRAFT - IHE Branding 2017">
      <a:dk1>
        <a:srgbClr val="333333"/>
      </a:dk1>
      <a:lt1>
        <a:sysClr val="window" lastClr="FFFFFF"/>
      </a:lt1>
      <a:dk2>
        <a:srgbClr val="000000"/>
      </a:dk2>
      <a:lt2>
        <a:srgbClr val="E7E6E6"/>
      </a:lt2>
      <a:accent1>
        <a:srgbClr val="EF7521"/>
      </a:accent1>
      <a:accent2>
        <a:srgbClr val="8FAA3F"/>
      </a:accent2>
      <a:accent3>
        <a:srgbClr val="3E67A7"/>
      </a:accent3>
      <a:accent4>
        <a:srgbClr val="333333"/>
      </a:accent4>
      <a:accent5>
        <a:srgbClr val="E4E4E4"/>
      </a:accent5>
      <a:accent6>
        <a:srgbClr val="EF7521"/>
      </a:accent6>
      <a:hlink>
        <a:srgbClr val="EF7521"/>
      </a:hlink>
      <a:folHlink>
        <a:srgbClr val="EF7521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PowerPointTemplate-standard</Template>
  <TotalTime>1662</TotalTime>
  <Words>252</Words>
  <Application>Microsoft Office PowerPoint</Application>
  <PresentationFormat>On-screen Show (4:3)</PresentationFormat>
  <Paragraphs>54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3" baseType="lpstr">
      <vt:lpstr>Arial</vt:lpstr>
      <vt:lpstr>Calibri</vt:lpstr>
      <vt:lpstr>Calibri Light</vt:lpstr>
      <vt:lpstr>Roboto</vt:lpstr>
      <vt:lpstr>Roboto Light</vt:lpstr>
      <vt:lpstr>Roboto Medium</vt:lpstr>
      <vt:lpstr>Roboto Regular</vt:lpstr>
      <vt:lpstr>Roboto Slab Light</vt:lpstr>
      <vt:lpstr>PowerPointTemplate-standard</vt:lpstr>
      <vt:lpstr>Communicating in a Crisis: Emerging Approaches to Reach Admitted and Enrolled Students in the Age of COVID-19</vt:lpstr>
      <vt:lpstr>Presenters</vt:lpstr>
      <vt:lpstr>The Coronavirus Pandemic</vt:lpstr>
      <vt:lpstr>Student Trust Levels</vt:lpstr>
      <vt:lpstr>But…</vt:lpstr>
      <vt:lpstr>Why Trust Matters</vt:lpstr>
      <vt:lpstr>Wayne State University: The Message for Gen Z</vt:lpstr>
      <vt:lpstr>Winston-Salem State: Combines Readiness and Enrollment</vt:lpstr>
      <vt:lpstr>Keeping It Personal at Allegheny</vt:lpstr>
      <vt:lpstr>Reduced Summer Melt  at Georgia State</vt:lpstr>
      <vt:lpstr>West Texas A&amp;M University: AI to Promote Retention</vt:lpstr>
      <vt:lpstr>Common Themes</vt:lpstr>
      <vt:lpstr>Q&amp;A</vt:lpstr>
      <vt:lpstr>With Thanks ….</vt:lpstr>
    </vt:vector>
  </TitlesOfParts>
  <Company>Microsoft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scott jaschik</dc:creator>
  <cp:lastModifiedBy>Morgan Hutchings</cp:lastModifiedBy>
  <cp:revision>101</cp:revision>
  <dcterms:created xsi:type="dcterms:W3CDTF">2017-05-09T13:33:13Z</dcterms:created>
  <dcterms:modified xsi:type="dcterms:W3CDTF">2020-09-10T12:33:00Z</dcterms:modified>
</cp:coreProperties>
</file>