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292" r:id="rId14"/>
    <p:sldId id="28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sroom" initials="N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81"/>
    <p:restoredTop sz="94578"/>
  </p:normalViewPr>
  <p:slideViewPr>
    <p:cSldViewPr snapToGrid="0" snapToObjects="1">
      <p:cViewPr varScale="1">
        <p:scale>
          <a:sx n="67" d="100"/>
          <a:sy n="67" d="100"/>
        </p:scale>
        <p:origin x="-112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F95831-D4F0-45F0-8D6F-B3B094E34F89}" type="datetimeFigureOut">
              <a:rPr lang="en-US" altLang="en-US"/>
              <a:pPr/>
              <a:t>2/16/21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D3A605-2A3C-4ABB-8B94-09BA6DBEB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8725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C1D878-88F3-4F73-BBEC-4A0743FD31FC}" type="datetimeFigureOut">
              <a:rPr lang="en-US" altLang="en-US"/>
              <a:pPr/>
              <a:t>2/16/21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8400C8-60EE-4331-8C35-B86CB286F6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1748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513" y="1081088"/>
            <a:ext cx="1731962" cy="92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187450"/>
            <a:ext cx="15367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10200" y="1109663"/>
            <a:ext cx="908050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0663" y="1109663"/>
            <a:ext cx="906462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10488" y="1111250"/>
            <a:ext cx="908050" cy="9064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1195388"/>
            <a:ext cx="7096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88" y="1195388"/>
            <a:ext cx="71596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1195388"/>
            <a:ext cx="7143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419060"/>
            <a:ext cx="7886700" cy="692219"/>
          </a:xfrm>
        </p:spPr>
        <p:txBody>
          <a:bodyPr anchor="b">
            <a:normAutofit/>
          </a:bodyPr>
          <a:lstStyle>
            <a:lvl1pPr algn="ctr">
              <a:defRPr sz="4000"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4405933"/>
            <a:ext cx="78867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9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241DAF00-002B-4AD8-9639-A8AFC9A86FBD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8010"/>
            <a:ext cx="7886700" cy="4084982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20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20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20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20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1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132214D1-F091-4247-91D1-F6D965FFC9A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291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D04BB98-AB85-47FF-9A0E-BEFF45E6100A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17643"/>
            <a:ext cx="3868340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17031"/>
            <a:ext cx="3868340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17643"/>
            <a:ext cx="3887391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7031"/>
            <a:ext cx="3887391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5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9FE33B1-A9F0-4406-B133-6C9703E9914F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9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8A0CF78D-E9E1-4557-9E41-C0A1B8BB722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87826"/>
            <a:ext cx="4629150" cy="4045226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87826"/>
            <a:ext cx="2949178" cy="4045226"/>
          </a:xfrm>
        </p:spPr>
        <p:txBody>
          <a:bodyPr/>
          <a:lstStyle>
            <a:lvl1pPr marL="0" indent="0">
              <a:buNone/>
              <a:defRPr sz="16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3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371133B-4911-469D-87A5-5B28965E2007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1695" y="1958008"/>
            <a:ext cx="3894845" cy="402534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28650" y="1958008"/>
            <a:ext cx="3814141" cy="4025349"/>
          </a:xfrm>
        </p:spPr>
        <p:txBody>
          <a:bodyPr>
            <a:normAutofit/>
          </a:bodyPr>
          <a:lstStyle>
            <a:lvl1pPr>
              <a:defRPr sz="1800">
                <a:latin typeface="Roboto" charset="0"/>
                <a:ea typeface="Roboto" charset="0"/>
                <a:cs typeface="Roboto" charset="0"/>
              </a:defRPr>
            </a:lvl1pPr>
            <a:lvl2pPr>
              <a:defRPr sz="1800">
                <a:latin typeface="Roboto" charset="0"/>
                <a:ea typeface="Roboto" charset="0"/>
                <a:cs typeface="Roboto" charset="0"/>
              </a:defRPr>
            </a:lvl2pPr>
            <a:lvl3pPr>
              <a:defRPr sz="1800">
                <a:latin typeface="Roboto" charset="0"/>
                <a:ea typeface="Roboto" charset="0"/>
                <a:cs typeface="Roboto" charset="0"/>
              </a:defRPr>
            </a:lvl3pPr>
            <a:lvl4pPr>
              <a:defRPr sz="1800">
                <a:latin typeface="Roboto" charset="0"/>
                <a:ea typeface="Roboto" charset="0"/>
                <a:cs typeface="Roboto" charset="0"/>
              </a:defRPr>
            </a:lvl4pPr>
            <a:lvl5pPr>
              <a:defRPr sz="18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2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170238"/>
            <a:ext cx="788670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3965575"/>
            <a:ext cx="7886700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bg1">
                    <a:lumMod val="65000"/>
                  </a:schemeClr>
                </a:solidFill>
                <a:latin typeface="Roboto Regular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6356350"/>
            <a:ext cx="6286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A6A6A6"/>
                </a:solidFill>
                <a:latin typeface="Roboto Regular" charset="0"/>
              </a:defRPr>
            </a:lvl1pPr>
          </a:lstStyle>
          <a:p>
            <a:fld id="{F92C3C43-6534-4BB7-BC4F-5F9DBA35E2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-7938" y="0"/>
            <a:ext cx="9159876" cy="1573213"/>
          </a:xfrm>
          <a:prstGeom prst="rect">
            <a:avLst/>
          </a:prstGeom>
          <a:solidFill>
            <a:srgbClr val="EE7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oboto Medium"/>
          <a:ea typeface="MS PGothic" pitchFamily="34" charset="-128"/>
          <a:cs typeface="Roboto Medium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cott.jaschik@insidehighered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ctrTitle"/>
          </p:nvPr>
        </p:nvSpPr>
        <p:spPr>
          <a:xfrm>
            <a:off x="628650" y="2037522"/>
            <a:ext cx="7886700" cy="2074103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/>
              <a:t>Getting Personal:</a:t>
            </a:r>
            <a:br>
              <a:rPr lang="en-US" dirty="0"/>
            </a:br>
            <a:r>
              <a:rPr lang="en-US" dirty="0"/>
              <a:t>The Best Way to Recruit</a:t>
            </a:r>
            <a:br>
              <a:rPr lang="en-US" dirty="0"/>
            </a:br>
            <a:r>
              <a:rPr lang="en-US" dirty="0"/>
              <a:t>and Retain Students</a:t>
            </a:r>
            <a:r>
              <a:rPr lang="en-US" altLang="en-US" dirty="0">
                <a:ea typeface="MS PGothic" pitchFamily="34" charset="-128"/>
              </a:rPr>
              <a:t/>
            </a:r>
            <a:br>
              <a:rPr lang="en-US" altLang="en-US" dirty="0">
                <a:ea typeface="MS PGothic" pitchFamily="34" charset="-128"/>
              </a:rPr>
            </a:br>
            <a:endParaRPr lang="en-US" altLang="en-US" dirty="0">
              <a:ea typeface="MS PGothic" pitchFamily="34" charset="-128"/>
            </a:endParaRP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628650" y="4405313"/>
            <a:ext cx="7886700" cy="165576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MS PGothic" pitchFamily="34" charset="-128"/>
              </a:rPr>
              <a:t>An </a:t>
            </a:r>
            <a:r>
              <a:rPr lang="en-US" altLang="en-US" i="1" dirty="0">
                <a:ea typeface="MS PGothic" pitchFamily="34" charset="-128"/>
              </a:rPr>
              <a:t>Inside Higher Ed</a:t>
            </a:r>
            <a:r>
              <a:rPr lang="en-US" altLang="en-US" dirty="0">
                <a:ea typeface="MS PGothic" pitchFamily="34" charset="-128"/>
              </a:rPr>
              <a:t> webcast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Wednesday, February 17, 2021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2 p.m. Eastern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5B4C6E-1981-4CD4-8C96-E6794FE2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Reasons to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55F8EE-0699-4F3A-9793-298EC0965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Attendance at virtual events</a:t>
            </a:r>
          </a:p>
          <a:p>
            <a:r>
              <a:rPr lang="en-US" dirty="0"/>
              <a:t>To notify students of </a:t>
            </a:r>
            <a:r>
              <a:rPr lang="en-US"/>
              <a:t>policy changes</a:t>
            </a:r>
          </a:p>
        </p:txBody>
      </p:sp>
    </p:spTree>
    <p:extLst>
      <p:ext uri="{BB962C8B-B14F-4D97-AF65-F5344CB8AC3E}">
        <p14:creationId xmlns:p14="http://schemas.microsoft.com/office/powerpoint/2010/main" val="189229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367617-A0DA-4A12-8889-DDCAC6190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 State U – Channel Islands</a:t>
            </a:r>
          </a:p>
        </p:txBody>
      </p:sp>
      <p:pic>
        <p:nvPicPr>
          <p:cNvPr id="5" name="Content Placeholder 4" descr="A picture containing tree, outdoor&#10;&#10;Description automatically generated">
            <a:extLst>
              <a:ext uri="{FF2B5EF4-FFF2-40B4-BE49-F238E27FC236}">
                <a16:creationId xmlns:a16="http://schemas.microsoft.com/office/drawing/2014/main" xmlns="" id="{92B230AA-D668-44E2-87CC-E7A670E9E4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9800" y="1957388"/>
            <a:ext cx="7264400" cy="4086225"/>
          </a:xfrm>
        </p:spPr>
      </p:pic>
    </p:spTree>
    <p:extLst>
      <p:ext uri="{BB962C8B-B14F-4D97-AF65-F5344CB8AC3E}">
        <p14:creationId xmlns:p14="http://schemas.microsoft.com/office/powerpoint/2010/main" val="1383025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1FA702-E8B0-410B-927A-9EC4CEACB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 the Ultimate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BF4534-74D1-461A-A9A7-4866F8A90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Engagement</a:t>
            </a:r>
          </a:p>
          <a:p>
            <a:r>
              <a:rPr lang="en-US" dirty="0"/>
              <a:t>Completion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20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1D5D53-8083-4844-899A-26791802B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730865-5A74-423A-9ABB-314F7064C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questions</a:t>
            </a:r>
          </a:p>
          <a:p>
            <a:r>
              <a:rPr lang="en-US" dirty="0"/>
              <a:t>Your suggestions for </a:t>
            </a:r>
            <a:r>
              <a:rPr lang="en-US"/>
              <a:t>future coverage</a:t>
            </a:r>
          </a:p>
        </p:txBody>
      </p:sp>
    </p:spTree>
    <p:extLst>
      <p:ext uri="{BB962C8B-B14F-4D97-AF65-F5344CB8AC3E}">
        <p14:creationId xmlns:p14="http://schemas.microsoft.com/office/powerpoint/2010/main" val="2714470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6C427E-693D-4958-8352-42E7E146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Thanks …</a:t>
            </a:r>
          </a:p>
        </p:txBody>
      </p:sp>
      <p:pic>
        <p:nvPicPr>
          <p:cNvPr id="4" name="Picture 3" descr="AdmitHub-Logo-600x200 (2)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3429000"/>
            <a:ext cx="7213600" cy="15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39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Scott Jaschik, editor, </a:t>
            </a:r>
            <a:r>
              <a:rPr lang="en-US" i="1" dirty="0"/>
              <a:t>Inside Higher Ed, </a:t>
            </a:r>
            <a:r>
              <a:rPr lang="en-US" dirty="0">
                <a:hlinkClick r:id="rId2"/>
              </a:rPr>
              <a:t>scott.jaschik@insidehighered.com</a:t>
            </a:r>
            <a:endParaRPr lang="en-US" dirty="0"/>
          </a:p>
          <a:p>
            <a:r>
              <a:rPr lang="en-US" dirty="0"/>
              <a:t>Doug Lederman, editor, </a:t>
            </a:r>
            <a:r>
              <a:rPr lang="en-US" i="1" dirty="0"/>
              <a:t>Inside Higher Ed, </a:t>
            </a:r>
            <a:r>
              <a:rPr lang="en-US" u="sng" dirty="0">
                <a:solidFill>
                  <a:srgbClr val="EE7531"/>
                </a:solidFill>
              </a:rPr>
              <a:t>doug.lederman@insidehighered.com</a:t>
            </a:r>
          </a:p>
        </p:txBody>
      </p:sp>
    </p:spTree>
    <p:extLst>
      <p:ext uri="{BB962C8B-B14F-4D97-AF65-F5344CB8AC3E}">
        <p14:creationId xmlns:p14="http://schemas.microsoft.com/office/powerpoint/2010/main" val="366527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E23260-C46A-4001-B8AB-70E66BDFF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Coronavirus Pandemic</a:t>
            </a:r>
          </a:p>
        </p:txBody>
      </p:sp>
      <p:pic>
        <p:nvPicPr>
          <p:cNvPr id="5" name="Content Placeholder 4" descr="A picture containing table, lit, orange, sitting&#10;&#10;Description automatically generated">
            <a:extLst>
              <a:ext uri="{FF2B5EF4-FFF2-40B4-BE49-F238E27FC236}">
                <a16:creationId xmlns:a16="http://schemas.microsoft.com/office/drawing/2014/main" xmlns="" id="{3327976D-DE04-4AC0-8876-D92A381BCF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1497" y="2365513"/>
            <a:ext cx="3460876" cy="3041374"/>
          </a:xfrm>
        </p:spPr>
      </p:pic>
    </p:spTree>
    <p:extLst>
      <p:ext uri="{BB962C8B-B14F-4D97-AF65-F5344CB8AC3E}">
        <p14:creationId xmlns:p14="http://schemas.microsoft.com/office/powerpoint/2010/main" val="2873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B1C8D1-40C7-45F2-8FA0-5EF32A4D3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Recruiting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976250-AE66-41A2-B30D-F73EA3466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pandemic forced colleges to largely abandon the most effective approach to recruiting: getting students to visit.</a:t>
            </a:r>
          </a:p>
          <a:p>
            <a:r>
              <a:rPr lang="en-US" dirty="0"/>
              <a:t>Why does the campus visit have so much of </a:t>
            </a:r>
            <a:r>
              <a:rPr lang="en-US"/>
              <a:t>an impact (</a:t>
            </a:r>
            <a:r>
              <a:rPr lang="en-US" dirty="0"/>
              <a:t>regardless of which campus students are visiting)?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42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2E1F88-99FC-4378-A230-48EF38E23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Recruiting Remotely, </a:t>
            </a:r>
            <a:br>
              <a:rPr lang="en-US" dirty="0"/>
            </a:br>
            <a:r>
              <a:rPr lang="en-US"/>
              <a:t>but Personally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79023D-E864-4353-A14D-1AF704585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best presentations are short.</a:t>
            </a:r>
          </a:p>
          <a:p>
            <a:r>
              <a:rPr lang="en-US" dirty="0"/>
              <a:t>But remember that students will watch several presentations.</a:t>
            </a:r>
          </a:p>
          <a:p>
            <a:r>
              <a:rPr lang="en-US" dirty="0"/>
              <a:t>Separate out the topics. There is no indication a student interested in being a physics major will have an interest in financial aid. But (some) students are interested in both topics.</a:t>
            </a:r>
          </a:p>
        </p:txBody>
      </p:sp>
    </p:spTree>
    <p:extLst>
      <p:ext uri="{BB962C8B-B14F-4D97-AF65-F5344CB8AC3E}">
        <p14:creationId xmlns:p14="http://schemas.microsoft.com/office/powerpoint/2010/main" val="1541640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F17EC-8F12-4BC8-9AB0-21724726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Key Point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5A758B-92CB-4EBA-B723-4A52ED981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principle people talk about for video ALSO applies to in-person meetings, texting and other forms </a:t>
            </a:r>
            <a:r>
              <a:rPr lang="en-US"/>
              <a:t>of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718556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9DED8F-820C-4F30-B12D-62954775E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Texting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7942DB-6B6F-47D3-B558-06CA7BEFC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i="1" dirty="0"/>
              <a:t>                                                                                                               --</a:t>
            </a:r>
            <a:r>
              <a:rPr lang="en-US" sz="1200" i="1" dirty="0" err="1"/>
              <a:t>Delmaine</a:t>
            </a:r>
            <a:r>
              <a:rPr lang="en-US" sz="1200" i="1" dirty="0"/>
              <a:t> </a:t>
            </a:r>
            <a:r>
              <a:rPr lang="en-US" sz="1200" i="1" dirty="0" err="1"/>
              <a:t>Donson</a:t>
            </a:r>
            <a:r>
              <a:rPr lang="en-US" sz="1200" i="1" dirty="0"/>
              <a:t> / Getty Images</a:t>
            </a:r>
          </a:p>
        </p:txBody>
      </p:sp>
      <p:pic>
        <p:nvPicPr>
          <p:cNvPr id="5" name="Picture 4" descr="A person holding a phone&#10;&#10;Description automatically generated with low confidence">
            <a:extLst>
              <a:ext uri="{FF2B5EF4-FFF2-40B4-BE49-F238E27FC236}">
                <a16:creationId xmlns:a16="http://schemas.microsoft.com/office/drawing/2014/main" xmlns="" id="{3E75C1EE-1915-4E98-ACC9-7F96B2A28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887" y="2394750"/>
            <a:ext cx="4221256" cy="282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170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95B4BB-4537-4994-A3F9-28769FE1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Start-of-Semester Check-In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F9EB64-0B18-433A-B1AC-4F48CF0AB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Q: How is the semester going?</a:t>
            </a:r>
          </a:p>
          <a:p>
            <a:pPr marL="0" indent="0">
              <a:buNone/>
            </a:pPr>
            <a:r>
              <a:rPr lang="en-US" dirty="0"/>
              <a:t>A: Great</a:t>
            </a:r>
          </a:p>
          <a:p>
            <a:pPr marL="0" indent="0">
              <a:buNone/>
            </a:pPr>
            <a:r>
              <a:rPr lang="en-US" dirty="0"/>
              <a:t>     Good</a:t>
            </a:r>
          </a:p>
          <a:p>
            <a:pPr marL="0" indent="0">
              <a:buNone/>
            </a:pPr>
            <a:r>
              <a:rPr lang="en-US" dirty="0"/>
              <a:t>      OK</a:t>
            </a:r>
          </a:p>
          <a:p>
            <a:pPr marL="0" indent="0">
              <a:buNone/>
            </a:pPr>
            <a:r>
              <a:rPr lang="en-US" dirty="0"/>
              <a:t>       Not that good</a:t>
            </a:r>
          </a:p>
          <a:p>
            <a:pPr marL="0" indent="0">
              <a:buNone/>
            </a:pPr>
            <a:r>
              <a:rPr lang="en-US" dirty="0"/>
              <a:t>        Terrible</a:t>
            </a:r>
          </a:p>
          <a:p>
            <a:pPr marL="0" indent="0">
              <a:buNone/>
            </a:pPr>
            <a:r>
              <a:rPr lang="en-US" dirty="0"/>
              <a:t>(or with emojis)</a:t>
            </a:r>
          </a:p>
        </p:txBody>
      </p:sp>
    </p:spTree>
    <p:extLst>
      <p:ext uri="{BB962C8B-B14F-4D97-AF65-F5344CB8AC3E}">
        <p14:creationId xmlns:p14="http://schemas.microsoft.com/office/powerpoint/2010/main" val="3508446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B5C9E0-923A-4F8A-A7EA-496168332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Texting for Key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3CF63F-8ADD-43EE-B8C9-7CA396F6F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9368"/>
            <a:ext cx="7886700" cy="4084982"/>
          </a:xfrm>
        </p:spPr>
        <p:txBody>
          <a:bodyPr/>
          <a:lstStyle/>
          <a:p>
            <a:r>
              <a:rPr lang="en-US" dirty="0"/>
              <a:t>Course registration</a:t>
            </a:r>
          </a:p>
          <a:p>
            <a:r>
              <a:rPr lang="en-US" dirty="0"/>
              <a:t>Financial aid</a:t>
            </a:r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xmlns="" id="{271C2120-D08A-4420-8867-337B88BEC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066" y="3546499"/>
            <a:ext cx="4055952" cy="202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186321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Template-standard">
  <a:themeElements>
    <a:clrScheme name="DRAFT - IHE Branding 2017">
      <a:dk1>
        <a:srgbClr val="333333"/>
      </a:dk1>
      <a:lt1>
        <a:sysClr val="window" lastClr="FFFFFF"/>
      </a:lt1>
      <a:dk2>
        <a:srgbClr val="000000"/>
      </a:dk2>
      <a:lt2>
        <a:srgbClr val="E7E6E6"/>
      </a:lt2>
      <a:accent1>
        <a:srgbClr val="EF7521"/>
      </a:accent1>
      <a:accent2>
        <a:srgbClr val="8FAA3F"/>
      </a:accent2>
      <a:accent3>
        <a:srgbClr val="3E67A7"/>
      </a:accent3>
      <a:accent4>
        <a:srgbClr val="333333"/>
      </a:accent4>
      <a:accent5>
        <a:srgbClr val="E4E4E4"/>
      </a:accent5>
      <a:accent6>
        <a:srgbClr val="EF7521"/>
      </a:accent6>
      <a:hlink>
        <a:srgbClr val="EF7521"/>
      </a:hlink>
      <a:folHlink>
        <a:srgbClr val="EF752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PowerPointTemplate-standard</Template>
  <TotalTime>1408</TotalTime>
  <Words>258</Words>
  <Application>Microsoft Macintosh PowerPoint</Application>
  <PresentationFormat>On-screen Show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PowerPointTemplate-standard</vt:lpstr>
      <vt:lpstr>               Getting Personal: The Best Way to Recruit and Retain Students </vt:lpstr>
      <vt:lpstr>Presenters</vt:lpstr>
      <vt:lpstr>The Coronavirus Pandemic</vt:lpstr>
      <vt:lpstr>Recruiting Students</vt:lpstr>
      <vt:lpstr>Recruiting Remotely,  but Personally</vt:lpstr>
      <vt:lpstr>A Key Point to Remember</vt:lpstr>
      <vt:lpstr>Texting Students</vt:lpstr>
      <vt:lpstr>A Start-of-Semester Check-In</vt:lpstr>
      <vt:lpstr>Texting for Key Tasks</vt:lpstr>
      <vt:lpstr>Other Reasons to Text </vt:lpstr>
      <vt:lpstr>Cal State U – Channel Islands</vt:lpstr>
      <vt:lpstr>Toward the Ultimate Goals</vt:lpstr>
      <vt:lpstr>Q&amp;A</vt:lpstr>
      <vt:lpstr>With Thanks …</vt:lpstr>
    </vt:vector>
  </TitlesOfParts>
  <Company>Microsoft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jaschik</dc:creator>
  <cp:lastModifiedBy>Morgan Hutchings</cp:lastModifiedBy>
  <cp:revision>172</cp:revision>
  <dcterms:created xsi:type="dcterms:W3CDTF">2017-05-09T13:33:13Z</dcterms:created>
  <dcterms:modified xsi:type="dcterms:W3CDTF">2021-02-16T15:22:14Z</dcterms:modified>
</cp:coreProperties>
</file>