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73" r:id="rId5"/>
    <p:sldId id="275" r:id="rId6"/>
    <p:sldId id="276" r:id="rId7"/>
    <p:sldId id="277" r:id="rId8"/>
    <p:sldId id="278" r:id="rId9"/>
    <p:sldId id="281" r:id="rId10"/>
    <p:sldId id="279" r:id="rId11"/>
    <p:sldId id="282" r:id="rId12"/>
    <p:sldId id="283" r:id="rId13"/>
    <p:sldId id="284" r:id="rId14"/>
    <p:sldId id="285" r:id="rId15"/>
    <p:sldId id="274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F95831-D4F0-45F0-8D6F-B3B094E34F89}" type="datetimeFigureOut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3A605-2A3C-4ABB-8B94-09BA6DBEB5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58725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C1D878-88F3-4F73-BBEC-4A0743FD31FC}" type="datetimeFigureOut">
              <a:rPr lang="en-US" altLang="en-US"/>
              <a:pPr/>
              <a:t>9/7/2018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8400C8-60EE-4331-8C35-B86CB286F6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1748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4513" y="1081088"/>
            <a:ext cx="1731962" cy="925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87450"/>
            <a:ext cx="1536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109663"/>
            <a:ext cx="908050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70663" y="1109663"/>
            <a:ext cx="906462" cy="90805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10488" y="1111250"/>
            <a:ext cx="908050" cy="90646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8" y="1195388"/>
            <a:ext cx="70961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195388"/>
            <a:ext cx="715962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195388"/>
            <a:ext cx="7143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419060"/>
            <a:ext cx="7886700" cy="692219"/>
          </a:xfrm>
        </p:spPr>
        <p:txBody>
          <a:bodyPr anchor="b">
            <a:normAutofit/>
          </a:bodyPr>
          <a:lstStyle>
            <a:lvl1pPr algn="ctr">
              <a:defRPr sz="4000">
                <a:latin typeface="Roboto Slab Light" charset="0"/>
                <a:ea typeface="Roboto Slab Light" charset="0"/>
                <a:cs typeface="Roboto Slab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405933"/>
            <a:ext cx="78867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latin typeface="Roboto Light" charset="0"/>
                <a:ea typeface="Roboto Light" charset="0"/>
                <a:cs typeface="Roboto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241DAF00-002B-4AD8-9639-A8AFC9A86FBD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58010"/>
            <a:ext cx="7886700" cy="4084982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20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20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20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20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1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132214D1-F091-4247-91D1-F6D965FFC9A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629150" y="2007705"/>
            <a:ext cx="3886200" cy="4005470"/>
          </a:xfrm>
        </p:spPr>
        <p:txBody>
          <a:bodyPr/>
          <a:lstStyle>
            <a:lvl1pPr>
              <a:defRPr b="0" i="0">
                <a:latin typeface="Roboto Regular"/>
                <a:ea typeface="Roboto Medium" charset="0"/>
                <a:cs typeface="Roboto Regular"/>
              </a:defRPr>
            </a:lvl1pPr>
            <a:lvl2pPr>
              <a:defRPr sz="1800" b="0" i="0">
                <a:latin typeface="Roboto Regular"/>
                <a:ea typeface="Roboto Medium" charset="0"/>
                <a:cs typeface="Roboto Regular"/>
              </a:defRPr>
            </a:lvl2pPr>
            <a:lvl3pPr>
              <a:defRPr sz="1800" b="0" i="0">
                <a:latin typeface="Roboto Regular"/>
                <a:ea typeface="Roboto Medium" charset="0"/>
                <a:cs typeface="Roboto Regular"/>
              </a:defRPr>
            </a:lvl3pPr>
            <a:lvl4pPr>
              <a:defRPr sz="1800" b="0" i="0">
                <a:latin typeface="Roboto Regular"/>
                <a:ea typeface="Roboto Medium" charset="0"/>
                <a:cs typeface="Roboto Regular"/>
              </a:defRPr>
            </a:lvl4pPr>
            <a:lvl5pPr>
              <a:defRPr sz="1800" b="0" i="0">
                <a:latin typeface="Roboto Regular"/>
                <a:ea typeface="Roboto Medium" charset="0"/>
                <a:cs typeface="Roboto Regular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D04BB98-AB85-47FF-9A0E-BEFF45E6100A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017643"/>
            <a:ext cx="3868340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17031"/>
            <a:ext cx="3868340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017643"/>
            <a:ext cx="3887391" cy="899388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7031"/>
            <a:ext cx="3887391" cy="3272632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5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9FE33B1-A9F0-4406-B133-6C9703E9914F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98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Master title style</a:t>
            </a:r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8A0CF78D-E9E1-4557-9E41-C0A1B8BB7223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87826"/>
            <a:ext cx="4629150" cy="4045226"/>
          </a:xfrm>
        </p:spPr>
        <p:txBody>
          <a:bodyPr>
            <a:normAutofit/>
          </a:bodyPr>
          <a:lstStyle>
            <a:lvl1pPr>
              <a:defRPr sz="2000">
                <a:latin typeface="Roboto" charset="0"/>
                <a:ea typeface="Roboto" charset="0"/>
                <a:cs typeface="Roboto" charset="0"/>
              </a:defRPr>
            </a:lvl1pPr>
            <a:lvl2pPr>
              <a:defRPr sz="2000">
                <a:latin typeface="Roboto" charset="0"/>
                <a:ea typeface="Roboto" charset="0"/>
                <a:cs typeface="Roboto" charset="0"/>
              </a:defRPr>
            </a:lvl2pPr>
            <a:lvl3pPr>
              <a:defRPr sz="2000">
                <a:latin typeface="Roboto" charset="0"/>
                <a:ea typeface="Roboto" charset="0"/>
                <a:cs typeface="Roboto" charset="0"/>
              </a:defRPr>
            </a:lvl3pPr>
            <a:lvl4pPr>
              <a:defRPr sz="2000">
                <a:latin typeface="Roboto" charset="0"/>
                <a:ea typeface="Roboto" charset="0"/>
                <a:cs typeface="Roboto" charset="0"/>
              </a:defRPr>
            </a:lvl4pPr>
            <a:lvl5pPr>
              <a:defRPr sz="20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87826"/>
            <a:ext cx="2949178" cy="4045226"/>
          </a:xfrm>
        </p:spPr>
        <p:txBody>
          <a:bodyPr/>
          <a:lstStyle>
            <a:lvl1pPr marL="0" indent="0">
              <a:buNone/>
              <a:defRPr sz="16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3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8650" y="0"/>
            <a:ext cx="7886700" cy="156051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>
                <a:solidFill>
                  <a:schemeClr val="bg1"/>
                </a:solidFill>
                <a:latin typeface="Roboto Medium" charset="0"/>
                <a:ea typeface="Roboto Medium" charset="0"/>
                <a:cs typeface="Roboto Medium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25" y="6356350"/>
            <a:ext cx="733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 txBox="1">
            <a:spLocks/>
          </p:cNvSpPr>
          <p:nvPr/>
        </p:nvSpPr>
        <p:spPr>
          <a:xfrm>
            <a:off x="8515350" y="6356350"/>
            <a:ext cx="628650" cy="35877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fld id="{B371133B-4911-469D-87A5-5B28965E2007}" type="slidenum">
              <a:rPr lang="en-US" altLang="en-US" sz="1200">
                <a:solidFill>
                  <a:srgbClr val="A6A6A6"/>
                </a:solidFill>
              </a:rPr>
              <a:pPr algn="ctr"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21695" y="1958008"/>
            <a:ext cx="3894845" cy="4025349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Roboto" charset="0"/>
                <a:ea typeface="Roboto" charset="0"/>
                <a:cs typeface="Roboto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28650" y="1958008"/>
            <a:ext cx="3814141" cy="4025349"/>
          </a:xfrm>
        </p:spPr>
        <p:txBody>
          <a:bodyPr>
            <a:normAutofit/>
          </a:bodyPr>
          <a:lstStyle>
            <a:lvl1pPr>
              <a:defRPr sz="1800">
                <a:latin typeface="Roboto" charset="0"/>
                <a:ea typeface="Roboto" charset="0"/>
                <a:cs typeface="Roboto" charset="0"/>
              </a:defRPr>
            </a:lvl1pPr>
            <a:lvl2pPr>
              <a:defRPr sz="1800">
                <a:latin typeface="Roboto" charset="0"/>
                <a:ea typeface="Roboto" charset="0"/>
                <a:cs typeface="Roboto" charset="0"/>
              </a:defRPr>
            </a:lvl2pPr>
            <a:lvl3pPr>
              <a:defRPr sz="1800">
                <a:latin typeface="Roboto" charset="0"/>
                <a:ea typeface="Roboto" charset="0"/>
                <a:cs typeface="Roboto" charset="0"/>
              </a:defRPr>
            </a:lvl3pPr>
            <a:lvl4pPr>
              <a:defRPr sz="1800">
                <a:latin typeface="Roboto" charset="0"/>
                <a:ea typeface="Roboto" charset="0"/>
                <a:cs typeface="Roboto" charset="0"/>
              </a:defRPr>
            </a:lvl4pPr>
            <a:lvl5pPr>
              <a:defRPr sz="1800">
                <a:latin typeface="Roboto" charset="0"/>
                <a:ea typeface="Roboto" charset="0"/>
                <a:cs typeface="Robot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170238"/>
            <a:ext cx="78867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3965575"/>
            <a:ext cx="7886700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bg1">
                    <a:lumMod val="65000"/>
                  </a:schemeClr>
                </a:solidFill>
                <a:latin typeface="Roboto Regular"/>
                <a:ea typeface="+mn-ea"/>
                <a:cs typeface="Roboto Regular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356350"/>
            <a:ext cx="6286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A6A6A6"/>
                </a:solidFill>
                <a:latin typeface="Roboto Regular" charset="0"/>
              </a:defRPr>
            </a:lvl1pPr>
          </a:lstStyle>
          <a:p>
            <a:fld id="{F92C3C43-6534-4BB7-BC4F-5F9DBA35E2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-7938" y="0"/>
            <a:ext cx="9159876" cy="1573213"/>
          </a:xfrm>
          <a:prstGeom prst="rect">
            <a:avLst/>
          </a:prstGeom>
          <a:solidFill>
            <a:srgbClr val="EE75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Roboto Medium"/>
          <a:ea typeface="MS PGothic" pitchFamily="34" charset="-128"/>
          <a:cs typeface="Roboto Medium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oboto Medium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Roboto Regular"/>
          <a:ea typeface="MS PGothic" pitchFamily="34" charset="-128"/>
          <a:cs typeface="Roboto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s://facebook.com/InsideHigherEdDC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itter.com/insidehighered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linkedin.com/company/inside-higher-ed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itter.com/insidehighered" TargetMode="External"/><Relationship Id="rId3" Type="http://schemas.openxmlformats.org/officeDocument/2006/relationships/hyperlink" Target="mailto:doug.lederman@insidehighered.com" TargetMode="External"/><Relationship Id="rId7" Type="http://schemas.openxmlformats.org/officeDocument/2006/relationships/image" Target="../media/image7.png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edin.com/company/inside-higher-ed/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facebook.com/InsideHigherEdDC/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628650" y="3419475"/>
            <a:ext cx="7886700" cy="692150"/>
          </a:xfrm>
        </p:spPr>
        <p:txBody>
          <a:bodyPr>
            <a:normAutofit fontScale="90000"/>
          </a:bodyPr>
          <a:lstStyle/>
          <a:p>
            <a:r>
              <a:rPr lang="en-US"/>
              <a:t>Shifting Student Behavior: Interventions and Other Strategies to Help Colleges and Students</a:t>
            </a:r>
            <a:endParaRPr lang="en-US" altLang="en-US" dirty="0">
              <a:ea typeface="MS PGothic" pitchFamily="34" charset="-128"/>
            </a:endParaRPr>
          </a:p>
        </p:txBody>
      </p:sp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628650" y="4405313"/>
            <a:ext cx="7886700" cy="1655762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pitchFamily="34" charset="-128"/>
              </a:rPr>
              <a:t>An </a:t>
            </a:r>
            <a:r>
              <a:rPr lang="en-US" altLang="en-US" i="1" dirty="0">
                <a:ea typeface="MS PGothic" pitchFamily="34" charset="-128"/>
              </a:rPr>
              <a:t>Inside Higher Ed </a:t>
            </a:r>
            <a:r>
              <a:rPr lang="en-US" altLang="en-US" dirty="0">
                <a:ea typeface="MS PGothic" pitchFamily="34" charset="-128"/>
              </a:rPr>
              <a:t>webcast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Wednesday, September 12</a:t>
            </a:r>
          </a:p>
          <a:p>
            <a:pPr eaLnBrk="1" hangingPunct="1"/>
            <a:r>
              <a:rPr lang="en-US" altLang="en-US" dirty="0">
                <a:ea typeface="MS PGothic" pitchFamily="34" charset="-128"/>
              </a:rPr>
              <a:t>2 p.m. Eastern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DD44E6C2-1D7A-420E-BD86-06180EE4D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1491" y="6381171"/>
            <a:ext cx="386862" cy="386862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45E2014A-6A7F-402B-97B7-141426BE3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729" y="6381171"/>
            <a:ext cx="386862" cy="386862"/>
          </a:xfrm>
          <a:prstGeom prst="rect">
            <a:avLst/>
          </a:prstGeom>
        </p:spPr>
      </p:pic>
      <p:pic>
        <p:nvPicPr>
          <p:cNvPr id="6" name="Picture 5">
            <a:hlinkClick r:id="rId6" action="ppaction://hlinkfile"/>
            <a:extLst>
              <a:ext uri="{FF2B5EF4-FFF2-40B4-BE49-F238E27FC236}">
                <a16:creationId xmlns:a16="http://schemas.microsoft.com/office/drawing/2014/main" id="{EE89BD20-A7CF-4788-80D8-B4737259C7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8252" y="6381171"/>
            <a:ext cx="386863" cy="3868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A004B-270F-4CCF-876F-E3031C3FADE4}"/>
              </a:ext>
            </a:extLst>
          </p:cNvPr>
          <p:cNvSpPr txBox="1"/>
          <p:nvPr/>
        </p:nvSpPr>
        <p:spPr>
          <a:xfrm>
            <a:off x="7718352" y="6071245"/>
            <a:ext cx="121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us: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Expectations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259" y="1957388"/>
            <a:ext cx="571948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530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Warning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6146" name="Picture 2" descr="C:\Users\SCOTT~1.JAS\AppData\Local\Temp\iStock-90436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292" y="2181137"/>
            <a:ext cx="4422888" cy="340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012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the Nudge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7170" name="Picture 2" descr="C:\Users\SCOTT~1.JAS\AppData\Local\Temp\iStock-182211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448" y="2431272"/>
            <a:ext cx="4808737" cy="312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126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Advising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690813"/>
            <a:ext cx="22479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95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Advising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--Wikimedia Commons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130803"/>
            <a:ext cx="4869808" cy="365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19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Defining and rewarding the faculty role</a:t>
            </a:r>
          </a:p>
          <a:p>
            <a:r>
              <a:rPr lang="en-US" dirty="0"/>
              <a:t>Effective sharing of data with people who can act upon it</a:t>
            </a:r>
          </a:p>
          <a:p>
            <a:r>
              <a:rPr lang="en-US" dirty="0"/>
              <a:t>Privacy laws and expectations</a:t>
            </a:r>
          </a:p>
          <a:p>
            <a:r>
              <a:rPr lang="en-US" dirty="0"/>
              <a:t>Needs are greatest at institutions with limited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02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questions</a:t>
            </a:r>
          </a:p>
          <a:p>
            <a:r>
              <a:rPr lang="en-US" dirty="0"/>
              <a:t>Ideas for coverage</a:t>
            </a:r>
          </a:p>
        </p:txBody>
      </p:sp>
    </p:spTree>
    <p:extLst>
      <p:ext uri="{BB962C8B-B14F-4D97-AF65-F5344CB8AC3E}">
        <p14:creationId xmlns:p14="http://schemas.microsoft.com/office/powerpoint/2010/main" val="4232015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560443"/>
          </a:xfrm>
        </p:spPr>
        <p:txBody>
          <a:bodyPr/>
          <a:lstStyle/>
          <a:p>
            <a:r>
              <a:rPr lang="en-US"/>
              <a:t>With Thanks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BB46C-D14D-43FC-BBD3-26F260C14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68" y="3073893"/>
            <a:ext cx="721766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42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Scott Jaschik, editor, </a:t>
            </a:r>
            <a:r>
              <a:rPr lang="en-US" i="1" dirty="0"/>
              <a:t>Inside Higher Ed </a:t>
            </a:r>
            <a:r>
              <a:rPr lang="en-US" dirty="0">
                <a:hlinkClick r:id="rId2"/>
              </a:rPr>
              <a:t>scott.jaschik@insidehighered.com</a:t>
            </a:r>
            <a:endParaRPr lang="en-US" dirty="0"/>
          </a:p>
          <a:p>
            <a:r>
              <a:rPr lang="en-US" dirty="0"/>
              <a:t>Doug Lederman, editor, </a:t>
            </a:r>
            <a:r>
              <a:rPr lang="en-US" i="1" dirty="0"/>
              <a:t>Inside Higher Ed </a:t>
            </a:r>
            <a:r>
              <a:rPr lang="en-US" dirty="0">
                <a:hlinkClick r:id="rId3"/>
              </a:rPr>
              <a:t>doug.lederman@insidehighered.com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78ED118D-5E63-48B3-8667-6D90CC23C7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6326031"/>
            <a:ext cx="386862" cy="386862"/>
          </a:xfrm>
          <a:prstGeom prst="rect">
            <a:avLst/>
          </a:prstGeom>
        </p:spPr>
      </p:pic>
      <p:pic>
        <p:nvPicPr>
          <p:cNvPr id="5" name="Picture 4">
            <a:hlinkClick r:id="rId6"/>
            <a:extLst>
              <a:ext uri="{FF2B5EF4-FFF2-40B4-BE49-F238E27FC236}">
                <a16:creationId xmlns:a16="http://schemas.microsoft.com/office/drawing/2014/main" id="{B35E3CEB-571E-45BF-A657-DFB9A112C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1888" y="6326031"/>
            <a:ext cx="386862" cy="386862"/>
          </a:xfrm>
          <a:prstGeom prst="rect">
            <a:avLst/>
          </a:prstGeom>
        </p:spPr>
      </p:pic>
      <p:pic>
        <p:nvPicPr>
          <p:cNvPr id="6" name="Picture 5">
            <a:hlinkClick r:id="rId8" action="ppaction://hlinkfile"/>
            <a:extLst>
              <a:ext uri="{FF2B5EF4-FFF2-40B4-BE49-F238E27FC236}">
                <a16:creationId xmlns:a16="http://schemas.microsoft.com/office/drawing/2014/main" id="{B5F96548-7856-40E1-8185-A704A60872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411" y="6326031"/>
            <a:ext cx="386863" cy="3868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1B169A-3FED-439C-A70F-60F906C11040}"/>
              </a:ext>
            </a:extLst>
          </p:cNvPr>
          <p:cNvSpPr txBox="1"/>
          <p:nvPr/>
        </p:nvSpPr>
        <p:spPr>
          <a:xfrm>
            <a:off x="150920" y="6048378"/>
            <a:ext cx="12778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 us:</a:t>
            </a:r>
          </a:p>
        </p:txBody>
      </p:sp>
    </p:spTree>
    <p:extLst>
      <p:ext uri="{BB962C8B-B14F-4D97-AF65-F5344CB8AC3E}">
        <p14:creationId xmlns:p14="http://schemas.microsoft.com/office/powerpoint/2010/main" val="366527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Traditional Behavior Focus: </a:t>
            </a:r>
            <a:br>
              <a:rPr lang="en-US" dirty="0"/>
            </a:br>
            <a:r>
              <a:rPr lang="en-US" dirty="0"/>
              <a:t>Not on Academics and Retention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85" y="1921081"/>
            <a:ext cx="3428997" cy="22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94" y="4380495"/>
            <a:ext cx="3856050" cy="192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89" y="1921081"/>
            <a:ext cx="3526172" cy="2297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61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Focus </a:t>
            </a:r>
            <a:r>
              <a:rPr lang="en-US"/>
              <a:t>on Behavior: </a:t>
            </a:r>
            <a:r>
              <a:rPr lang="en-US" dirty="0"/>
              <a:t>Academic and Retention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retention/graduation rates at many colleges</a:t>
            </a:r>
          </a:p>
          <a:p>
            <a:r>
              <a:rPr lang="en-US" dirty="0"/>
              <a:t>Shifting demographics / decline of the “well prepared college student”</a:t>
            </a:r>
          </a:p>
          <a:p>
            <a:r>
              <a:rPr lang="en-US" dirty="0"/>
              <a:t>Pressure from accreditors and politicians</a:t>
            </a:r>
          </a:p>
          <a:p>
            <a:r>
              <a:rPr lang="en-US" dirty="0"/>
              <a:t>Belief in role of education</a:t>
            </a:r>
          </a:p>
        </p:txBody>
      </p:sp>
    </p:spTree>
    <p:extLst>
      <p:ext uri="{BB962C8B-B14F-4D97-AF65-F5344CB8AC3E}">
        <p14:creationId xmlns:p14="http://schemas.microsoft.com/office/powerpoint/2010/main" val="350113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Choices in High School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547274"/>
            <a:ext cx="7886700" cy="290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67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Summer Melt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                                                                                                                                                     --</a:t>
            </a:r>
            <a:r>
              <a:rPr lang="en-US" sz="1400" i="1" dirty="0" err="1"/>
              <a:t>iStock</a:t>
            </a:r>
            <a:endParaRPr lang="en-US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48948"/>
            <a:ext cx="762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38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Taking Orientation Seriously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2552700"/>
            <a:ext cx="47625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233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Placement Is Optional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200" i="1" dirty="0"/>
              <a:t>                                                                                                                                                                               --</a:t>
            </a:r>
            <a:r>
              <a:rPr lang="en-US" sz="1200" i="1" dirty="0" err="1"/>
              <a:t>iStock</a:t>
            </a:r>
            <a:endParaRPr lang="en-US" sz="1200" i="1" dirty="0"/>
          </a:p>
        </p:txBody>
      </p:sp>
      <p:pic>
        <p:nvPicPr>
          <p:cNvPr id="3077" name="Picture 5" descr="C:\Users\SCOTT~1.JAS\AppData\Local\Temp\iStock-5175128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15" y="2067186"/>
            <a:ext cx="5015569" cy="33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840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 Doesn’t Equal 15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966" y="1957388"/>
            <a:ext cx="315806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97218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Template-standard">
  <a:themeElements>
    <a:clrScheme name="DRAFT - IHE Branding 2017">
      <a:dk1>
        <a:srgbClr val="333333"/>
      </a:dk1>
      <a:lt1>
        <a:sysClr val="window" lastClr="FFFFFF"/>
      </a:lt1>
      <a:dk2>
        <a:srgbClr val="000000"/>
      </a:dk2>
      <a:lt2>
        <a:srgbClr val="E7E6E6"/>
      </a:lt2>
      <a:accent1>
        <a:srgbClr val="EF7521"/>
      </a:accent1>
      <a:accent2>
        <a:srgbClr val="8FAA3F"/>
      </a:accent2>
      <a:accent3>
        <a:srgbClr val="3E67A7"/>
      </a:accent3>
      <a:accent4>
        <a:srgbClr val="333333"/>
      </a:accent4>
      <a:accent5>
        <a:srgbClr val="E4E4E4"/>
      </a:accent5>
      <a:accent6>
        <a:srgbClr val="EF7521"/>
      </a:accent6>
      <a:hlink>
        <a:srgbClr val="EF7521"/>
      </a:hlink>
      <a:folHlink>
        <a:srgbClr val="EF7521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PowerPointTemplate-standard</Template>
  <TotalTime>295</TotalTime>
  <Words>200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Calibri Light</vt:lpstr>
      <vt:lpstr>Roboto</vt:lpstr>
      <vt:lpstr>Roboto Light</vt:lpstr>
      <vt:lpstr>Roboto Medium</vt:lpstr>
      <vt:lpstr>Roboto Regular</vt:lpstr>
      <vt:lpstr>Roboto Slab Light</vt:lpstr>
      <vt:lpstr>PowerPointTemplate-standard</vt:lpstr>
      <vt:lpstr>Shifting Student Behavior: Interventions and Other Strategies to Help Colleges and Students</vt:lpstr>
      <vt:lpstr>Presenters</vt:lpstr>
      <vt:lpstr>The Traditional Behavior Focus:  Not on Academics and Retention</vt:lpstr>
      <vt:lpstr>The New Focus on Behavior: Academic and Retention Issues</vt:lpstr>
      <vt:lpstr>Choices in High School</vt:lpstr>
      <vt:lpstr>Preventing Summer Melt</vt:lpstr>
      <vt:lpstr>Taking Orientation Seriously</vt:lpstr>
      <vt:lpstr>When Placement Is Optional</vt:lpstr>
      <vt:lpstr>12 Doesn’t Equal 15</vt:lpstr>
      <vt:lpstr>Setting Expectations</vt:lpstr>
      <vt:lpstr>Early Warning Systems</vt:lpstr>
      <vt:lpstr>The Power of the Nudge</vt:lpstr>
      <vt:lpstr>Academic Advising</vt:lpstr>
      <vt:lpstr>Financial Advising</vt:lpstr>
      <vt:lpstr>Challenges</vt:lpstr>
      <vt:lpstr>Q&amp;A</vt:lpstr>
      <vt:lpstr>With Thanks …</vt:lpstr>
    </vt:vector>
  </TitlesOfParts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jaschik</dc:creator>
  <cp:lastModifiedBy>Morgan Hutchings</cp:lastModifiedBy>
  <cp:revision>30</cp:revision>
  <dcterms:created xsi:type="dcterms:W3CDTF">2017-05-09T13:33:13Z</dcterms:created>
  <dcterms:modified xsi:type="dcterms:W3CDTF">2018-09-07T18:26:53Z</dcterms:modified>
</cp:coreProperties>
</file>