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77" r:id="rId16"/>
    <p:sldId id="27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26"/>
    <p:restoredTop sz="94624"/>
  </p:normalViewPr>
  <p:slideViewPr>
    <p:cSldViewPr snapToGrid="0" snapToObjects="1">
      <p:cViewPr varScale="1">
        <p:scale>
          <a:sx n="81" d="100"/>
          <a:sy n="81" d="100"/>
        </p:scale>
        <p:origin x="105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F95831-D4F0-45F0-8D6F-B3B094E34F89}" type="datetimeFigureOut">
              <a:rPr lang="en-US" altLang="en-US"/>
              <a:pPr/>
              <a:t>5/2/2019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D3A605-2A3C-4ABB-8B94-09BA6DBEB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8725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C1D878-88F3-4F73-BBEC-4A0743FD31FC}" type="datetimeFigureOut">
              <a:rPr lang="en-US" altLang="en-US"/>
              <a:pPr/>
              <a:t>5/2/2019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8400C8-60EE-4331-8C35-B86CB286F6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1748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13" y="1081088"/>
            <a:ext cx="1731962" cy="92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187450"/>
            <a:ext cx="1536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10200" y="1109663"/>
            <a:ext cx="908050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0663" y="1109663"/>
            <a:ext cx="906462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10488" y="1111250"/>
            <a:ext cx="908050" cy="9064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1195388"/>
            <a:ext cx="7096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95388"/>
            <a:ext cx="71596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195388"/>
            <a:ext cx="7143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419060"/>
            <a:ext cx="7886700" cy="692219"/>
          </a:xfrm>
        </p:spPr>
        <p:txBody>
          <a:bodyPr anchor="b">
            <a:normAutofit/>
          </a:bodyPr>
          <a:lstStyle>
            <a:lvl1pPr algn="ctr">
              <a:defRPr sz="4000"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4405933"/>
            <a:ext cx="78867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9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241DAF00-002B-4AD8-9639-A8AFC9A86FBD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8010"/>
            <a:ext cx="7886700" cy="4084982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20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20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20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20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132214D1-F091-4247-91D1-F6D965FFC9A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291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D04BB98-AB85-47FF-9A0E-BEFF45E6100A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17643"/>
            <a:ext cx="3868340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17031"/>
            <a:ext cx="3868340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17643"/>
            <a:ext cx="3887391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7031"/>
            <a:ext cx="3887391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5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9FE33B1-A9F0-4406-B133-6C9703E9914F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9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8A0CF78D-E9E1-4557-9E41-C0A1B8BB722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87826"/>
            <a:ext cx="4629150" cy="4045226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87826"/>
            <a:ext cx="2949178" cy="4045226"/>
          </a:xfrm>
        </p:spPr>
        <p:txBody>
          <a:bodyPr/>
          <a:lstStyle>
            <a:lvl1pPr marL="0" indent="0">
              <a:buNone/>
              <a:defRPr sz="16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3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371133B-4911-469D-87A5-5B28965E2007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1695" y="1958008"/>
            <a:ext cx="3894845" cy="402534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650" y="1958008"/>
            <a:ext cx="3814141" cy="4025349"/>
          </a:xfrm>
        </p:spPr>
        <p:txBody>
          <a:bodyPr>
            <a:normAutofit/>
          </a:bodyPr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 sz="1800">
                <a:latin typeface="Roboto" charset="0"/>
                <a:ea typeface="Roboto" charset="0"/>
                <a:cs typeface="Roboto" charset="0"/>
              </a:defRPr>
            </a:lvl2pPr>
            <a:lvl3pPr>
              <a:defRPr sz="1800">
                <a:latin typeface="Roboto" charset="0"/>
                <a:ea typeface="Roboto" charset="0"/>
                <a:cs typeface="Roboto" charset="0"/>
              </a:defRPr>
            </a:lvl3pPr>
            <a:lvl4pPr>
              <a:defRPr sz="1800">
                <a:latin typeface="Roboto" charset="0"/>
                <a:ea typeface="Roboto" charset="0"/>
                <a:cs typeface="Roboto" charset="0"/>
              </a:defRPr>
            </a:lvl4pPr>
            <a:lvl5pPr>
              <a:defRPr sz="18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2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170238"/>
            <a:ext cx="78867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3965575"/>
            <a:ext cx="7886700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bg1">
                    <a:lumMod val="65000"/>
                  </a:schemeClr>
                </a:solidFill>
                <a:latin typeface="Roboto Regular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6286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A6A6A6"/>
                </a:solidFill>
                <a:latin typeface="Roboto Regular" charset="0"/>
              </a:defRPr>
            </a:lvl1pPr>
          </a:lstStyle>
          <a:p>
            <a:fld id="{F92C3C43-6534-4BB7-BC4F-5F9DBA35E2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-7938" y="0"/>
            <a:ext cx="9159876" cy="1573213"/>
          </a:xfrm>
          <a:prstGeom prst="rect">
            <a:avLst/>
          </a:prstGeom>
          <a:solidFill>
            <a:srgbClr val="EE7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boto Medium"/>
          <a:ea typeface="MS PGothic" pitchFamily="34" charset="-128"/>
          <a:cs typeface="Roboto Medium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oug.lederman@insidehighered.com" TargetMode="External"/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ctrTitle"/>
          </p:nvPr>
        </p:nvSpPr>
        <p:spPr>
          <a:xfrm>
            <a:off x="628650" y="3419475"/>
            <a:ext cx="7886700" cy="69215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ea typeface="MS PGothic" pitchFamily="34" charset="-128"/>
              </a:rPr>
              <a:t>Survey of Community College Presidents</a:t>
            </a: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628650" y="4405313"/>
            <a:ext cx="7886700" cy="165576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MS PGothic" pitchFamily="34" charset="-128"/>
              </a:rPr>
              <a:t>An </a:t>
            </a:r>
            <a:r>
              <a:rPr lang="en-US" altLang="en-US" i="1" dirty="0">
                <a:ea typeface="MS PGothic" pitchFamily="34" charset="-128"/>
              </a:rPr>
              <a:t>Inside Higher Ed </a:t>
            </a:r>
            <a:r>
              <a:rPr lang="en-US" altLang="en-US" dirty="0">
                <a:ea typeface="MS PGothic" pitchFamily="34" charset="-128"/>
              </a:rPr>
              <a:t>webcast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Tuesday, May 7, at 2 p.m. Eastern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College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private colleges (not the famous ones) are paying attention</a:t>
            </a:r>
          </a:p>
          <a:p>
            <a:r>
              <a:rPr lang="en-US" dirty="0"/>
              <a:t>Why community college students could be big winners</a:t>
            </a:r>
          </a:p>
        </p:txBody>
      </p:sp>
    </p:spTree>
    <p:extLst>
      <p:ext uri="{BB962C8B-B14F-4D97-AF65-F5344CB8AC3E}">
        <p14:creationId xmlns:p14="http://schemas.microsoft.com/office/powerpoint/2010/main" val="3597835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College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concept</a:t>
            </a:r>
          </a:p>
          <a:p>
            <a:r>
              <a:rPr lang="en-US" dirty="0"/>
              <a:t>Tennessee</a:t>
            </a:r>
          </a:p>
          <a:p>
            <a:r>
              <a:rPr lang="en-US" dirty="0"/>
              <a:t>The Democrats last time</a:t>
            </a:r>
          </a:p>
          <a:p>
            <a:r>
              <a:rPr lang="en-US" dirty="0"/>
              <a:t>New York</a:t>
            </a:r>
          </a:p>
          <a:p>
            <a:r>
              <a:rPr lang="en-US" dirty="0"/>
              <a:t>The Democrats this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i="1" dirty="0"/>
              <a:t>                                                                                                                                                                   --</a:t>
            </a:r>
            <a:r>
              <a:rPr lang="en-US" sz="1200" i="1" dirty="0" err="1"/>
              <a:t>iStock</a:t>
            </a:r>
            <a:endParaRPr lang="en-US" sz="1200" i="1" dirty="0"/>
          </a:p>
        </p:txBody>
      </p:sp>
      <p:pic>
        <p:nvPicPr>
          <p:cNvPr id="4098" name="Picture 2" descr="C:\Users\SCOTT~1.JAS\AppData\Local\Temp\price-tag-vector-illustration-sale-and-free-icon-in-line-art-style-vector-id11352535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502" y="2768367"/>
            <a:ext cx="2327944" cy="232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023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on Free, Tuition-Free, More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71" y="1856548"/>
            <a:ext cx="8059149" cy="431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216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Presidents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37 percent agreed that there is a strong pool of potential community college leaders.</a:t>
            </a:r>
          </a:p>
          <a:p>
            <a:r>
              <a:rPr lang="en-US" dirty="0"/>
              <a:t>34 percent remained neutral on the question.</a:t>
            </a:r>
          </a:p>
          <a:p>
            <a:r>
              <a:rPr lang="en-US" dirty="0"/>
              <a:t>28 percent disagreed and do not feel there is a strong pool of future leaders.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312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Pathways to Presidencies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43 percent of community college presidents agree there are no clear paths to prepare for the presidency.</a:t>
            </a:r>
          </a:p>
          <a:p>
            <a:r>
              <a:rPr lang="en-US" dirty="0"/>
              <a:t>39 percent disagreed.</a:t>
            </a:r>
          </a:p>
          <a:p>
            <a:r>
              <a:rPr lang="en-US" dirty="0"/>
              <a:t>60 percent said there are too few minority candidates for community college presidencies.</a:t>
            </a:r>
          </a:p>
          <a:p>
            <a:r>
              <a:rPr lang="en-US" dirty="0"/>
              <a:t>42 percent said there are too few women candidates.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69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  <a:p>
            <a:r>
              <a:rPr lang="en-US" dirty="0"/>
              <a:t>Your ideas for future survey questions</a:t>
            </a:r>
          </a:p>
        </p:txBody>
      </p:sp>
    </p:spTree>
    <p:extLst>
      <p:ext uri="{BB962C8B-B14F-4D97-AF65-F5344CB8AC3E}">
        <p14:creationId xmlns:p14="http://schemas.microsoft.com/office/powerpoint/2010/main" val="4242548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With Thanks …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2DC325-EEE6-4D92-A95C-B6F5E051A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500" y="2208228"/>
            <a:ext cx="6538999" cy="156044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282C612-0466-482C-8921-D13105753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2500" y="4270343"/>
            <a:ext cx="6538998" cy="146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6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Scott Jaschik, editor, </a:t>
            </a:r>
            <a:r>
              <a:rPr lang="en-US" i="1" dirty="0"/>
              <a:t>Inside Higher Ed, </a:t>
            </a:r>
            <a:r>
              <a:rPr lang="en-US" dirty="0">
                <a:hlinkClick r:id="rId2"/>
              </a:rPr>
              <a:t>scott.jaschik@insidehighered.com</a:t>
            </a:r>
            <a:endParaRPr lang="en-US" dirty="0"/>
          </a:p>
          <a:p>
            <a:r>
              <a:rPr lang="en-US" dirty="0"/>
              <a:t>Doug Lederman, editor, </a:t>
            </a:r>
            <a:r>
              <a:rPr lang="en-US" i="1" dirty="0"/>
              <a:t>Inside Higher Ed, </a:t>
            </a:r>
            <a:r>
              <a:rPr lang="en-US" dirty="0">
                <a:hlinkClick r:id="rId3"/>
              </a:rPr>
              <a:t>doug.lederman@insidehighered.com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7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Responses from 235 community college presidents</a:t>
            </a:r>
          </a:p>
          <a:p>
            <a:r>
              <a:rPr lang="en-US" dirty="0"/>
              <a:t>Plus, on some questions, responses from 784 presidents from across sectors</a:t>
            </a:r>
          </a:p>
          <a:p>
            <a:r>
              <a:rPr lang="en-US" dirty="0"/>
              <a:t>Questions developed by </a:t>
            </a:r>
            <a:r>
              <a:rPr lang="en-US" i="1" dirty="0"/>
              <a:t>Inside Higher Ed </a:t>
            </a:r>
            <a:r>
              <a:rPr lang="en-US" dirty="0"/>
              <a:t>editors and Gallup</a:t>
            </a:r>
          </a:p>
          <a:p>
            <a:r>
              <a:rPr lang="en-US" dirty="0"/>
              <a:t>Complete anonymity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46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4-Year Degrees </a:t>
            </a:r>
            <a:br>
              <a:rPr lang="en-US" dirty="0"/>
            </a:br>
            <a:r>
              <a:rPr lang="en-US" dirty="0"/>
              <a:t>at Community Colleges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Origins of the idea in Florida</a:t>
            </a:r>
          </a:p>
          <a:p>
            <a:r>
              <a:rPr lang="en-US" dirty="0"/>
              <a:t>Varying approaches</a:t>
            </a:r>
          </a:p>
          <a:p>
            <a:r>
              <a:rPr lang="en-US" dirty="0"/>
              <a:t>Typical arguments and political patterns</a:t>
            </a:r>
          </a:p>
          <a:p>
            <a:r>
              <a:rPr lang="en-US" dirty="0"/>
              <a:t>Why the idea isn’t going to disappear, and may well spread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288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Presidents Think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186721"/>
            <a:ext cx="7886700" cy="362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173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Some Presidents Worry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32" y="1957388"/>
            <a:ext cx="6971735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2900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rest of the slides will feature numbers that are the views only of community college presidents.</a:t>
            </a:r>
          </a:p>
        </p:txBody>
      </p:sp>
    </p:spTree>
    <p:extLst>
      <p:ext uri="{BB962C8B-B14F-4D97-AF65-F5344CB8AC3E}">
        <p14:creationId xmlns:p14="http://schemas.microsoft.com/office/powerpoint/2010/main" val="4222217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Transfer Is Growing, </a:t>
            </a:r>
            <a:br>
              <a:rPr lang="en-US" dirty="0"/>
            </a:br>
            <a:r>
              <a:rPr lang="en-US" dirty="0"/>
              <a:t>and Growing in 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states like California and Florida, it is </a:t>
            </a:r>
            <a:r>
              <a:rPr lang="en-US" i="1" dirty="0"/>
              <a:t>the </a:t>
            </a:r>
            <a:r>
              <a:rPr lang="en-US" dirty="0"/>
              <a:t>path to a bachelor’s degree for many students.</a:t>
            </a:r>
          </a:p>
          <a:p>
            <a:r>
              <a:rPr lang="en-US" dirty="0"/>
              <a:t>Many states lack capacity at public four-year colleges.</a:t>
            </a:r>
          </a:p>
          <a:p>
            <a:r>
              <a:rPr lang="en-US" dirty="0"/>
              <a:t>For many students, community colleges are a great place to start.</a:t>
            </a:r>
          </a:p>
          <a:p>
            <a:r>
              <a:rPr lang="en-US" dirty="0"/>
              <a:t>Community college students (and transfer students) are more diverse than those who start at four-year colleges.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1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 Barriers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9" y="1706880"/>
            <a:ext cx="7013583" cy="462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4099020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Template-standard">
  <a:themeElements>
    <a:clrScheme name="DRAFT - IHE Branding 2017">
      <a:dk1>
        <a:srgbClr val="333333"/>
      </a:dk1>
      <a:lt1>
        <a:sysClr val="window" lastClr="FFFFFF"/>
      </a:lt1>
      <a:dk2>
        <a:srgbClr val="000000"/>
      </a:dk2>
      <a:lt2>
        <a:srgbClr val="E7E6E6"/>
      </a:lt2>
      <a:accent1>
        <a:srgbClr val="EF7521"/>
      </a:accent1>
      <a:accent2>
        <a:srgbClr val="8FAA3F"/>
      </a:accent2>
      <a:accent3>
        <a:srgbClr val="3E67A7"/>
      </a:accent3>
      <a:accent4>
        <a:srgbClr val="333333"/>
      </a:accent4>
      <a:accent5>
        <a:srgbClr val="E4E4E4"/>
      </a:accent5>
      <a:accent6>
        <a:srgbClr val="EF7521"/>
      </a:accent6>
      <a:hlink>
        <a:srgbClr val="EF7521"/>
      </a:hlink>
      <a:folHlink>
        <a:srgbClr val="EF752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PowerPointTemplate-standard</Template>
  <TotalTime>757</TotalTime>
  <Words>275</Words>
  <Application>Microsoft Office PowerPoint</Application>
  <PresentationFormat>On-screen Show (4:3)</PresentationFormat>
  <Paragraphs>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Roboto</vt:lpstr>
      <vt:lpstr>Roboto Light</vt:lpstr>
      <vt:lpstr>Roboto Medium</vt:lpstr>
      <vt:lpstr>Roboto Regular</vt:lpstr>
      <vt:lpstr>Roboto Slab Light</vt:lpstr>
      <vt:lpstr>PowerPointTemplate-standard</vt:lpstr>
      <vt:lpstr>Survey of Community College Presidents</vt:lpstr>
      <vt:lpstr>Presenters</vt:lpstr>
      <vt:lpstr>Methodology</vt:lpstr>
      <vt:lpstr>4-Year Degrees  at Community Colleges</vt:lpstr>
      <vt:lpstr>What Presidents Think</vt:lpstr>
      <vt:lpstr>Why Some Presidents Worry</vt:lpstr>
      <vt:lpstr>Reminder</vt:lpstr>
      <vt:lpstr>Why Transfer Is Growing,  and Growing in Importance</vt:lpstr>
      <vt:lpstr>Transfer Barriers</vt:lpstr>
      <vt:lpstr>Private College Interest</vt:lpstr>
      <vt:lpstr>Free College</vt:lpstr>
      <vt:lpstr>Views on Free, Tuition-Free, More</vt:lpstr>
      <vt:lpstr>Future Presidents</vt:lpstr>
      <vt:lpstr>Pathways to Presidencies</vt:lpstr>
      <vt:lpstr>Q&amp;A</vt:lpstr>
      <vt:lpstr>With Thanks …</vt:lpstr>
    </vt:vector>
  </TitlesOfParts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jaschik</dc:creator>
  <cp:lastModifiedBy>Morgan Hutchings</cp:lastModifiedBy>
  <cp:revision>64</cp:revision>
  <dcterms:created xsi:type="dcterms:W3CDTF">2017-05-09T13:33:13Z</dcterms:created>
  <dcterms:modified xsi:type="dcterms:W3CDTF">2019-05-02T19:10:43Z</dcterms:modified>
</cp:coreProperties>
</file>