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media/image20.jpg" ContentType="image/png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  <p:sldMasterId id="2147483673" r:id="rId2"/>
  </p:sldMasterIdLst>
  <p:notesMasterIdLst>
    <p:notesMasterId r:id="rId17"/>
  </p:notesMasterIdLst>
  <p:handoutMasterIdLst>
    <p:handoutMasterId r:id="rId18"/>
  </p:handoutMasterIdLst>
  <p:sldIdLst>
    <p:sldId id="256" r:id="rId3"/>
    <p:sldId id="272" r:id="rId4"/>
    <p:sldId id="274" r:id="rId5"/>
    <p:sldId id="273" r:id="rId6"/>
    <p:sldId id="1102" r:id="rId7"/>
    <p:sldId id="305" r:id="rId8"/>
    <p:sldId id="275" r:id="rId9"/>
    <p:sldId id="1098" r:id="rId10"/>
    <p:sldId id="259" r:id="rId11"/>
    <p:sldId id="262" r:id="rId12"/>
    <p:sldId id="1099" r:id="rId13"/>
    <p:sldId id="1100" r:id="rId14"/>
    <p:sldId id="1101" r:id="rId15"/>
    <p:sldId id="261" r:id="rId16"/>
  </p:sldIdLst>
  <p:sldSz cx="9144000" cy="6400800"/>
  <p:notesSz cx="7315200" cy="96012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Helvetica Neue" panose="020B0604020202020204" charset="0"/>
      <p:regular r:id="rId23"/>
      <p:bold r:id="rId24"/>
      <p:italic r:id="rId25"/>
      <p:boldItalic r:id="rId26"/>
    </p:embeddedFont>
    <p:embeddedFont>
      <p:font typeface="Lato" panose="020B0604020202020204" charset="0"/>
      <p:regular r:id="rId27"/>
      <p:bold r:id="rId28"/>
      <p:italic r:id="rId29"/>
      <p:boldItalic r:id="rId30"/>
    </p:embeddedFont>
    <p:embeddedFont>
      <p:font typeface="Roboto" panose="020B060402020202020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016">
          <p15:clr>
            <a:srgbClr val="A4A3A4"/>
          </p15:clr>
        </p15:guide>
        <p15:guide id="2" pos="2880">
          <p15:clr>
            <a:srgbClr val="A4A3A4"/>
          </p15:clr>
        </p15:guide>
        <p15:guide id="3" pos="432">
          <p15:clr>
            <a:srgbClr val="A4A3A4"/>
          </p15:clr>
        </p15:guide>
        <p15:guide id="4" pos="5328">
          <p15:clr>
            <a:srgbClr val="A4A3A4"/>
          </p15:clr>
        </p15:guide>
        <p15:guide id="5" orient="horz" pos="432">
          <p15:clr>
            <a:srgbClr val="A4A3A4"/>
          </p15:clr>
        </p15:guide>
        <p15:guide id="6" orient="horz" pos="3600">
          <p15:clr>
            <a:srgbClr val="A4A3A4"/>
          </p15:clr>
        </p15:guide>
        <p15:guide id="7" orient="horz" pos="1800">
          <p15:clr>
            <a:srgbClr val="A4A3A4"/>
          </p15:clr>
        </p15:guide>
        <p15:guide id="8" pos="288">
          <p15:clr>
            <a:srgbClr val="A4A3A4"/>
          </p15:clr>
        </p15:guide>
        <p15:guide id="9" orient="horz" pos="288">
          <p15:clr>
            <a:srgbClr val="A4A3A4"/>
          </p15:clr>
        </p15:guide>
        <p15:guide id="10" pos="5472">
          <p15:clr>
            <a:srgbClr val="A4A3A4"/>
          </p15:clr>
        </p15:guide>
        <p15:guide id="11" orient="horz" pos="3744">
          <p15:clr>
            <a:srgbClr val="A4A3A4"/>
          </p15:clr>
        </p15:guide>
        <p15:guide id="12" orient="horz" pos="576">
          <p15:clr>
            <a:srgbClr val="A4A3A4"/>
          </p15:clr>
        </p15:guide>
        <p15:guide id="13" orient="horz" pos="864">
          <p15:clr>
            <a:srgbClr val="A4A3A4"/>
          </p15:clr>
        </p15:guide>
        <p15:guide id="14" orient="horz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4F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5015" autoAdjust="0"/>
  </p:normalViewPr>
  <p:slideViewPr>
    <p:cSldViewPr snapToGrid="0">
      <p:cViewPr varScale="1">
        <p:scale>
          <a:sx n="80" d="100"/>
          <a:sy n="80" d="100"/>
        </p:scale>
        <p:origin x="1971" y="48"/>
      </p:cViewPr>
      <p:guideLst>
        <p:guide orient="horz" pos="2016"/>
        <p:guide pos="2880"/>
        <p:guide pos="432"/>
        <p:guide pos="5328"/>
        <p:guide orient="horz" pos="432"/>
        <p:guide orient="horz" pos="3600"/>
        <p:guide orient="horz" pos="1800"/>
        <p:guide pos="288"/>
        <p:guide orient="horz" pos="288"/>
        <p:guide pos="5472"/>
        <p:guide orient="horz" pos="3744"/>
        <p:guide orient="horz" pos="576"/>
        <p:guide orient="horz" pos="864"/>
        <p:guide orient="horz" pos="345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9688203-6A17-495D-A384-1C1DB2F46DB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909350-ABC9-402F-9163-1247234BADB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4D78A9-82D6-4252-9571-13AA601347D3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12A389-ED8F-4B56-9F33-5C240136C57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AF4283-15B7-4D4F-995E-4D0F1C2882A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189C74-771B-41C5-9F47-CD9E51FD8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1216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085850" y="720725"/>
            <a:ext cx="51435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96645" rIns="96645" bIns="9664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sldNum="0" hdr="0" ft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47390f338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43025" y="1200150"/>
            <a:ext cx="46291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g47390f3388_0_0:notes"/>
          <p:cNvSpPr txBox="1">
            <a:spLocks noGrp="1"/>
          </p:cNvSpPr>
          <p:nvPr>
            <p:ph type="body" idx="1"/>
          </p:nvPr>
        </p:nvSpPr>
        <p:spPr>
          <a:xfrm>
            <a:off x="731520" y="4620578"/>
            <a:ext cx="5852160" cy="3780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t" anchorCtr="0">
            <a:noAutofit/>
          </a:bodyPr>
          <a:lstStyle/>
          <a:p>
            <a:pPr marL="0" indent="0">
              <a:buSzPts val="1400"/>
              <a:buNone/>
            </a:pPr>
            <a:endParaRPr sz="1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56f5f5678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43025" y="1200150"/>
            <a:ext cx="46291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2" name="Google Shape;202;g356f5f5678_0_13:notes"/>
          <p:cNvSpPr txBox="1">
            <a:spLocks noGrp="1"/>
          </p:cNvSpPr>
          <p:nvPr>
            <p:ph type="body" idx="1"/>
          </p:nvPr>
        </p:nvSpPr>
        <p:spPr>
          <a:xfrm>
            <a:off x="731520" y="4620578"/>
            <a:ext cx="5852160" cy="3780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tabLst/>
              <a:defRPr/>
            </a:pP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4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4624" name="Shape 1764624"/>
          <p:cNvSpPr>
            <a:spLocks noGrp="1" noRot="1" noChangeAspect="1"/>
          </p:cNvSpPr>
          <p:nvPr>
            <p:ph type="sldImg" idx="2"/>
          </p:nvPr>
        </p:nvSpPr>
        <p:spPr>
          <a:xfrm>
            <a:off x="1016000" y="696913"/>
            <a:ext cx="49784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64625" name="Shape 1764625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lang="en-US" dirty="0"/>
          </a:p>
        </p:txBody>
      </p:sp>
      <p:sp>
        <p:nvSpPr>
          <p:cNvPr id="1764626" name="Shape 1764626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5401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4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4624" name="Shape 1764624"/>
          <p:cNvSpPr>
            <a:spLocks noGrp="1" noRot="1" noChangeAspect="1"/>
          </p:cNvSpPr>
          <p:nvPr>
            <p:ph type="sldImg" idx="2"/>
          </p:nvPr>
        </p:nvSpPr>
        <p:spPr>
          <a:xfrm>
            <a:off x="1016000" y="696913"/>
            <a:ext cx="49784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64625" name="Shape 1764625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lang="en-US" dirty="0"/>
          </a:p>
        </p:txBody>
      </p:sp>
      <p:sp>
        <p:nvSpPr>
          <p:cNvPr id="1764626" name="Shape 1764626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8469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4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4624" name="Shape 1764624"/>
          <p:cNvSpPr>
            <a:spLocks noGrp="1" noRot="1" noChangeAspect="1"/>
          </p:cNvSpPr>
          <p:nvPr>
            <p:ph type="sldImg" idx="2"/>
          </p:nvPr>
        </p:nvSpPr>
        <p:spPr>
          <a:xfrm>
            <a:off x="1016000" y="696913"/>
            <a:ext cx="49784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64625" name="Shape 1764625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lang="en-US" dirty="0"/>
          </a:p>
        </p:txBody>
      </p:sp>
      <p:sp>
        <p:nvSpPr>
          <p:cNvPr id="1764626" name="Shape 1764626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9072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144e3323c_2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43025" y="1200150"/>
            <a:ext cx="46291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5" name="Google Shape;195;g3144e3323c_2_66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t" anchorCtr="0">
            <a:noAutofit/>
          </a:bodyPr>
          <a:lstStyle/>
          <a:p>
            <a:pPr marL="0" indent="0">
              <a:buSzPts val="1400"/>
              <a:buNone/>
            </a:pPr>
            <a:endParaRPr sz="12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4d2986fd56_0_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79488" y="685800"/>
            <a:ext cx="48990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4d2986fd56_0_1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4d2986fd56_0_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79488" y="685800"/>
            <a:ext cx="48990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4d2986fd56_0_1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487415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78b90cacd_1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79488" y="685800"/>
            <a:ext cx="48990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78b90cacd_1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2230522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78b90cacd_1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79488" y="685800"/>
            <a:ext cx="48990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78b90cacd_1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9085957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4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4624" name="Shape 1764624"/>
          <p:cNvSpPr>
            <a:spLocks noGrp="1" noRot="1" noChangeAspect="1"/>
          </p:cNvSpPr>
          <p:nvPr>
            <p:ph type="sldImg" idx="2"/>
          </p:nvPr>
        </p:nvSpPr>
        <p:spPr>
          <a:xfrm>
            <a:off x="1016000" y="696913"/>
            <a:ext cx="49784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64625" name="Shape 1764625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lang="en-US" dirty="0"/>
          </a:p>
        </p:txBody>
      </p:sp>
      <p:sp>
        <p:nvSpPr>
          <p:cNvPr id="1764626" name="Shape 1764626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2592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4d2986fd56_0_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79488" y="685800"/>
            <a:ext cx="48990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4d2986fd56_0_1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482745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4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4624" name="Shape 1764624"/>
          <p:cNvSpPr>
            <a:spLocks noGrp="1" noRot="1" noChangeAspect="1"/>
          </p:cNvSpPr>
          <p:nvPr>
            <p:ph type="sldImg" idx="2"/>
          </p:nvPr>
        </p:nvSpPr>
        <p:spPr>
          <a:xfrm>
            <a:off x="1016000" y="696913"/>
            <a:ext cx="49784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64625" name="Shape 1764625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lang="en-US" dirty="0"/>
          </a:p>
        </p:txBody>
      </p:sp>
      <p:sp>
        <p:nvSpPr>
          <p:cNvPr id="1764626" name="Shape 1764626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8329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cb06fdbe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85850" y="720725"/>
            <a:ext cx="51435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3cb06fdbef_0_0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lnSpc>
                <a:spcPct val="115000"/>
              </a:lnSpc>
              <a:buClr>
                <a:schemeClr val="dk1"/>
              </a:buClr>
              <a:buNone/>
            </a:pPr>
            <a:endParaRPr sz="1300" dirty="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926582"/>
            <a:ext cx="8520600" cy="255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solidFill>
                  <a:srgbClr val="1B4FF5"/>
                </a:solidFill>
                <a:latin typeface="Roboto" panose="020B0604020202020204" charset="0"/>
                <a:ea typeface="Roboto" panose="020B060402020202020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526911"/>
            <a:ext cx="8520600" cy="98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solidFill>
                  <a:srgbClr val="002060"/>
                </a:solidFill>
                <a:latin typeface="Roboto" panose="020B0604020202020204" charset="0"/>
                <a:ea typeface="Roboto" panose="020B0604020202020204" charset="0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5803114"/>
            <a:ext cx="548700" cy="48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0" y="22880"/>
            <a:ext cx="7886700" cy="12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Calibri"/>
              <a:buNone/>
              <a:defRPr sz="3900" b="0" i="0" u="none" strike="noStrike" cap="non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703916"/>
            <a:ext cx="7886700" cy="40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73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1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5932594"/>
            <a:ext cx="20574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750" tIns="63750" rIns="63750" bIns="6375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5932594"/>
            <a:ext cx="30861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750" tIns="63750" rIns="63750" bIns="6375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5932594"/>
            <a:ext cx="20574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750" tIns="31875" rIns="63750" bIns="318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>
            <a:spLocks noGrp="1"/>
          </p:cNvSpPr>
          <p:nvPr>
            <p:ph type="ctrTitle"/>
          </p:nvPr>
        </p:nvSpPr>
        <p:spPr>
          <a:xfrm>
            <a:off x="311708" y="926582"/>
            <a:ext cx="8520600" cy="2554200"/>
          </a:xfrm>
          <a:prstGeom prst="rect">
            <a:avLst/>
          </a:prstGeom>
        </p:spPr>
        <p:txBody>
          <a:bodyPr spcFirstLastPara="1" wrap="square" lIns="87150" tIns="87150" rIns="87150" bIns="8715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subTitle" idx="1"/>
          </p:nvPr>
        </p:nvSpPr>
        <p:spPr>
          <a:xfrm>
            <a:off x="311700" y="3526911"/>
            <a:ext cx="8520600" cy="986400"/>
          </a:xfrm>
          <a:prstGeom prst="rect">
            <a:avLst/>
          </a:prstGeom>
        </p:spPr>
        <p:txBody>
          <a:bodyPr spcFirstLastPara="1" wrap="square" lIns="87150" tIns="87150" rIns="87150" bIns="8715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sldNum" idx="12"/>
          </p:nvPr>
        </p:nvSpPr>
        <p:spPr>
          <a:xfrm>
            <a:off x="8472458" y="5803114"/>
            <a:ext cx="548700" cy="490200"/>
          </a:xfrm>
          <a:prstGeom prst="rect">
            <a:avLst/>
          </a:prstGeom>
        </p:spPr>
        <p:txBody>
          <a:bodyPr spcFirstLastPara="1" wrap="square" lIns="87150" tIns="87150" rIns="87150" bIns="8715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7"/>
          <p:cNvSpPr txBox="1">
            <a:spLocks noGrp="1"/>
          </p:cNvSpPr>
          <p:nvPr>
            <p:ph type="title"/>
          </p:nvPr>
        </p:nvSpPr>
        <p:spPr>
          <a:xfrm>
            <a:off x="311700" y="2676613"/>
            <a:ext cx="8520600" cy="1047600"/>
          </a:xfrm>
          <a:prstGeom prst="rect">
            <a:avLst/>
          </a:prstGeom>
        </p:spPr>
        <p:txBody>
          <a:bodyPr spcFirstLastPara="1" wrap="square" lIns="87150" tIns="87150" rIns="87150" bIns="8715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sldNum" idx="12"/>
          </p:nvPr>
        </p:nvSpPr>
        <p:spPr>
          <a:xfrm>
            <a:off x="8472458" y="5803114"/>
            <a:ext cx="548700" cy="490200"/>
          </a:xfrm>
          <a:prstGeom prst="rect">
            <a:avLst/>
          </a:prstGeom>
        </p:spPr>
        <p:txBody>
          <a:bodyPr spcFirstLastPara="1" wrap="square" lIns="87150" tIns="87150" rIns="87150" bIns="8715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9"/>
          <p:cNvSpPr txBox="1">
            <a:spLocks noGrp="1"/>
          </p:cNvSpPr>
          <p:nvPr>
            <p:ph type="title"/>
          </p:nvPr>
        </p:nvSpPr>
        <p:spPr>
          <a:xfrm>
            <a:off x="311700" y="553809"/>
            <a:ext cx="8520600" cy="712800"/>
          </a:xfrm>
          <a:prstGeom prst="rect">
            <a:avLst/>
          </a:prstGeom>
        </p:spPr>
        <p:txBody>
          <a:bodyPr spcFirstLastPara="1" wrap="square" lIns="87150" tIns="87150" rIns="87150" bIns="8715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9"/>
          <p:cNvSpPr txBox="1">
            <a:spLocks noGrp="1"/>
          </p:cNvSpPr>
          <p:nvPr>
            <p:ph type="body" idx="1"/>
          </p:nvPr>
        </p:nvSpPr>
        <p:spPr>
          <a:xfrm>
            <a:off x="311700" y="1434191"/>
            <a:ext cx="3999900" cy="4251600"/>
          </a:xfrm>
          <a:prstGeom prst="rect">
            <a:avLst/>
          </a:prstGeom>
        </p:spPr>
        <p:txBody>
          <a:bodyPr spcFirstLastPara="1" wrap="square" lIns="87150" tIns="87150" rIns="87150" bIns="87150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1pPr>
            <a:lvl2pPr marL="914400" lvl="1" indent="-298450" rtl="0">
              <a:spcBef>
                <a:spcPts val="150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 rtl="0">
              <a:spcBef>
                <a:spcPts val="150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 rtl="0">
              <a:spcBef>
                <a:spcPts val="150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 rtl="0">
              <a:spcBef>
                <a:spcPts val="150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 rtl="0">
              <a:spcBef>
                <a:spcPts val="150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 rtl="0">
              <a:spcBef>
                <a:spcPts val="150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rtl="0">
              <a:spcBef>
                <a:spcPts val="150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 rtl="0">
              <a:spcBef>
                <a:spcPts val="1500"/>
              </a:spcBef>
              <a:spcAft>
                <a:spcPts val="150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  <p:sp>
        <p:nvSpPr>
          <p:cNvPr id="80" name="Google Shape;80;p19"/>
          <p:cNvSpPr txBox="1">
            <a:spLocks noGrp="1"/>
          </p:cNvSpPr>
          <p:nvPr>
            <p:ph type="body" idx="2"/>
          </p:nvPr>
        </p:nvSpPr>
        <p:spPr>
          <a:xfrm>
            <a:off x="4832400" y="1434191"/>
            <a:ext cx="3999900" cy="4251600"/>
          </a:xfrm>
          <a:prstGeom prst="rect">
            <a:avLst/>
          </a:prstGeom>
        </p:spPr>
        <p:txBody>
          <a:bodyPr spcFirstLastPara="1" wrap="square" lIns="87150" tIns="87150" rIns="87150" bIns="87150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1pPr>
            <a:lvl2pPr marL="914400" lvl="1" indent="-298450" rtl="0">
              <a:spcBef>
                <a:spcPts val="150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 rtl="0">
              <a:spcBef>
                <a:spcPts val="150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 rtl="0">
              <a:spcBef>
                <a:spcPts val="150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 rtl="0">
              <a:spcBef>
                <a:spcPts val="150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 rtl="0">
              <a:spcBef>
                <a:spcPts val="150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 rtl="0">
              <a:spcBef>
                <a:spcPts val="150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rtl="0">
              <a:spcBef>
                <a:spcPts val="150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 rtl="0">
              <a:spcBef>
                <a:spcPts val="1500"/>
              </a:spcBef>
              <a:spcAft>
                <a:spcPts val="150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  <p:sp>
        <p:nvSpPr>
          <p:cNvPr id="81" name="Google Shape;81;p19"/>
          <p:cNvSpPr txBox="1">
            <a:spLocks noGrp="1"/>
          </p:cNvSpPr>
          <p:nvPr>
            <p:ph type="sldNum" idx="12"/>
          </p:nvPr>
        </p:nvSpPr>
        <p:spPr>
          <a:xfrm>
            <a:off x="8472458" y="5803114"/>
            <a:ext cx="548700" cy="490200"/>
          </a:xfrm>
          <a:prstGeom prst="rect">
            <a:avLst/>
          </a:prstGeom>
        </p:spPr>
        <p:txBody>
          <a:bodyPr spcFirstLastPara="1" wrap="square" lIns="87150" tIns="87150" rIns="87150" bIns="8715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0"/>
          <p:cNvSpPr txBox="1">
            <a:spLocks noGrp="1"/>
          </p:cNvSpPr>
          <p:nvPr>
            <p:ph type="title"/>
          </p:nvPr>
        </p:nvSpPr>
        <p:spPr>
          <a:xfrm>
            <a:off x="311700" y="553809"/>
            <a:ext cx="8520600" cy="712800"/>
          </a:xfrm>
          <a:prstGeom prst="rect">
            <a:avLst/>
          </a:prstGeom>
        </p:spPr>
        <p:txBody>
          <a:bodyPr spcFirstLastPara="1" wrap="square" lIns="87150" tIns="87150" rIns="87150" bIns="8715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0"/>
          <p:cNvSpPr txBox="1">
            <a:spLocks noGrp="1"/>
          </p:cNvSpPr>
          <p:nvPr>
            <p:ph type="sldNum" idx="12"/>
          </p:nvPr>
        </p:nvSpPr>
        <p:spPr>
          <a:xfrm>
            <a:off x="8472458" y="5803114"/>
            <a:ext cx="548700" cy="490200"/>
          </a:xfrm>
          <a:prstGeom prst="rect">
            <a:avLst/>
          </a:prstGeom>
        </p:spPr>
        <p:txBody>
          <a:bodyPr spcFirstLastPara="1" wrap="square" lIns="87150" tIns="87150" rIns="87150" bIns="8715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1"/>
          <p:cNvSpPr txBox="1">
            <a:spLocks noGrp="1"/>
          </p:cNvSpPr>
          <p:nvPr>
            <p:ph type="title"/>
          </p:nvPr>
        </p:nvSpPr>
        <p:spPr>
          <a:xfrm>
            <a:off x="311700" y="691413"/>
            <a:ext cx="2808000" cy="940200"/>
          </a:xfrm>
          <a:prstGeom prst="rect">
            <a:avLst/>
          </a:prstGeom>
        </p:spPr>
        <p:txBody>
          <a:bodyPr spcFirstLastPara="1" wrap="square" lIns="87150" tIns="87150" rIns="87150" bIns="8715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87" name="Google Shape;87;p21"/>
          <p:cNvSpPr txBox="1">
            <a:spLocks noGrp="1"/>
          </p:cNvSpPr>
          <p:nvPr>
            <p:ph type="body" idx="1"/>
          </p:nvPr>
        </p:nvSpPr>
        <p:spPr>
          <a:xfrm>
            <a:off x="311700" y="1729280"/>
            <a:ext cx="2808000" cy="3956700"/>
          </a:xfrm>
          <a:prstGeom prst="rect">
            <a:avLst/>
          </a:prstGeom>
        </p:spPr>
        <p:txBody>
          <a:bodyPr spcFirstLastPara="1" wrap="square" lIns="87150" tIns="87150" rIns="87150" bIns="87150" anchor="t" anchorCtr="0">
            <a:noAutofit/>
          </a:bodyPr>
          <a:lstStyle>
            <a:lvl1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 rtl="0">
              <a:spcBef>
                <a:spcPts val="150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 rtl="0">
              <a:spcBef>
                <a:spcPts val="150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 rtl="0">
              <a:spcBef>
                <a:spcPts val="150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 rtl="0">
              <a:spcBef>
                <a:spcPts val="150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 rtl="0">
              <a:spcBef>
                <a:spcPts val="150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 rtl="0">
              <a:spcBef>
                <a:spcPts val="150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rtl="0">
              <a:spcBef>
                <a:spcPts val="150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 rtl="0">
              <a:spcBef>
                <a:spcPts val="1500"/>
              </a:spcBef>
              <a:spcAft>
                <a:spcPts val="150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  <p:sp>
        <p:nvSpPr>
          <p:cNvPr id="88" name="Google Shape;88;p21"/>
          <p:cNvSpPr txBox="1">
            <a:spLocks noGrp="1"/>
          </p:cNvSpPr>
          <p:nvPr>
            <p:ph type="sldNum" idx="12"/>
          </p:nvPr>
        </p:nvSpPr>
        <p:spPr>
          <a:xfrm>
            <a:off x="8472458" y="5803114"/>
            <a:ext cx="548700" cy="490200"/>
          </a:xfrm>
          <a:prstGeom prst="rect">
            <a:avLst/>
          </a:prstGeom>
        </p:spPr>
        <p:txBody>
          <a:bodyPr spcFirstLastPara="1" wrap="square" lIns="87150" tIns="87150" rIns="87150" bIns="8715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2"/>
          <p:cNvSpPr txBox="1">
            <a:spLocks noGrp="1"/>
          </p:cNvSpPr>
          <p:nvPr>
            <p:ph type="title"/>
          </p:nvPr>
        </p:nvSpPr>
        <p:spPr>
          <a:xfrm>
            <a:off x="490250" y="560187"/>
            <a:ext cx="6367500" cy="5091000"/>
          </a:xfrm>
          <a:prstGeom prst="rect">
            <a:avLst/>
          </a:prstGeom>
        </p:spPr>
        <p:txBody>
          <a:bodyPr spcFirstLastPara="1" wrap="square" lIns="87150" tIns="87150" rIns="87150" bIns="8715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>
            <a:endParaRPr/>
          </a:p>
        </p:txBody>
      </p:sp>
      <p:sp>
        <p:nvSpPr>
          <p:cNvPr id="91" name="Google Shape;91;p22"/>
          <p:cNvSpPr txBox="1">
            <a:spLocks noGrp="1"/>
          </p:cNvSpPr>
          <p:nvPr>
            <p:ph type="sldNum" idx="12"/>
          </p:nvPr>
        </p:nvSpPr>
        <p:spPr>
          <a:xfrm>
            <a:off x="8472458" y="5803114"/>
            <a:ext cx="548700" cy="490200"/>
          </a:xfrm>
          <a:prstGeom prst="rect">
            <a:avLst/>
          </a:prstGeom>
        </p:spPr>
        <p:txBody>
          <a:bodyPr spcFirstLastPara="1" wrap="square" lIns="87150" tIns="87150" rIns="87150" bIns="8715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3"/>
          <p:cNvSpPr/>
          <p:nvPr/>
        </p:nvSpPr>
        <p:spPr>
          <a:xfrm>
            <a:off x="4572000" y="-156"/>
            <a:ext cx="4571700" cy="6400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87150" tIns="87150" rIns="87150" bIns="871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3"/>
          <p:cNvSpPr txBox="1">
            <a:spLocks noGrp="1"/>
          </p:cNvSpPr>
          <p:nvPr>
            <p:ph type="title"/>
          </p:nvPr>
        </p:nvSpPr>
        <p:spPr>
          <a:xfrm>
            <a:off x="265500" y="1534618"/>
            <a:ext cx="4045200" cy="1844400"/>
          </a:xfrm>
          <a:prstGeom prst="rect">
            <a:avLst/>
          </a:prstGeom>
        </p:spPr>
        <p:txBody>
          <a:bodyPr spcFirstLastPara="1" wrap="square" lIns="87150" tIns="87150" rIns="87150" bIns="8715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9pPr>
          </a:lstStyle>
          <a:p>
            <a:endParaRPr/>
          </a:p>
        </p:txBody>
      </p:sp>
      <p:sp>
        <p:nvSpPr>
          <p:cNvPr id="95" name="Google Shape;95;p23"/>
          <p:cNvSpPr txBox="1">
            <a:spLocks noGrp="1"/>
          </p:cNvSpPr>
          <p:nvPr>
            <p:ph type="subTitle" idx="1"/>
          </p:nvPr>
        </p:nvSpPr>
        <p:spPr>
          <a:xfrm>
            <a:off x="265500" y="3488271"/>
            <a:ext cx="4045200" cy="1536900"/>
          </a:xfrm>
          <a:prstGeom prst="rect">
            <a:avLst/>
          </a:prstGeom>
        </p:spPr>
        <p:txBody>
          <a:bodyPr spcFirstLastPara="1" wrap="square" lIns="87150" tIns="87150" rIns="87150" bIns="8715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9pPr>
          </a:lstStyle>
          <a:p>
            <a:endParaRPr/>
          </a:p>
        </p:txBody>
      </p:sp>
      <p:sp>
        <p:nvSpPr>
          <p:cNvPr id="96" name="Google Shape;96;p23"/>
          <p:cNvSpPr txBox="1">
            <a:spLocks noGrp="1"/>
          </p:cNvSpPr>
          <p:nvPr>
            <p:ph type="body" idx="2"/>
          </p:nvPr>
        </p:nvSpPr>
        <p:spPr>
          <a:xfrm>
            <a:off x="4939500" y="901071"/>
            <a:ext cx="3837300" cy="4598400"/>
          </a:xfrm>
          <a:prstGeom prst="rect">
            <a:avLst/>
          </a:prstGeom>
        </p:spPr>
        <p:txBody>
          <a:bodyPr spcFirstLastPara="1" wrap="square" lIns="87150" tIns="87150" rIns="87150" bIns="87150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1150" rtl="0">
              <a:spcBef>
                <a:spcPts val="1500"/>
              </a:spcBef>
              <a:spcAft>
                <a:spcPts val="0"/>
              </a:spcAft>
              <a:buSzPts val="1300"/>
              <a:buChar char="○"/>
              <a:defRPr/>
            </a:lvl2pPr>
            <a:lvl3pPr marL="1371600" lvl="2" indent="-311150" rtl="0">
              <a:spcBef>
                <a:spcPts val="1500"/>
              </a:spcBef>
              <a:spcAft>
                <a:spcPts val="0"/>
              </a:spcAft>
              <a:buSzPts val="1300"/>
              <a:buChar char="■"/>
              <a:defRPr/>
            </a:lvl3pPr>
            <a:lvl4pPr marL="1828800" lvl="3" indent="-311150" rtl="0">
              <a:spcBef>
                <a:spcPts val="1500"/>
              </a:spcBef>
              <a:spcAft>
                <a:spcPts val="0"/>
              </a:spcAft>
              <a:buSzPts val="1300"/>
              <a:buChar char="●"/>
              <a:defRPr/>
            </a:lvl4pPr>
            <a:lvl5pPr marL="2286000" lvl="4" indent="-311150" rtl="0">
              <a:spcBef>
                <a:spcPts val="1500"/>
              </a:spcBef>
              <a:spcAft>
                <a:spcPts val="0"/>
              </a:spcAft>
              <a:buSzPts val="1300"/>
              <a:buChar char="○"/>
              <a:defRPr/>
            </a:lvl5pPr>
            <a:lvl6pPr marL="2743200" lvl="5" indent="-311150" rtl="0">
              <a:spcBef>
                <a:spcPts val="1500"/>
              </a:spcBef>
              <a:spcAft>
                <a:spcPts val="0"/>
              </a:spcAft>
              <a:buSzPts val="1300"/>
              <a:buChar char="■"/>
              <a:defRPr/>
            </a:lvl6pPr>
            <a:lvl7pPr marL="3200400" lvl="6" indent="-311150" rtl="0">
              <a:spcBef>
                <a:spcPts val="1500"/>
              </a:spcBef>
              <a:spcAft>
                <a:spcPts val="0"/>
              </a:spcAft>
              <a:buSzPts val="1300"/>
              <a:buChar char="●"/>
              <a:defRPr/>
            </a:lvl7pPr>
            <a:lvl8pPr marL="3657600" lvl="7" indent="-311150" rtl="0">
              <a:spcBef>
                <a:spcPts val="1500"/>
              </a:spcBef>
              <a:spcAft>
                <a:spcPts val="0"/>
              </a:spcAft>
              <a:buSzPts val="1300"/>
              <a:buChar char="○"/>
              <a:defRPr/>
            </a:lvl8pPr>
            <a:lvl9pPr marL="4114800" lvl="8" indent="-311150" rtl="0">
              <a:spcBef>
                <a:spcPts val="1500"/>
              </a:spcBef>
              <a:spcAft>
                <a:spcPts val="150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97" name="Google Shape;97;p23"/>
          <p:cNvSpPr txBox="1">
            <a:spLocks noGrp="1"/>
          </p:cNvSpPr>
          <p:nvPr>
            <p:ph type="sldNum" idx="12"/>
          </p:nvPr>
        </p:nvSpPr>
        <p:spPr>
          <a:xfrm>
            <a:off x="8472458" y="5803114"/>
            <a:ext cx="548700" cy="490200"/>
          </a:xfrm>
          <a:prstGeom prst="rect">
            <a:avLst/>
          </a:prstGeom>
        </p:spPr>
        <p:txBody>
          <a:bodyPr spcFirstLastPara="1" wrap="square" lIns="87150" tIns="87150" rIns="87150" bIns="8715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4"/>
          <p:cNvSpPr txBox="1">
            <a:spLocks noGrp="1"/>
          </p:cNvSpPr>
          <p:nvPr>
            <p:ph type="body" idx="1"/>
          </p:nvPr>
        </p:nvSpPr>
        <p:spPr>
          <a:xfrm>
            <a:off x="311700" y="5264716"/>
            <a:ext cx="5999100" cy="753000"/>
          </a:xfrm>
          <a:prstGeom prst="rect">
            <a:avLst/>
          </a:prstGeom>
        </p:spPr>
        <p:txBody>
          <a:bodyPr spcFirstLastPara="1" wrap="square" lIns="87150" tIns="87150" rIns="87150" bIns="87150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100" name="Google Shape;100;p24"/>
          <p:cNvSpPr txBox="1">
            <a:spLocks noGrp="1"/>
          </p:cNvSpPr>
          <p:nvPr>
            <p:ph type="sldNum" idx="12"/>
          </p:nvPr>
        </p:nvSpPr>
        <p:spPr>
          <a:xfrm>
            <a:off x="8472458" y="5803114"/>
            <a:ext cx="548700" cy="490200"/>
          </a:xfrm>
          <a:prstGeom prst="rect">
            <a:avLst/>
          </a:prstGeom>
        </p:spPr>
        <p:txBody>
          <a:bodyPr spcFirstLastPara="1" wrap="square" lIns="87150" tIns="87150" rIns="87150" bIns="8715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71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rgbClr val="002060"/>
                </a:solidFill>
                <a:latin typeface="Roboto" panose="020B0604020202020204" charset="0"/>
                <a:ea typeface="Roboto" panose="020B060402020202020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434191"/>
            <a:ext cx="8520600" cy="425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solidFill>
                  <a:srgbClr val="1B4FF5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873820-7266-40C5-AE24-0E4222D3EB25}"/>
              </a:ext>
            </a:extLst>
          </p:cNvPr>
          <p:cNvSpPr txBox="1"/>
          <p:nvPr userDrawn="1"/>
        </p:nvSpPr>
        <p:spPr>
          <a:xfrm>
            <a:off x="7722437" y="6123801"/>
            <a:ext cx="15963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1B4FF5"/>
                </a:solidFill>
                <a:latin typeface="Roboto" panose="020B0604020202020204" charset="0"/>
                <a:ea typeface="Roboto" panose="020B0604020202020204" charset="0"/>
              </a:rPr>
              <a:t>http://campus.app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7BA249-0111-45B8-A7D4-CC3082989E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84944" y="6119609"/>
            <a:ext cx="268112" cy="2811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5"/>
          <p:cNvSpPr txBox="1">
            <a:spLocks noGrp="1"/>
          </p:cNvSpPr>
          <p:nvPr>
            <p:ph type="title" hasCustomPrompt="1"/>
          </p:nvPr>
        </p:nvSpPr>
        <p:spPr>
          <a:xfrm>
            <a:off x="311700" y="1376511"/>
            <a:ext cx="8520600" cy="2443500"/>
          </a:xfrm>
          <a:prstGeom prst="rect">
            <a:avLst/>
          </a:prstGeom>
        </p:spPr>
        <p:txBody>
          <a:bodyPr spcFirstLastPara="1" wrap="square" lIns="87150" tIns="87150" rIns="87150" bIns="8715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400"/>
              <a:buNone/>
              <a:defRPr sz="1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1400"/>
              <a:buNone/>
              <a:defRPr sz="1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1400"/>
              <a:buNone/>
              <a:defRPr sz="1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1400"/>
              <a:buNone/>
              <a:defRPr sz="1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1400"/>
              <a:buNone/>
              <a:defRPr sz="1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1400"/>
              <a:buNone/>
              <a:defRPr sz="1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1400"/>
              <a:buNone/>
              <a:defRPr sz="1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1400"/>
              <a:buNone/>
              <a:defRPr sz="1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1400"/>
              <a:buNone/>
              <a:defRPr sz="11400"/>
            </a:lvl9pPr>
          </a:lstStyle>
          <a:p>
            <a:r>
              <a:t>xx%</a:t>
            </a:r>
          </a:p>
        </p:txBody>
      </p:sp>
      <p:sp>
        <p:nvSpPr>
          <p:cNvPr id="103" name="Google Shape;103;p25"/>
          <p:cNvSpPr txBox="1">
            <a:spLocks noGrp="1"/>
          </p:cNvSpPr>
          <p:nvPr>
            <p:ph type="body" idx="1"/>
          </p:nvPr>
        </p:nvSpPr>
        <p:spPr>
          <a:xfrm>
            <a:off x="311700" y="3922769"/>
            <a:ext cx="8520600" cy="1618800"/>
          </a:xfrm>
          <a:prstGeom prst="rect">
            <a:avLst/>
          </a:prstGeom>
        </p:spPr>
        <p:txBody>
          <a:bodyPr spcFirstLastPara="1" wrap="square" lIns="87150" tIns="87150" rIns="87150" bIns="87150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1150" algn="ctr" rtl="0">
              <a:spcBef>
                <a:spcPts val="1500"/>
              </a:spcBef>
              <a:spcAft>
                <a:spcPts val="0"/>
              </a:spcAft>
              <a:buSzPts val="1300"/>
              <a:buChar char="○"/>
              <a:defRPr/>
            </a:lvl2pPr>
            <a:lvl3pPr marL="1371600" lvl="2" indent="-311150" algn="ctr" rtl="0">
              <a:spcBef>
                <a:spcPts val="1500"/>
              </a:spcBef>
              <a:spcAft>
                <a:spcPts val="0"/>
              </a:spcAft>
              <a:buSzPts val="1300"/>
              <a:buChar char="■"/>
              <a:defRPr/>
            </a:lvl3pPr>
            <a:lvl4pPr marL="1828800" lvl="3" indent="-311150" algn="ctr" rtl="0">
              <a:spcBef>
                <a:spcPts val="1500"/>
              </a:spcBef>
              <a:spcAft>
                <a:spcPts val="0"/>
              </a:spcAft>
              <a:buSzPts val="1300"/>
              <a:buChar char="●"/>
              <a:defRPr/>
            </a:lvl4pPr>
            <a:lvl5pPr marL="2286000" lvl="4" indent="-311150" algn="ctr" rtl="0">
              <a:spcBef>
                <a:spcPts val="1500"/>
              </a:spcBef>
              <a:spcAft>
                <a:spcPts val="0"/>
              </a:spcAft>
              <a:buSzPts val="1300"/>
              <a:buChar char="○"/>
              <a:defRPr/>
            </a:lvl5pPr>
            <a:lvl6pPr marL="2743200" lvl="5" indent="-311150" algn="ctr" rtl="0">
              <a:spcBef>
                <a:spcPts val="1500"/>
              </a:spcBef>
              <a:spcAft>
                <a:spcPts val="0"/>
              </a:spcAft>
              <a:buSzPts val="1300"/>
              <a:buChar char="■"/>
              <a:defRPr/>
            </a:lvl6pPr>
            <a:lvl7pPr marL="3200400" lvl="6" indent="-311150" algn="ctr" rtl="0">
              <a:spcBef>
                <a:spcPts val="1500"/>
              </a:spcBef>
              <a:spcAft>
                <a:spcPts val="0"/>
              </a:spcAft>
              <a:buSzPts val="1300"/>
              <a:buChar char="●"/>
              <a:defRPr/>
            </a:lvl7pPr>
            <a:lvl8pPr marL="3657600" lvl="7" indent="-311150" algn="ctr" rtl="0">
              <a:spcBef>
                <a:spcPts val="1500"/>
              </a:spcBef>
              <a:spcAft>
                <a:spcPts val="0"/>
              </a:spcAft>
              <a:buSzPts val="1300"/>
              <a:buChar char="○"/>
              <a:defRPr/>
            </a:lvl8pPr>
            <a:lvl9pPr marL="4114800" lvl="8" indent="-311150" algn="ctr" rtl="0">
              <a:spcBef>
                <a:spcPts val="1500"/>
              </a:spcBef>
              <a:spcAft>
                <a:spcPts val="150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sldNum" idx="12"/>
          </p:nvPr>
        </p:nvSpPr>
        <p:spPr>
          <a:xfrm>
            <a:off x="8472458" y="5803114"/>
            <a:ext cx="548700" cy="490200"/>
          </a:xfrm>
          <a:prstGeom prst="rect">
            <a:avLst/>
          </a:prstGeom>
        </p:spPr>
        <p:txBody>
          <a:bodyPr spcFirstLastPara="1" wrap="square" lIns="87150" tIns="87150" rIns="87150" bIns="8715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6"/>
          <p:cNvSpPr txBox="1">
            <a:spLocks noGrp="1"/>
          </p:cNvSpPr>
          <p:nvPr>
            <p:ph type="sldNum" idx="12"/>
          </p:nvPr>
        </p:nvSpPr>
        <p:spPr>
          <a:xfrm>
            <a:off x="8472458" y="5803114"/>
            <a:ext cx="548700" cy="490200"/>
          </a:xfrm>
          <a:prstGeom prst="rect">
            <a:avLst/>
          </a:prstGeom>
        </p:spPr>
        <p:txBody>
          <a:bodyPr spcFirstLastPara="1" wrap="square" lIns="87150" tIns="87150" rIns="87150" bIns="8715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0" y="22880"/>
            <a:ext cx="7886700" cy="12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Calibri"/>
              <a:buNone/>
              <a:defRPr sz="3900" b="0" i="0" u="none" strike="noStrike" cap="non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703916"/>
            <a:ext cx="7886700" cy="40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73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1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5932594"/>
            <a:ext cx="20574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750" tIns="63750" rIns="63750" bIns="6375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5932594"/>
            <a:ext cx="30861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750" tIns="63750" rIns="63750" bIns="6375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5932594"/>
            <a:ext cx="20574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750" tIns="31875" rIns="63750" bIns="318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62543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0" y="2209"/>
            <a:ext cx="8520600" cy="71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rgbClr val="002060"/>
                </a:solidFill>
                <a:latin typeface="Roboto" panose="020B0604020202020204" charset="0"/>
                <a:ea typeface="Roboto" panose="020B060402020202020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434191"/>
            <a:ext cx="3999900" cy="425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>
                <a:solidFill>
                  <a:srgbClr val="1B4FF5"/>
                </a:solidFill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434191"/>
            <a:ext cx="3999900" cy="425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>
                <a:solidFill>
                  <a:srgbClr val="1B4FF5"/>
                </a:solidFill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C3796B-FF9C-43E8-8EB8-28A29139FC10}"/>
              </a:ext>
            </a:extLst>
          </p:cNvPr>
          <p:cNvSpPr txBox="1"/>
          <p:nvPr userDrawn="1"/>
        </p:nvSpPr>
        <p:spPr>
          <a:xfrm>
            <a:off x="7722437" y="6123801"/>
            <a:ext cx="15963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1B4FF5"/>
                </a:solidFill>
                <a:latin typeface="Roboto" panose="020B0604020202020204" charset="0"/>
                <a:ea typeface="Roboto" panose="020B0604020202020204" charset="0"/>
              </a:rPr>
              <a:t>http://campus.app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8A36873-FD81-45D0-9479-67CAD36634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84944" y="6119609"/>
            <a:ext cx="268112" cy="2811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0" y="11368"/>
            <a:ext cx="8520600" cy="71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rgbClr val="002060"/>
                </a:solidFill>
                <a:latin typeface="Roboto" panose="020B0604020202020204" charset="0"/>
                <a:ea typeface="Roboto" panose="020B060402020202020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88C9A0-B027-4CE1-9597-C9DE8C84FCF6}"/>
              </a:ext>
            </a:extLst>
          </p:cNvPr>
          <p:cNvSpPr txBox="1"/>
          <p:nvPr userDrawn="1"/>
        </p:nvSpPr>
        <p:spPr>
          <a:xfrm>
            <a:off x="7722437" y="6123801"/>
            <a:ext cx="15963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1B4FF5"/>
                </a:solidFill>
                <a:latin typeface="Roboto" panose="020B0604020202020204" charset="0"/>
                <a:ea typeface="Roboto" panose="020B0604020202020204" charset="0"/>
              </a:rPr>
              <a:t>http://campus.app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C18431-C1BD-4D50-BE36-64F6DC27A8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84944" y="6119609"/>
            <a:ext cx="268112" cy="2811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691413"/>
            <a:ext cx="2808000" cy="94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00206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729280"/>
            <a:ext cx="2808000" cy="395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>
                <a:solidFill>
                  <a:srgbClr val="1B4FF5"/>
                </a:solidFill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EC4549-A8BF-40A5-90F0-5EE5CAE679EF}"/>
              </a:ext>
            </a:extLst>
          </p:cNvPr>
          <p:cNvSpPr txBox="1"/>
          <p:nvPr userDrawn="1"/>
        </p:nvSpPr>
        <p:spPr>
          <a:xfrm>
            <a:off x="7722437" y="6123801"/>
            <a:ext cx="15963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1B4FF5"/>
                </a:solidFill>
                <a:latin typeface="Roboto" panose="020B0604020202020204" charset="0"/>
                <a:ea typeface="Roboto" panose="020B0604020202020204" charset="0"/>
              </a:rPr>
              <a:t>http://campus.app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AD559C-2C86-427D-BE4F-1FE31F9118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84944" y="6119609"/>
            <a:ext cx="268112" cy="2811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560187"/>
            <a:ext cx="6367800" cy="509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5803114"/>
            <a:ext cx="548700" cy="48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56"/>
            <a:ext cx="4572000" cy="6400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534618"/>
            <a:ext cx="4045200" cy="18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3488271"/>
            <a:ext cx="4045200" cy="153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901071"/>
            <a:ext cx="3837000" cy="45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5803114"/>
            <a:ext cx="548700" cy="48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5264716"/>
            <a:ext cx="5998800" cy="75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5803114"/>
            <a:ext cx="548700" cy="48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376511"/>
            <a:ext cx="8520600" cy="244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922769"/>
            <a:ext cx="8520600" cy="16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5803114"/>
            <a:ext cx="548700" cy="48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0" y="13577"/>
            <a:ext cx="8520600" cy="7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434191"/>
            <a:ext cx="8520600" cy="42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1" i="0" u="none" strike="noStrike" cap="none">
          <a:solidFill>
            <a:srgbClr val="002060"/>
          </a:solidFill>
          <a:latin typeface="Roboto" panose="020B0604020202020204" charset="0"/>
          <a:ea typeface="Roboto" panose="020B0604020202020204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1B4FF5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5F6FA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title"/>
          </p:nvPr>
        </p:nvSpPr>
        <p:spPr>
          <a:xfrm>
            <a:off x="311700" y="553809"/>
            <a:ext cx="8520600" cy="7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150" tIns="87150" rIns="87150" bIns="8715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>
            <a:off x="311700" y="1434191"/>
            <a:ext cx="8520600" cy="42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150" tIns="87150" rIns="87150" bIns="87150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1150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1300"/>
              <a:buChar char="○"/>
              <a:defRPr sz="1300">
                <a:solidFill>
                  <a:schemeClr val="dk2"/>
                </a:solidFill>
              </a:defRPr>
            </a:lvl2pPr>
            <a:lvl3pPr marL="1371600" lvl="2" indent="-311150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1300"/>
              <a:buChar char="■"/>
              <a:defRPr sz="1300">
                <a:solidFill>
                  <a:schemeClr val="dk2"/>
                </a:solidFill>
              </a:defRPr>
            </a:lvl3pPr>
            <a:lvl4pPr marL="1828800" lvl="3" indent="-311150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1300"/>
              <a:buChar char="●"/>
              <a:defRPr sz="1300">
                <a:solidFill>
                  <a:schemeClr val="dk2"/>
                </a:solidFill>
              </a:defRPr>
            </a:lvl4pPr>
            <a:lvl5pPr marL="2286000" lvl="4" indent="-311150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1300"/>
              <a:buChar char="○"/>
              <a:defRPr sz="1300">
                <a:solidFill>
                  <a:schemeClr val="dk2"/>
                </a:solidFill>
              </a:defRPr>
            </a:lvl5pPr>
            <a:lvl6pPr marL="2743200" lvl="5" indent="-311150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1300"/>
              <a:buChar char="■"/>
              <a:defRPr sz="1300">
                <a:solidFill>
                  <a:schemeClr val="dk2"/>
                </a:solidFill>
              </a:defRPr>
            </a:lvl6pPr>
            <a:lvl7pPr marL="3200400" lvl="6" indent="-311150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1300"/>
              <a:buChar char="●"/>
              <a:defRPr sz="1300">
                <a:solidFill>
                  <a:schemeClr val="dk2"/>
                </a:solidFill>
              </a:defRPr>
            </a:lvl7pPr>
            <a:lvl8pPr marL="3657600" lvl="7" indent="-311150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1300"/>
              <a:buChar char="○"/>
              <a:defRPr sz="1300">
                <a:solidFill>
                  <a:schemeClr val="dk2"/>
                </a:solidFill>
              </a:defRPr>
            </a:lvl8pPr>
            <a:lvl9pPr marL="4114800" lvl="8" indent="-311150" rtl="0"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  <a:buClr>
                <a:schemeClr val="dk2"/>
              </a:buClr>
              <a:buSzPts val="1300"/>
              <a:buChar char="■"/>
              <a:defRPr sz="13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sldNum" idx="12"/>
          </p:nvPr>
        </p:nvSpPr>
        <p:spPr>
          <a:xfrm>
            <a:off x="8472458" y="5803114"/>
            <a:ext cx="548700" cy="4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150" tIns="87150" rIns="87150" bIns="87150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4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0.jpg"/><Relationship Id="rId5" Type="http://schemas.openxmlformats.org/officeDocument/2006/relationships/image" Target="../media/image1.JP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.JP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27" descr="https://lh5.googleusercontent.com/rfKngivs8rnHou6jou8o9XcR2xKw6Dv-njU9Gui_cxJ-tdLnq4SlNYY1nYt_SqolhFiHTT4tsXgUHrpoDsslw0PyMR3wRbxNkIEP7cn7VhDxwcZFy32ofXlZJVm0-Hpm14jU3y499XM"/>
          <p:cNvPicPr preferRelativeResize="0"/>
          <p:nvPr/>
        </p:nvPicPr>
        <p:blipFill rotWithShape="1">
          <a:blip r:embed="rId4">
            <a:alphaModFix amt="0"/>
          </a:blip>
          <a:srcRect/>
          <a:stretch/>
        </p:blipFill>
        <p:spPr>
          <a:xfrm>
            <a:off x="805121" y="1661037"/>
            <a:ext cx="2758432" cy="2484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7" descr="https://lh6.googleusercontent.com/8h8sdb2I7joAD8WtzR4kTsijvhoklQVYXm2hpNIwwGNmn74I6kRHd6Qns9xLMdkexMjGXd-GuQJ2qZpU-04dUh9RA0pApEyVDFVhAU_VrL1p37H-6a6YXL5zz3BH8euI_-rrF1cYsio"/>
          <p:cNvPicPr preferRelativeResize="0"/>
          <p:nvPr/>
        </p:nvPicPr>
        <p:blipFill rotWithShape="1">
          <a:blip r:embed="rId4">
            <a:alphaModFix amt="0"/>
          </a:blip>
          <a:srcRect/>
          <a:stretch/>
        </p:blipFill>
        <p:spPr>
          <a:xfrm rot="9263123">
            <a:off x="-671038" y="4319697"/>
            <a:ext cx="2518486" cy="2268401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7"/>
          <p:cNvSpPr txBox="1"/>
          <p:nvPr/>
        </p:nvSpPr>
        <p:spPr>
          <a:xfrm>
            <a:off x="691279" y="1750221"/>
            <a:ext cx="7647600" cy="13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750" tIns="31875" rIns="63750" bIns="318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36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The Infrastructure of Connection: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36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 Better Path Toward Success</a:t>
            </a:r>
            <a:endParaRPr sz="36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5" name="Google Shape;115;p27"/>
          <p:cNvSpPr txBox="1"/>
          <p:nvPr/>
        </p:nvSpPr>
        <p:spPr>
          <a:xfrm>
            <a:off x="5891683" y="5859086"/>
            <a:ext cx="3100594" cy="468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750" tIns="31875" rIns="63750" bIns="31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" sz="32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Beyond a portal</a:t>
            </a:r>
            <a:endParaRPr sz="32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6" name="Google Shape;116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73627" y="4619710"/>
            <a:ext cx="5318650" cy="1597476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115;p27">
            <a:extLst>
              <a:ext uri="{FF2B5EF4-FFF2-40B4-BE49-F238E27FC236}">
                <a16:creationId xmlns:a16="http://schemas.microsoft.com/office/drawing/2014/main" id="{87E59B5B-0963-416E-A5EE-850F5604B0F7}"/>
              </a:ext>
            </a:extLst>
          </p:cNvPr>
          <p:cNvSpPr txBox="1"/>
          <p:nvPr/>
        </p:nvSpPr>
        <p:spPr>
          <a:xfrm>
            <a:off x="4517283" y="4266589"/>
            <a:ext cx="3100594" cy="468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750" tIns="31875" rIns="63750" bIns="31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32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Presented by</a:t>
            </a:r>
            <a:endParaRPr sz="32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FA"/>
        </a:solid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3"/>
          <p:cNvSpPr txBox="1"/>
          <p:nvPr/>
        </p:nvSpPr>
        <p:spPr>
          <a:xfrm>
            <a:off x="0" y="0"/>
            <a:ext cx="63267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750" tIns="31875" rIns="63750" bIns="3187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36474F"/>
              </a:buClr>
              <a:buSzPts val="2400"/>
              <a:buFont typeface="Lato"/>
              <a:buNone/>
            </a:pPr>
            <a:r>
              <a:rPr lang="en" sz="3000" b="1" dirty="0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Connecting Across the Lifecycle</a:t>
            </a:r>
            <a:endParaRPr sz="3000" b="1" dirty="0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C724C50-6312-4218-A538-5E6A0863AE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022" y="587918"/>
            <a:ext cx="2986328" cy="4156364"/>
          </a:xfrm>
          <a:prstGeom prst="rect">
            <a:avLst/>
          </a:prstGeom>
        </p:spPr>
      </p:pic>
      <p:pic>
        <p:nvPicPr>
          <p:cNvPr id="206" name="Google Shape;206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10631" y="723207"/>
            <a:ext cx="5533615" cy="5467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46A16A6-FD53-41F1-98A0-81EB76232F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4944" y="6119609"/>
            <a:ext cx="268112" cy="28119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9403E8C-E531-45A6-A909-D3FC92931D04}"/>
              </a:ext>
            </a:extLst>
          </p:cNvPr>
          <p:cNvSpPr txBox="1"/>
          <p:nvPr/>
        </p:nvSpPr>
        <p:spPr>
          <a:xfrm>
            <a:off x="7722437" y="6123801"/>
            <a:ext cx="15963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1B4FF5"/>
                </a:solidFill>
                <a:latin typeface="Roboto" panose="020B0604020202020204" charset="0"/>
                <a:ea typeface="Roboto" panose="020B0604020202020204" charset="0"/>
              </a:rPr>
              <a:t>http://campus.app</a:t>
            </a:r>
          </a:p>
        </p:txBody>
      </p:sp>
      <p:pic>
        <p:nvPicPr>
          <p:cNvPr id="5" name="Picture 4" descr="A picture containing shirt&#10;&#10;Description automatically generated">
            <a:extLst>
              <a:ext uri="{FF2B5EF4-FFF2-40B4-BE49-F238E27FC236}">
                <a16:creationId xmlns:a16="http://schemas.microsoft.com/office/drawing/2014/main" id="{48DB25CE-7443-47A3-B96F-1F16E06A6D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50" y="5003802"/>
            <a:ext cx="4341747" cy="139699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4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4628" name="Shape 1764628"/>
          <p:cNvSpPr txBox="1">
            <a:spLocks noGrp="1"/>
          </p:cNvSpPr>
          <p:nvPr>
            <p:ph type="title"/>
          </p:nvPr>
        </p:nvSpPr>
        <p:spPr>
          <a:xfrm>
            <a:off x="0" y="0"/>
            <a:ext cx="7680960" cy="540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330" tIns="42653" rIns="85330" bIns="42653" anchor="ctr" anchorCtr="0">
            <a:normAutofit/>
          </a:bodyPr>
          <a:lstStyle/>
          <a:p>
            <a:pPr>
              <a:buClr>
                <a:srgbClr val="595959"/>
              </a:buClr>
              <a:buSzPct val="25000"/>
            </a:pPr>
            <a:r>
              <a:rPr lang="en-US" sz="2800" b="1" dirty="0"/>
              <a:t>A Culture of Connection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5016B94-51A8-4915-95F0-790E3D3EDE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3137" y="939338"/>
            <a:ext cx="7680960" cy="4085130"/>
          </a:xfrm>
        </p:spPr>
        <p:txBody>
          <a:bodyPr/>
          <a:lstStyle/>
          <a:p>
            <a:pPr marL="69850" indent="0">
              <a:buNone/>
            </a:pPr>
            <a:r>
              <a:rPr lang="en-US" sz="2400" i="1" dirty="0">
                <a:solidFill>
                  <a:srgbClr val="1B4FF5"/>
                </a:solidFill>
              </a:rPr>
              <a:t>“A lack or a deficiency of connection makes people feel unsupported, left out or lonely. When we feel disconnected, our bodies move into a state called “stress response,” which triggers a “fight or flight” readiness. That’s good if we are facing a short-term threat… </a:t>
            </a:r>
          </a:p>
          <a:p>
            <a:pPr marL="69850" indent="0">
              <a:buNone/>
            </a:pPr>
            <a:r>
              <a:rPr lang="en-US" sz="2400" i="1" dirty="0">
                <a:solidFill>
                  <a:srgbClr val="1B4FF5"/>
                </a:solidFill>
              </a:rPr>
              <a:t>…However, many colleges are under enormous financial pressures to do more with fewer resources to support more students. This reality contributes to a drift toward indifference on campuses because people are so busy they don’t take time to develop supportive relationships.  - (Stallard, 2018)</a:t>
            </a:r>
          </a:p>
        </p:txBody>
      </p:sp>
      <p:pic>
        <p:nvPicPr>
          <p:cNvPr id="1026" name="Picture 2" descr="Image result for connection culture michael lee stallard review">
            <a:extLst>
              <a:ext uri="{FF2B5EF4-FFF2-40B4-BE49-F238E27FC236}">
                <a16:creationId xmlns:a16="http://schemas.microsoft.com/office/drawing/2014/main" id="{DFBF0E5C-FBC9-450D-81CA-FB77F2CCC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087" y="84427"/>
            <a:ext cx="1216776" cy="1825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5393878-75FF-45C9-996B-ADA6BD1257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4944" y="6119609"/>
            <a:ext cx="268112" cy="28119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3C4B5CA-82F5-4CC3-A31B-6E57E3680842}"/>
              </a:ext>
            </a:extLst>
          </p:cNvPr>
          <p:cNvSpPr txBox="1"/>
          <p:nvPr/>
        </p:nvSpPr>
        <p:spPr>
          <a:xfrm>
            <a:off x="7722437" y="6123801"/>
            <a:ext cx="15963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1B4FF5"/>
                </a:solidFill>
                <a:latin typeface="Roboto" panose="020B0604020202020204" charset="0"/>
                <a:ea typeface="Roboto" panose="020B0604020202020204" charset="0"/>
              </a:rPr>
              <a:t>http://campus.app</a:t>
            </a:r>
          </a:p>
        </p:txBody>
      </p:sp>
    </p:spTree>
    <p:extLst>
      <p:ext uri="{BB962C8B-B14F-4D97-AF65-F5344CB8AC3E}">
        <p14:creationId xmlns:p14="http://schemas.microsoft.com/office/powerpoint/2010/main" val="30873067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4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4628" name="Shape 1764628"/>
          <p:cNvSpPr txBox="1">
            <a:spLocks noGrp="1"/>
          </p:cNvSpPr>
          <p:nvPr>
            <p:ph type="title"/>
          </p:nvPr>
        </p:nvSpPr>
        <p:spPr>
          <a:xfrm>
            <a:off x="0" y="0"/>
            <a:ext cx="7680960" cy="540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330" tIns="42653" rIns="85330" bIns="42653" anchor="ctr" anchorCtr="0">
            <a:normAutofit/>
          </a:bodyPr>
          <a:lstStyle/>
          <a:p>
            <a:pPr>
              <a:buClr>
                <a:srgbClr val="595959"/>
              </a:buClr>
              <a:buSzPct val="25000"/>
            </a:pPr>
            <a:r>
              <a:rPr lang="en-US" sz="2800" b="1" dirty="0"/>
              <a:t>Holistic Connection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D9A8668-3849-4A93-A921-FA157DA284D2}"/>
              </a:ext>
            </a:extLst>
          </p:cNvPr>
          <p:cNvSpPr/>
          <p:nvPr/>
        </p:nvSpPr>
        <p:spPr>
          <a:xfrm>
            <a:off x="207818" y="5465967"/>
            <a:ext cx="8636924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002060"/>
                </a:solidFill>
              </a:rPr>
              <a:t>“…a key role for oxytocin is not in facilitating social trust per se but in conforming to, and learning from, trusted individuals who are either in-group members and/or perceived experts.” </a:t>
            </a:r>
            <a:r>
              <a:rPr lang="en-US" sz="1100" i="1" dirty="0">
                <a:solidFill>
                  <a:srgbClr val="002060"/>
                </a:solidFill>
              </a:rPr>
              <a:t>(Zak, Front. </a:t>
            </a:r>
            <a:r>
              <a:rPr lang="en-US" sz="1100" i="1" dirty="0" err="1">
                <a:solidFill>
                  <a:srgbClr val="002060"/>
                </a:solidFill>
              </a:rPr>
              <a:t>Neurosci</a:t>
            </a:r>
            <a:r>
              <a:rPr lang="en-US" sz="1100" i="1" dirty="0">
                <a:solidFill>
                  <a:srgbClr val="002060"/>
                </a:solidFill>
              </a:rPr>
              <a:t>., 06 February 2019 - https://doi.org/10.3389/fnins.2019.00056)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0FADF4E-190B-4BFE-A788-662A0FC753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4944" y="6119609"/>
            <a:ext cx="268112" cy="28119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6392069-1B04-4AE0-97E2-71CBF0C45AAF}"/>
              </a:ext>
            </a:extLst>
          </p:cNvPr>
          <p:cNvSpPr txBox="1"/>
          <p:nvPr/>
        </p:nvSpPr>
        <p:spPr>
          <a:xfrm>
            <a:off x="7722437" y="6123801"/>
            <a:ext cx="15963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1B4FF5"/>
                </a:solidFill>
                <a:latin typeface="Roboto" panose="020B0604020202020204" charset="0"/>
                <a:ea typeface="Roboto" panose="020B0604020202020204" charset="0"/>
              </a:rPr>
              <a:t>http://campus.app</a:t>
            </a: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85054F6F-362F-4420-A20E-A536562948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950" y="620786"/>
            <a:ext cx="8289973" cy="484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1815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4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4628" name="Shape 1764628"/>
          <p:cNvSpPr txBox="1">
            <a:spLocks noGrp="1"/>
          </p:cNvSpPr>
          <p:nvPr>
            <p:ph type="title"/>
          </p:nvPr>
        </p:nvSpPr>
        <p:spPr>
          <a:xfrm>
            <a:off x="0" y="0"/>
            <a:ext cx="7680960" cy="540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330" tIns="42653" rIns="85330" bIns="42653" anchor="ctr" anchorCtr="0">
            <a:normAutofit/>
          </a:bodyPr>
          <a:lstStyle/>
          <a:p>
            <a:pPr>
              <a:buClr>
                <a:srgbClr val="595959"/>
              </a:buClr>
              <a:buSzPct val="25000"/>
            </a:pPr>
            <a:r>
              <a:rPr lang="en-US" sz="2800" b="1" dirty="0"/>
              <a:t>Follow Up Questions &amp; Closing Remarks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0FADF4E-190B-4BFE-A788-662A0FC753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4944" y="6119609"/>
            <a:ext cx="268112" cy="28119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6392069-1B04-4AE0-97E2-71CBF0C45AAF}"/>
              </a:ext>
            </a:extLst>
          </p:cNvPr>
          <p:cNvSpPr txBox="1"/>
          <p:nvPr/>
        </p:nvSpPr>
        <p:spPr>
          <a:xfrm>
            <a:off x="7722437" y="6123801"/>
            <a:ext cx="15963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1B4FF5"/>
                </a:solidFill>
                <a:latin typeface="Roboto" panose="020B0604020202020204" charset="0"/>
                <a:ea typeface="Roboto" panose="020B0604020202020204" charset="0"/>
              </a:rPr>
              <a:t>http://campus.app</a:t>
            </a:r>
          </a:p>
        </p:txBody>
      </p:sp>
      <p:pic>
        <p:nvPicPr>
          <p:cNvPr id="1026" name="Picture 2" descr="Image result for q&amp;a">
            <a:extLst>
              <a:ext uri="{FF2B5EF4-FFF2-40B4-BE49-F238E27FC236}">
                <a16:creationId xmlns:a16="http://schemas.microsoft.com/office/drawing/2014/main" id="{9D76BAF2-2537-495D-8868-76E4A2A722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666" y="835877"/>
            <a:ext cx="7196667" cy="4800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08534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FA"/>
        </a:solid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2"/>
          <p:cNvSpPr txBox="1">
            <a:spLocks noGrp="1"/>
          </p:cNvSpPr>
          <p:nvPr>
            <p:ph type="title"/>
          </p:nvPr>
        </p:nvSpPr>
        <p:spPr>
          <a:xfrm>
            <a:off x="0" y="0"/>
            <a:ext cx="6248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750" tIns="31875" rIns="63750" bIns="31875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474F"/>
              </a:buClr>
              <a:buSzPts val="2400"/>
              <a:buFont typeface="Lato"/>
              <a:buNone/>
            </a:pPr>
            <a:r>
              <a:rPr lang="en" b="1" dirty="0">
                <a:latin typeface="Roboto"/>
                <a:ea typeface="Roboto"/>
                <a:cs typeface="Roboto"/>
                <a:sym typeface="Roboto"/>
              </a:rPr>
              <a:t>Thank You From Campus</a:t>
            </a:r>
            <a:endParaRPr b="1" dirty="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99" name="Google Shape;199;p32"/>
          <p:cNvPicPr preferRelativeResize="0"/>
          <p:nvPr/>
        </p:nvPicPr>
        <p:blipFill rotWithShape="1">
          <a:blip r:embed="rId3">
            <a:alphaModFix/>
          </a:blip>
          <a:srcRect t="12096" b="11098"/>
          <a:stretch/>
        </p:blipFill>
        <p:spPr>
          <a:xfrm>
            <a:off x="318782" y="1296099"/>
            <a:ext cx="6248400" cy="4454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722F6E4-C8C2-4512-81E3-3A2F5BC64A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4944" y="6119609"/>
            <a:ext cx="268112" cy="2811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027217A-50E4-4279-9AC6-4D93E974E45A}"/>
              </a:ext>
            </a:extLst>
          </p:cNvPr>
          <p:cNvSpPr txBox="1"/>
          <p:nvPr/>
        </p:nvSpPr>
        <p:spPr>
          <a:xfrm>
            <a:off x="7722437" y="6123801"/>
            <a:ext cx="15963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1B4FF5"/>
                </a:solidFill>
                <a:latin typeface="Roboto" panose="020B0604020202020204" charset="0"/>
                <a:ea typeface="Roboto" panose="020B0604020202020204" charset="0"/>
              </a:rPr>
              <a:t>http://campus.app</a:t>
            </a:r>
          </a:p>
        </p:txBody>
      </p:sp>
      <p:sp>
        <p:nvSpPr>
          <p:cNvPr id="6" name="Google Shape;120;p28">
            <a:extLst>
              <a:ext uri="{FF2B5EF4-FFF2-40B4-BE49-F238E27FC236}">
                <a16:creationId xmlns:a16="http://schemas.microsoft.com/office/drawing/2014/main" id="{7F1ECBD7-7797-44EA-8548-06E7DFC465F0}"/>
              </a:ext>
            </a:extLst>
          </p:cNvPr>
          <p:cNvSpPr txBox="1"/>
          <p:nvPr/>
        </p:nvSpPr>
        <p:spPr>
          <a:xfrm>
            <a:off x="6733943" y="2917090"/>
            <a:ext cx="2287290" cy="1212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>
              <a:spcAft>
                <a:spcPts val="1800"/>
              </a:spcAft>
            </a:pPr>
            <a:br>
              <a:rPr lang="en-US" sz="2000" dirty="0">
                <a:solidFill>
                  <a:srgbClr val="4558E6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 sz="2000" dirty="0" err="1">
                <a:solidFill>
                  <a:srgbClr val="4558E6"/>
                </a:solidFill>
                <a:latin typeface="Roboto"/>
                <a:ea typeface="Roboto"/>
                <a:cs typeface="Roboto"/>
                <a:sym typeface="Roboto"/>
              </a:rPr>
              <a:t>team@campus.app</a:t>
            </a:r>
            <a:endParaRPr lang="en-US" sz="2000" dirty="0">
              <a:solidFill>
                <a:srgbClr val="4558E6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ctr">
              <a:spcAft>
                <a:spcPts val="1800"/>
              </a:spcAft>
            </a:pPr>
            <a:endParaRPr lang="en-US" sz="2000" dirty="0">
              <a:solidFill>
                <a:srgbClr val="4558E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8"/>
          <p:cNvSpPr txBox="1"/>
          <p:nvPr/>
        </p:nvSpPr>
        <p:spPr>
          <a:xfrm>
            <a:off x="160693" y="68713"/>
            <a:ext cx="75537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2800" b="1" dirty="0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Agenda</a:t>
            </a:r>
            <a:endParaRPr sz="2800" b="1" dirty="0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0" name="Google Shape;120;p28"/>
          <p:cNvSpPr txBox="1"/>
          <p:nvPr/>
        </p:nvSpPr>
        <p:spPr>
          <a:xfrm>
            <a:off x="489666" y="1396404"/>
            <a:ext cx="8323800" cy="3737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>
              <a:spcAft>
                <a:spcPts val="1800"/>
              </a:spcAft>
            </a:pPr>
            <a:r>
              <a:rPr lang="en-US" sz="2000" dirty="0">
                <a:solidFill>
                  <a:srgbClr val="4558E6"/>
                </a:solidFill>
                <a:latin typeface="Roboto"/>
                <a:ea typeface="Roboto"/>
                <a:cs typeface="Roboto"/>
                <a:sym typeface="Roboto"/>
              </a:rPr>
              <a:t>Welcome</a:t>
            </a:r>
          </a:p>
          <a:p>
            <a:pPr algn="ctr">
              <a:spcAft>
                <a:spcPts val="1800"/>
              </a:spcAft>
            </a:pPr>
            <a:r>
              <a:rPr lang="en-US" sz="2000" dirty="0">
                <a:solidFill>
                  <a:srgbClr val="4558E6"/>
                </a:solidFill>
                <a:latin typeface="Roboto"/>
                <a:ea typeface="Roboto"/>
                <a:cs typeface="Roboto"/>
                <a:sym typeface="Roboto"/>
              </a:rPr>
              <a:t>Introductions</a:t>
            </a:r>
          </a:p>
          <a:p>
            <a:pPr algn="ctr">
              <a:spcAft>
                <a:spcPts val="1800"/>
              </a:spcAft>
            </a:pPr>
            <a:r>
              <a:rPr lang="en-US" sz="2000" dirty="0">
                <a:solidFill>
                  <a:srgbClr val="4558E6"/>
                </a:solidFill>
                <a:latin typeface="Roboto"/>
                <a:ea typeface="Roboto"/>
                <a:cs typeface="Roboto"/>
                <a:sym typeface="Roboto"/>
              </a:rPr>
              <a:t>Connection</a:t>
            </a:r>
          </a:p>
          <a:p>
            <a:pPr algn="ctr">
              <a:spcAft>
                <a:spcPts val="1800"/>
              </a:spcAft>
            </a:pPr>
            <a:r>
              <a:rPr lang="en-US" sz="2000" dirty="0">
                <a:solidFill>
                  <a:srgbClr val="4558E6"/>
                </a:solidFill>
                <a:latin typeface="Roboto"/>
                <a:ea typeface="Roboto"/>
                <a:cs typeface="Roboto"/>
                <a:sym typeface="Roboto"/>
              </a:rPr>
              <a:t>Interoperability</a:t>
            </a:r>
          </a:p>
          <a:p>
            <a:pPr algn="ctr">
              <a:spcAft>
                <a:spcPts val="1800"/>
              </a:spcAft>
            </a:pPr>
            <a:r>
              <a:rPr lang="en-US" sz="2000" dirty="0">
                <a:solidFill>
                  <a:srgbClr val="4558E6"/>
                </a:solidFill>
                <a:latin typeface="Roboto"/>
                <a:ea typeface="Roboto"/>
                <a:cs typeface="Roboto"/>
                <a:sym typeface="Roboto"/>
              </a:rPr>
              <a:t>Personalization</a:t>
            </a:r>
          </a:p>
          <a:p>
            <a:pPr algn="ctr">
              <a:spcAft>
                <a:spcPts val="1800"/>
              </a:spcAft>
            </a:pPr>
            <a:r>
              <a:rPr lang="en-US" sz="2000" dirty="0">
                <a:solidFill>
                  <a:srgbClr val="4558E6"/>
                </a:solidFill>
                <a:latin typeface="Roboto"/>
                <a:ea typeface="Roboto"/>
                <a:cs typeface="Roboto"/>
                <a:sym typeface="Roboto"/>
              </a:rPr>
              <a:t>Timing &amp; Usage</a:t>
            </a:r>
          </a:p>
          <a:p>
            <a:pPr algn="ctr">
              <a:spcAft>
                <a:spcPts val="1800"/>
              </a:spcAft>
            </a:pPr>
            <a:r>
              <a:rPr lang="en-US" sz="2000" dirty="0">
                <a:solidFill>
                  <a:srgbClr val="4558E6"/>
                </a:solidFill>
                <a:latin typeface="Roboto"/>
                <a:ea typeface="Roboto"/>
                <a:cs typeface="Roboto"/>
                <a:sym typeface="Roboto"/>
              </a:rPr>
              <a:t>Solving Problems</a:t>
            </a:r>
          </a:p>
          <a:p>
            <a:pPr algn="ctr">
              <a:spcAft>
                <a:spcPts val="1800"/>
              </a:spcAft>
            </a:pPr>
            <a:r>
              <a:rPr lang="en-US" sz="2000" dirty="0">
                <a:solidFill>
                  <a:srgbClr val="4558E6"/>
                </a:solidFill>
                <a:latin typeface="Roboto"/>
                <a:ea typeface="Roboto"/>
                <a:cs typeface="Roboto"/>
                <a:sym typeface="Roboto"/>
              </a:rPr>
              <a:t>Closing Remarks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0AB7D6-0FF5-4B2E-9CA6-7FDC70622F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4944" y="6119609"/>
            <a:ext cx="268112" cy="2811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A6035AF-742B-4453-8CC2-40716DA10CA7}"/>
              </a:ext>
            </a:extLst>
          </p:cNvPr>
          <p:cNvSpPr txBox="1"/>
          <p:nvPr/>
        </p:nvSpPr>
        <p:spPr>
          <a:xfrm>
            <a:off x="7722437" y="6123801"/>
            <a:ext cx="15963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1B4FF5"/>
                </a:solidFill>
                <a:latin typeface="Roboto" panose="020B0604020202020204" charset="0"/>
                <a:ea typeface="Roboto" panose="020B0604020202020204" charset="0"/>
              </a:rPr>
              <a:t>http://campus.app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8"/>
          <p:cNvSpPr txBox="1"/>
          <p:nvPr/>
        </p:nvSpPr>
        <p:spPr>
          <a:xfrm>
            <a:off x="160693" y="68713"/>
            <a:ext cx="75537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2800" b="1" dirty="0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Welcome</a:t>
            </a:r>
            <a:endParaRPr sz="2800" b="1" dirty="0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" name="Picture 4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8BA97BD2-9FC3-4E43-AF72-BFA074AEC5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69352"/>
            <a:ext cx="9144000" cy="44620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1F67FF1-D538-4245-A6E9-FF6D5AD660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4944" y="6119609"/>
            <a:ext cx="268112" cy="28119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0460E42-045F-4200-BFFA-8E0796E11B71}"/>
              </a:ext>
            </a:extLst>
          </p:cNvPr>
          <p:cNvSpPr txBox="1"/>
          <p:nvPr/>
        </p:nvSpPr>
        <p:spPr>
          <a:xfrm>
            <a:off x="7722437" y="6123801"/>
            <a:ext cx="15963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1B4FF5"/>
                </a:solidFill>
                <a:latin typeface="Roboto" panose="020B0604020202020204" charset="0"/>
                <a:ea typeface="Roboto" panose="020B0604020202020204" charset="0"/>
              </a:rPr>
              <a:t>http://campus.app</a:t>
            </a:r>
          </a:p>
        </p:txBody>
      </p:sp>
    </p:spTree>
    <p:extLst>
      <p:ext uri="{BB962C8B-B14F-4D97-AF65-F5344CB8AC3E}">
        <p14:creationId xmlns:p14="http://schemas.microsoft.com/office/powerpoint/2010/main" val="2996197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0"/>
          <p:cNvSpPr txBox="1"/>
          <p:nvPr/>
        </p:nvSpPr>
        <p:spPr>
          <a:xfrm>
            <a:off x="84816" y="60159"/>
            <a:ext cx="83238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2800" b="1" dirty="0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Introductions</a:t>
            </a:r>
            <a:endParaRPr sz="2800" b="1" dirty="0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" name="Picture 6" descr="A person looking at the camera&#10;&#10;Description automatically generated">
            <a:extLst>
              <a:ext uri="{FF2B5EF4-FFF2-40B4-BE49-F238E27FC236}">
                <a16:creationId xmlns:a16="http://schemas.microsoft.com/office/drawing/2014/main" id="{CADFF2AC-09C3-420B-B8A3-72AF69C4BC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6883" y="1302581"/>
            <a:ext cx="2638425" cy="263842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D6CA2BD-63A4-40E9-A01C-F945D13FAAF7}"/>
              </a:ext>
            </a:extLst>
          </p:cNvPr>
          <p:cNvSpPr/>
          <p:nvPr/>
        </p:nvSpPr>
        <p:spPr>
          <a:xfrm>
            <a:off x="3694361" y="4147332"/>
            <a:ext cx="252984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Warren Nevins</a:t>
            </a:r>
          </a:p>
          <a:p>
            <a:r>
              <a:rPr lang="en-US" dirty="0"/>
              <a:t>Director of Information Technology – Continuing Studies</a:t>
            </a:r>
          </a:p>
          <a:p>
            <a:endParaRPr lang="en-US" dirty="0"/>
          </a:p>
          <a:p>
            <a:r>
              <a:rPr lang="en-US" dirty="0"/>
              <a:t>Rutgers University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BF5085-A2CF-4100-9DE4-BE842F5AD623}"/>
              </a:ext>
            </a:extLst>
          </p:cNvPr>
          <p:cNvSpPr/>
          <p:nvPr/>
        </p:nvSpPr>
        <p:spPr>
          <a:xfrm>
            <a:off x="191673" y="4147332"/>
            <a:ext cx="26148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Bret </a:t>
            </a:r>
            <a:r>
              <a:rPr lang="en-US" dirty="0" err="1"/>
              <a:t>Ingerman</a:t>
            </a:r>
            <a:endParaRPr lang="en-US" dirty="0"/>
          </a:p>
          <a:p>
            <a:r>
              <a:rPr lang="en-US" dirty="0"/>
              <a:t>Vice President for Information Technology</a:t>
            </a:r>
          </a:p>
          <a:p>
            <a:endParaRPr lang="en-US" dirty="0"/>
          </a:p>
          <a:p>
            <a:r>
              <a:rPr lang="en-US" dirty="0"/>
              <a:t>Tallahassee Community College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38100C9-9741-4694-8894-BC42C60F2DE3}"/>
              </a:ext>
            </a:extLst>
          </p:cNvPr>
          <p:cNvSpPr/>
          <p:nvPr/>
        </p:nvSpPr>
        <p:spPr>
          <a:xfrm>
            <a:off x="6337496" y="4147332"/>
            <a:ext cx="275492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Mark Leary</a:t>
            </a:r>
          </a:p>
          <a:p>
            <a:r>
              <a:rPr lang="en-US" dirty="0"/>
              <a:t>Director Academic Technology</a:t>
            </a:r>
          </a:p>
          <a:p>
            <a:endParaRPr lang="en-US" dirty="0"/>
          </a:p>
          <a:p>
            <a:r>
              <a:rPr lang="en-US" dirty="0"/>
              <a:t>Embry Riddle Aeronautical University</a:t>
            </a:r>
          </a:p>
        </p:txBody>
      </p:sp>
      <p:pic>
        <p:nvPicPr>
          <p:cNvPr id="3" name="Picture 2" descr="A person wearing a suit and tie smiling at the camera&#10;&#10;Description automatically generated">
            <a:extLst>
              <a:ext uri="{FF2B5EF4-FFF2-40B4-BE49-F238E27FC236}">
                <a16:creationId xmlns:a16="http://schemas.microsoft.com/office/drawing/2014/main" id="{D1A1F6A3-A14B-49A8-AECE-0D4BF4968C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539" y="1302581"/>
            <a:ext cx="2705100" cy="2638425"/>
          </a:xfrm>
          <a:prstGeom prst="rect">
            <a:avLst/>
          </a:prstGeom>
        </p:spPr>
      </p:pic>
      <p:pic>
        <p:nvPicPr>
          <p:cNvPr id="5" name="Picture 4" descr="A person wearing a red shirt&#10;&#10;Description automatically generated">
            <a:extLst>
              <a:ext uri="{FF2B5EF4-FFF2-40B4-BE49-F238E27FC236}">
                <a16:creationId xmlns:a16="http://schemas.microsoft.com/office/drawing/2014/main" id="{76B5700C-A6B2-4BB0-B1C3-06ED6B4BF90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841" t="4451" r="22526"/>
          <a:stretch/>
        </p:blipFill>
        <p:spPr>
          <a:xfrm>
            <a:off x="3307079" y="1302581"/>
            <a:ext cx="2529841" cy="2730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506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0"/>
          <p:cNvSpPr txBox="1"/>
          <p:nvPr/>
        </p:nvSpPr>
        <p:spPr>
          <a:xfrm>
            <a:off x="84816" y="60159"/>
            <a:ext cx="83238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2800" b="1" dirty="0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A Tale of Three Institutions</a:t>
            </a:r>
            <a:endParaRPr sz="2800" b="1" dirty="0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6CA2BD-63A4-40E9-A01C-F945D13FAAF7}"/>
              </a:ext>
            </a:extLst>
          </p:cNvPr>
          <p:cNvSpPr/>
          <p:nvPr/>
        </p:nvSpPr>
        <p:spPr>
          <a:xfrm>
            <a:off x="3694361" y="4147332"/>
            <a:ext cx="252984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State University</a:t>
            </a:r>
          </a:p>
          <a:p>
            <a:r>
              <a:rPr lang="en-US" dirty="0"/>
              <a:t>-  NJ's largest research University</a:t>
            </a:r>
          </a:p>
          <a:p>
            <a:r>
              <a:rPr lang="en-US" dirty="0"/>
              <a:t>- Continuing Education</a:t>
            </a:r>
            <a:br>
              <a:rPr lang="en-US" dirty="0"/>
            </a:br>
            <a:r>
              <a:rPr lang="en-US" dirty="0"/>
              <a:t>- Hundreds of Credit / Non-Credit Programs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BF5085-A2CF-4100-9DE4-BE842F5AD623}"/>
              </a:ext>
            </a:extLst>
          </p:cNvPr>
          <p:cNvSpPr/>
          <p:nvPr/>
        </p:nvSpPr>
        <p:spPr>
          <a:xfrm>
            <a:off x="191673" y="4147332"/>
            <a:ext cx="261483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Public Community College</a:t>
            </a:r>
          </a:p>
          <a:p>
            <a:r>
              <a:rPr lang="en-US" dirty="0"/>
              <a:t>- 25,000+ Students</a:t>
            </a:r>
            <a:br>
              <a:rPr lang="en-US" dirty="0"/>
            </a:br>
            <a:r>
              <a:rPr lang="en-US" dirty="0"/>
              <a:t>- Traditional / Non-traditional</a:t>
            </a:r>
            <a:br>
              <a:rPr lang="en-US" dirty="0"/>
            </a:br>
            <a:r>
              <a:rPr lang="en-US" dirty="0"/>
              <a:t>- Associates / Bachelors / Certificates</a:t>
            </a:r>
            <a:br>
              <a:rPr lang="en-US" dirty="0"/>
            </a:br>
            <a:r>
              <a:rPr lang="en-US" dirty="0"/>
              <a:t>- 80% of students go to FSU after graduating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38100C9-9741-4694-8894-BC42C60F2DE3}"/>
              </a:ext>
            </a:extLst>
          </p:cNvPr>
          <p:cNvSpPr/>
          <p:nvPr/>
        </p:nvSpPr>
        <p:spPr>
          <a:xfrm>
            <a:off x="6337496" y="4147332"/>
            <a:ext cx="275492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Private University</a:t>
            </a:r>
          </a:p>
          <a:p>
            <a:r>
              <a:rPr lang="en-US" dirty="0"/>
              <a:t>- “Professional Education” specializing in aviation / aerospace</a:t>
            </a:r>
          </a:p>
          <a:p>
            <a:r>
              <a:rPr lang="en-US" dirty="0"/>
              <a:t>- 130 Campuses</a:t>
            </a:r>
          </a:p>
          <a:p>
            <a:r>
              <a:rPr lang="en-US" dirty="0"/>
              <a:t>- 20,000+ Students Online</a:t>
            </a:r>
          </a:p>
        </p:txBody>
      </p:sp>
      <p:pic>
        <p:nvPicPr>
          <p:cNvPr id="1026" name="Picture 2" descr="Image result for tallahassee community college">
            <a:extLst>
              <a:ext uri="{FF2B5EF4-FFF2-40B4-BE49-F238E27FC236}">
                <a16:creationId xmlns:a16="http://schemas.microsoft.com/office/drawing/2014/main" id="{9CAE446F-9483-48E8-B02C-A1ED743107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61" y="1427674"/>
            <a:ext cx="2333383" cy="2346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rutgers university">
            <a:extLst>
              <a:ext uri="{FF2B5EF4-FFF2-40B4-BE49-F238E27FC236}">
                <a16:creationId xmlns:a16="http://schemas.microsoft.com/office/drawing/2014/main" id="{C409D144-1472-44D2-99C3-B2023C8B5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668" y="1404783"/>
            <a:ext cx="2528046" cy="2536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embry riddle university">
            <a:extLst>
              <a:ext uri="{FF2B5EF4-FFF2-40B4-BE49-F238E27FC236}">
                <a16:creationId xmlns:a16="http://schemas.microsoft.com/office/drawing/2014/main" id="{8D03DABC-C4E7-41FE-A92D-A462D780FC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282" y="1411593"/>
            <a:ext cx="2491316" cy="2491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3335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4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4628" name="Shape 1764628"/>
          <p:cNvSpPr txBox="1">
            <a:spLocks noGrp="1"/>
          </p:cNvSpPr>
          <p:nvPr>
            <p:ph type="title"/>
          </p:nvPr>
        </p:nvSpPr>
        <p:spPr>
          <a:xfrm>
            <a:off x="0" y="0"/>
            <a:ext cx="7680960" cy="540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330" tIns="42653" rIns="85330" bIns="42653" anchor="ctr" anchorCtr="0">
            <a:normAutofit/>
          </a:bodyPr>
          <a:lstStyle/>
          <a:p>
            <a:pPr>
              <a:buClr>
                <a:srgbClr val="595959"/>
              </a:buClr>
              <a:buSzPct val="25000"/>
            </a:pPr>
            <a:r>
              <a:rPr lang="en-US" sz="2800" b="1" dirty="0"/>
              <a:t>How Do We Define Connection?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AB31905-9050-43C3-A54A-6861E71B7C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940" y="2637363"/>
            <a:ext cx="4378060" cy="3571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Image result for learning ecosystems">
            <a:extLst>
              <a:ext uri="{FF2B5EF4-FFF2-40B4-BE49-F238E27FC236}">
                <a16:creationId xmlns:a16="http://schemas.microsoft.com/office/drawing/2014/main" id="{0D737808-6338-4B5D-9168-3E284B93196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345" y="1095277"/>
            <a:ext cx="4126340" cy="267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thumbs up down">
            <a:extLst>
              <a:ext uri="{FF2B5EF4-FFF2-40B4-BE49-F238E27FC236}">
                <a16:creationId xmlns:a16="http://schemas.microsoft.com/office/drawing/2014/main" id="{D39F1C8C-F469-4AF5-A159-1DA7AF04BA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5" t="12520" r="49353" b="16863"/>
          <a:stretch/>
        </p:blipFill>
        <p:spPr bwMode="auto">
          <a:xfrm>
            <a:off x="7946200" y="270163"/>
            <a:ext cx="756970" cy="814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Image result for thumbs up down">
            <a:extLst>
              <a:ext uri="{FF2B5EF4-FFF2-40B4-BE49-F238E27FC236}">
                <a16:creationId xmlns:a16="http://schemas.microsoft.com/office/drawing/2014/main" id="{15C6C20A-5E6D-4259-86A4-CA9A8CF0E1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76" t="18886" r="9312" b="15005"/>
          <a:stretch/>
        </p:blipFill>
        <p:spPr bwMode="auto">
          <a:xfrm>
            <a:off x="0" y="5605062"/>
            <a:ext cx="789709" cy="795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FD58AA8-250D-4E44-934F-02A382F586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4944" y="6119609"/>
            <a:ext cx="268112" cy="28119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595DD84-C026-4897-BBAD-1AD6D0C19BD3}"/>
              </a:ext>
            </a:extLst>
          </p:cNvPr>
          <p:cNvSpPr txBox="1"/>
          <p:nvPr/>
        </p:nvSpPr>
        <p:spPr>
          <a:xfrm>
            <a:off x="7722437" y="6123801"/>
            <a:ext cx="15963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1B4FF5"/>
                </a:solidFill>
                <a:latin typeface="Roboto" panose="020B0604020202020204" charset="0"/>
                <a:ea typeface="Roboto" panose="020B0604020202020204" charset="0"/>
              </a:rPr>
              <a:t>http://campus.app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8"/>
          <p:cNvSpPr txBox="1"/>
          <p:nvPr/>
        </p:nvSpPr>
        <p:spPr>
          <a:xfrm>
            <a:off x="160693" y="68713"/>
            <a:ext cx="75537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2800" b="1" dirty="0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The Power of Connection in Education</a:t>
            </a:r>
            <a:endParaRPr sz="2800" b="1" dirty="0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7C453A-FF21-4B0F-969A-C6EDB57DCD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4944" y="6119609"/>
            <a:ext cx="268112" cy="28119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5939949-21E4-4FA1-8703-6C1ED5FCD2D3}"/>
              </a:ext>
            </a:extLst>
          </p:cNvPr>
          <p:cNvSpPr txBox="1"/>
          <p:nvPr/>
        </p:nvSpPr>
        <p:spPr>
          <a:xfrm>
            <a:off x="7722437" y="6123801"/>
            <a:ext cx="15963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1B4FF5"/>
                </a:solidFill>
                <a:latin typeface="Roboto" panose="020B0604020202020204" charset="0"/>
                <a:ea typeface="Roboto" panose="020B0604020202020204" charset="0"/>
              </a:rPr>
              <a:t>http://campus.app</a:t>
            </a:r>
          </a:p>
        </p:txBody>
      </p:sp>
      <p:pic>
        <p:nvPicPr>
          <p:cNvPr id="4" name="Picture 3" descr="A picture containing flower&#10;&#10;Description automatically generated">
            <a:extLst>
              <a:ext uri="{FF2B5EF4-FFF2-40B4-BE49-F238E27FC236}">
                <a16:creationId xmlns:a16="http://schemas.microsoft.com/office/drawing/2014/main" id="{CD35AC03-4F97-4089-A5B8-366F405AA3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392" y="782853"/>
            <a:ext cx="8531604" cy="520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170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4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4628" name="Shape 1764628"/>
          <p:cNvSpPr txBox="1">
            <a:spLocks noGrp="1"/>
          </p:cNvSpPr>
          <p:nvPr>
            <p:ph type="title"/>
          </p:nvPr>
        </p:nvSpPr>
        <p:spPr>
          <a:xfrm>
            <a:off x="0" y="0"/>
            <a:ext cx="7680960" cy="540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330" tIns="42653" rIns="85330" bIns="42653" anchor="ctr" anchorCtr="0">
            <a:normAutofit/>
          </a:bodyPr>
          <a:lstStyle/>
          <a:p>
            <a:pPr>
              <a:buClr>
                <a:srgbClr val="595959"/>
              </a:buClr>
              <a:buSzPct val="25000"/>
            </a:pPr>
            <a:r>
              <a:rPr lang="en-US" sz="2800" b="1" dirty="0"/>
              <a:t>Interoperability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5016B94-51A8-4915-95F0-790E3D3EDE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3138" y="1376332"/>
            <a:ext cx="4816186" cy="3648136"/>
          </a:xfrm>
        </p:spPr>
        <p:txBody>
          <a:bodyPr/>
          <a:lstStyle/>
          <a:p>
            <a:pPr marL="69850" indent="0">
              <a:buNone/>
            </a:pPr>
            <a:r>
              <a:rPr lang="en-US" sz="2400" i="1" dirty="0">
                <a:solidFill>
                  <a:srgbClr val="1B4FF5"/>
                </a:solidFill>
              </a:rPr>
              <a:t>“Bold, tightly integrated digital strategies will be the biggest differentiator between companies that win and companies that don't, and the biggest payouts will go to those that initiate digital disruptions.” McKinsey &amp; Company (Feb 2017)</a:t>
            </a:r>
          </a:p>
          <a:p>
            <a:endParaRPr lang="en-US" sz="2400" i="1" dirty="0">
              <a:solidFill>
                <a:srgbClr val="1B4FF5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B353EA-8F3E-4D10-A3AE-8C261D5BFF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629" y="635784"/>
            <a:ext cx="3551933" cy="46582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647D667-7F44-4128-A9B9-073F694756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4944" y="6119609"/>
            <a:ext cx="268112" cy="28119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4384D40-D6BF-4851-8980-E9BDE822C00C}"/>
              </a:ext>
            </a:extLst>
          </p:cNvPr>
          <p:cNvSpPr txBox="1"/>
          <p:nvPr/>
        </p:nvSpPr>
        <p:spPr>
          <a:xfrm>
            <a:off x="7722437" y="6123801"/>
            <a:ext cx="15963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1B4FF5"/>
                </a:solidFill>
                <a:latin typeface="Roboto" panose="020B0604020202020204" charset="0"/>
                <a:ea typeface="Roboto" panose="020B0604020202020204" charset="0"/>
              </a:rPr>
              <a:t>http://campus.app</a:t>
            </a:r>
          </a:p>
        </p:txBody>
      </p:sp>
    </p:spTree>
    <p:extLst>
      <p:ext uri="{BB962C8B-B14F-4D97-AF65-F5344CB8AC3E}">
        <p14:creationId xmlns:p14="http://schemas.microsoft.com/office/powerpoint/2010/main" val="1053444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0"/>
          <p:cNvSpPr/>
          <p:nvPr/>
        </p:nvSpPr>
        <p:spPr>
          <a:xfrm>
            <a:off x="410075" y="1031475"/>
            <a:ext cx="2602500" cy="2440200"/>
          </a:xfrm>
          <a:prstGeom prst="roundRect">
            <a:avLst>
              <a:gd name="adj" fmla="val 4356"/>
            </a:avLst>
          </a:prstGeom>
          <a:solidFill>
            <a:schemeClr val="lt1"/>
          </a:solidFill>
          <a:ln>
            <a:noFill/>
          </a:ln>
          <a:effectLst>
            <a:outerShdw blurRad="28575" dist="9525" dir="5400000" algn="bl" rotWithShape="0">
              <a:srgbClr val="000000">
                <a:alpha val="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30"/>
          <p:cNvSpPr txBox="1"/>
          <p:nvPr/>
        </p:nvSpPr>
        <p:spPr>
          <a:xfrm>
            <a:off x="75304" y="57555"/>
            <a:ext cx="83238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 b="1" dirty="0">
                <a:solidFill>
                  <a:srgbClr val="212653"/>
                </a:solidFill>
                <a:latin typeface="Roboto"/>
                <a:ea typeface="Roboto"/>
                <a:cs typeface="Roboto"/>
                <a:sym typeface="Roboto"/>
              </a:rPr>
              <a:t>Students </a:t>
            </a:r>
            <a:r>
              <a:rPr lang="en-US" sz="2800" b="1" dirty="0">
                <a:solidFill>
                  <a:srgbClr val="212653"/>
                </a:solidFill>
                <a:latin typeface="Roboto"/>
                <a:ea typeface="Roboto"/>
                <a:cs typeface="Roboto"/>
                <a:sym typeface="Roboto"/>
              </a:rPr>
              <a:t>Agree</a:t>
            </a:r>
            <a:endParaRPr sz="2800" b="1" dirty="0">
              <a:solidFill>
                <a:srgbClr val="21265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5" name="Google Shape;175;p30"/>
          <p:cNvSpPr txBox="1"/>
          <p:nvPr/>
        </p:nvSpPr>
        <p:spPr>
          <a:xfrm>
            <a:off x="493875" y="1112575"/>
            <a:ext cx="2518800" cy="22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>
                <a:solidFill>
                  <a:srgbClr val="4558E6"/>
                </a:solidFill>
                <a:latin typeface="Roboto"/>
                <a:ea typeface="Roboto"/>
                <a:cs typeface="Roboto"/>
                <a:sym typeface="Roboto"/>
              </a:rPr>
              <a:t>97%</a:t>
            </a:r>
            <a:endParaRPr sz="5500">
              <a:solidFill>
                <a:srgbClr val="4558E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36474F"/>
                </a:solidFill>
                <a:latin typeface="Roboto"/>
                <a:ea typeface="Roboto"/>
                <a:cs typeface="Roboto"/>
                <a:sym typeface="Roboto"/>
              </a:rPr>
              <a:t>of students believe technology is as important outside the classroom as it is inside</a:t>
            </a:r>
            <a:r>
              <a:rPr lang="en" sz="1800">
                <a:solidFill>
                  <a:srgbClr val="4558E6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2000">
                <a:solidFill>
                  <a:srgbClr val="4558E6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2000">
              <a:solidFill>
                <a:srgbClr val="4558E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6" name="Google Shape;176;p30"/>
          <p:cNvSpPr/>
          <p:nvPr/>
        </p:nvSpPr>
        <p:spPr>
          <a:xfrm>
            <a:off x="3136729" y="1031475"/>
            <a:ext cx="2745000" cy="2440200"/>
          </a:xfrm>
          <a:prstGeom prst="roundRect">
            <a:avLst>
              <a:gd name="adj" fmla="val 4356"/>
            </a:avLst>
          </a:prstGeom>
          <a:solidFill>
            <a:schemeClr val="lt1"/>
          </a:solidFill>
          <a:ln>
            <a:noFill/>
          </a:ln>
          <a:effectLst>
            <a:outerShdw blurRad="28575" dist="9525" dir="5400000" algn="bl" rotWithShape="0">
              <a:srgbClr val="000000">
                <a:alpha val="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30"/>
          <p:cNvSpPr txBox="1"/>
          <p:nvPr/>
        </p:nvSpPr>
        <p:spPr>
          <a:xfrm>
            <a:off x="3239229" y="1112575"/>
            <a:ext cx="2642400" cy="21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>
                <a:solidFill>
                  <a:srgbClr val="4558E6"/>
                </a:solidFill>
                <a:latin typeface="Roboto"/>
                <a:ea typeface="Roboto"/>
                <a:cs typeface="Roboto"/>
                <a:sym typeface="Roboto"/>
              </a:rPr>
              <a:t>87%</a:t>
            </a:r>
            <a:endParaRPr sz="5500">
              <a:solidFill>
                <a:srgbClr val="4558E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36474F"/>
                </a:solidFill>
                <a:latin typeface="Roboto"/>
                <a:ea typeface="Roboto"/>
                <a:cs typeface="Roboto"/>
                <a:sym typeface="Roboto"/>
              </a:rPr>
              <a:t>of students report that when applying to college, it was important the school was tech savvy</a:t>
            </a:r>
            <a:r>
              <a:rPr lang="en" sz="2000">
                <a:solidFill>
                  <a:srgbClr val="4558E6"/>
                </a:solidFill>
                <a:latin typeface="Roboto"/>
                <a:ea typeface="Roboto"/>
                <a:cs typeface="Roboto"/>
                <a:sym typeface="Roboto"/>
              </a:rPr>
              <a:t>  </a:t>
            </a:r>
            <a:endParaRPr sz="2000">
              <a:solidFill>
                <a:srgbClr val="4558E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8" name="Google Shape;178;p30"/>
          <p:cNvSpPr txBox="1"/>
          <p:nvPr/>
        </p:nvSpPr>
        <p:spPr>
          <a:xfrm>
            <a:off x="457204" y="5755475"/>
            <a:ext cx="37800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6474F"/>
                </a:solidFill>
                <a:latin typeface="Roboto"/>
                <a:ea typeface="Roboto"/>
                <a:cs typeface="Roboto"/>
                <a:sym typeface="Roboto"/>
              </a:rPr>
              <a:t>*Findings from 2017 Ellucian Annual Student Survey</a:t>
            </a:r>
            <a:r>
              <a:rPr lang="en" sz="1200">
                <a:solidFill>
                  <a:srgbClr val="4558E6"/>
                </a:solidFill>
                <a:latin typeface="Roboto"/>
                <a:ea typeface="Roboto"/>
                <a:cs typeface="Roboto"/>
                <a:sym typeface="Roboto"/>
              </a:rPr>
              <a:t>  </a:t>
            </a:r>
            <a:endParaRPr sz="1200">
              <a:solidFill>
                <a:srgbClr val="4558E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9" name="Google Shape;179;p30"/>
          <p:cNvSpPr/>
          <p:nvPr/>
        </p:nvSpPr>
        <p:spPr>
          <a:xfrm>
            <a:off x="413425" y="3648625"/>
            <a:ext cx="6092700" cy="1929900"/>
          </a:xfrm>
          <a:prstGeom prst="roundRect">
            <a:avLst>
              <a:gd name="adj" fmla="val 4356"/>
            </a:avLst>
          </a:prstGeom>
          <a:solidFill>
            <a:schemeClr val="lt1"/>
          </a:solidFill>
          <a:ln>
            <a:noFill/>
          </a:ln>
          <a:effectLst>
            <a:outerShdw blurRad="28575" dist="9525" dir="5400000" algn="bl" rotWithShape="0">
              <a:srgbClr val="000000">
                <a:alpha val="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30"/>
          <p:cNvSpPr txBox="1"/>
          <p:nvPr/>
        </p:nvSpPr>
        <p:spPr>
          <a:xfrm>
            <a:off x="553302" y="3846850"/>
            <a:ext cx="6092700" cy="15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4558E6"/>
                </a:solidFill>
                <a:latin typeface="Roboto"/>
                <a:ea typeface="Roboto"/>
                <a:cs typeface="Roboto"/>
                <a:sym typeface="Roboto"/>
              </a:rPr>
              <a:t>“Students demand a personalized experience that will help them adjust to their new surroundings, optimize their life on campus and connect more deeply with their school experience.”  </a:t>
            </a:r>
            <a:endParaRPr sz="2000">
              <a:solidFill>
                <a:srgbClr val="4558E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1" name="Google Shape;181;p30"/>
          <p:cNvSpPr/>
          <p:nvPr/>
        </p:nvSpPr>
        <p:spPr>
          <a:xfrm>
            <a:off x="6023561" y="1031475"/>
            <a:ext cx="2745000" cy="2440200"/>
          </a:xfrm>
          <a:prstGeom prst="roundRect">
            <a:avLst>
              <a:gd name="adj" fmla="val 4356"/>
            </a:avLst>
          </a:prstGeom>
          <a:solidFill>
            <a:schemeClr val="lt1"/>
          </a:solidFill>
          <a:ln>
            <a:noFill/>
          </a:ln>
          <a:effectLst>
            <a:outerShdw blurRad="28575" dist="9525" dir="5400000" algn="bl" rotWithShape="0">
              <a:srgbClr val="000000">
                <a:alpha val="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30"/>
          <p:cNvSpPr txBox="1"/>
          <p:nvPr/>
        </p:nvSpPr>
        <p:spPr>
          <a:xfrm>
            <a:off x="6117492" y="1118450"/>
            <a:ext cx="2745000" cy="21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>
                <a:solidFill>
                  <a:srgbClr val="4558E6"/>
                </a:solidFill>
                <a:latin typeface="Roboto"/>
                <a:ea typeface="Roboto"/>
                <a:cs typeface="Roboto"/>
                <a:sym typeface="Roboto"/>
              </a:rPr>
              <a:t>58%</a:t>
            </a:r>
            <a:endParaRPr sz="5500">
              <a:solidFill>
                <a:srgbClr val="4558E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36474F"/>
                </a:solidFill>
                <a:latin typeface="Roboto"/>
                <a:ea typeface="Roboto"/>
                <a:cs typeface="Roboto"/>
                <a:sym typeface="Roboto"/>
              </a:rPr>
              <a:t>of students believe that colleges are furthest behind in personalizing their experience</a:t>
            </a:r>
            <a:r>
              <a:rPr lang="en" sz="2000">
                <a:solidFill>
                  <a:srgbClr val="4558E6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2000">
              <a:solidFill>
                <a:srgbClr val="4558E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3" name="Google Shape;183;p30"/>
          <p:cNvSpPr/>
          <p:nvPr/>
        </p:nvSpPr>
        <p:spPr>
          <a:xfrm>
            <a:off x="6690775" y="3637600"/>
            <a:ext cx="1956300" cy="1929900"/>
          </a:xfrm>
          <a:prstGeom prst="roundRect">
            <a:avLst>
              <a:gd name="adj" fmla="val 4356"/>
            </a:avLst>
          </a:prstGeom>
          <a:solidFill>
            <a:schemeClr val="lt1"/>
          </a:solidFill>
          <a:ln>
            <a:noFill/>
          </a:ln>
          <a:effectLst>
            <a:outerShdw blurRad="28575" dist="9525" dir="5400000" algn="bl" rotWithShape="0">
              <a:srgbClr val="000000">
                <a:alpha val="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30"/>
          <p:cNvSpPr txBox="1"/>
          <p:nvPr/>
        </p:nvSpPr>
        <p:spPr>
          <a:xfrm>
            <a:off x="6762000" y="4762241"/>
            <a:ext cx="1806000" cy="7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36474F"/>
                </a:solidFill>
                <a:latin typeface="Roboto"/>
                <a:ea typeface="Roboto"/>
                <a:cs typeface="Roboto"/>
                <a:sym typeface="Roboto"/>
              </a:rPr>
              <a:t>Mariana Cavalcanti</a:t>
            </a:r>
            <a:endParaRPr b="1">
              <a:solidFill>
                <a:srgbClr val="36474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558E6"/>
                </a:solidFill>
                <a:latin typeface="Roboto"/>
                <a:ea typeface="Roboto"/>
                <a:cs typeface="Roboto"/>
                <a:sym typeface="Roboto"/>
              </a:rPr>
              <a:t>VP User Experience</a:t>
            </a:r>
            <a:r>
              <a:rPr lang="en" sz="1200">
                <a:solidFill>
                  <a:srgbClr val="36474F"/>
                </a:solidFill>
                <a:latin typeface="Roboto"/>
                <a:ea typeface="Roboto"/>
                <a:cs typeface="Roboto"/>
                <a:sym typeface="Roboto"/>
              </a:rPr>
              <a:t> Ellucian</a:t>
            </a:r>
            <a:endParaRPr sz="1200">
              <a:solidFill>
                <a:srgbClr val="36474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85" name="Google Shape;18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81256" y="3784427"/>
            <a:ext cx="956650" cy="95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B7899E5-57D7-438F-A529-07554232E1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4944" y="6119609"/>
            <a:ext cx="268112" cy="28119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6CC7094-81C9-4834-A621-AFD3D04A040D}"/>
              </a:ext>
            </a:extLst>
          </p:cNvPr>
          <p:cNvSpPr txBox="1"/>
          <p:nvPr/>
        </p:nvSpPr>
        <p:spPr>
          <a:xfrm>
            <a:off x="7722437" y="6123801"/>
            <a:ext cx="15963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1B4FF5"/>
                </a:solidFill>
                <a:latin typeface="Roboto" panose="020B0604020202020204" charset="0"/>
                <a:ea typeface="Roboto" panose="020B0604020202020204" charset="0"/>
              </a:rPr>
              <a:t>http://campus.app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4991</TotalTime>
  <Words>532</Words>
  <Application>Microsoft Office PowerPoint</Application>
  <PresentationFormat>Custom</PresentationFormat>
  <Paragraphs>77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Roboto</vt:lpstr>
      <vt:lpstr>Lato</vt:lpstr>
      <vt:lpstr>Helvetica Neue</vt:lpstr>
      <vt:lpstr>Calibri</vt:lpstr>
      <vt:lpstr>Simple Light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Do We Define Connection?</vt:lpstr>
      <vt:lpstr>PowerPoint Presentation</vt:lpstr>
      <vt:lpstr>Interoperability</vt:lpstr>
      <vt:lpstr>PowerPoint Presentation</vt:lpstr>
      <vt:lpstr>PowerPoint Presentation</vt:lpstr>
      <vt:lpstr>A Culture of Connection</vt:lpstr>
      <vt:lpstr>Holistic Connection</vt:lpstr>
      <vt:lpstr>Follow Up Questions &amp; Closing Remarks</vt:lpstr>
      <vt:lpstr>Thank You From Campus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 borden</dc:creator>
  <cp:lastModifiedBy>jeff borden</cp:lastModifiedBy>
  <cp:revision>40</cp:revision>
  <cp:lastPrinted>2019-07-31T21:28:53Z</cp:lastPrinted>
  <dcterms:modified xsi:type="dcterms:W3CDTF">2020-02-18T22:14:01Z</dcterms:modified>
</cp:coreProperties>
</file>