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315" r:id="rId5"/>
    <p:sldId id="286" r:id="rId6"/>
    <p:sldId id="305" r:id="rId7"/>
    <p:sldId id="308" r:id="rId8"/>
    <p:sldId id="309" r:id="rId9"/>
    <p:sldId id="297" r:id="rId10"/>
    <p:sldId id="317" r:id="rId11"/>
    <p:sldId id="316" r:id="rId12"/>
    <p:sldId id="274" r:id="rId13"/>
    <p:sldId id="318" r:id="rId14"/>
    <p:sldId id="257" r:id="rId15"/>
    <p:sldId id="302" r:id="rId16"/>
    <p:sldId id="321" r:id="rId17"/>
    <p:sldId id="304" r:id="rId18"/>
    <p:sldId id="322" r:id="rId19"/>
    <p:sldId id="259" r:id="rId20"/>
    <p:sldId id="260" r:id="rId21"/>
    <p:sldId id="261" r:id="rId22"/>
    <p:sldId id="310" r:id="rId23"/>
    <p:sldId id="320" r:id="rId24"/>
    <p:sldId id="312" r:id="rId25"/>
    <p:sldId id="319" r:id="rId26"/>
    <p:sldId id="314" r:id="rId27"/>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528" userDrawn="1">
          <p15:clr>
            <a:srgbClr val="A4A3A4"/>
          </p15:clr>
        </p15:guide>
        <p15:guide id="3" orient="horz" pos="1776" userDrawn="1">
          <p15:clr>
            <a:srgbClr val="A4A3A4"/>
          </p15:clr>
        </p15:guide>
        <p15:guide id="4" orient="horz" pos="336" userDrawn="1">
          <p15:clr>
            <a:srgbClr val="A4A3A4"/>
          </p15:clr>
        </p15:guide>
        <p15:guide id="5" pos="456" userDrawn="1">
          <p15:clr>
            <a:srgbClr val="A4A3A4"/>
          </p15:clr>
        </p15:guide>
        <p15:guide id="6" pos="7152" userDrawn="1">
          <p15:clr>
            <a:srgbClr val="A4A3A4"/>
          </p15:clr>
        </p15:guide>
        <p15:guide id="7" pos="7440" userDrawn="1">
          <p15:clr>
            <a:srgbClr val="A4A3A4"/>
          </p15:clr>
        </p15:guide>
        <p15:guide id="8" orient="horz" pos="192" userDrawn="1">
          <p15:clr>
            <a:srgbClr val="A4A3A4"/>
          </p15:clr>
        </p15:guide>
        <p15:guide id="9" orient="horz" pos="13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enger, Erica D" initials="MED"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050"/>
    <a:srgbClr val="006298"/>
    <a:srgbClr val="F36924"/>
    <a:srgbClr val="FFC72C"/>
    <a:srgbClr val="004A78"/>
    <a:srgbClr val="0098D4"/>
    <a:srgbClr val="E9255F"/>
    <a:srgbClr val="FF6300"/>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0931"/>
  </p:normalViewPr>
  <p:slideViewPr>
    <p:cSldViewPr snapToGrid="0" snapToObjects="1" showGuides="1">
      <p:cViewPr varScale="1">
        <p:scale>
          <a:sx n="66" d="100"/>
          <a:sy n="66" d="100"/>
        </p:scale>
        <p:origin x="1234" y="62"/>
      </p:cViewPr>
      <p:guideLst>
        <p:guide orient="horz" pos="504"/>
        <p:guide pos="528"/>
        <p:guide orient="horz" pos="1776"/>
        <p:guide orient="horz" pos="336"/>
        <p:guide pos="456"/>
        <p:guide pos="7152"/>
        <p:guide pos="7440"/>
        <p:guide orient="horz" pos="192"/>
        <p:guide orient="horz" pos="1344"/>
      </p:guideLst>
    </p:cSldViewPr>
  </p:slideViewPr>
  <p:outlineViewPr>
    <p:cViewPr>
      <p:scale>
        <a:sx n="33" d="100"/>
        <a:sy n="33" d="100"/>
      </p:scale>
      <p:origin x="0" y="-323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8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562EC2-B8AD-4CD3-8933-3A1DBF98B316}"/>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DB1BFB8E-3289-40EC-B89B-8A50D8BE5E52}"/>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5D59A08B-1869-4D4E-9C32-E151EBD59EB0}" type="datetimeFigureOut">
              <a:rPr lang="en-US" smtClean="0"/>
              <a:t>3/7/2018</a:t>
            </a:fld>
            <a:endParaRPr lang="en-US"/>
          </a:p>
        </p:txBody>
      </p:sp>
      <p:sp>
        <p:nvSpPr>
          <p:cNvPr id="4" name="Footer Placeholder 3">
            <a:extLst>
              <a:ext uri="{FF2B5EF4-FFF2-40B4-BE49-F238E27FC236}">
                <a16:creationId xmlns:a16="http://schemas.microsoft.com/office/drawing/2014/main" id="{87099AB4-78A0-40B7-A62C-65E6BAC563C2}"/>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7CE97B-97A2-4D84-9BF1-81A8E4ADF926}"/>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10552778-4247-47BF-B7A9-3D047C47BA6C}" type="slidenum">
              <a:rPr lang="en-US" smtClean="0"/>
              <a:t>‹#›</a:t>
            </a:fld>
            <a:endParaRPr lang="en-US"/>
          </a:p>
        </p:txBody>
      </p:sp>
    </p:spTree>
    <p:extLst>
      <p:ext uri="{BB962C8B-B14F-4D97-AF65-F5344CB8AC3E}">
        <p14:creationId xmlns:p14="http://schemas.microsoft.com/office/powerpoint/2010/main" val="267652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69807"/>
            <a:ext cx="7019925" cy="466912"/>
          </a:xfrm>
          <a:prstGeom prst="rect">
            <a:avLst/>
          </a:prstGeom>
        </p:spPr>
        <p:txBody>
          <a:bodyPr vert="horz" lIns="93287" tIns="46644" rIns="93287" bIns="46644" rtlCol="0"/>
          <a:lstStyle>
            <a:lvl1pPr algn="ctr">
              <a:defRPr sz="1600"/>
            </a:lvl1pPr>
          </a:lstStyle>
          <a:p>
            <a:r>
              <a:rPr lang="en-US"/>
              <a:t>CENGAGE  WEBINAR • 7 MRCH 2018</a:t>
            </a:r>
            <a:endParaRPr lang="en-US"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119953" y="8528817"/>
            <a:ext cx="3041968" cy="466911"/>
          </a:xfrm>
          <a:prstGeom prst="rect">
            <a:avLst/>
          </a:prstGeom>
        </p:spPr>
        <p:txBody>
          <a:bodyPr vert="horz" lIns="93287" tIns="46644" rIns="93287" bIns="46644" rtlCol="0" anchor="b"/>
          <a:lstStyle>
            <a:lvl1pPr algn="ctr">
              <a:defRPr sz="1200"/>
            </a:lvl1pPr>
          </a:lstStyle>
          <a:p>
            <a:fld id="{4D761F7D-BF34-3748-A400-A0EEF4357C64}" type="slidenum">
              <a:rPr lang="en-US" smtClean="0"/>
              <a:pPr/>
              <a:t>‹#›</a:t>
            </a:fld>
            <a:endParaRPr lang="en-US" dirty="0"/>
          </a:p>
        </p:txBody>
      </p:sp>
    </p:spTree>
    <p:extLst>
      <p:ext uri="{BB962C8B-B14F-4D97-AF65-F5344CB8AC3E}">
        <p14:creationId xmlns:p14="http://schemas.microsoft.com/office/powerpoint/2010/main" val="52402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CASEY / MODERATOR OPEN:  </a:t>
            </a:r>
            <a:r>
              <a:rPr lang="en-US" dirty="0"/>
              <a:t>Greetings and welcome to today’s webinar . . . </a:t>
            </a:r>
          </a:p>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1</a:t>
            </a:fld>
            <a:endParaRPr lang="en-US" dirty="0"/>
          </a:p>
        </p:txBody>
      </p:sp>
    </p:spTree>
    <p:extLst>
      <p:ext uri="{BB962C8B-B14F-4D97-AF65-F5344CB8AC3E}">
        <p14:creationId xmlns:p14="http://schemas.microsoft.com/office/powerpoint/2010/main" val="712160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TO JENNY BILLINGS:  </a:t>
            </a:r>
            <a:r>
              <a:rPr lang="en-US" b="0" dirty="0"/>
              <a:t>Let’s talk about your students</a:t>
            </a:r>
            <a:r>
              <a:rPr lang="en-US" b="0" baseline="0" dirty="0"/>
              <a:t> and the access issues and challenges they confront.</a:t>
            </a:r>
            <a:endParaRPr lang="en-US" b="0" dirty="0"/>
          </a:p>
          <a:p>
            <a:endParaRPr lang="en-US" dirty="0"/>
          </a:p>
          <a:p>
            <a:r>
              <a:rPr lang="en-US" b="1" dirty="0"/>
              <a:t>TO CONG MILLER:   </a:t>
            </a:r>
            <a:r>
              <a:rPr lang="en-US" dirty="0"/>
              <a:t>In</a:t>
            </a:r>
            <a:r>
              <a:rPr lang="en-US" baseline="0" dirty="0"/>
              <a:t> the policy discussion about student costs, Congress has always looked both at and beyond tuition.  Financial aid formulas across all sectors recognize the cost of books and related course  materials as part of the cost of college.  And, speaking frankly, at times Congress has taken both colleges and text book publishers to task about the rising costs of tuition and of textbooks</a:t>
            </a:r>
            <a:endParaRPr lang="en-US" dirty="0"/>
          </a:p>
          <a:p>
            <a:endParaRPr lang="en-US" dirty="0"/>
          </a:p>
          <a:p>
            <a:r>
              <a:rPr lang="en-US" b="1" dirty="0"/>
              <a:t>TO MICHAEL HANSEN:</a:t>
            </a:r>
            <a:r>
              <a:rPr lang="en-US" b="1" baseline="0" dirty="0"/>
              <a:t>   </a:t>
            </a:r>
            <a:r>
              <a:rPr lang="en-US" baseline="0" dirty="0"/>
              <a:t>Access </a:t>
            </a:r>
          </a:p>
        </p:txBody>
      </p:sp>
      <p:sp>
        <p:nvSpPr>
          <p:cNvPr id="4" name="Slide Number Placeholder 3"/>
          <p:cNvSpPr>
            <a:spLocks noGrp="1"/>
          </p:cNvSpPr>
          <p:nvPr>
            <p:ph type="sldNum" sz="quarter" idx="10"/>
          </p:nvPr>
        </p:nvSpPr>
        <p:spPr/>
        <p:txBody>
          <a:bodyPr/>
          <a:lstStyle/>
          <a:p>
            <a:fld id="{4D761F7D-BF34-3748-A400-A0EEF4357C64}" type="slidenum">
              <a:rPr lang="en-US" smtClean="0"/>
              <a:t>10</a:t>
            </a:fld>
            <a:endParaRPr lang="en-US" dirty="0"/>
          </a:p>
        </p:txBody>
      </p:sp>
    </p:spTree>
    <p:extLst>
      <p:ext uri="{BB962C8B-B14F-4D97-AF65-F5344CB8AC3E}">
        <p14:creationId xmlns:p14="http://schemas.microsoft.com/office/powerpoint/2010/main" val="157968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a:t>CASEY:   </a:t>
            </a:r>
            <a:r>
              <a:rPr lang="en-US" dirty="0"/>
              <a:t>Lets look at some of the cost data.   As you know, a key obstacles facing higher ed students</a:t>
            </a:r>
            <a:r>
              <a:rPr lang="en-US" baseline="0" dirty="0"/>
              <a:t> is </a:t>
            </a:r>
            <a:r>
              <a:rPr lang="en-US" dirty="0"/>
              <a:t>affordability. The</a:t>
            </a:r>
            <a:r>
              <a:rPr lang="en-US" baseline="0" dirty="0"/>
              <a:t> Lumina Foundation reported that college prices have increased by 45% over the past decade, but at the same time, households are bringing in less income. This puts many learners down the path to an educational dead end.</a:t>
            </a:r>
          </a:p>
          <a:p>
            <a:pPr defTabSz="932871">
              <a:defRPr/>
            </a:pPr>
            <a:endParaRPr lang="en-US" baseline="0" dirty="0"/>
          </a:p>
          <a:p>
            <a:pPr defTabSz="932871">
              <a:defRPr/>
            </a:pPr>
            <a:r>
              <a:rPr lang="en-US" b="1" baseline="0" dirty="0"/>
              <a:t>CONG MILLER:  </a:t>
            </a:r>
            <a:r>
              <a:rPr lang="en-US" baseline="0" dirty="0"/>
              <a:t>comments: (Not what Congress intended or expected.?)</a:t>
            </a:r>
          </a:p>
          <a:p>
            <a:pPr defTabSz="932871">
              <a:defRPr/>
            </a:pPr>
            <a:endParaRPr lang="en-US" baseline="0" dirty="0"/>
          </a:p>
          <a:p>
            <a:pPr defTabSz="932871">
              <a:defRPr/>
            </a:pPr>
            <a:r>
              <a:rPr lang="en-US" b="1" baseline="0" dirty="0"/>
              <a:t>JENNY BILLINGS:   </a:t>
            </a:r>
            <a:r>
              <a:rPr lang="en-US" baseline="0" dirty="0"/>
              <a:t>reference to student experiences</a:t>
            </a:r>
            <a:endParaRPr lang="en-US" dirty="0"/>
          </a:p>
          <a:p>
            <a:pPr defTabSz="932871">
              <a:defRPr/>
            </a:pPr>
            <a:endParaRPr lang="en-US" dirty="0"/>
          </a:p>
          <a:p>
            <a:pPr defTabSz="932871">
              <a:defRPr/>
            </a:pP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11</a:t>
            </a:fld>
            <a:endParaRPr lang="en-US" dirty="0"/>
          </a:p>
        </p:txBody>
      </p:sp>
    </p:spTree>
    <p:extLst>
      <p:ext uri="{BB962C8B-B14F-4D97-AF65-F5344CB8AC3E}">
        <p14:creationId xmlns:p14="http://schemas.microsoft.com/office/powerpoint/2010/main" val="159968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a:t>Jenny</a:t>
            </a:r>
            <a:r>
              <a:rPr lang="en-US" b="1" baseline="0" dirty="0"/>
              <a:t> cites the “consequences of costs” data; adds story from her own experience.</a:t>
            </a:r>
          </a:p>
          <a:p>
            <a:pPr marL="174913" indent="-174913" defTabSz="932871">
              <a:buFont typeface="Arial" charset="0"/>
              <a:buChar char="•"/>
              <a:defRPr/>
            </a:pPr>
            <a:endParaRPr lang="en-US" dirty="0"/>
          </a:p>
          <a:p>
            <a:pPr marL="174913" indent="-174913" defTabSz="932871">
              <a:buFont typeface="Arial" charset="0"/>
              <a:buChar char="•"/>
              <a:defRPr/>
            </a:pPr>
            <a:r>
              <a:rPr lang="en-US" dirty="0"/>
              <a:t>High</a:t>
            </a:r>
            <a:r>
              <a:rPr lang="en-US" baseline="0" dirty="0"/>
              <a:t> costs</a:t>
            </a:r>
            <a:r>
              <a:rPr lang="en-US" dirty="0"/>
              <a:t> hinder access to education. Even when</a:t>
            </a:r>
            <a:r>
              <a:rPr lang="en-US" baseline="0" dirty="0"/>
              <a:t> </a:t>
            </a:r>
            <a:r>
              <a:rPr lang="en-US" dirty="0"/>
              <a:t>students do enroll in school</a:t>
            </a:r>
            <a:r>
              <a:rPr lang="en-US" baseline="0" dirty="0"/>
              <a:t>, m</a:t>
            </a:r>
            <a:r>
              <a:rPr lang="en-US" dirty="0"/>
              <a:t>any can’t afford their materials and because of that, they don’t purchase them.  </a:t>
            </a:r>
          </a:p>
          <a:p>
            <a:pPr marL="174913" indent="-174913" defTabSz="932871">
              <a:buFont typeface="Arial" charset="0"/>
              <a:buChar char="•"/>
              <a:defRPr/>
            </a:pPr>
            <a:r>
              <a:rPr lang="en-US" dirty="0"/>
              <a:t>Those students will undoubtedly start class at a disadvantage.</a:t>
            </a:r>
          </a:p>
          <a:p>
            <a:pPr marL="174913" indent="-174913" defTabSz="932871">
              <a:buFont typeface="Arial" charset="0"/>
              <a:buChar char="•"/>
              <a:defRPr/>
            </a:pPr>
            <a:r>
              <a:rPr lang="en-US" dirty="0"/>
              <a:t>According</a:t>
            </a:r>
            <a:r>
              <a:rPr lang="en-US" baseline="0" dirty="0"/>
              <a:t> to a 2016 study completed </a:t>
            </a:r>
            <a:r>
              <a:rPr lang="en-US" dirty="0"/>
              <a:t>by Florida Virtual Campus 20% of students have failed their courses because of an inability to afford the materials. </a:t>
            </a:r>
          </a:p>
          <a:p>
            <a:endParaRPr lang="en-US" dirty="0"/>
          </a:p>
          <a:p>
            <a:endParaRPr lang="en-US" dirty="0"/>
          </a:p>
          <a:p>
            <a:r>
              <a:rPr lang="en-US" b="1" dirty="0"/>
              <a:t>MICHAEL HANSEN: </a:t>
            </a:r>
            <a:r>
              <a:rPr lang="en-US" dirty="0"/>
              <a:t>At Cengage we are dedicated to solving the access and affordability</a:t>
            </a:r>
            <a:r>
              <a:rPr lang="en-US" baseline="0" dirty="0"/>
              <a:t> problem to usher more learners into postsecondary programs. We aim to build and nurture confident students and open a world of limitless opportunities to any willing learner. </a:t>
            </a: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12</a:t>
            </a:fld>
            <a:endParaRPr lang="en-US" dirty="0"/>
          </a:p>
        </p:txBody>
      </p:sp>
    </p:spTree>
    <p:extLst>
      <p:ext uri="{BB962C8B-B14F-4D97-AF65-F5344CB8AC3E}">
        <p14:creationId xmlns:p14="http://schemas.microsoft.com/office/powerpoint/2010/main" val="136836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CASEY:</a:t>
            </a:r>
            <a:r>
              <a:rPr lang="en-US" b="1" baseline="0" dirty="0"/>
              <a:t>  </a:t>
            </a:r>
            <a:r>
              <a:rPr lang="en-US" baseline="0" dirty="0"/>
              <a:t>Let’s take a minute to talk about the role of technology.  Whether you sat or slept through intro economic, you still know that some increment of technology is supposed to improve the product or service and also reduce the costs.  That simple assumption has not necessarily play out in higher </a:t>
            </a:r>
            <a:r>
              <a:rPr lang="en-US" baseline="0" dirty="0" err="1"/>
              <a:t>ed</a:t>
            </a:r>
            <a:r>
              <a:rPr lang="en-US" baseline="0" dirty="0"/>
              <a:t>: we can do more, in so many more ways, but costs have not come down.</a:t>
            </a:r>
          </a:p>
          <a:p>
            <a:endParaRPr lang="en-US" baseline="0" dirty="0"/>
          </a:p>
          <a:p>
            <a:r>
              <a:rPr lang="en-US" b="1" baseline="0" dirty="0"/>
              <a:t>Comments from Jenny and then Michael</a:t>
            </a:r>
          </a:p>
          <a:p>
            <a:endParaRPr lang="en-US" baseline="0" dirty="0"/>
          </a:p>
        </p:txBody>
      </p:sp>
      <p:sp>
        <p:nvSpPr>
          <p:cNvPr id="4" name="Slide Number Placeholder 3"/>
          <p:cNvSpPr>
            <a:spLocks noGrp="1"/>
          </p:cNvSpPr>
          <p:nvPr>
            <p:ph type="sldNum" sz="quarter" idx="10"/>
          </p:nvPr>
        </p:nvSpPr>
        <p:spPr/>
        <p:txBody>
          <a:bodyPr/>
          <a:lstStyle/>
          <a:p>
            <a:fld id="{4D761F7D-BF34-3748-A400-A0EEF4357C64}" type="slidenum">
              <a:rPr lang="en-US" smtClean="0"/>
              <a:t>13</a:t>
            </a:fld>
            <a:endParaRPr lang="en-US" dirty="0"/>
          </a:p>
        </p:txBody>
      </p:sp>
    </p:spTree>
    <p:extLst>
      <p:ext uri="{BB962C8B-B14F-4D97-AF65-F5344CB8AC3E}">
        <p14:creationId xmlns:p14="http://schemas.microsoft.com/office/powerpoint/2010/main" val="31595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charset="0"/>
              <a:buChar char="•"/>
              <a:defRPr/>
            </a:pPr>
            <a:r>
              <a:rPr lang="en-US" dirty="0"/>
              <a:t>High</a:t>
            </a:r>
            <a:r>
              <a:rPr lang="en-US" baseline="0" dirty="0"/>
              <a:t> costs</a:t>
            </a:r>
            <a:r>
              <a:rPr lang="en-US" dirty="0"/>
              <a:t> hinder access to education. Even when</a:t>
            </a:r>
            <a:r>
              <a:rPr lang="en-US" baseline="0" dirty="0"/>
              <a:t> </a:t>
            </a:r>
            <a:r>
              <a:rPr lang="en-US" dirty="0"/>
              <a:t>students do enroll in school</a:t>
            </a:r>
            <a:r>
              <a:rPr lang="en-US" baseline="0" dirty="0"/>
              <a:t>, m</a:t>
            </a:r>
            <a:r>
              <a:rPr lang="en-US" dirty="0"/>
              <a:t>any can’t afford their materials and because of that, they don’t purchase them.  </a:t>
            </a:r>
          </a:p>
          <a:p>
            <a:pPr marL="174913" indent="-174913" defTabSz="932871">
              <a:buFont typeface="Arial" charset="0"/>
              <a:buChar char="•"/>
              <a:defRPr/>
            </a:pPr>
            <a:r>
              <a:rPr lang="en-US" dirty="0"/>
              <a:t>Those students will undoubtedly start class at a disadvantage.</a:t>
            </a:r>
          </a:p>
          <a:p>
            <a:pPr marL="174913" indent="-174913" defTabSz="932871">
              <a:buFont typeface="Arial" charset="0"/>
              <a:buChar char="•"/>
              <a:defRPr/>
            </a:pPr>
            <a:r>
              <a:rPr lang="en-US" dirty="0"/>
              <a:t>According</a:t>
            </a:r>
            <a:r>
              <a:rPr lang="en-US" baseline="0" dirty="0"/>
              <a:t> to a 2016 study completed </a:t>
            </a:r>
            <a:r>
              <a:rPr lang="en-US" dirty="0"/>
              <a:t>by Florida Virtual Campus 20% of students have failed their courses because of an inability to afford the materials. </a:t>
            </a:r>
          </a:p>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14</a:t>
            </a:fld>
            <a:endParaRPr lang="en-US" dirty="0"/>
          </a:p>
        </p:txBody>
      </p:sp>
    </p:spTree>
    <p:extLst>
      <p:ext uri="{BB962C8B-B14F-4D97-AF65-F5344CB8AC3E}">
        <p14:creationId xmlns:p14="http://schemas.microsoft.com/office/powerpoint/2010/main" val="6229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JENNY BILLINGS:  </a:t>
            </a:r>
            <a:r>
              <a:rPr lang="en-US" dirty="0"/>
              <a:t>Wave the magic</a:t>
            </a:r>
            <a:r>
              <a:rPr lang="en-US" baseline="0" dirty="0"/>
              <a:t> wand, Jenny:  Three wishes for strategies to solve address the access problem for students?</a:t>
            </a:r>
            <a:endParaRPr lang="en-US" dirty="0"/>
          </a:p>
          <a:p>
            <a:endParaRPr lang="en-US" baseline="0" dirty="0"/>
          </a:p>
        </p:txBody>
      </p:sp>
      <p:sp>
        <p:nvSpPr>
          <p:cNvPr id="4" name="Slide Number Placeholder 3"/>
          <p:cNvSpPr>
            <a:spLocks noGrp="1"/>
          </p:cNvSpPr>
          <p:nvPr>
            <p:ph type="sldNum" sz="quarter" idx="10"/>
          </p:nvPr>
        </p:nvSpPr>
        <p:spPr/>
        <p:txBody>
          <a:bodyPr/>
          <a:lstStyle/>
          <a:p>
            <a:fld id="{4D761F7D-BF34-3748-A400-A0EEF4357C64}" type="slidenum">
              <a:rPr lang="en-US" smtClean="0"/>
              <a:t>15</a:t>
            </a:fld>
            <a:endParaRPr lang="en-US" dirty="0"/>
          </a:p>
        </p:txBody>
      </p:sp>
    </p:spTree>
    <p:extLst>
      <p:ext uri="{BB962C8B-B14F-4D97-AF65-F5344CB8AC3E}">
        <p14:creationId xmlns:p14="http://schemas.microsoft.com/office/powerpoint/2010/main" val="145567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MICHAEL:  </a:t>
            </a:r>
            <a:r>
              <a:rPr lang="en-US" b="0" dirty="0"/>
              <a:t>makes transition to Cengage solution.   </a:t>
            </a:r>
          </a:p>
          <a:p>
            <a:endParaRPr lang="en-US" dirty="0"/>
          </a:p>
          <a:p>
            <a:r>
              <a:rPr lang="en-US" dirty="0"/>
              <a:t>At Cengage we are dedicated to solving the access and affordability</a:t>
            </a:r>
            <a:r>
              <a:rPr lang="en-US" baseline="0" dirty="0"/>
              <a:t> problem to usher more learners into postsecondary programs. We aim to build and nurture confident students and open a world of limitless opportunities to any willing learner. </a:t>
            </a: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16</a:t>
            </a:fld>
            <a:endParaRPr lang="en-US" dirty="0"/>
          </a:p>
        </p:txBody>
      </p:sp>
    </p:spTree>
    <p:extLst>
      <p:ext uri="{BB962C8B-B14F-4D97-AF65-F5344CB8AC3E}">
        <p14:creationId xmlns:p14="http://schemas.microsoft.com/office/powerpoint/2010/main" val="197460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a:t>MICHAEL HANSEN:  </a:t>
            </a:r>
            <a:r>
              <a:rPr lang="en-US" dirty="0"/>
              <a:t>To do this, we’re launching Cengage Unlimited.  Available in August 2018, Cengage Unlimited is a first-of-its-kind digital subscription that gives students complete on-demand access to ALL the digital resources Cengage has to offer</a:t>
            </a:r>
            <a:r>
              <a:rPr lang="en-US" baseline="0" dirty="0"/>
              <a:t> </a:t>
            </a:r>
            <a:r>
              <a:rPr lang="en-US" dirty="0"/>
              <a:t>for $119.99 per semester or 179.99 a year. </a:t>
            </a:r>
          </a:p>
          <a:p>
            <a:pPr defTabSz="932871">
              <a:defRPr/>
            </a:pPr>
            <a:endParaRPr lang="en-US" dirty="0"/>
          </a:p>
          <a:p>
            <a:pPr defTabSz="932871">
              <a:defRPr/>
            </a:pPr>
            <a:r>
              <a:rPr lang="en-US" dirty="0"/>
              <a:t>For</a:t>
            </a:r>
            <a:r>
              <a:rPr lang="en-US" baseline="0" dirty="0"/>
              <a:t> comparison purposes, as this audience knows too well, many new textbooks, from both Cengage and other providers, cost $125-200 or more.  With CENGAGE UNLIMITED, we are offering a rich catalog of primary and supplement course resources to students and faculty.</a:t>
            </a:r>
            <a:endParaRPr lang="en-US" dirty="0"/>
          </a:p>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17</a:t>
            </a:fld>
            <a:endParaRPr lang="en-US" dirty="0"/>
          </a:p>
        </p:txBody>
      </p:sp>
    </p:spTree>
    <p:extLst>
      <p:ext uri="{BB962C8B-B14F-4D97-AF65-F5344CB8AC3E}">
        <p14:creationId xmlns:p14="http://schemas.microsoft.com/office/powerpoint/2010/main" val="204291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a:t>MICHAEL HANSEN</a:t>
            </a:r>
            <a:r>
              <a:rPr lang="en-US" dirty="0"/>
              <a:t>:  Cengage Unlimited gives students unprecedented access to high-quality materials and instructors can offer students an affordable solution.   We are excited we’re offering students this breadth and quality of content to help them meet their goals while keeping costs down. </a:t>
            </a:r>
          </a:p>
          <a:p>
            <a:pPr defTabSz="932871">
              <a:defRPr/>
            </a:pPr>
            <a:endParaRPr lang="en-US" dirty="0"/>
          </a:p>
          <a:p>
            <a:pPr defTabSz="932871">
              <a:defRPr/>
            </a:pP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18</a:t>
            </a:fld>
            <a:endParaRPr lang="en-US" dirty="0"/>
          </a:p>
        </p:txBody>
      </p:sp>
    </p:spTree>
    <p:extLst>
      <p:ext uri="{BB962C8B-B14F-4D97-AF65-F5344CB8AC3E}">
        <p14:creationId xmlns:p14="http://schemas.microsoft.com/office/powerpoint/2010/main" val="156979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a:t>MICHAEL HANSEN</a:t>
            </a:r>
            <a:r>
              <a:rPr lang="en-US" dirty="0"/>
              <a:t>:  Cengage Unlimited gives students unprecedented access to high-quality materials and instructors can offer students an affordable solution.   We are excited we’re offering students this breadth and quality of content to help them meet their goals while keeping costs down. </a:t>
            </a:r>
          </a:p>
          <a:p>
            <a:pPr defTabSz="932871">
              <a:defRPr/>
            </a:pPr>
            <a:endParaRPr lang="en-US" dirty="0"/>
          </a:p>
          <a:p>
            <a:pPr defTabSz="932871">
              <a:defRPr/>
            </a:pPr>
            <a:r>
              <a:rPr lang="en-US" b="1" dirty="0"/>
              <a:t>JENNY BILLINGS:   </a:t>
            </a:r>
            <a:r>
              <a:rPr lang="en-US" dirty="0"/>
              <a:t>Impact and benefit for students and faculty</a:t>
            </a:r>
          </a:p>
        </p:txBody>
      </p:sp>
      <p:sp>
        <p:nvSpPr>
          <p:cNvPr id="4" name="Slide Number Placeholder 3"/>
          <p:cNvSpPr>
            <a:spLocks noGrp="1"/>
          </p:cNvSpPr>
          <p:nvPr>
            <p:ph type="sldNum" sz="quarter" idx="10"/>
          </p:nvPr>
        </p:nvSpPr>
        <p:spPr/>
        <p:txBody>
          <a:bodyPr/>
          <a:lstStyle/>
          <a:p>
            <a:fld id="{4D761F7D-BF34-3748-A400-A0EEF4357C64}" type="slidenum">
              <a:rPr lang="en-US" smtClean="0"/>
              <a:t>19</a:t>
            </a:fld>
            <a:endParaRPr lang="en-US" dirty="0"/>
          </a:p>
        </p:txBody>
      </p:sp>
    </p:spTree>
    <p:extLst>
      <p:ext uri="{BB962C8B-B14F-4D97-AF65-F5344CB8AC3E}">
        <p14:creationId xmlns:p14="http://schemas.microsoft.com/office/powerpoint/2010/main" val="248662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2</a:t>
            </a:fld>
            <a:endParaRPr lang="en-US" dirty="0"/>
          </a:p>
        </p:txBody>
      </p:sp>
    </p:spTree>
    <p:extLst>
      <p:ext uri="{BB962C8B-B14F-4D97-AF65-F5344CB8AC3E}">
        <p14:creationId xmlns:p14="http://schemas.microsoft.com/office/powerpoint/2010/main" val="37940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a:p>
            <a:pPr defTabSz="932871">
              <a:defRPr/>
            </a:pPr>
            <a:r>
              <a:rPr lang="en-US" b="1" dirty="0"/>
              <a:t>JENNY BILLINGS:   </a:t>
            </a:r>
            <a:r>
              <a:rPr lang="en-US" dirty="0"/>
              <a:t>Opportunity for Jenny to discuss early experience with Cengage strategy</a:t>
            </a:r>
          </a:p>
        </p:txBody>
      </p:sp>
      <p:sp>
        <p:nvSpPr>
          <p:cNvPr id="4" name="Slide Number Placeholder 3"/>
          <p:cNvSpPr>
            <a:spLocks noGrp="1"/>
          </p:cNvSpPr>
          <p:nvPr>
            <p:ph type="sldNum" sz="quarter" idx="10"/>
          </p:nvPr>
        </p:nvSpPr>
        <p:spPr/>
        <p:txBody>
          <a:bodyPr/>
          <a:lstStyle/>
          <a:p>
            <a:fld id="{4D761F7D-BF34-3748-A400-A0EEF4357C64}" type="slidenum">
              <a:rPr lang="en-US" smtClean="0"/>
              <a:t>20</a:t>
            </a:fld>
            <a:endParaRPr lang="en-US" dirty="0"/>
          </a:p>
        </p:txBody>
      </p:sp>
    </p:spTree>
    <p:extLst>
      <p:ext uri="{BB962C8B-B14F-4D97-AF65-F5344CB8AC3E}">
        <p14:creationId xmlns:p14="http://schemas.microsoft.com/office/powerpoint/2010/main" val="73340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21</a:t>
            </a:fld>
            <a:endParaRPr lang="en-US" dirty="0"/>
          </a:p>
        </p:txBody>
      </p:sp>
    </p:spTree>
    <p:extLst>
      <p:ext uri="{BB962C8B-B14F-4D97-AF65-F5344CB8AC3E}">
        <p14:creationId xmlns:p14="http://schemas.microsoft.com/office/powerpoint/2010/main" val="2574037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22</a:t>
            </a:fld>
            <a:endParaRPr lang="en-US" dirty="0"/>
          </a:p>
        </p:txBody>
      </p:sp>
    </p:spTree>
    <p:extLst>
      <p:ext uri="{BB962C8B-B14F-4D97-AF65-F5344CB8AC3E}">
        <p14:creationId xmlns:p14="http://schemas.microsoft.com/office/powerpoint/2010/main" val="450938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23</a:t>
            </a:fld>
            <a:endParaRPr lang="en-US" dirty="0"/>
          </a:p>
        </p:txBody>
      </p:sp>
    </p:spTree>
    <p:extLst>
      <p:ext uri="{BB962C8B-B14F-4D97-AF65-F5344CB8AC3E}">
        <p14:creationId xmlns:p14="http://schemas.microsoft.com/office/powerpoint/2010/main" val="40175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3</a:t>
            </a:fld>
            <a:endParaRPr lang="en-US" dirty="0"/>
          </a:p>
        </p:txBody>
      </p:sp>
    </p:spTree>
    <p:extLst>
      <p:ext uri="{BB962C8B-B14F-4D97-AF65-F5344CB8AC3E}">
        <p14:creationId xmlns:p14="http://schemas.microsoft.com/office/powerpoint/2010/main" val="20088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4</a:t>
            </a:fld>
            <a:endParaRPr lang="en-US" dirty="0"/>
          </a:p>
        </p:txBody>
      </p:sp>
    </p:spTree>
    <p:extLst>
      <p:ext uri="{BB962C8B-B14F-4D97-AF65-F5344CB8AC3E}">
        <p14:creationId xmlns:p14="http://schemas.microsoft.com/office/powerpoint/2010/main" val="169481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5</a:t>
            </a:fld>
            <a:endParaRPr lang="en-US" dirty="0"/>
          </a:p>
        </p:txBody>
      </p:sp>
    </p:spTree>
    <p:extLst>
      <p:ext uri="{BB962C8B-B14F-4D97-AF65-F5344CB8AC3E}">
        <p14:creationId xmlns:p14="http://schemas.microsoft.com/office/powerpoint/2010/main" val="107036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Begin with Cong. Miller </a:t>
            </a:r>
            <a:r>
              <a:rPr lang="en-US" dirty="0"/>
              <a:t>to provide</a:t>
            </a:r>
            <a:r>
              <a:rPr lang="en-US" baseline="0" dirty="0"/>
              <a:t> context about pubic policy: emphasis on access and financial aid by feds and state to address the cost of attendance.</a:t>
            </a:r>
          </a:p>
          <a:p>
            <a:endParaRPr lang="en-US" baseline="0" dirty="0"/>
          </a:p>
          <a:p>
            <a:pPr defTabSz="932871">
              <a:defRPr/>
            </a:pPr>
            <a:r>
              <a:rPr lang="en-US" b="1" baseline="0" dirty="0"/>
              <a:t>Question to Jenny Billings: </a:t>
            </a:r>
            <a:r>
              <a:rPr lang="en-US" baseline="0" dirty="0"/>
              <a:t>campus perspectives on access – not just getting in but student success, challenges to continuing enrollment.</a:t>
            </a:r>
            <a:endParaRPr lang="en-US" dirty="0"/>
          </a:p>
          <a:p>
            <a:endParaRPr lang="en-US" baseline="0" dirty="0"/>
          </a:p>
          <a:p>
            <a:r>
              <a:rPr lang="en-US" b="1" baseline="0" dirty="0"/>
              <a:t>Question to Michael Hansen </a:t>
            </a:r>
            <a:r>
              <a:rPr lang="en-US" baseline="0" dirty="0"/>
              <a:t>about the expansion in the concept of access to student success and what this means for publishers, a/k/a today as “content and curricular resource providers.”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D761F7D-BF34-3748-A400-A0EEF4357C64}" type="slidenum">
              <a:rPr lang="en-US" smtClean="0"/>
              <a:t>6</a:t>
            </a:fld>
            <a:endParaRPr lang="en-US" dirty="0"/>
          </a:p>
        </p:txBody>
      </p:sp>
    </p:spTree>
    <p:extLst>
      <p:ext uri="{BB962C8B-B14F-4D97-AF65-F5344CB8AC3E}">
        <p14:creationId xmlns:p14="http://schemas.microsoft.com/office/powerpoint/2010/main" val="366233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BEGIN WITH CONG MILLER:  </a:t>
            </a:r>
            <a:r>
              <a:rPr lang="en-US" dirty="0"/>
              <a:t>historical role of education and higher ed</a:t>
            </a:r>
            <a:r>
              <a:rPr lang="en-US" baseline="0" dirty="0"/>
              <a:t>.  Individual and societal benefits.   1947 Truman Report: Higher Education for American Democracy.  While a college education has clear financial benefits, it also yields significant civic benefits: citizens more engaged, more likely to stay informed and vote, etc.</a:t>
            </a:r>
          </a:p>
          <a:p>
            <a:endParaRPr lang="en-US" baseline="0" dirty="0"/>
          </a:p>
          <a:p>
            <a:pPr defTabSz="932871">
              <a:defRPr/>
            </a:pPr>
            <a:r>
              <a:rPr lang="en-US" b="1" baseline="0" dirty="0"/>
              <a:t>Jenny Billings: </a:t>
            </a:r>
            <a:r>
              <a:rPr lang="en-US" baseline="0" dirty="0"/>
              <a:t>campus perspectives on access – not just getting in but student success, challenges to continuing enrollment.</a:t>
            </a:r>
            <a:endParaRPr lang="en-US" dirty="0"/>
          </a:p>
          <a:p>
            <a:endParaRPr lang="en-US" baseline="0" dirty="0"/>
          </a:p>
          <a:p>
            <a:r>
              <a:rPr lang="en-US" b="1" baseline="0" dirty="0"/>
              <a:t>Michael Hansen: </a:t>
            </a:r>
            <a:r>
              <a:rPr lang="en-US" b="0" baseline="0" dirty="0"/>
              <a:t>what does the expansive transition from access </a:t>
            </a:r>
            <a:r>
              <a:rPr lang="en-US" baseline="0" dirty="0"/>
              <a:t>to student success means for publishers, a/k/a today as “content and curricular resource providers.”</a:t>
            </a:r>
          </a:p>
        </p:txBody>
      </p:sp>
      <p:sp>
        <p:nvSpPr>
          <p:cNvPr id="4" name="Slide Number Placeholder 3"/>
          <p:cNvSpPr>
            <a:spLocks noGrp="1"/>
          </p:cNvSpPr>
          <p:nvPr>
            <p:ph type="sldNum" sz="quarter" idx="10"/>
          </p:nvPr>
        </p:nvSpPr>
        <p:spPr/>
        <p:txBody>
          <a:bodyPr/>
          <a:lstStyle/>
          <a:p>
            <a:fld id="{4D761F7D-BF34-3748-A400-A0EEF4357C64}" type="slidenum">
              <a:rPr lang="en-US" smtClean="0"/>
              <a:t>7</a:t>
            </a:fld>
            <a:endParaRPr lang="en-US" dirty="0"/>
          </a:p>
        </p:txBody>
      </p:sp>
    </p:spTree>
    <p:extLst>
      <p:ext uri="{BB962C8B-B14F-4D97-AF65-F5344CB8AC3E}">
        <p14:creationId xmlns:p14="http://schemas.microsoft.com/office/powerpoint/2010/main" val="173030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Casey: </a:t>
            </a:r>
            <a:r>
              <a:rPr lang="en-US" dirty="0"/>
              <a:t>Let’s look</a:t>
            </a:r>
            <a:r>
              <a:rPr lang="en-US" baseline="0" dirty="0"/>
              <a:t> (</a:t>
            </a:r>
            <a:r>
              <a:rPr lang="en-US" dirty="0"/>
              <a:t>quickly)</a:t>
            </a:r>
            <a:r>
              <a:rPr lang="en-US" baseline="0" dirty="0"/>
              <a:t> </a:t>
            </a:r>
            <a:r>
              <a:rPr lang="en-US" dirty="0"/>
              <a:t>at some data about the  financial impact of college</a:t>
            </a:r>
          </a:p>
          <a:p>
            <a:pPr marL="174913" indent="-174913">
              <a:buFont typeface="Arial" charset="0"/>
              <a:buChar char="•"/>
            </a:pPr>
            <a:r>
              <a:rPr lang="en-US" baseline="0" dirty="0"/>
              <a:t>A learner’s earning power increases significantly after graduating—as the graph shows postsecondary degrees clearly correlate with income. </a:t>
            </a:r>
          </a:p>
          <a:p>
            <a:r>
              <a:rPr lang="en-US" baseline="0" dirty="0"/>
              <a:t>[pause to let audience digest slide]</a:t>
            </a: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8</a:t>
            </a:fld>
            <a:endParaRPr lang="en-US" dirty="0"/>
          </a:p>
        </p:txBody>
      </p:sp>
    </p:spTree>
    <p:extLst>
      <p:ext uri="{BB962C8B-B14F-4D97-AF65-F5344CB8AC3E}">
        <p14:creationId xmlns:p14="http://schemas.microsoft.com/office/powerpoint/2010/main" val="156168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charset="0"/>
              <a:buChar char="•"/>
            </a:pPr>
            <a:r>
              <a:rPr lang="en-US" dirty="0"/>
              <a:t>But, it’s not</a:t>
            </a:r>
            <a:r>
              <a:rPr lang="en-US" baseline="0" dirty="0"/>
              <a:t> all about cash money. </a:t>
            </a:r>
          </a:p>
          <a:p>
            <a:pPr marL="174913" indent="-174913">
              <a:buFont typeface="Arial" charset="0"/>
              <a:buChar char="•"/>
            </a:pPr>
            <a:r>
              <a:rPr lang="en-US" baseline="0" dirty="0"/>
              <a:t>A wonderful study by the Lumina Foundation revealed that college graduates are simply happier and healthier than those who have not completed a postsecondary program. </a:t>
            </a:r>
            <a:endParaRPr lang="en-US" dirty="0"/>
          </a:p>
        </p:txBody>
      </p:sp>
      <p:sp>
        <p:nvSpPr>
          <p:cNvPr id="4" name="Slide Number Placeholder 3"/>
          <p:cNvSpPr>
            <a:spLocks noGrp="1"/>
          </p:cNvSpPr>
          <p:nvPr>
            <p:ph type="sldNum" sz="quarter" idx="10"/>
          </p:nvPr>
        </p:nvSpPr>
        <p:spPr/>
        <p:txBody>
          <a:bodyPr/>
          <a:lstStyle/>
          <a:p>
            <a:fld id="{4D761F7D-BF34-3748-A400-A0EEF4357C64}" type="slidenum">
              <a:rPr lang="en-US" smtClean="0"/>
              <a:t>9</a:t>
            </a:fld>
            <a:endParaRPr lang="en-US" dirty="0"/>
          </a:p>
        </p:txBody>
      </p:sp>
    </p:spTree>
    <p:extLst>
      <p:ext uri="{BB962C8B-B14F-4D97-AF65-F5344CB8AC3E}">
        <p14:creationId xmlns:p14="http://schemas.microsoft.com/office/powerpoint/2010/main" val="219120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Divider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89" y="1153"/>
            <a:ext cx="12237720" cy="6862763"/>
          </a:xfrm>
          <a:prstGeom prst="rect">
            <a:avLst/>
          </a:prstGeom>
        </p:spPr>
      </p:pic>
    </p:spTree>
    <p:extLst>
      <p:ext uri="{BB962C8B-B14F-4D97-AF65-F5344CB8AC3E}">
        <p14:creationId xmlns:p14="http://schemas.microsoft.com/office/powerpoint/2010/main" val="103506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5366" y="5439895"/>
            <a:ext cx="12248732" cy="141810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62005" y="225745"/>
            <a:ext cx="1398555" cy="316515"/>
          </a:xfrm>
          <a:prstGeom prst="rect">
            <a:avLst/>
          </a:prstGeom>
        </p:spPr>
      </p:pic>
      <p:sp>
        <p:nvSpPr>
          <p:cNvPr id="7" name="Slide Number Placeholder 3"/>
          <p:cNvSpPr>
            <a:spLocks noGrp="1"/>
          </p:cNvSpPr>
          <p:nvPr>
            <p:ph type="sldNum" sz="quarter" idx="12"/>
          </p:nvPr>
        </p:nvSpPr>
        <p:spPr>
          <a:xfrm>
            <a:off x="9070975" y="6327775"/>
            <a:ext cx="2743200" cy="365125"/>
          </a:xfrm>
        </p:spPr>
        <p:txBody>
          <a:bodyPr/>
          <a:lstStyle>
            <a:lvl1pPr>
              <a:defRPr>
                <a:solidFill>
                  <a:schemeClr val="bg1"/>
                </a:solidFill>
              </a:defRPr>
            </a:lvl1pPr>
          </a:lstStyle>
          <a:p>
            <a:fld id="{B0FAAE45-A79E-4541-9F85-6F09D633C756}" type="slidenum">
              <a:rPr lang="en-US" smtClean="0"/>
              <a:pPr/>
              <a:t>‹#›</a:t>
            </a:fld>
            <a:endParaRPr lang="en-US" dirty="0"/>
          </a:p>
        </p:txBody>
      </p:sp>
      <p:sp>
        <p:nvSpPr>
          <p:cNvPr id="4" name="Text Placeholder 3"/>
          <p:cNvSpPr>
            <a:spLocks noGrp="1"/>
          </p:cNvSpPr>
          <p:nvPr>
            <p:ph type="body" sz="quarter" idx="15"/>
          </p:nvPr>
        </p:nvSpPr>
        <p:spPr>
          <a:xfrm>
            <a:off x="338450" y="1696143"/>
            <a:ext cx="5562288" cy="4141787"/>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6"/>
          </p:nvPr>
        </p:nvSpPr>
        <p:spPr>
          <a:xfrm>
            <a:off x="6284471" y="1696143"/>
            <a:ext cx="5529703" cy="4141787"/>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3" hasCustomPrompt="1"/>
          </p:nvPr>
        </p:nvSpPr>
        <p:spPr>
          <a:xfrm>
            <a:off x="338451" y="334270"/>
            <a:ext cx="11475724" cy="1080018"/>
          </a:xfrm>
        </p:spPr>
        <p:txBody>
          <a:bodyPr>
            <a:noAutofit/>
          </a:bodyPr>
          <a:lstStyle>
            <a:lvl1pPr marL="0" indent="0">
              <a:buNone/>
              <a:defRPr sz="6600" baseline="0">
                <a:solidFill>
                  <a:srgbClr val="006298"/>
                </a:solidFill>
                <a:latin typeface="Summer Font" charset="0"/>
                <a:ea typeface="Summer Font" charset="0"/>
                <a:cs typeface="Summer Font"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EDIT TITLE HERE</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8451" y="6248708"/>
            <a:ext cx="3934153" cy="408567"/>
          </a:xfrm>
          <a:prstGeom prst="rect">
            <a:avLst/>
          </a:prstGeom>
        </p:spPr>
      </p:pic>
    </p:spTree>
    <p:extLst>
      <p:ext uri="{BB962C8B-B14F-4D97-AF65-F5344CB8AC3E}">
        <p14:creationId xmlns:p14="http://schemas.microsoft.com/office/powerpoint/2010/main" val="1112200975"/>
      </p:ext>
    </p:extLst>
  </p:cSld>
  <p:clrMapOvr>
    <a:masterClrMapping/>
  </p:clrMapOvr>
  <p:extLst mod="1">
    <p:ext uri="{DCECCB84-F9BA-43D5-87BE-67443E8EF086}">
      <p15:sldGuideLst xmlns:p15="http://schemas.microsoft.com/office/powerpoint/2012/main">
        <p15:guide id="1" orient="horz" pos="936">
          <p15:clr>
            <a:srgbClr val="FBAE40"/>
          </p15:clr>
        </p15:guide>
        <p15:guide id="2" pos="528">
          <p15:clr>
            <a:srgbClr val="FBAE40"/>
          </p15:clr>
        </p15:guide>
        <p15:guide id="3" orient="horz" pos="312">
          <p15:clr>
            <a:srgbClr val="FBAE40"/>
          </p15:clr>
        </p15:guide>
        <p15:guide id="4" orient="horz" pos="17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5366" y="5439895"/>
            <a:ext cx="12248732" cy="141810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86952" y="225745"/>
            <a:ext cx="336367" cy="336367"/>
          </a:xfrm>
          <a:prstGeom prst="rect">
            <a:avLst/>
          </a:prstGeom>
        </p:spPr>
      </p:pic>
      <p:sp>
        <p:nvSpPr>
          <p:cNvPr id="15" name="Title 1"/>
          <p:cNvSpPr txBox="1">
            <a:spLocks/>
          </p:cNvSpPr>
          <p:nvPr userDrawn="1"/>
        </p:nvSpPr>
        <p:spPr>
          <a:xfrm>
            <a:off x="1524000" y="2537643"/>
            <a:ext cx="9144000" cy="1532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Open Sans" charset="0"/>
                <a:ea typeface="Open Sans" charset="0"/>
                <a:cs typeface="Open Sans" charset="0"/>
              </a:rPr>
              <a:t>Date 2016</a:t>
            </a:r>
          </a:p>
        </p:txBody>
      </p:sp>
      <p:sp>
        <p:nvSpPr>
          <p:cNvPr id="4" name="Slide Number Placeholder 3"/>
          <p:cNvSpPr>
            <a:spLocks noGrp="1"/>
          </p:cNvSpPr>
          <p:nvPr>
            <p:ph type="sldNum" sz="quarter" idx="12"/>
          </p:nvPr>
        </p:nvSpPr>
        <p:spPr>
          <a:xfrm>
            <a:off x="9070975" y="6327775"/>
            <a:ext cx="2743200" cy="365125"/>
          </a:xfrm>
        </p:spPr>
        <p:txBody>
          <a:bodyPr/>
          <a:lstStyle>
            <a:lvl1pPr>
              <a:defRPr>
                <a:solidFill>
                  <a:schemeClr val="bg1"/>
                </a:solidFill>
              </a:defRPr>
            </a:lvl1pPr>
          </a:lstStyle>
          <a:p>
            <a:fld id="{B0FAAE45-A79E-4541-9F85-6F09D633C756}" type="slidenum">
              <a:rPr lang="en-US" smtClean="0"/>
              <a:pPr/>
              <a:t>‹#›</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8451" y="6248708"/>
            <a:ext cx="3934153" cy="408567"/>
          </a:xfrm>
          <a:prstGeom prst="rect">
            <a:avLst/>
          </a:prstGeom>
        </p:spPr>
      </p:pic>
    </p:spTree>
    <p:extLst>
      <p:ext uri="{BB962C8B-B14F-4D97-AF65-F5344CB8AC3E}">
        <p14:creationId xmlns:p14="http://schemas.microsoft.com/office/powerpoint/2010/main" val="81235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3"/>
          <p:cNvSpPr>
            <a:spLocks noGrp="1"/>
          </p:cNvSpPr>
          <p:nvPr>
            <p:ph type="sldNum" sz="quarter" idx="12"/>
          </p:nvPr>
        </p:nvSpPr>
        <p:spPr>
          <a:xfrm>
            <a:off x="9070975" y="6327775"/>
            <a:ext cx="2743200" cy="365125"/>
          </a:xfrm>
        </p:spPr>
        <p:txBody>
          <a:bodyPr/>
          <a:lstStyle/>
          <a:p>
            <a:fld id="{B0FAAE45-A79E-4541-9F85-6F09D633C756}" type="slidenum">
              <a:rPr lang="en-US" smtClean="0"/>
              <a:t>‹#›</a:t>
            </a:fld>
            <a:endParaRPr lang="en-US" dirty="0"/>
          </a:p>
        </p:txBody>
      </p:sp>
      <p:sp>
        <p:nvSpPr>
          <p:cNvPr id="5" name="Text Placeholder 5"/>
          <p:cNvSpPr>
            <a:spLocks noGrp="1"/>
          </p:cNvSpPr>
          <p:nvPr>
            <p:ph type="body" sz="quarter" idx="13" hasCustomPrompt="1"/>
          </p:nvPr>
        </p:nvSpPr>
        <p:spPr>
          <a:xfrm>
            <a:off x="743576" y="413952"/>
            <a:ext cx="10711543" cy="906848"/>
          </a:xfrm>
        </p:spPr>
        <p:txBody>
          <a:bodyPr>
            <a:noAutofit/>
          </a:bodyPr>
          <a:lstStyle>
            <a:lvl1pPr marL="0" indent="0">
              <a:buNone/>
              <a:defRPr sz="3000" b="0" i="0" baseline="0">
                <a:solidFill>
                  <a:srgbClr val="006298"/>
                </a:solidFill>
                <a:latin typeface="Open Sans" charset="0"/>
                <a:ea typeface="Open Sans" charset="0"/>
                <a:cs typeface="Open Sans"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edit title here</a:t>
            </a:r>
          </a:p>
        </p:txBody>
      </p:sp>
    </p:spTree>
    <p:extLst>
      <p:ext uri="{BB962C8B-B14F-4D97-AF65-F5344CB8AC3E}">
        <p14:creationId xmlns:p14="http://schemas.microsoft.com/office/powerpoint/2010/main" val="146853544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5068"/>
          </a:xfrm>
          <a:prstGeom prst="rect">
            <a:avLst/>
          </a:prstGeom>
        </p:spPr>
      </p:pic>
      <p:sp>
        <p:nvSpPr>
          <p:cNvPr id="12" name="Slide Number Placeholder 3"/>
          <p:cNvSpPr>
            <a:spLocks noGrp="1"/>
          </p:cNvSpPr>
          <p:nvPr>
            <p:ph type="sldNum" sz="quarter" idx="12"/>
          </p:nvPr>
        </p:nvSpPr>
        <p:spPr>
          <a:xfrm>
            <a:off x="9070975" y="6327775"/>
            <a:ext cx="2743200" cy="365125"/>
          </a:xfrm>
        </p:spPr>
        <p:txBody>
          <a:bodyPr/>
          <a:lstStyle>
            <a:lvl1pPr>
              <a:defRPr>
                <a:solidFill>
                  <a:schemeClr val="bg1"/>
                </a:solidFill>
              </a:defRPr>
            </a:lvl1pPr>
          </a:lstStyle>
          <a:p>
            <a:fld id="{B0FAAE45-A79E-4541-9F85-6F09D633C756}" type="slidenum">
              <a:rPr lang="en-US" smtClean="0"/>
              <a:pPr/>
              <a:t>‹#›</a:t>
            </a:fld>
            <a:endParaRPr lang="en-US" dirty="0"/>
          </a:p>
        </p:txBody>
      </p:sp>
      <p:sp>
        <p:nvSpPr>
          <p:cNvPr id="14" name="Text Placeholder 7"/>
          <p:cNvSpPr>
            <a:spLocks noGrp="1"/>
          </p:cNvSpPr>
          <p:nvPr>
            <p:ph type="body" sz="quarter" idx="14" hasCustomPrompt="1"/>
          </p:nvPr>
        </p:nvSpPr>
        <p:spPr>
          <a:xfrm>
            <a:off x="763849" y="2468778"/>
            <a:ext cx="10737589" cy="914400"/>
          </a:xfrm>
        </p:spPr>
        <p:txBody>
          <a:bodyPr/>
          <a:lstStyle>
            <a:lvl1pPr>
              <a:defRPr sz="2400" b="1" i="0" baseline="0">
                <a:solidFill>
                  <a:schemeClr val="bg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 Goes Here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5" name="Text Placeholder 9"/>
          <p:cNvSpPr>
            <a:spLocks noGrp="1"/>
          </p:cNvSpPr>
          <p:nvPr>
            <p:ph type="body" sz="quarter" idx="15" hasCustomPrompt="1"/>
          </p:nvPr>
        </p:nvSpPr>
        <p:spPr>
          <a:xfrm>
            <a:off x="763849" y="3483876"/>
            <a:ext cx="10737589" cy="914400"/>
          </a:xfrm>
        </p:spPr>
        <p:txBody>
          <a:bodyPr>
            <a:normAutofit/>
          </a:bodyPr>
          <a:lstStyle>
            <a:lvl1pPr>
              <a:defRPr sz="2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Body Copy is edited here</a:t>
            </a:r>
          </a:p>
        </p:txBody>
      </p:sp>
      <p:sp>
        <p:nvSpPr>
          <p:cNvPr id="16" name="Text Placeholder 5"/>
          <p:cNvSpPr>
            <a:spLocks noGrp="1"/>
          </p:cNvSpPr>
          <p:nvPr>
            <p:ph type="body" sz="quarter" idx="11" hasCustomPrompt="1"/>
          </p:nvPr>
        </p:nvSpPr>
        <p:spPr>
          <a:xfrm>
            <a:off x="763849" y="761892"/>
            <a:ext cx="10737589" cy="1549400"/>
          </a:xfrm>
        </p:spPr>
        <p:txBody>
          <a:bodyPr>
            <a:normAutofit/>
          </a:bodyPr>
          <a:lstStyle>
            <a:lvl1pPr marL="0" indent="0" algn="l">
              <a:buNone/>
              <a:defRPr sz="6600">
                <a:solidFill>
                  <a:schemeClr val="bg1"/>
                </a:solidFill>
                <a:latin typeface="Summer Font" charset="0"/>
                <a:ea typeface="Summer Font" charset="0"/>
                <a:cs typeface="Summer Font"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CLICK HERE TO EDIT HEADLINE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4236" y="246841"/>
            <a:ext cx="1579939" cy="357565"/>
          </a:xfrm>
          <a:prstGeom prst="rect">
            <a:avLst/>
          </a:prstGeom>
        </p:spPr>
      </p:pic>
    </p:spTree>
    <p:extLst>
      <p:ext uri="{BB962C8B-B14F-4D97-AF65-F5344CB8AC3E}">
        <p14:creationId xmlns:p14="http://schemas.microsoft.com/office/powerpoint/2010/main" val="944905014"/>
      </p:ext>
    </p:extLst>
  </p:cSld>
  <p:clrMapOvr>
    <a:masterClrMapping/>
  </p:clrMapOvr>
  <p:extLst mod="1">
    <p:ext uri="{DCECCB84-F9BA-43D5-87BE-67443E8EF086}">
      <p15:sldGuideLst xmlns:p15="http://schemas.microsoft.com/office/powerpoint/2012/main">
        <p15:guide id="1" orient="horz" pos="936">
          <p15:clr>
            <a:srgbClr val="FBAE40"/>
          </p15:clr>
        </p15:guide>
        <p15:guide id="2" pos="528">
          <p15:clr>
            <a:srgbClr val="FBAE40"/>
          </p15:clr>
        </p15:guide>
        <p15:guide id="3" orient="horz" pos="312">
          <p15:clr>
            <a:srgbClr val="FBAE40"/>
          </p15:clr>
        </p15:guide>
        <p15:guide id="4" orient="horz" pos="17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Divider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5068"/>
          </a:xfrm>
          <a:prstGeom prst="rect">
            <a:avLst/>
          </a:prstGeom>
        </p:spPr>
      </p:pic>
      <p:sp>
        <p:nvSpPr>
          <p:cNvPr id="3" name="Text Placeholder 2"/>
          <p:cNvSpPr>
            <a:spLocks noGrp="1"/>
          </p:cNvSpPr>
          <p:nvPr>
            <p:ph type="body" sz="quarter" idx="10" hasCustomPrompt="1"/>
          </p:nvPr>
        </p:nvSpPr>
        <p:spPr>
          <a:xfrm>
            <a:off x="4867275" y="3713586"/>
            <a:ext cx="2457450" cy="657225"/>
          </a:xfrm>
        </p:spPr>
        <p:txBody>
          <a:bodyPr>
            <a:normAutofit/>
          </a:bodyPr>
          <a:lstStyle>
            <a:lvl1pPr marL="0" indent="0" algn="ctr">
              <a:buNone/>
              <a:defRPr sz="1600" b="0" i="0">
                <a:solidFill>
                  <a:schemeClr val="bg1"/>
                </a:solidFill>
                <a:latin typeface="Open Sans" charset="0"/>
                <a:ea typeface="Open Sans" charset="0"/>
                <a:cs typeface="Open Sans" charset="0"/>
              </a:defRPr>
            </a:lvl1pPr>
          </a:lstStyle>
          <a:p>
            <a:pPr lvl="0"/>
            <a:r>
              <a:rPr lang="en-US" dirty="0"/>
              <a:t>Date Here</a:t>
            </a:r>
          </a:p>
        </p:txBody>
      </p:sp>
      <p:sp>
        <p:nvSpPr>
          <p:cNvPr id="6" name="Text Placeholder 5"/>
          <p:cNvSpPr>
            <a:spLocks noGrp="1"/>
          </p:cNvSpPr>
          <p:nvPr>
            <p:ph type="body" sz="quarter" idx="11" hasCustomPrompt="1"/>
          </p:nvPr>
        </p:nvSpPr>
        <p:spPr>
          <a:xfrm>
            <a:off x="2166937" y="2671835"/>
            <a:ext cx="7858125" cy="1549400"/>
          </a:xfrm>
        </p:spPr>
        <p:txBody>
          <a:bodyPr>
            <a:normAutofit/>
          </a:bodyPr>
          <a:lstStyle>
            <a:lvl1pPr marL="0" indent="0" algn="ctr">
              <a:buNone/>
              <a:defRPr sz="6600">
                <a:solidFill>
                  <a:schemeClr val="bg1"/>
                </a:solidFill>
                <a:latin typeface="Summer Font" charset="0"/>
                <a:ea typeface="Summer Font" charset="0"/>
                <a:cs typeface="Summer Font"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CLICK HERE TO EDIT HEADLINE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6810" y="307394"/>
            <a:ext cx="2122979" cy="480463"/>
          </a:xfrm>
          <a:prstGeom prst="rect">
            <a:avLst/>
          </a:prstGeom>
        </p:spPr>
      </p:pic>
    </p:spTree>
    <p:extLst>
      <p:ext uri="{BB962C8B-B14F-4D97-AF65-F5344CB8AC3E}">
        <p14:creationId xmlns:p14="http://schemas.microsoft.com/office/powerpoint/2010/main" val="175134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Divider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4299" cy="6861534"/>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Divider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3062"/>
            <a:ext cx="12205062" cy="6874596"/>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Divider Option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37" y="0"/>
            <a:ext cx="12290526" cy="7008971"/>
          </a:xfrm>
          <a:prstGeom prst="rect">
            <a:avLst/>
          </a:prstGeom>
        </p:spPr>
      </p:pic>
      <p:sp>
        <p:nvSpPr>
          <p:cNvPr id="3" name="Text Placeholder 2"/>
          <p:cNvSpPr>
            <a:spLocks noGrp="1"/>
          </p:cNvSpPr>
          <p:nvPr>
            <p:ph type="body" sz="quarter" idx="10" hasCustomPrompt="1"/>
          </p:nvPr>
        </p:nvSpPr>
        <p:spPr>
          <a:xfrm>
            <a:off x="730249" y="3976210"/>
            <a:ext cx="6837738" cy="657225"/>
          </a:xfrm>
        </p:spPr>
        <p:txBody>
          <a:bodyPr>
            <a:normAutofit/>
          </a:bodyPr>
          <a:lstStyle>
            <a:lvl1pPr marL="0" indent="0" algn="l">
              <a:buNone/>
              <a:defRPr sz="1600" b="0" i="0">
                <a:solidFill>
                  <a:srgbClr val="004A78"/>
                </a:solidFill>
                <a:latin typeface="Open Sans" charset="0"/>
                <a:ea typeface="Open Sans" charset="0"/>
                <a:cs typeface="Open Sans" charset="0"/>
              </a:defRPr>
            </a:lvl1pPr>
          </a:lstStyle>
          <a:p>
            <a:pPr lvl="0"/>
            <a:r>
              <a:rPr lang="en-US" dirty="0"/>
              <a:t>Date Here</a:t>
            </a:r>
          </a:p>
        </p:txBody>
      </p:sp>
      <p:sp>
        <p:nvSpPr>
          <p:cNvPr id="6" name="Text Placeholder 5"/>
          <p:cNvSpPr>
            <a:spLocks noGrp="1"/>
          </p:cNvSpPr>
          <p:nvPr>
            <p:ph type="body" sz="quarter" idx="11" hasCustomPrompt="1"/>
          </p:nvPr>
        </p:nvSpPr>
        <p:spPr>
          <a:xfrm>
            <a:off x="730249" y="2155375"/>
            <a:ext cx="6837739" cy="1549400"/>
          </a:xfrm>
        </p:spPr>
        <p:txBody>
          <a:bodyPr anchor="b" anchorCtr="0">
            <a:normAutofit/>
          </a:bodyPr>
          <a:lstStyle>
            <a:lvl1pPr marL="0" indent="0" algn="l">
              <a:buNone/>
              <a:defRPr sz="6600">
                <a:solidFill>
                  <a:srgbClr val="004A78"/>
                </a:solidFill>
                <a:latin typeface="Summer Font" charset="0"/>
                <a:ea typeface="Summer Font" charset="0"/>
                <a:cs typeface="Summer Font"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CLICK HERE TO EDIT HEADLINE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249" y="6134280"/>
            <a:ext cx="3937958" cy="408207"/>
          </a:xfrm>
          <a:prstGeom prst="rect">
            <a:avLst/>
          </a:prstGeom>
        </p:spPr>
      </p:pic>
    </p:spTree>
    <p:extLst>
      <p:ext uri="{BB962C8B-B14F-4D97-AF65-F5344CB8AC3E}">
        <p14:creationId xmlns:p14="http://schemas.microsoft.com/office/powerpoint/2010/main" val="140690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Divider Option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3062"/>
            <a:ext cx="12217401" cy="6871062"/>
          </a:xfrm>
          <a:prstGeom prst="rect">
            <a:avLst/>
          </a:prstGeom>
        </p:spPr>
      </p:pic>
      <p:sp>
        <p:nvSpPr>
          <p:cNvPr id="3" name="Text Placeholder 2"/>
          <p:cNvSpPr>
            <a:spLocks noGrp="1"/>
          </p:cNvSpPr>
          <p:nvPr>
            <p:ph type="body" sz="quarter" idx="10" hasCustomPrompt="1"/>
          </p:nvPr>
        </p:nvSpPr>
        <p:spPr>
          <a:xfrm>
            <a:off x="730249" y="3976210"/>
            <a:ext cx="6837738" cy="657225"/>
          </a:xfrm>
        </p:spPr>
        <p:txBody>
          <a:bodyPr>
            <a:normAutofit/>
          </a:bodyPr>
          <a:lstStyle>
            <a:lvl1pPr marL="0" indent="0" algn="l">
              <a:buNone/>
              <a:defRPr sz="1600" b="0" i="0">
                <a:solidFill>
                  <a:schemeClr val="bg1"/>
                </a:solidFill>
                <a:latin typeface="Open Sans" charset="0"/>
                <a:ea typeface="Open Sans" charset="0"/>
                <a:cs typeface="Open Sans" charset="0"/>
              </a:defRPr>
            </a:lvl1pPr>
          </a:lstStyle>
          <a:p>
            <a:pPr lvl="0"/>
            <a:r>
              <a:rPr lang="en-US" dirty="0"/>
              <a:t>Date Here</a:t>
            </a:r>
          </a:p>
        </p:txBody>
      </p:sp>
      <p:sp>
        <p:nvSpPr>
          <p:cNvPr id="6" name="Text Placeholder 5"/>
          <p:cNvSpPr>
            <a:spLocks noGrp="1"/>
          </p:cNvSpPr>
          <p:nvPr>
            <p:ph type="body" sz="quarter" idx="11" hasCustomPrompt="1"/>
          </p:nvPr>
        </p:nvSpPr>
        <p:spPr>
          <a:xfrm>
            <a:off x="730249" y="2155375"/>
            <a:ext cx="6837739" cy="1549400"/>
          </a:xfrm>
        </p:spPr>
        <p:txBody>
          <a:bodyPr anchor="b" anchorCtr="0">
            <a:normAutofit/>
          </a:bodyPr>
          <a:lstStyle>
            <a:lvl1pPr marL="0" indent="0" algn="l">
              <a:buNone/>
              <a:defRPr sz="6600">
                <a:solidFill>
                  <a:schemeClr val="bg1"/>
                </a:solidFill>
                <a:latin typeface="Summer Font" charset="0"/>
                <a:ea typeface="Summer Font" charset="0"/>
                <a:cs typeface="Summer Font"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CLICK HERE TO EDIT HEADLINE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249" y="6134241"/>
            <a:ext cx="3937958" cy="408285"/>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Divider Option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43525" cy="6858000"/>
          </a:xfrm>
          <a:prstGeom prst="rect">
            <a:avLst/>
          </a:prstGeom>
        </p:spPr>
      </p:pic>
      <p:sp>
        <p:nvSpPr>
          <p:cNvPr id="3" name="Text Placeholder 2"/>
          <p:cNvSpPr>
            <a:spLocks noGrp="1"/>
          </p:cNvSpPr>
          <p:nvPr>
            <p:ph type="body" sz="quarter" idx="10" hasCustomPrompt="1"/>
          </p:nvPr>
        </p:nvSpPr>
        <p:spPr>
          <a:xfrm>
            <a:off x="730249" y="3976210"/>
            <a:ext cx="6837738" cy="657225"/>
          </a:xfrm>
        </p:spPr>
        <p:txBody>
          <a:bodyPr>
            <a:normAutofit/>
          </a:bodyPr>
          <a:lstStyle>
            <a:lvl1pPr marL="0" indent="0" algn="l">
              <a:buNone/>
              <a:defRPr sz="1600" b="0" i="0">
                <a:solidFill>
                  <a:schemeClr val="bg1"/>
                </a:solidFill>
                <a:latin typeface="Open Sans" charset="0"/>
                <a:ea typeface="Open Sans" charset="0"/>
                <a:cs typeface="Open Sans" charset="0"/>
              </a:defRPr>
            </a:lvl1pPr>
          </a:lstStyle>
          <a:p>
            <a:pPr lvl="0"/>
            <a:r>
              <a:rPr lang="en-US" dirty="0"/>
              <a:t>Date Here</a:t>
            </a:r>
          </a:p>
        </p:txBody>
      </p:sp>
      <p:sp>
        <p:nvSpPr>
          <p:cNvPr id="6" name="Text Placeholder 5"/>
          <p:cNvSpPr>
            <a:spLocks noGrp="1"/>
          </p:cNvSpPr>
          <p:nvPr>
            <p:ph type="body" sz="quarter" idx="11" hasCustomPrompt="1"/>
          </p:nvPr>
        </p:nvSpPr>
        <p:spPr>
          <a:xfrm>
            <a:off x="730249" y="2155375"/>
            <a:ext cx="6837739" cy="1549400"/>
          </a:xfrm>
        </p:spPr>
        <p:txBody>
          <a:bodyPr anchor="b" anchorCtr="0">
            <a:normAutofit/>
          </a:bodyPr>
          <a:lstStyle>
            <a:lvl1pPr marL="0" indent="0" algn="l">
              <a:buNone/>
              <a:defRPr sz="6600">
                <a:solidFill>
                  <a:schemeClr val="bg1"/>
                </a:solidFill>
                <a:latin typeface="Summer Font" charset="0"/>
                <a:ea typeface="Summer Font" charset="0"/>
                <a:cs typeface="Summer Font"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CLICK HERE TO EDIT HEADLINE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2151" y="6134100"/>
            <a:ext cx="3934153" cy="408567"/>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Divider Option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3062"/>
            <a:ext cx="12236994" cy="6871061"/>
          </a:xfrm>
          <a:prstGeom prst="rect">
            <a:avLst/>
          </a:prstGeom>
        </p:spPr>
      </p:pic>
      <p:sp>
        <p:nvSpPr>
          <p:cNvPr id="3" name="Text Placeholder 2"/>
          <p:cNvSpPr>
            <a:spLocks noGrp="1"/>
          </p:cNvSpPr>
          <p:nvPr>
            <p:ph type="body" sz="quarter" idx="10" hasCustomPrompt="1"/>
          </p:nvPr>
        </p:nvSpPr>
        <p:spPr>
          <a:xfrm>
            <a:off x="730249" y="3976210"/>
            <a:ext cx="6837738" cy="657225"/>
          </a:xfrm>
        </p:spPr>
        <p:txBody>
          <a:bodyPr>
            <a:normAutofit/>
          </a:bodyPr>
          <a:lstStyle>
            <a:lvl1pPr marL="0" indent="0" algn="l">
              <a:buNone/>
              <a:defRPr sz="1600" b="0" i="0">
                <a:solidFill>
                  <a:schemeClr val="bg1"/>
                </a:solidFill>
                <a:latin typeface="Open Sans" charset="0"/>
                <a:ea typeface="Open Sans" charset="0"/>
                <a:cs typeface="Open Sans" charset="0"/>
              </a:defRPr>
            </a:lvl1pPr>
          </a:lstStyle>
          <a:p>
            <a:pPr lvl="0"/>
            <a:r>
              <a:rPr lang="en-US" dirty="0"/>
              <a:t>Date Here</a:t>
            </a:r>
          </a:p>
        </p:txBody>
      </p:sp>
      <p:sp>
        <p:nvSpPr>
          <p:cNvPr id="6" name="Text Placeholder 5"/>
          <p:cNvSpPr>
            <a:spLocks noGrp="1"/>
          </p:cNvSpPr>
          <p:nvPr>
            <p:ph type="body" sz="quarter" idx="11" hasCustomPrompt="1"/>
          </p:nvPr>
        </p:nvSpPr>
        <p:spPr>
          <a:xfrm>
            <a:off x="730249" y="2155375"/>
            <a:ext cx="6837739" cy="1549400"/>
          </a:xfrm>
        </p:spPr>
        <p:txBody>
          <a:bodyPr anchor="b" anchorCtr="0">
            <a:normAutofit/>
          </a:bodyPr>
          <a:lstStyle>
            <a:lvl1pPr marL="0" indent="0" algn="l">
              <a:buNone/>
              <a:defRPr sz="6600">
                <a:solidFill>
                  <a:schemeClr val="bg1"/>
                </a:solidFill>
                <a:latin typeface="Summer Font" charset="0"/>
                <a:ea typeface="Summer Font" charset="0"/>
                <a:cs typeface="Summer Font"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CLICK HERE TO EDIT HEADLINE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249" y="6134241"/>
            <a:ext cx="3937958" cy="408285"/>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Divider Option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3062"/>
            <a:ext cx="12321264" cy="6871062"/>
          </a:xfrm>
          <a:prstGeom prst="rect">
            <a:avLst/>
          </a:prstGeom>
        </p:spPr>
      </p:pic>
      <p:sp>
        <p:nvSpPr>
          <p:cNvPr id="3" name="Text Placeholder 2"/>
          <p:cNvSpPr>
            <a:spLocks noGrp="1"/>
          </p:cNvSpPr>
          <p:nvPr>
            <p:ph type="body" sz="quarter" idx="10" hasCustomPrompt="1"/>
          </p:nvPr>
        </p:nvSpPr>
        <p:spPr>
          <a:xfrm>
            <a:off x="730249" y="3976210"/>
            <a:ext cx="6837738" cy="657225"/>
          </a:xfrm>
        </p:spPr>
        <p:txBody>
          <a:bodyPr>
            <a:normAutofit/>
          </a:bodyPr>
          <a:lstStyle>
            <a:lvl1pPr marL="0" indent="0" algn="l">
              <a:buNone/>
              <a:defRPr sz="1600" b="0" i="0">
                <a:solidFill>
                  <a:schemeClr val="bg1"/>
                </a:solidFill>
                <a:latin typeface="Open Sans" charset="0"/>
                <a:ea typeface="Open Sans" charset="0"/>
                <a:cs typeface="Open Sans" charset="0"/>
              </a:defRPr>
            </a:lvl1pPr>
          </a:lstStyle>
          <a:p>
            <a:pPr lvl="0"/>
            <a:r>
              <a:rPr lang="en-US" dirty="0"/>
              <a:t>Date Here</a:t>
            </a:r>
          </a:p>
        </p:txBody>
      </p:sp>
      <p:sp>
        <p:nvSpPr>
          <p:cNvPr id="6" name="Text Placeholder 5"/>
          <p:cNvSpPr>
            <a:spLocks noGrp="1"/>
          </p:cNvSpPr>
          <p:nvPr>
            <p:ph type="body" sz="quarter" idx="11" hasCustomPrompt="1"/>
          </p:nvPr>
        </p:nvSpPr>
        <p:spPr>
          <a:xfrm>
            <a:off x="730249" y="2155375"/>
            <a:ext cx="6837739" cy="1549400"/>
          </a:xfrm>
        </p:spPr>
        <p:txBody>
          <a:bodyPr anchor="b" anchorCtr="0">
            <a:normAutofit/>
          </a:bodyPr>
          <a:lstStyle>
            <a:lvl1pPr marL="0" indent="0" algn="l">
              <a:buNone/>
              <a:defRPr sz="6600">
                <a:solidFill>
                  <a:schemeClr val="bg1"/>
                </a:solidFill>
                <a:latin typeface="Summer Font" charset="0"/>
                <a:ea typeface="Summer Font" charset="0"/>
                <a:cs typeface="Summer Font"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CLICK HERE TO EDIT HEADLINE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2151" y="6134100"/>
            <a:ext cx="3934153" cy="408567"/>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5366" y="5439895"/>
            <a:ext cx="12248732" cy="1418105"/>
          </a:xfrm>
          <a:prstGeom prst="rect">
            <a:avLst/>
          </a:prstGeom>
        </p:spPr>
      </p:pic>
      <p:sp>
        <p:nvSpPr>
          <p:cNvPr id="6" name="Text Placeholder 5"/>
          <p:cNvSpPr>
            <a:spLocks noGrp="1"/>
          </p:cNvSpPr>
          <p:nvPr>
            <p:ph type="body" sz="quarter" idx="13" hasCustomPrompt="1"/>
          </p:nvPr>
        </p:nvSpPr>
        <p:spPr>
          <a:xfrm>
            <a:off x="338452" y="389736"/>
            <a:ext cx="11475724" cy="1080018"/>
          </a:xfrm>
        </p:spPr>
        <p:txBody>
          <a:bodyPr>
            <a:noAutofit/>
          </a:bodyPr>
          <a:lstStyle>
            <a:lvl1pPr marL="0" indent="0">
              <a:buNone/>
              <a:defRPr sz="6600" baseline="0">
                <a:solidFill>
                  <a:srgbClr val="006298"/>
                </a:solidFill>
                <a:latin typeface="Summer Font" charset="0"/>
                <a:ea typeface="Summer Font" charset="0"/>
                <a:cs typeface="Summer Font"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EDIT TITLE HERE</a:t>
            </a:r>
          </a:p>
        </p:txBody>
      </p:sp>
      <p:sp>
        <p:nvSpPr>
          <p:cNvPr id="12" name="Text Placeholder 11"/>
          <p:cNvSpPr>
            <a:spLocks noGrp="1"/>
          </p:cNvSpPr>
          <p:nvPr>
            <p:ph type="body" sz="quarter" idx="17"/>
          </p:nvPr>
        </p:nvSpPr>
        <p:spPr>
          <a:xfrm>
            <a:off x="338451" y="1681952"/>
            <a:ext cx="11475724" cy="4100512"/>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p:cNvSpPr>
            <a:spLocks noGrp="1"/>
          </p:cNvSpPr>
          <p:nvPr>
            <p:ph type="sldNum" sz="quarter" idx="12"/>
          </p:nvPr>
        </p:nvSpPr>
        <p:spPr>
          <a:xfrm>
            <a:off x="9070975" y="6327775"/>
            <a:ext cx="2743200" cy="365125"/>
          </a:xfrm>
        </p:spPr>
        <p:txBody>
          <a:bodyPr/>
          <a:lstStyle>
            <a:lvl1pPr>
              <a:defRPr>
                <a:solidFill>
                  <a:schemeClr val="bg1"/>
                </a:solidFill>
              </a:defRPr>
            </a:lvl1pPr>
          </a:lstStyle>
          <a:p>
            <a:fld id="{B0FAAE45-A79E-4541-9F85-6F09D633C75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8451" y="6248708"/>
            <a:ext cx="3934153" cy="408567"/>
          </a:xfrm>
          <a:prstGeom prst="rect">
            <a:avLst/>
          </a:prstGeom>
        </p:spPr>
      </p:pic>
    </p:spTree>
    <p:extLst>
      <p:ext uri="{BB962C8B-B14F-4D97-AF65-F5344CB8AC3E}">
        <p14:creationId xmlns:p14="http://schemas.microsoft.com/office/powerpoint/2010/main" val="192250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Regular"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Regular"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Regular" charset="0"/>
              </a:defRPr>
            </a:lvl1pPr>
          </a:lstStyle>
          <a:p>
            <a:fld id="{B0FAAE45-A79E-4541-9F85-6F09D633C756}" type="slidenum">
              <a:rPr lang="en-US" smtClean="0"/>
              <a:pPr/>
              <a:t>‹#›</a:t>
            </a:fld>
            <a:endParaRPr lang="en-US" dirty="0"/>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8" r:id="rId4"/>
    <p:sldLayoutId id="2147483692" r:id="rId5"/>
    <p:sldLayoutId id="2147483693" r:id="rId6"/>
    <p:sldLayoutId id="2147483694" r:id="rId7"/>
    <p:sldLayoutId id="2147483695" r:id="rId8"/>
    <p:sldLayoutId id="2147483689" r:id="rId9"/>
    <p:sldLayoutId id="2147483672" r:id="rId10"/>
    <p:sldLayoutId id="2147483674" r:id="rId11"/>
    <p:sldLayoutId id="2147483697" r:id="rId12"/>
    <p:sldLayoutId id="2147483699" r:id="rId13"/>
    <p:sldLayoutId id="2147483700" r:id="rId14"/>
  </p:sldLayoutIdLst>
  <p:hf hdr="0" dt="0"/>
  <p:txStyles>
    <p:titleStyle>
      <a:lvl1pPr algn="l" defTabSz="914400" rtl="0" eaLnBrk="1" latinLnBrk="0" hangingPunct="1">
        <a:lnSpc>
          <a:spcPct val="90000"/>
        </a:lnSpc>
        <a:spcBef>
          <a:spcPct val="0"/>
        </a:spcBef>
        <a:buNone/>
        <a:defRPr sz="4400" b="0" i="0" kern="1200">
          <a:solidFill>
            <a:schemeClr val="tx1"/>
          </a:solidFill>
          <a:latin typeface="Summer Font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Open Sans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Open Sans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Open Sans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Open Sans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1.tiff"/></Relationships>
</file>

<file path=ppt/slides/_rels/slide21.xml.rels><?xml version="1.0" encoding="UTF-8" standalone="yes"?>
<Relationships xmlns="http://schemas.openxmlformats.org/package/2006/relationships"><Relationship Id="rId3" Type="http://schemas.openxmlformats.org/officeDocument/2006/relationships/hyperlink" Target="http://www.cengage.com/unlimited" TargetMode="External"/><Relationship Id="rId7"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onlinelearningconsortium.org/about/2016-dliaward-recipient-rowan-cabarrus-community-college/" TargetMode="External"/><Relationship Id="rId5" Type="http://schemas.openxmlformats.org/officeDocument/2006/relationships/hyperlink" Target="https://www.rccc.edu/arts-science/course-materials-fee/" TargetMode="External"/><Relationship Id="rId4" Type="http://schemas.openxmlformats.org/officeDocument/2006/relationships/hyperlink" Target="https://www.rccc.edu/academics/digital-solutions-online-learning-materials-and-e-texts-faq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47549" y="5251707"/>
            <a:ext cx="2457450" cy="657225"/>
          </a:xfrm>
        </p:spPr>
        <p:txBody>
          <a:bodyPr>
            <a:normAutofit/>
          </a:bodyPr>
          <a:lstStyle/>
          <a:p>
            <a:r>
              <a:rPr lang="en-US" sz="2000" b="1" dirty="0"/>
              <a:t>March 7, 2018</a:t>
            </a:r>
          </a:p>
        </p:txBody>
      </p:sp>
      <p:sp>
        <p:nvSpPr>
          <p:cNvPr id="3" name="Text Placeholder 2"/>
          <p:cNvSpPr>
            <a:spLocks noGrp="1"/>
          </p:cNvSpPr>
          <p:nvPr>
            <p:ph type="body" sz="quarter" idx="11"/>
          </p:nvPr>
        </p:nvSpPr>
        <p:spPr>
          <a:xfrm>
            <a:off x="1633959" y="2060844"/>
            <a:ext cx="8924081" cy="1549400"/>
          </a:xfrm>
        </p:spPr>
        <p:txBody>
          <a:bodyPr>
            <a:noAutofit/>
          </a:bodyPr>
          <a:lstStyle/>
          <a:p>
            <a:r>
              <a:rPr lang="en-US" sz="6000" b="1" dirty="0">
                <a:latin typeface="Open Sans" panose="020B0606030504020204"/>
              </a:rPr>
              <a:t>BUILDING MORE ON-RAMPS TO EDUCATION:</a:t>
            </a:r>
          </a:p>
          <a:p>
            <a:r>
              <a:rPr lang="en-US" sz="6000" b="1" dirty="0">
                <a:latin typeface="Open Sans" panose="020B0606030504020204"/>
              </a:rPr>
              <a:t>ACCESS FOR ALL</a:t>
            </a:r>
          </a:p>
        </p:txBody>
      </p:sp>
    </p:spTree>
    <p:extLst>
      <p:ext uri="{BB962C8B-B14F-4D97-AF65-F5344CB8AC3E}">
        <p14:creationId xmlns:p14="http://schemas.microsoft.com/office/powerpoint/2010/main" val="1405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FAAE45-A79E-4541-9F85-6F09D633C756}" type="slidenum">
              <a:rPr lang="en-US" smtClean="0"/>
              <a:pPr/>
              <a:t>10</a:t>
            </a:fld>
            <a:endParaRPr lang="en-US" dirty="0"/>
          </a:p>
        </p:txBody>
      </p:sp>
      <p:sp>
        <p:nvSpPr>
          <p:cNvPr id="4" name="Text Placeholder 1"/>
          <p:cNvSpPr>
            <a:spLocks noGrp="1"/>
          </p:cNvSpPr>
          <p:nvPr>
            <p:ph type="body" sz="quarter" idx="4294967295"/>
          </p:nvPr>
        </p:nvSpPr>
        <p:spPr>
          <a:xfrm>
            <a:off x="0" y="2806976"/>
            <a:ext cx="12192000" cy="1467640"/>
          </a:xfrm>
          <a:prstGeom prst="rect">
            <a:avLst/>
          </a:prstGeom>
        </p:spPr>
        <p:txBody>
          <a:bodyPr>
            <a:normAutofit lnSpcReduction="10000"/>
          </a:bodyPr>
          <a:lstStyle/>
          <a:p>
            <a:pPr marL="0" indent="0" algn="ctr">
              <a:buNone/>
            </a:pPr>
            <a:r>
              <a:rPr lang="en-US" sz="5000" b="1" dirty="0">
                <a:solidFill>
                  <a:schemeClr val="bg1"/>
                </a:solidFill>
                <a:latin typeface="Open Sans Light" charset="0"/>
                <a:ea typeface="Open Sans Light" charset="0"/>
                <a:cs typeface="Open Sans Light" charset="0"/>
              </a:rPr>
              <a:t>What are some key access challenges </a:t>
            </a:r>
          </a:p>
          <a:p>
            <a:pPr marL="0" indent="0" algn="ctr">
              <a:buNone/>
            </a:pPr>
            <a:r>
              <a:rPr lang="en-US" sz="5000" b="1" dirty="0">
                <a:solidFill>
                  <a:schemeClr val="bg1"/>
                </a:solidFill>
                <a:latin typeface="Open Sans Light" charset="0"/>
                <a:ea typeface="Open Sans Light" charset="0"/>
                <a:cs typeface="Open Sans Light" charset="0"/>
              </a:rPr>
              <a:t>that confront aspiring learners?</a:t>
            </a:r>
          </a:p>
        </p:txBody>
      </p:sp>
    </p:spTree>
    <p:extLst>
      <p:ext uri="{BB962C8B-B14F-4D97-AF65-F5344CB8AC3E}">
        <p14:creationId xmlns:p14="http://schemas.microsoft.com/office/powerpoint/2010/main" val="110878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11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577" y="2099051"/>
            <a:ext cx="11372845" cy="4150540"/>
          </a:xfrm>
          <a:prstGeom prst="rect">
            <a:avLst/>
          </a:prstGeom>
        </p:spPr>
      </p:pic>
      <p:sp>
        <p:nvSpPr>
          <p:cNvPr id="5" name="TextBox 4"/>
          <p:cNvSpPr txBox="1"/>
          <p:nvPr/>
        </p:nvSpPr>
        <p:spPr>
          <a:xfrm>
            <a:off x="5394549" y="6368099"/>
            <a:ext cx="6237605" cy="507831"/>
          </a:xfrm>
          <a:prstGeom prst="rect">
            <a:avLst/>
          </a:prstGeom>
          <a:noFill/>
        </p:spPr>
        <p:txBody>
          <a:bodyPr wrap="none" rtlCol="0">
            <a:spAutoFit/>
          </a:bodyPr>
          <a:lstStyle/>
          <a:p>
            <a:r>
              <a:rPr lang="en-US" sz="1100" b="1" dirty="0">
                <a:solidFill>
                  <a:schemeClr val="bg1"/>
                </a:solidFill>
                <a:latin typeface="Open Sans" charset="0"/>
                <a:ea typeface="Open Sans" charset="0"/>
                <a:cs typeface="Open Sans" charset="0"/>
              </a:rPr>
              <a:t>Source</a:t>
            </a:r>
            <a:r>
              <a:rPr lang="en-US" sz="1100" dirty="0">
                <a:solidFill>
                  <a:schemeClr val="bg1"/>
                </a:solidFill>
                <a:latin typeface="Open Sans" charset="0"/>
                <a:ea typeface="Open Sans" charset="0"/>
                <a:cs typeface="Open Sans" charset="0"/>
              </a:rPr>
              <a:t>: https://www.luminafoundation.org/files/resources/affordability-benchmark-1.pdf   |</a:t>
            </a:r>
          </a:p>
          <a:p>
            <a:endParaRPr lang="en-US" sz="1600" dirty="0"/>
          </a:p>
        </p:txBody>
      </p:sp>
      <p:pic>
        <p:nvPicPr>
          <p:cNvPr id="7" name="Picture 6">
            <a:extLst>
              <a:ext uri="{FF2B5EF4-FFF2-40B4-BE49-F238E27FC236}">
                <a16:creationId xmlns:a16="http://schemas.microsoft.com/office/drawing/2014/main" id="{A7F27AEC-01A0-4149-B709-49FE34482DA5}"/>
              </a:ext>
            </a:extLst>
          </p:cNvPr>
          <p:cNvPicPr>
            <a:picLocks noChangeAspect="1"/>
          </p:cNvPicPr>
          <p:nvPr/>
        </p:nvPicPr>
        <p:blipFill>
          <a:blip r:embed="rId4"/>
          <a:stretch>
            <a:fillRect/>
          </a:stretch>
        </p:blipFill>
        <p:spPr>
          <a:xfrm>
            <a:off x="10092267" y="188830"/>
            <a:ext cx="1836208" cy="564987"/>
          </a:xfrm>
          <a:prstGeom prst="rect">
            <a:avLst/>
          </a:prstGeom>
        </p:spPr>
      </p:pic>
      <p:sp>
        <p:nvSpPr>
          <p:cNvPr id="9" name="TextBox 8"/>
          <p:cNvSpPr txBox="1"/>
          <p:nvPr/>
        </p:nvSpPr>
        <p:spPr>
          <a:xfrm>
            <a:off x="5394549" y="6477456"/>
            <a:ext cx="6535764" cy="430887"/>
          </a:xfrm>
          <a:prstGeom prst="rect">
            <a:avLst/>
          </a:prstGeom>
          <a:noFill/>
        </p:spPr>
        <p:txBody>
          <a:bodyPr wrap="none" rtlCol="0">
            <a:spAutoFit/>
          </a:bodyPr>
          <a:lstStyle/>
          <a:p>
            <a:r>
              <a:rPr lang="en-US" sz="1100" b="1" dirty="0">
                <a:solidFill>
                  <a:schemeClr val="bg2">
                    <a:lumMod val="10000"/>
                  </a:schemeClr>
                </a:solidFill>
                <a:latin typeface="Open Sans" charset="0"/>
                <a:ea typeface="Open Sans" charset="0"/>
                <a:cs typeface="Open Sans" charset="0"/>
              </a:rPr>
              <a:t>Source</a:t>
            </a:r>
            <a:r>
              <a:rPr lang="en-US" sz="1100" dirty="0">
                <a:solidFill>
                  <a:schemeClr val="bg2">
                    <a:lumMod val="10000"/>
                  </a:schemeClr>
                </a:solidFill>
                <a:latin typeface="Open Sans" charset="0"/>
                <a:ea typeface="Open Sans" charset="0"/>
                <a:cs typeface="Open Sans" charset="0"/>
              </a:rPr>
              <a:t>: http://</a:t>
            </a:r>
            <a:r>
              <a:rPr lang="en-US" sz="1100" dirty="0" err="1">
                <a:solidFill>
                  <a:schemeClr val="bg2">
                    <a:lumMod val="10000"/>
                  </a:schemeClr>
                </a:solidFill>
                <a:latin typeface="Open Sans" charset="0"/>
                <a:ea typeface="Open Sans" charset="0"/>
                <a:cs typeface="Open Sans" charset="0"/>
              </a:rPr>
              <a:t>www.openaccesstextbooks.org</a:t>
            </a:r>
            <a:r>
              <a:rPr lang="en-US" sz="1100" dirty="0">
                <a:solidFill>
                  <a:schemeClr val="bg2">
                    <a:lumMod val="10000"/>
                  </a:schemeClr>
                </a:solidFill>
                <a:latin typeface="Open Sans" charset="0"/>
                <a:ea typeface="Open Sans" charset="0"/>
                <a:cs typeface="Open Sans" charset="0"/>
              </a:rPr>
              <a:t>/pdf/2016_Florida_Student_Textbook_Survey.pdf   </a:t>
            </a:r>
          </a:p>
          <a:p>
            <a:endParaRPr lang="en-US" sz="1100" dirty="0"/>
          </a:p>
        </p:txBody>
      </p:sp>
      <p:sp>
        <p:nvSpPr>
          <p:cNvPr id="3" name="Text Placeholder 2"/>
          <p:cNvSpPr>
            <a:spLocks noGrp="1"/>
          </p:cNvSpPr>
          <p:nvPr>
            <p:ph type="body" sz="quarter" idx="13"/>
          </p:nvPr>
        </p:nvSpPr>
        <p:spPr>
          <a:xfrm>
            <a:off x="306698" y="273062"/>
            <a:ext cx="11475724" cy="1080018"/>
          </a:xfrm>
        </p:spPr>
        <p:txBody>
          <a:bodyPr/>
          <a:lstStyle/>
          <a:p>
            <a:r>
              <a:rPr lang="en-US" sz="5400" dirty="0">
                <a:latin typeface="Open Sans"/>
              </a:rPr>
              <a:t>STUDENTS ARE LIMITED BY </a:t>
            </a:r>
          </a:p>
          <a:p>
            <a:pPr>
              <a:spcBef>
                <a:spcPts val="400"/>
              </a:spcBef>
            </a:pPr>
            <a:r>
              <a:rPr lang="en-US" sz="5400" dirty="0">
                <a:latin typeface="Open Sans"/>
              </a:rPr>
              <a:t>CRUSHING COSTS</a:t>
            </a:r>
          </a:p>
        </p:txBody>
      </p:sp>
    </p:spTree>
    <p:extLst>
      <p:ext uri="{BB962C8B-B14F-4D97-AF65-F5344CB8AC3E}">
        <p14:creationId xmlns:p14="http://schemas.microsoft.com/office/powerpoint/2010/main" val="109349906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0975" y="6147895"/>
            <a:ext cx="2743200" cy="365125"/>
          </a:xfrm>
        </p:spPr>
        <p:txBody>
          <a:bodyPr/>
          <a:lstStyle/>
          <a:p>
            <a:fld id="{B0FAAE45-A79E-4541-9F85-6F09D633C756}" type="slidenum">
              <a:rPr lang="en-US" smtClean="0"/>
              <a:pPr/>
              <a:t>12</a:t>
            </a:fld>
            <a:endParaRPr lang="en-US" dirty="0"/>
          </a:p>
        </p:txBody>
      </p:sp>
      <p:pic>
        <p:nvPicPr>
          <p:cNvPr id="13" name="Picture 12">
            <a:extLst>
              <a:ext uri="{FF2B5EF4-FFF2-40B4-BE49-F238E27FC236}">
                <a16:creationId xmlns:a16="http://schemas.microsoft.com/office/drawing/2014/main" id="{1B2D8392-947A-4371-99B1-C85065BCA8BB}"/>
              </a:ext>
            </a:extLst>
          </p:cNvPr>
          <p:cNvPicPr>
            <a:picLocks noChangeAspect="1"/>
          </p:cNvPicPr>
          <p:nvPr/>
        </p:nvPicPr>
        <p:blipFill rotWithShape="1">
          <a:blip r:embed="rId3"/>
          <a:srcRect l="18880" t="24888" r="19569" b="31924"/>
          <a:stretch/>
        </p:blipFill>
        <p:spPr>
          <a:xfrm>
            <a:off x="338977" y="1412438"/>
            <a:ext cx="11475198" cy="4735458"/>
          </a:xfrm>
          <a:prstGeom prst="rect">
            <a:avLst/>
          </a:prstGeom>
        </p:spPr>
      </p:pic>
      <p:pic>
        <p:nvPicPr>
          <p:cNvPr id="14" name="Picture 13">
            <a:extLst>
              <a:ext uri="{FF2B5EF4-FFF2-40B4-BE49-F238E27FC236}">
                <a16:creationId xmlns:a16="http://schemas.microsoft.com/office/drawing/2014/main" id="{83B143A4-8971-4D2C-A919-43DA708CFD73}"/>
              </a:ext>
            </a:extLst>
          </p:cNvPr>
          <p:cNvPicPr>
            <a:picLocks noChangeAspect="1"/>
          </p:cNvPicPr>
          <p:nvPr/>
        </p:nvPicPr>
        <p:blipFill>
          <a:blip r:embed="rId4"/>
          <a:stretch>
            <a:fillRect/>
          </a:stretch>
        </p:blipFill>
        <p:spPr>
          <a:xfrm>
            <a:off x="10092267" y="188830"/>
            <a:ext cx="1836208" cy="564987"/>
          </a:xfrm>
          <a:prstGeom prst="rect">
            <a:avLst/>
          </a:prstGeom>
        </p:spPr>
      </p:pic>
      <p:grpSp>
        <p:nvGrpSpPr>
          <p:cNvPr id="7" name="Group 6">
            <a:extLst>
              <a:ext uri="{FF2B5EF4-FFF2-40B4-BE49-F238E27FC236}">
                <a16:creationId xmlns:a16="http://schemas.microsoft.com/office/drawing/2014/main" id="{F935DDC8-BE9D-D84C-B1A4-7A6F1E0CC84E}"/>
              </a:ext>
            </a:extLst>
          </p:cNvPr>
          <p:cNvGrpSpPr/>
          <p:nvPr/>
        </p:nvGrpSpPr>
        <p:grpSpPr>
          <a:xfrm>
            <a:off x="5691352" y="2295300"/>
            <a:ext cx="5801709" cy="3249603"/>
            <a:chOff x="5691352" y="2680138"/>
            <a:chExt cx="5801709" cy="3249603"/>
          </a:xfrm>
        </p:grpSpPr>
        <p:sp>
          <p:nvSpPr>
            <p:cNvPr id="6" name="Rectangle 5">
              <a:extLst>
                <a:ext uri="{FF2B5EF4-FFF2-40B4-BE49-F238E27FC236}">
                  <a16:creationId xmlns:a16="http://schemas.microsoft.com/office/drawing/2014/main" id="{2B7DF2DF-58D3-5942-A61B-69CB7F32BCC4}"/>
                </a:ext>
              </a:extLst>
            </p:cNvPr>
            <p:cNvSpPr/>
            <p:nvPr/>
          </p:nvSpPr>
          <p:spPr>
            <a:xfrm>
              <a:off x="5691352" y="2680138"/>
              <a:ext cx="2932386" cy="16238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A1CEB55-58D9-C545-8CBB-82597849C459}"/>
                </a:ext>
              </a:extLst>
            </p:cNvPr>
            <p:cNvSpPr/>
            <p:nvPr/>
          </p:nvSpPr>
          <p:spPr>
            <a:xfrm>
              <a:off x="8077984" y="4305893"/>
              <a:ext cx="3415077" cy="162384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5394549" y="6477456"/>
            <a:ext cx="6455613" cy="600164"/>
          </a:xfrm>
          <a:prstGeom prst="rect">
            <a:avLst/>
          </a:prstGeom>
          <a:noFill/>
        </p:spPr>
        <p:txBody>
          <a:bodyPr wrap="none" rtlCol="0">
            <a:spAutoFit/>
          </a:bodyPr>
          <a:lstStyle/>
          <a:p>
            <a:r>
              <a:rPr lang="en-US" sz="1100" b="1" dirty="0">
                <a:solidFill>
                  <a:schemeClr val="bg2">
                    <a:lumMod val="10000"/>
                  </a:schemeClr>
                </a:solidFill>
                <a:latin typeface="Open Sans" charset="0"/>
                <a:ea typeface="Open Sans" charset="0"/>
                <a:cs typeface="Open Sans" charset="0"/>
              </a:rPr>
              <a:t>Sources</a:t>
            </a:r>
            <a:r>
              <a:rPr lang="en-US" sz="1100" dirty="0">
                <a:solidFill>
                  <a:schemeClr val="bg2">
                    <a:lumMod val="10000"/>
                  </a:schemeClr>
                </a:solidFill>
                <a:latin typeface="Open Sans" charset="0"/>
                <a:ea typeface="Open Sans" charset="0"/>
                <a:cs typeface="Open Sans" charset="0"/>
              </a:rPr>
              <a:t>: http://www.openaccesstextbooks.org/pdf/2016_Florida_Student_Textbook_Survey.pdf ;</a:t>
            </a:r>
          </a:p>
          <a:p>
            <a:r>
              <a:rPr lang="en-US" sz="1100" dirty="0">
                <a:solidFill>
                  <a:schemeClr val="bg2">
                    <a:lumMod val="10000"/>
                  </a:schemeClr>
                </a:solidFill>
                <a:latin typeface="Open Sans" charset="0"/>
                <a:ea typeface="Open Sans" charset="0"/>
                <a:cs typeface="Open Sans" charset="0"/>
              </a:rPr>
              <a:t>https://ticas.org/sites/default/ﬁles/pub_ﬁles/Debt_Facts_and_Sources.pdf</a:t>
            </a:r>
          </a:p>
          <a:p>
            <a:endParaRPr lang="en-US" sz="1100" dirty="0"/>
          </a:p>
        </p:txBody>
      </p:sp>
      <p:sp>
        <p:nvSpPr>
          <p:cNvPr id="3" name="Text Placeholder 2"/>
          <p:cNvSpPr>
            <a:spLocks noGrp="1"/>
          </p:cNvSpPr>
          <p:nvPr>
            <p:ph type="body" sz="quarter" idx="13"/>
          </p:nvPr>
        </p:nvSpPr>
        <p:spPr>
          <a:xfrm>
            <a:off x="338451" y="413722"/>
            <a:ext cx="11475724" cy="1080018"/>
          </a:xfrm>
        </p:spPr>
        <p:txBody>
          <a:bodyPr/>
          <a:lstStyle/>
          <a:p>
            <a:r>
              <a:rPr lang="en-US" sz="4800" dirty="0">
                <a:latin typeface="Open Sans"/>
              </a:rPr>
              <a:t>HIGH COSTS HAVE CONSEQUENCES</a:t>
            </a:r>
          </a:p>
        </p:txBody>
      </p:sp>
    </p:spTree>
    <p:extLst>
      <p:ext uri="{BB962C8B-B14F-4D97-AF65-F5344CB8AC3E}">
        <p14:creationId xmlns:p14="http://schemas.microsoft.com/office/powerpoint/2010/main" val="140750287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FAAE45-A79E-4541-9F85-6F09D633C756}" type="slidenum">
              <a:rPr lang="en-US" smtClean="0"/>
              <a:pPr/>
              <a:t>13</a:t>
            </a:fld>
            <a:endParaRPr lang="en-US" dirty="0"/>
          </a:p>
        </p:txBody>
      </p:sp>
      <p:sp>
        <p:nvSpPr>
          <p:cNvPr id="4" name="Text Placeholder 1"/>
          <p:cNvSpPr>
            <a:spLocks noGrp="1"/>
          </p:cNvSpPr>
          <p:nvPr>
            <p:ph type="body" sz="quarter" idx="4294967295"/>
          </p:nvPr>
        </p:nvSpPr>
        <p:spPr>
          <a:xfrm>
            <a:off x="0" y="2806976"/>
            <a:ext cx="12192000" cy="1467640"/>
          </a:xfrm>
          <a:prstGeom prst="rect">
            <a:avLst/>
          </a:prstGeom>
        </p:spPr>
        <p:txBody>
          <a:bodyPr>
            <a:normAutofit fontScale="92500" lnSpcReduction="10000"/>
          </a:bodyPr>
          <a:lstStyle/>
          <a:p>
            <a:pPr marL="0" indent="0" algn="ctr">
              <a:buNone/>
            </a:pPr>
            <a:r>
              <a:rPr lang="en-US" sz="5400" b="1" dirty="0">
                <a:solidFill>
                  <a:schemeClr val="bg1"/>
                </a:solidFill>
                <a:latin typeface="Open Sans Light" charset="0"/>
                <a:ea typeface="Open Sans Light" charset="0"/>
                <a:cs typeface="Open Sans Light" charset="0"/>
              </a:rPr>
              <a:t>How has technology failed </a:t>
            </a:r>
          </a:p>
          <a:p>
            <a:pPr marL="0" indent="0" algn="ctr">
              <a:buNone/>
            </a:pPr>
            <a:r>
              <a:rPr lang="en-US" sz="5400" b="1" dirty="0">
                <a:solidFill>
                  <a:schemeClr val="bg1"/>
                </a:solidFill>
                <a:latin typeface="Open Sans Light" charset="0"/>
                <a:ea typeface="Open Sans Light" charset="0"/>
                <a:cs typeface="Open Sans Light" charset="0"/>
              </a:rPr>
              <a:t>to enable access?</a:t>
            </a:r>
          </a:p>
        </p:txBody>
      </p:sp>
    </p:spTree>
    <p:extLst>
      <p:ext uri="{BB962C8B-B14F-4D97-AF65-F5344CB8AC3E}">
        <p14:creationId xmlns:p14="http://schemas.microsoft.com/office/powerpoint/2010/main" val="129333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14</a:t>
            </a:fld>
            <a:endParaRPr lang="en-US" dirty="0"/>
          </a:p>
        </p:txBody>
      </p:sp>
      <p:pic>
        <p:nvPicPr>
          <p:cNvPr id="7" name="Picture 6">
            <a:extLst>
              <a:ext uri="{FF2B5EF4-FFF2-40B4-BE49-F238E27FC236}">
                <a16:creationId xmlns:a16="http://schemas.microsoft.com/office/drawing/2014/main" id="{4F05EFF2-D883-47D7-9969-6FF5BE226E1A}"/>
              </a:ext>
            </a:extLst>
          </p:cNvPr>
          <p:cNvPicPr>
            <a:picLocks noChangeAspect="1"/>
          </p:cNvPicPr>
          <p:nvPr/>
        </p:nvPicPr>
        <p:blipFill>
          <a:blip r:embed="rId3"/>
          <a:stretch>
            <a:fillRect/>
          </a:stretch>
        </p:blipFill>
        <p:spPr>
          <a:xfrm>
            <a:off x="10092267" y="188830"/>
            <a:ext cx="1836208" cy="564987"/>
          </a:xfrm>
          <a:prstGeom prst="rect">
            <a:avLst/>
          </a:prstGeom>
        </p:spPr>
      </p:pic>
      <p:sp>
        <p:nvSpPr>
          <p:cNvPr id="3" name="TextBox 2"/>
          <p:cNvSpPr txBox="1"/>
          <p:nvPr/>
        </p:nvSpPr>
        <p:spPr>
          <a:xfrm>
            <a:off x="1098550" y="2238064"/>
            <a:ext cx="10715625" cy="3293209"/>
          </a:xfrm>
          <a:prstGeom prst="rect">
            <a:avLst/>
          </a:prstGeom>
          <a:noFill/>
        </p:spPr>
        <p:txBody>
          <a:bodyPr wrap="square" rtlCol="0">
            <a:spAutoFit/>
          </a:bodyPr>
          <a:lstStyle/>
          <a:p>
            <a:r>
              <a:rPr lang="en-US" sz="2400" dirty="0">
                <a:latin typeface="Open Sans" charset="0"/>
                <a:ea typeface="Open Sans" charset="0"/>
                <a:cs typeface="Open Sans" charset="0"/>
              </a:rPr>
              <a:t>Technology must be </a:t>
            </a:r>
            <a:r>
              <a:rPr lang="en-US" sz="2400" b="1" dirty="0">
                <a:latin typeface="Open Sans" charset="0"/>
                <a:ea typeface="Open Sans" charset="0"/>
                <a:cs typeface="Open Sans" charset="0"/>
              </a:rPr>
              <a:t>purposeful.</a:t>
            </a:r>
            <a:endParaRPr lang="en-US" sz="2400" dirty="0">
              <a:latin typeface="Open Sans" charset="0"/>
              <a:ea typeface="Open Sans" charset="0"/>
              <a:cs typeface="Open Sans" charset="0"/>
            </a:endParaRPr>
          </a:p>
          <a:p>
            <a:endParaRPr lang="en-US" sz="3200" dirty="0">
              <a:latin typeface="Open Sans" charset="0"/>
              <a:ea typeface="Open Sans" charset="0"/>
              <a:cs typeface="Open Sans" charset="0"/>
            </a:endParaRPr>
          </a:p>
          <a:p>
            <a:r>
              <a:rPr lang="en-US" sz="2400" dirty="0">
                <a:latin typeface="Open Sans" charset="0"/>
                <a:ea typeface="Open Sans" charset="0"/>
                <a:cs typeface="Open Sans" charset="0"/>
              </a:rPr>
              <a:t>Technology must be </a:t>
            </a:r>
            <a:r>
              <a:rPr lang="en-US" sz="2400" b="1" dirty="0">
                <a:latin typeface="Open Sans" charset="0"/>
                <a:ea typeface="Open Sans" charset="0"/>
                <a:cs typeface="Open Sans" charset="0"/>
              </a:rPr>
              <a:t>personalized</a:t>
            </a:r>
            <a:r>
              <a:rPr lang="en-US" sz="2400" dirty="0">
                <a:latin typeface="Open Sans" charset="0"/>
                <a:ea typeface="Open Sans" charset="0"/>
                <a:cs typeface="Open Sans" charset="0"/>
              </a:rPr>
              <a:t>.</a:t>
            </a:r>
          </a:p>
          <a:p>
            <a:endParaRPr lang="en-US" sz="3200" dirty="0">
              <a:latin typeface="Open Sans" charset="0"/>
              <a:ea typeface="Open Sans" charset="0"/>
              <a:cs typeface="Open Sans" charset="0"/>
            </a:endParaRPr>
          </a:p>
          <a:p>
            <a:r>
              <a:rPr lang="en-US" sz="2400" dirty="0">
                <a:latin typeface="Open Sans" charset="0"/>
                <a:ea typeface="Open Sans" charset="0"/>
                <a:cs typeface="Open Sans" charset="0"/>
              </a:rPr>
              <a:t>Technology must to be </a:t>
            </a:r>
            <a:r>
              <a:rPr lang="en-US" sz="2400" b="1" dirty="0">
                <a:latin typeface="Open Sans" charset="0"/>
                <a:ea typeface="Open Sans" charset="0"/>
                <a:cs typeface="Open Sans" charset="0"/>
              </a:rPr>
              <a:t>user-friendly and intuitive</a:t>
            </a:r>
            <a:r>
              <a:rPr lang="en-US" sz="2400" dirty="0">
                <a:latin typeface="Open Sans" charset="0"/>
                <a:ea typeface="Open Sans" charset="0"/>
                <a:cs typeface="Open Sans" charset="0"/>
              </a:rPr>
              <a:t>. </a:t>
            </a:r>
          </a:p>
          <a:p>
            <a:endParaRPr lang="en-US" sz="2400" dirty="0">
              <a:latin typeface="Open Sans" charset="0"/>
              <a:ea typeface="Open Sans" charset="0"/>
              <a:cs typeface="Open Sans" charset="0"/>
            </a:endParaRPr>
          </a:p>
          <a:p>
            <a:r>
              <a:rPr lang="en-US" sz="2400" dirty="0">
                <a:latin typeface="Open Sans" charset="0"/>
                <a:ea typeface="Open Sans" charset="0"/>
                <a:cs typeface="Open Sans" charset="0"/>
              </a:rPr>
              <a:t>We can use technology to bridge a lot of gaps, to provide </a:t>
            </a:r>
          </a:p>
          <a:p>
            <a:r>
              <a:rPr lang="en-US" sz="2400" b="1" dirty="0">
                <a:latin typeface="Open Sans" charset="0"/>
                <a:ea typeface="Open Sans" charset="0"/>
                <a:cs typeface="Open Sans" charset="0"/>
              </a:rPr>
              <a:t>instant and more affordable access</a:t>
            </a:r>
            <a:r>
              <a:rPr lang="en-US" sz="2400" dirty="0">
                <a:latin typeface="Open Sans" charset="0"/>
                <a:ea typeface="Open Sans" charset="0"/>
                <a:cs typeface="Open Sans" charset="0"/>
              </a:rPr>
              <a:t>, but we cannot lose the human component.</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77589" b="58353"/>
          <a:stretch/>
        </p:blipFill>
        <p:spPr>
          <a:xfrm>
            <a:off x="9828256" y="2102828"/>
            <a:ext cx="1115967" cy="154893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43563" r="44183"/>
          <a:stretch/>
        </p:blipFill>
        <p:spPr>
          <a:xfrm>
            <a:off x="9654241" y="3737940"/>
            <a:ext cx="1463998" cy="1105588"/>
          </a:xfrm>
          <a:prstGeom prst="rect">
            <a:avLst/>
          </a:prstGeom>
        </p:spPr>
      </p:pic>
      <p:sp>
        <p:nvSpPr>
          <p:cNvPr id="5" name="Text Placeholder 4"/>
          <p:cNvSpPr>
            <a:spLocks noGrp="1"/>
          </p:cNvSpPr>
          <p:nvPr>
            <p:ph type="body" sz="quarter" idx="13"/>
          </p:nvPr>
        </p:nvSpPr>
        <p:spPr>
          <a:xfrm>
            <a:off x="338451" y="716522"/>
            <a:ext cx="11733944" cy="1080018"/>
          </a:xfrm>
        </p:spPr>
        <p:txBody>
          <a:bodyPr/>
          <a:lstStyle/>
          <a:p>
            <a:r>
              <a:rPr lang="en-US" sz="5400" dirty="0">
                <a:latin typeface="Open Sans"/>
              </a:rPr>
              <a:t>WHAT WE NEED FROM TECHNOLOGY</a:t>
            </a:r>
          </a:p>
        </p:txBody>
      </p:sp>
    </p:spTree>
    <p:extLst>
      <p:ext uri="{BB962C8B-B14F-4D97-AF65-F5344CB8AC3E}">
        <p14:creationId xmlns:p14="http://schemas.microsoft.com/office/powerpoint/2010/main" val="740832539"/>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FAAE45-A79E-4541-9F85-6F09D633C756}" type="slidenum">
              <a:rPr lang="en-US" smtClean="0"/>
              <a:pPr/>
              <a:t>15</a:t>
            </a:fld>
            <a:endParaRPr lang="en-US" dirty="0"/>
          </a:p>
        </p:txBody>
      </p:sp>
      <p:sp>
        <p:nvSpPr>
          <p:cNvPr id="4" name="Text Placeholder 1"/>
          <p:cNvSpPr>
            <a:spLocks noGrp="1"/>
          </p:cNvSpPr>
          <p:nvPr>
            <p:ph type="body" sz="quarter" idx="4294967295"/>
          </p:nvPr>
        </p:nvSpPr>
        <p:spPr>
          <a:xfrm>
            <a:off x="0" y="2806976"/>
            <a:ext cx="12192000" cy="1467640"/>
          </a:xfrm>
          <a:prstGeom prst="rect">
            <a:avLst/>
          </a:prstGeom>
        </p:spPr>
        <p:txBody>
          <a:bodyPr>
            <a:normAutofit fontScale="92500" lnSpcReduction="10000"/>
          </a:bodyPr>
          <a:lstStyle/>
          <a:p>
            <a:pPr marL="0" indent="0" algn="ctr">
              <a:buNone/>
            </a:pPr>
            <a:r>
              <a:rPr lang="en-US" sz="5400" b="1" dirty="0">
                <a:solidFill>
                  <a:schemeClr val="bg1"/>
                </a:solidFill>
                <a:latin typeface="Open Sans Light" charset="0"/>
                <a:ea typeface="Open Sans Light" charset="0"/>
                <a:cs typeface="Open Sans Light" charset="0"/>
              </a:rPr>
              <a:t>What can we do to solve </a:t>
            </a:r>
          </a:p>
          <a:p>
            <a:pPr marL="0" indent="0" algn="ctr">
              <a:buNone/>
            </a:pPr>
            <a:r>
              <a:rPr lang="en-US" sz="5400" b="1" dirty="0">
                <a:solidFill>
                  <a:schemeClr val="bg1"/>
                </a:solidFill>
                <a:latin typeface="Open Sans Light" charset="0"/>
                <a:ea typeface="Open Sans Light" charset="0"/>
                <a:cs typeface="Open Sans Light" charset="0"/>
              </a:rPr>
              <a:t>the access problem?</a:t>
            </a:r>
          </a:p>
        </p:txBody>
      </p:sp>
    </p:spTree>
    <p:extLst>
      <p:ext uri="{BB962C8B-B14F-4D97-AF65-F5344CB8AC3E}">
        <p14:creationId xmlns:p14="http://schemas.microsoft.com/office/powerpoint/2010/main" val="117036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16</a:t>
            </a:fld>
            <a:endParaRPr lang="en-US" dirty="0"/>
          </a:p>
        </p:txBody>
      </p:sp>
      <p:grpSp>
        <p:nvGrpSpPr>
          <p:cNvPr id="5" name="Group 4"/>
          <p:cNvGrpSpPr/>
          <p:nvPr/>
        </p:nvGrpSpPr>
        <p:grpSpPr>
          <a:xfrm>
            <a:off x="1759407" y="1977678"/>
            <a:ext cx="4089018" cy="3842172"/>
            <a:chOff x="42887" y="1914883"/>
            <a:chExt cx="4089018" cy="3842172"/>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87" y="1914883"/>
              <a:ext cx="4089018" cy="3842172"/>
            </a:xfrm>
            <a:prstGeom prst="rect">
              <a:avLst/>
            </a:prstGeom>
          </p:spPr>
        </p:pic>
        <p:sp>
          <p:nvSpPr>
            <p:cNvPr id="7" name="TextBox 6"/>
            <p:cNvSpPr txBox="1"/>
            <p:nvPr/>
          </p:nvSpPr>
          <p:spPr>
            <a:xfrm>
              <a:off x="1347503" y="4021958"/>
              <a:ext cx="1614545" cy="646331"/>
            </a:xfrm>
            <a:prstGeom prst="rect">
              <a:avLst/>
            </a:prstGeom>
            <a:noFill/>
          </p:spPr>
          <p:txBody>
            <a:bodyPr wrap="none" rtlCol="0">
              <a:spAutoFit/>
            </a:bodyPr>
            <a:lstStyle/>
            <a:p>
              <a:pPr algn="ctr"/>
              <a:r>
                <a:rPr lang="en-US" sz="3600" dirty="0">
                  <a:solidFill>
                    <a:schemeClr val="bg1"/>
                  </a:solidFill>
                  <a:latin typeface="Open Sans" charset="0"/>
                  <a:ea typeface="Open Sans" charset="0"/>
                  <a:cs typeface="Open Sans" charset="0"/>
                </a:rPr>
                <a:t>Access</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6084" y="2704009"/>
              <a:ext cx="1182624" cy="1170432"/>
            </a:xfrm>
            <a:prstGeom prst="rect">
              <a:avLst/>
            </a:prstGeom>
          </p:spPr>
        </p:pic>
      </p:grpSp>
      <p:grpSp>
        <p:nvGrpSpPr>
          <p:cNvPr id="9" name="Group 8"/>
          <p:cNvGrpSpPr/>
          <p:nvPr/>
        </p:nvGrpSpPr>
        <p:grpSpPr>
          <a:xfrm>
            <a:off x="6534854" y="1934018"/>
            <a:ext cx="4135482" cy="3885832"/>
            <a:chOff x="4074866" y="1931526"/>
            <a:chExt cx="4135482" cy="3885832"/>
          </a:xfrm>
        </p:grpSpPr>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a:off x="4074866" y="1931526"/>
              <a:ext cx="4135482" cy="3885832"/>
            </a:xfrm>
            <a:prstGeom prst="rect">
              <a:avLst/>
            </a:prstGeom>
          </p:spPr>
        </p:pic>
        <p:sp>
          <p:nvSpPr>
            <p:cNvPr id="11" name="TextBox 10"/>
            <p:cNvSpPr txBox="1"/>
            <p:nvPr/>
          </p:nvSpPr>
          <p:spPr>
            <a:xfrm>
              <a:off x="4697109" y="4021958"/>
              <a:ext cx="2817181" cy="646331"/>
            </a:xfrm>
            <a:prstGeom prst="rect">
              <a:avLst/>
            </a:prstGeom>
            <a:noFill/>
          </p:spPr>
          <p:txBody>
            <a:bodyPr wrap="none" rtlCol="0">
              <a:spAutoFit/>
            </a:bodyPr>
            <a:lstStyle/>
            <a:p>
              <a:pPr algn="ctr"/>
              <a:r>
                <a:rPr lang="en-US" sz="3600" dirty="0">
                  <a:solidFill>
                    <a:schemeClr val="bg1"/>
                  </a:solidFill>
                  <a:latin typeface="Open Sans" charset="0"/>
                  <a:ea typeface="Open Sans" charset="0"/>
                  <a:cs typeface="Open Sans" charset="0"/>
                </a:rPr>
                <a:t>Affordability</a:t>
              </a:r>
            </a:p>
          </p:txBody>
        </p:sp>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22464" y="2879558"/>
              <a:ext cx="1182624" cy="900238"/>
            </a:xfrm>
            <a:prstGeom prst="rect">
              <a:avLst/>
            </a:prstGeom>
          </p:spPr>
        </p:pic>
      </p:grpSp>
      <p:sp>
        <p:nvSpPr>
          <p:cNvPr id="3" name="TextBox 2"/>
          <p:cNvSpPr txBox="1"/>
          <p:nvPr/>
        </p:nvSpPr>
        <p:spPr>
          <a:xfrm>
            <a:off x="5677020" y="3101121"/>
            <a:ext cx="1063113" cy="1569660"/>
          </a:xfrm>
          <a:prstGeom prst="rect">
            <a:avLst/>
          </a:prstGeom>
          <a:noFill/>
        </p:spPr>
        <p:txBody>
          <a:bodyPr wrap="none" rtlCol="0">
            <a:spAutoFit/>
          </a:bodyPr>
          <a:lstStyle/>
          <a:p>
            <a:pPr algn="ctr"/>
            <a:r>
              <a:rPr lang="en-US" sz="9600" dirty="0">
                <a:latin typeface="Open Sans Light" charset="0"/>
                <a:ea typeface="Open Sans Light" charset="0"/>
                <a:cs typeface="Open Sans Light" charset="0"/>
              </a:rPr>
              <a:t>&amp;</a:t>
            </a:r>
          </a:p>
        </p:txBody>
      </p:sp>
      <p:sp>
        <p:nvSpPr>
          <p:cNvPr id="13" name="Text Placeholder 12"/>
          <p:cNvSpPr>
            <a:spLocks noGrp="1"/>
          </p:cNvSpPr>
          <p:nvPr>
            <p:ph type="body" sz="quarter" idx="13"/>
          </p:nvPr>
        </p:nvSpPr>
        <p:spPr/>
        <p:txBody>
          <a:bodyPr/>
          <a:lstStyle/>
          <a:p>
            <a:r>
              <a:rPr lang="en-US" sz="5400" dirty="0">
                <a:latin typeface="Open Sans"/>
              </a:rPr>
              <a:t>IT’S CLEAR. STUDENTS NEED:</a:t>
            </a:r>
          </a:p>
        </p:txBody>
      </p:sp>
    </p:spTree>
    <p:extLst>
      <p:ext uri="{BB962C8B-B14F-4D97-AF65-F5344CB8AC3E}">
        <p14:creationId xmlns:p14="http://schemas.microsoft.com/office/powerpoint/2010/main" val="84458999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BC7269-DE6A-2944-8252-87F8577B28B5}"/>
              </a:ext>
            </a:extLst>
          </p:cNvPr>
          <p:cNvGrpSpPr/>
          <p:nvPr/>
        </p:nvGrpSpPr>
        <p:grpSpPr>
          <a:xfrm>
            <a:off x="5690556" y="621358"/>
            <a:ext cx="6501444" cy="5706417"/>
            <a:chOff x="5628267" y="167447"/>
            <a:chExt cx="6501444" cy="5706417"/>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l="-190" t="-1778"/>
            <a:stretch/>
          </p:blipFill>
          <p:spPr>
            <a:xfrm>
              <a:off x="5628267" y="167447"/>
              <a:ext cx="6501444" cy="5706417"/>
            </a:xfrm>
            <a:prstGeom prst="rect">
              <a:avLst/>
            </a:prstGeom>
            <a:effectLst/>
          </p:spPr>
        </p:pic>
        <p:pic>
          <p:nvPicPr>
            <p:cNvPr id="8" name="Picture 7">
              <a:extLst>
                <a:ext uri="{FF2B5EF4-FFF2-40B4-BE49-F238E27FC236}">
                  <a16:creationId xmlns:a16="http://schemas.microsoft.com/office/drawing/2014/main" id="{54F249DE-D6A7-43E6-8A9E-B14B61DC207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16018" y="1150883"/>
              <a:ext cx="4942512" cy="3657600"/>
            </a:xfrm>
            <a:prstGeom prst="rect">
              <a:avLst/>
            </a:prstGeom>
            <a:ln>
              <a:solidFill>
                <a:schemeClr val="bg2">
                  <a:lumMod val="90000"/>
                </a:schemeClr>
              </a:solidFill>
            </a:ln>
            <a:effectLst/>
          </p:spPr>
        </p:pic>
      </p:grpSp>
      <p:sp>
        <p:nvSpPr>
          <p:cNvPr id="4" name="Slide Number Placeholder 3"/>
          <p:cNvSpPr>
            <a:spLocks noGrp="1"/>
          </p:cNvSpPr>
          <p:nvPr>
            <p:ph type="sldNum" sz="quarter" idx="12"/>
          </p:nvPr>
        </p:nvSpPr>
        <p:spPr/>
        <p:txBody>
          <a:bodyPr/>
          <a:lstStyle/>
          <a:p>
            <a:fld id="{B0FAAE45-A79E-4541-9F85-6F09D633C756}" type="slidenum">
              <a:rPr lang="en-US" smtClean="0"/>
              <a:pPr/>
              <a:t>17</a:t>
            </a:fld>
            <a:endParaRPr lang="en-US" dirty="0"/>
          </a:p>
        </p:txBody>
      </p:sp>
      <p:sp>
        <p:nvSpPr>
          <p:cNvPr id="6" name="Text Placeholder 1">
            <a:extLst>
              <a:ext uri="{FF2B5EF4-FFF2-40B4-BE49-F238E27FC236}">
                <a16:creationId xmlns:a16="http://schemas.microsoft.com/office/drawing/2014/main" id="{7BD0384A-632B-4216-B1A1-2E9FAFD61B7D}"/>
              </a:ext>
            </a:extLst>
          </p:cNvPr>
          <p:cNvSpPr>
            <a:spLocks noGrp="1"/>
          </p:cNvSpPr>
          <p:nvPr>
            <p:ph type="body" sz="quarter" idx="13"/>
          </p:nvPr>
        </p:nvSpPr>
        <p:spPr>
          <a:xfrm>
            <a:off x="617950" y="2057579"/>
            <a:ext cx="4836640" cy="3357004"/>
          </a:xfrm>
          <a:noFill/>
        </p:spPr>
        <p:txBody>
          <a:bodyPr/>
          <a:lstStyle/>
          <a:p>
            <a:pPr marL="228600" indent="-228600">
              <a:spcBef>
                <a:spcPts val="1800"/>
              </a:spcBef>
              <a:buFont typeface="Arial" panose="020B0604020202020204" pitchFamily="34" charset="0"/>
              <a:buChar char="•"/>
            </a:pPr>
            <a:r>
              <a:rPr lang="en-US" sz="2800" dirty="0">
                <a:solidFill>
                  <a:srgbClr val="004A78"/>
                </a:solidFill>
                <a:latin typeface="Open Sans Regular"/>
              </a:rPr>
              <a:t>digital subscription for students</a:t>
            </a:r>
          </a:p>
          <a:p>
            <a:pPr marL="228600" indent="-228600">
              <a:spcBef>
                <a:spcPts val="1800"/>
              </a:spcBef>
              <a:buFont typeface="Arial" panose="020B0604020202020204" pitchFamily="34" charset="0"/>
              <a:buChar char="•"/>
            </a:pPr>
            <a:r>
              <a:rPr lang="en-US" sz="2800" dirty="0">
                <a:solidFill>
                  <a:srgbClr val="004A78"/>
                </a:solidFill>
                <a:latin typeface="Open Sans Regular"/>
              </a:rPr>
              <a:t>all-you-can-learn access to the entire Cengage catalog</a:t>
            </a:r>
          </a:p>
          <a:p>
            <a:pPr marL="228600" indent="-228600">
              <a:spcBef>
                <a:spcPts val="1800"/>
              </a:spcBef>
              <a:buFont typeface="Arial" panose="020B0604020202020204" pitchFamily="34" charset="0"/>
              <a:buChar char="•"/>
            </a:pPr>
            <a:r>
              <a:rPr lang="en-US" sz="2800" dirty="0">
                <a:solidFill>
                  <a:srgbClr val="004A78"/>
                </a:solidFill>
                <a:latin typeface="Open Sans Regular"/>
              </a:rPr>
              <a:t>$119.99/semester | 179.99/year</a:t>
            </a:r>
          </a:p>
          <a:p>
            <a:pPr marL="228600" indent="-228600">
              <a:spcBef>
                <a:spcPts val="1800"/>
              </a:spcBef>
              <a:buFont typeface="Arial" panose="020B0604020202020204" pitchFamily="34" charset="0"/>
              <a:buChar char="•"/>
            </a:pPr>
            <a:r>
              <a:rPr lang="en-US" sz="2800" dirty="0">
                <a:solidFill>
                  <a:srgbClr val="004A78"/>
                </a:solidFill>
                <a:latin typeface="Open Sans Regular"/>
              </a:rPr>
              <a:t>available August 2018</a:t>
            </a:r>
          </a:p>
        </p:txBody>
      </p:sp>
      <p:pic>
        <p:nvPicPr>
          <p:cNvPr id="7" name="Picture 6">
            <a:extLst>
              <a:ext uri="{FF2B5EF4-FFF2-40B4-BE49-F238E27FC236}">
                <a16:creationId xmlns:a16="http://schemas.microsoft.com/office/drawing/2014/main" id="{F7C59CF9-060F-4271-A8C5-34F11A4F917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2119" y="496184"/>
            <a:ext cx="4776504" cy="1198180"/>
          </a:xfrm>
          <a:prstGeom prst="rect">
            <a:avLst/>
          </a:prstGeom>
        </p:spPr>
      </p:pic>
    </p:spTree>
    <p:extLst>
      <p:ext uri="{BB962C8B-B14F-4D97-AF65-F5344CB8AC3E}">
        <p14:creationId xmlns:p14="http://schemas.microsoft.com/office/powerpoint/2010/main" val="74986138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18</a:t>
            </a:fld>
            <a:endParaRPr lang="en-US" dirty="0"/>
          </a:p>
        </p:txBody>
      </p:sp>
      <p:sp>
        <p:nvSpPr>
          <p:cNvPr id="13" name="TextBox 12">
            <a:extLst>
              <a:ext uri="{FF2B5EF4-FFF2-40B4-BE49-F238E27FC236}">
                <a16:creationId xmlns:a16="http://schemas.microsoft.com/office/drawing/2014/main" id="{C7E96255-657D-47BE-BF76-3045D0DBDC0B}"/>
              </a:ext>
            </a:extLst>
          </p:cNvPr>
          <p:cNvSpPr txBox="1"/>
          <p:nvPr/>
        </p:nvSpPr>
        <p:spPr>
          <a:xfrm>
            <a:off x="2495601" y="4843675"/>
            <a:ext cx="7411003" cy="369332"/>
          </a:xfrm>
          <a:prstGeom prst="rect">
            <a:avLst/>
          </a:prstGeom>
          <a:noFill/>
        </p:spPr>
        <p:txBody>
          <a:bodyPr wrap="none" rtlCol="0">
            <a:spAutoFit/>
          </a:bodyPr>
          <a:lstStyle/>
          <a:p>
            <a:r>
              <a:rPr lang="en-US" dirty="0">
                <a:latin typeface="Open Sans" charset="0"/>
                <a:ea typeface="Open Sans" charset="0"/>
                <a:cs typeface="Open Sans" charset="0"/>
              </a:rPr>
              <a:t>*Including MindTap, WebAssign, SAM, CengageNOW, iLRN and OWL</a:t>
            </a:r>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8364" y="1806052"/>
            <a:ext cx="11405478" cy="2713532"/>
          </a:xfrm>
          <a:prstGeom prst="rect">
            <a:avLst/>
          </a:prstGeom>
        </p:spPr>
      </p:pic>
      <p:sp>
        <p:nvSpPr>
          <p:cNvPr id="2" name="Text Placeholder 1"/>
          <p:cNvSpPr>
            <a:spLocks noGrp="1"/>
          </p:cNvSpPr>
          <p:nvPr>
            <p:ph type="body" sz="quarter" idx="13"/>
          </p:nvPr>
        </p:nvSpPr>
        <p:spPr/>
        <p:txBody>
          <a:bodyPr/>
          <a:lstStyle/>
          <a:p>
            <a:r>
              <a:rPr lang="en-US" sz="5400" dirty="0">
                <a:latin typeface="Open Sans"/>
              </a:rPr>
              <a:t>EXPLORATION ACROSS:</a:t>
            </a:r>
          </a:p>
        </p:txBody>
      </p:sp>
    </p:spTree>
    <p:extLst>
      <p:ext uri="{BB962C8B-B14F-4D97-AF65-F5344CB8AC3E}">
        <p14:creationId xmlns:p14="http://schemas.microsoft.com/office/powerpoint/2010/main" val="933173504"/>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19</a:t>
            </a:fld>
            <a:endParaRPr lang="en-US" dirty="0"/>
          </a:p>
        </p:txBody>
      </p:sp>
      <p:sp>
        <p:nvSpPr>
          <p:cNvPr id="2" name="TextBox 1">
            <a:extLst>
              <a:ext uri="{FF2B5EF4-FFF2-40B4-BE49-F238E27FC236}">
                <a16:creationId xmlns:a16="http://schemas.microsoft.com/office/drawing/2014/main" id="{01019439-67F0-1648-AAAA-E373CF6E4B07}"/>
              </a:ext>
            </a:extLst>
          </p:cNvPr>
          <p:cNvSpPr txBox="1"/>
          <p:nvPr/>
        </p:nvSpPr>
        <p:spPr>
          <a:xfrm>
            <a:off x="3550848" y="1726694"/>
            <a:ext cx="7616825" cy="4375557"/>
          </a:xfrm>
          <a:prstGeom prst="rect">
            <a:avLst/>
          </a:prstGeom>
          <a:noFill/>
        </p:spPr>
        <p:txBody>
          <a:bodyPr wrap="square" rtlCol="0">
            <a:spAutoFit/>
          </a:bodyPr>
          <a:lstStyle/>
          <a:p>
            <a:pPr>
              <a:spcAft>
                <a:spcPts val="1400"/>
              </a:spcAft>
            </a:pPr>
            <a:r>
              <a:rPr lang="en-US" sz="2000" b="1" dirty="0">
                <a:solidFill>
                  <a:srgbClr val="FF0000"/>
                </a:solidFill>
                <a:latin typeface="Open Sans" charset="0"/>
                <a:ea typeface="Open Sans" charset="0"/>
                <a:cs typeface="Open Sans" charset="0"/>
              </a:rPr>
              <a:t>SIGNIFICANT </a:t>
            </a:r>
            <a:r>
              <a:rPr lang="en-US" sz="2000" b="1" dirty="0">
                <a:latin typeface="Open Sans" charset="0"/>
                <a:ea typeface="Open Sans" charset="0"/>
                <a:cs typeface="Open Sans" charset="0"/>
              </a:rPr>
              <a:t>COST SAVINGS, </a:t>
            </a:r>
            <a:r>
              <a:rPr lang="en-US" sz="2000" dirty="0">
                <a:latin typeface="Open Sans" charset="0"/>
                <a:ea typeface="Open Sans" charset="0"/>
                <a:cs typeface="Open Sans" charset="0"/>
              </a:rPr>
              <a:t>per semester, quarter, year</a:t>
            </a:r>
          </a:p>
          <a:p>
            <a:pPr>
              <a:spcAft>
                <a:spcPts val="1400"/>
              </a:spcAft>
            </a:pPr>
            <a:r>
              <a:rPr lang="en-US" sz="2000" b="1" dirty="0">
                <a:solidFill>
                  <a:srgbClr val="FF0000"/>
                </a:solidFill>
                <a:latin typeface="Open Sans" charset="0"/>
                <a:ea typeface="Open Sans" charset="0"/>
                <a:cs typeface="Open Sans" charset="0"/>
              </a:rPr>
              <a:t>ACCESS</a:t>
            </a:r>
            <a:r>
              <a:rPr lang="en-US" sz="2000" b="1" dirty="0">
                <a:latin typeface="Open Sans" charset="0"/>
                <a:ea typeface="Open Sans" charset="0"/>
                <a:cs typeface="Open Sans" charset="0"/>
              </a:rPr>
              <a:t> TO A CENGAGE AWARD-WINNING DIGITAL PLATFORM</a:t>
            </a:r>
            <a:r>
              <a:rPr lang="en-US" sz="2000" dirty="0">
                <a:latin typeface="Open Sans" charset="0"/>
                <a:ea typeface="Open Sans" charset="0"/>
                <a:cs typeface="Open Sans" charset="0"/>
              </a:rPr>
              <a:t>, proven to boost outcomes and increase engagement when assigned by an instructor</a:t>
            </a:r>
          </a:p>
          <a:p>
            <a:pPr>
              <a:spcAft>
                <a:spcPts val="1400"/>
              </a:spcAft>
            </a:pPr>
            <a:r>
              <a:rPr lang="en-US" sz="2000" b="1" dirty="0">
                <a:solidFill>
                  <a:srgbClr val="FF0000"/>
                </a:solidFill>
                <a:latin typeface="Open Sans" charset="0"/>
                <a:ea typeface="Open Sans" charset="0"/>
                <a:cs typeface="Open Sans" charset="0"/>
              </a:rPr>
              <a:t>A FREE </a:t>
            </a:r>
            <a:r>
              <a:rPr lang="en-US" sz="2000" b="1" dirty="0">
                <a:latin typeface="Open Sans" charset="0"/>
                <a:ea typeface="Open Sans" charset="0"/>
                <a:cs typeface="Open Sans" charset="0"/>
              </a:rPr>
              <a:t>PRINT RENTAL </a:t>
            </a:r>
            <a:r>
              <a:rPr lang="en-US" sz="2000" dirty="0">
                <a:latin typeface="Open Sans" charset="0"/>
                <a:ea typeface="Open Sans" charset="0"/>
                <a:cs typeface="Open Sans" charset="0"/>
              </a:rPr>
              <a:t>with any activated online course</a:t>
            </a:r>
          </a:p>
          <a:p>
            <a:pPr>
              <a:spcAft>
                <a:spcPts val="1400"/>
              </a:spcAft>
            </a:pPr>
            <a:r>
              <a:rPr lang="en-US" sz="2000" b="1" dirty="0">
                <a:solidFill>
                  <a:srgbClr val="FF0000"/>
                </a:solidFill>
                <a:latin typeface="Open Sans" charset="0"/>
                <a:ea typeface="Open Sans" charset="0"/>
                <a:cs typeface="Open Sans" charset="0"/>
              </a:rPr>
              <a:t>ALL-YOU-CAN-LEARN</a:t>
            </a:r>
            <a:r>
              <a:rPr lang="en-US" sz="2000" b="1" dirty="0">
                <a:latin typeface="Open Sans" charset="0"/>
                <a:ea typeface="Open Sans" charset="0"/>
                <a:cs typeface="Open Sans" charset="0"/>
              </a:rPr>
              <a:t> ACCESS </a:t>
            </a:r>
            <a:r>
              <a:rPr lang="en-US" sz="2000" dirty="0">
                <a:latin typeface="Open Sans" charset="0"/>
                <a:ea typeface="Open Sans" charset="0"/>
                <a:cs typeface="Open Sans" charset="0"/>
              </a:rPr>
              <a:t>to over 22,000 digital learning assets, covering more than 70 disciplines and 675 courses.</a:t>
            </a:r>
            <a:endParaRPr lang="en-US" sz="2000" b="1" dirty="0">
              <a:latin typeface="Open Sans" charset="0"/>
              <a:ea typeface="Open Sans" charset="0"/>
              <a:cs typeface="Open Sans" charset="0"/>
            </a:endParaRPr>
          </a:p>
          <a:p>
            <a:pPr>
              <a:spcAft>
                <a:spcPts val="1400"/>
              </a:spcAft>
            </a:pPr>
            <a:r>
              <a:rPr lang="en-US" sz="2000" b="1" dirty="0">
                <a:solidFill>
                  <a:srgbClr val="FF0000"/>
                </a:solidFill>
                <a:latin typeface="Open Sans" charset="0"/>
                <a:ea typeface="Open Sans" charset="0"/>
                <a:cs typeface="Open Sans" charset="0"/>
              </a:rPr>
              <a:t>UNLIMITED</a:t>
            </a:r>
            <a:r>
              <a:rPr lang="en-US" sz="2000" b="1" dirty="0">
                <a:latin typeface="Open Sans" charset="0"/>
                <a:ea typeface="Open Sans" charset="0"/>
                <a:cs typeface="Open Sans" charset="0"/>
              </a:rPr>
              <a:t> ACCESS </a:t>
            </a:r>
            <a:r>
              <a:rPr lang="en-US" sz="2000" dirty="0">
                <a:latin typeface="Open Sans" charset="0"/>
                <a:ea typeface="Open Sans" charset="0"/>
                <a:cs typeface="Open Sans" charset="0"/>
              </a:rPr>
              <a:t>to hundreds of study guides matched to the most common college courses.</a:t>
            </a:r>
          </a:p>
          <a:p>
            <a:pPr>
              <a:spcAft>
                <a:spcPts val="1400"/>
              </a:spcAft>
            </a:pPr>
            <a:r>
              <a:rPr lang="en-US" sz="2000" b="1" dirty="0">
                <a:solidFill>
                  <a:srgbClr val="FF0000"/>
                </a:solidFill>
                <a:latin typeface="Open Sans" charset="0"/>
                <a:ea typeface="Open Sans" charset="0"/>
                <a:cs typeface="Open Sans" charset="0"/>
              </a:rPr>
              <a:t>TWELVE-MONTH</a:t>
            </a:r>
            <a:r>
              <a:rPr lang="en-US" sz="2000" b="1" dirty="0">
                <a:latin typeface="Open Sans" charset="0"/>
                <a:ea typeface="Open Sans" charset="0"/>
                <a:cs typeface="Open Sans" charset="0"/>
              </a:rPr>
              <a:t> FREE ACCESS </a:t>
            </a:r>
            <a:r>
              <a:rPr lang="en-US" sz="2000" dirty="0">
                <a:latin typeface="Open Sans" charset="0"/>
                <a:ea typeface="Open Sans" charset="0"/>
                <a:cs typeface="Open Sans" charset="0"/>
              </a:rPr>
              <a:t>to up to six eBooks in the Cengage Unlimited Digital Locker.</a:t>
            </a:r>
          </a:p>
        </p:txBody>
      </p:sp>
      <p:pic>
        <p:nvPicPr>
          <p:cNvPr id="6" name="Picture 5">
            <a:extLst>
              <a:ext uri="{FF2B5EF4-FFF2-40B4-BE49-F238E27FC236}">
                <a16:creationId xmlns:a16="http://schemas.microsoft.com/office/drawing/2014/main" id="{8C8419B6-B951-4CA5-9FF2-D0DC82009984}"/>
              </a:ext>
            </a:extLst>
          </p:cNvPr>
          <p:cNvPicPr>
            <a:picLocks noChangeAspect="1"/>
          </p:cNvPicPr>
          <p:nvPr/>
        </p:nvPicPr>
        <p:blipFill rotWithShape="1">
          <a:blip r:embed="rId3"/>
          <a:srcRect l="39828" t="17455" r="38319" b="12625"/>
          <a:stretch/>
        </p:blipFill>
        <p:spPr>
          <a:xfrm>
            <a:off x="338451" y="1494276"/>
            <a:ext cx="2835713" cy="5100925"/>
          </a:xfrm>
          <a:prstGeom prst="rect">
            <a:avLst/>
          </a:prstGeom>
        </p:spPr>
      </p:pic>
      <p:sp>
        <p:nvSpPr>
          <p:cNvPr id="3" name="Text Placeholder 2"/>
          <p:cNvSpPr>
            <a:spLocks noGrp="1"/>
          </p:cNvSpPr>
          <p:nvPr>
            <p:ph type="body" sz="quarter" idx="13"/>
          </p:nvPr>
        </p:nvSpPr>
        <p:spPr/>
        <p:txBody>
          <a:bodyPr/>
          <a:lstStyle/>
          <a:p>
            <a:r>
              <a:rPr lang="en-US" dirty="0">
                <a:latin typeface="Open Sans"/>
              </a:rPr>
              <a:t>UNLIMITED BENEFITS</a:t>
            </a:r>
          </a:p>
        </p:txBody>
      </p:sp>
    </p:spTree>
    <p:extLst>
      <p:ext uri="{BB962C8B-B14F-4D97-AF65-F5344CB8AC3E}">
        <p14:creationId xmlns:p14="http://schemas.microsoft.com/office/powerpoint/2010/main" val="72061963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0975" y="6383758"/>
            <a:ext cx="2743200" cy="365125"/>
          </a:xfrm>
        </p:spPr>
        <p:txBody>
          <a:bodyPr/>
          <a:lstStyle/>
          <a:p>
            <a:fld id="{B0FAAE45-A79E-4541-9F85-6F09D633C756}" type="slidenum">
              <a:rPr lang="en-US" smtClean="0">
                <a:solidFill>
                  <a:schemeClr val="tx1"/>
                </a:solidFill>
              </a:rPr>
              <a:pPr/>
              <a:t>2</a:t>
            </a:fld>
            <a:endParaRPr lang="en-US" dirty="0">
              <a:solidFill>
                <a:schemeClr val="tx1"/>
              </a:solidFill>
            </a:endParaRPr>
          </a:p>
        </p:txBody>
      </p:sp>
      <p:sp>
        <p:nvSpPr>
          <p:cNvPr id="7" name="Rectangle 5"/>
          <p:cNvSpPr>
            <a:spLocks noChangeArrowheads="1"/>
          </p:cNvSpPr>
          <p:nvPr/>
        </p:nvSpPr>
        <p:spPr bwMode="auto">
          <a:xfrm>
            <a:off x="1898649" y="1530637"/>
            <a:ext cx="9915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8" name="Rectangle 6"/>
          <p:cNvSpPr>
            <a:spLocks noChangeArrowheads="1"/>
          </p:cNvSpPr>
          <p:nvPr/>
        </p:nvSpPr>
        <p:spPr bwMode="auto">
          <a:xfrm>
            <a:off x="8105192" y="4348205"/>
            <a:ext cx="339012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u="none" strike="noStrike" cap="none" normalizeH="0" baseline="0" dirty="0">
                <a:ln>
                  <a:noFill/>
                </a:ln>
                <a:solidFill>
                  <a:schemeClr val="tx1"/>
                </a:solidFill>
                <a:effectLst/>
                <a:latin typeface="Open Sans" charset="0"/>
                <a:ea typeface="Open Sans" charset="0"/>
                <a:cs typeface="Open Sans" charset="0"/>
              </a:rPr>
              <a:t>Casey Green, </a:t>
            </a:r>
            <a:r>
              <a:rPr kumimoji="0" lang="en-US" altLang="en-US" b="1" i="1" u="none" strike="noStrike" cap="none" normalizeH="0" baseline="0" dirty="0">
                <a:ln>
                  <a:noFill/>
                </a:ln>
                <a:solidFill>
                  <a:schemeClr val="tx1"/>
                </a:solidFill>
                <a:effectLst/>
                <a:latin typeface="Open Sans" charset="0"/>
                <a:ea typeface="Open Sans" charset="0"/>
                <a:cs typeface="Open Sans" charset="0"/>
              </a:rPr>
              <a:t>moderator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latin typeface="Open Sans" charset="0"/>
                <a:ea typeface="Open Sans" charset="0"/>
                <a:cs typeface="Open Sans" charset="0"/>
              </a:rPr>
              <a:t>Founding </a:t>
            </a:r>
            <a:r>
              <a:rPr lang="en-US" altLang="en-US" sz="1600" dirty="0">
                <a:latin typeface="Open Sans" charset="0"/>
                <a:ea typeface="Open Sans" charset="0"/>
                <a:cs typeface="Open Sans" charset="0"/>
              </a:rPr>
              <a:t>D</a:t>
            </a:r>
            <a:r>
              <a:rPr kumimoji="0" lang="en-US" altLang="en-US" sz="1600" u="none" strike="noStrike" cap="none" normalizeH="0" baseline="0" dirty="0">
                <a:ln>
                  <a:noFill/>
                </a:ln>
                <a:solidFill>
                  <a:schemeClr val="tx1"/>
                </a:solidFill>
                <a:effectLst/>
                <a:latin typeface="Open Sans" charset="0"/>
                <a:ea typeface="Open Sans" charset="0"/>
                <a:cs typeface="Open Sans" charset="0"/>
              </a:rPr>
              <a:t>irector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latin typeface="Open Sans" charset="0"/>
                <a:ea typeface="Open Sans" charset="0"/>
                <a:cs typeface="Open Sans" charset="0"/>
              </a:rPr>
              <a:t>The Campus Computing Project and</a:t>
            </a:r>
            <a:r>
              <a:rPr kumimoji="0" lang="en-US" altLang="en-US" sz="1600" u="none" strike="noStrike" cap="none" normalizeH="0" dirty="0">
                <a:ln>
                  <a:noFill/>
                </a:ln>
                <a:solidFill>
                  <a:schemeClr val="tx1"/>
                </a:solidFill>
                <a:effectLst/>
                <a:latin typeface="Open Sans" charset="0"/>
                <a:ea typeface="Open Sans" charset="0"/>
                <a:cs typeface="Open Sans" charset="0"/>
              </a:rPr>
              <a:t> </a:t>
            </a:r>
            <a:r>
              <a:rPr lang="en-US" altLang="en-US" sz="1600" dirty="0">
                <a:latin typeface="Open Sans" charset="0"/>
                <a:ea typeface="Open Sans" charset="0"/>
                <a:cs typeface="Open Sans" charset="0"/>
              </a:rPr>
              <a:t>Digital Tweed Blogger,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Open Sans" charset="0"/>
                <a:ea typeface="Open Sans" charset="0"/>
                <a:cs typeface="Open Sans" charset="0"/>
              </a:rPr>
              <a:t>Inside Higher Ed</a:t>
            </a:r>
            <a:r>
              <a:rPr kumimoji="0" lang="en-US" altLang="en-US" sz="1600" u="none" strike="noStrike" cap="none" normalizeH="0" baseline="0" dirty="0">
                <a:ln>
                  <a:noFill/>
                </a:ln>
                <a:solidFill>
                  <a:schemeClr val="tx1"/>
                </a:solidFill>
                <a:effectLst/>
                <a:latin typeface="Open Sans" charset="0"/>
                <a:ea typeface="Open Sans" charset="0"/>
                <a:cs typeface="Open Sans" charset="0"/>
              </a:rPr>
              <a:t> </a:t>
            </a:r>
          </a:p>
        </p:txBody>
      </p:sp>
      <p:pic>
        <p:nvPicPr>
          <p:cNvPr id="6" name="Picture 5">
            <a:extLst>
              <a:ext uri="{FF2B5EF4-FFF2-40B4-BE49-F238E27FC236}">
                <a16:creationId xmlns:a16="http://schemas.microsoft.com/office/drawing/2014/main" id="{4CA085A9-EE3E-42F7-8B0F-F8235B1B0FFC}"/>
              </a:ext>
            </a:extLst>
          </p:cNvPr>
          <p:cNvPicPr>
            <a:picLocks noChangeAspect="1"/>
          </p:cNvPicPr>
          <p:nvPr/>
        </p:nvPicPr>
        <p:blipFill>
          <a:blip r:embed="rId3"/>
          <a:stretch>
            <a:fillRect/>
          </a:stretch>
        </p:blipFill>
        <p:spPr>
          <a:xfrm>
            <a:off x="10092267" y="188830"/>
            <a:ext cx="1836208" cy="564987"/>
          </a:xfrm>
          <a:prstGeom prst="rect">
            <a:avLst/>
          </a:prstGeom>
        </p:spPr>
      </p:pic>
      <p:pic>
        <p:nvPicPr>
          <p:cNvPr id="5" name="Picture 4">
            <a:extLst>
              <a:ext uri="{FF2B5EF4-FFF2-40B4-BE49-F238E27FC236}">
                <a16:creationId xmlns:a16="http://schemas.microsoft.com/office/drawing/2014/main" id="{5F27F889-427F-F543-B8AC-A1A7F5D85876}"/>
              </a:ext>
            </a:extLst>
          </p:cNvPr>
          <p:cNvPicPr>
            <a:picLocks noChangeAspect="1"/>
          </p:cNvPicPr>
          <p:nvPr/>
        </p:nvPicPr>
        <p:blipFill>
          <a:blip r:embed="rId4"/>
          <a:stretch>
            <a:fillRect/>
          </a:stretch>
        </p:blipFill>
        <p:spPr>
          <a:xfrm>
            <a:off x="584595" y="4348205"/>
            <a:ext cx="1403905" cy="1740027"/>
          </a:xfrm>
          <a:prstGeom prst="rect">
            <a:avLst/>
          </a:prstGeom>
          <a:ln>
            <a:no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1C5403F-4C1D-B64C-97B5-2D0EEF99A355}"/>
              </a:ext>
            </a:extLst>
          </p:cNvPr>
          <p:cNvSpPr txBox="1"/>
          <p:nvPr/>
        </p:nvSpPr>
        <p:spPr>
          <a:xfrm>
            <a:off x="2116175" y="1895340"/>
            <a:ext cx="3496349" cy="1846659"/>
          </a:xfrm>
          <a:prstGeom prst="rect">
            <a:avLst/>
          </a:prstGeom>
          <a:noFill/>
        </p:spPr>
        <p:txBody>
          <a:bodyPr wrap="square" rtlCol="0">
            <a:spAutoFit/>
          </a:bodyPr>
          <a:lstStyle/>
          <a:p>
            <a:r>
              <a:rPr lang="en-US" b="1" dirty="0">
                <a:latin typeface="Open Sans" charset="0"/>
                <a:ea typeface="Open Sans" charset="0"/>
                <a:cs typeface="Open Sans" charset="0"/>
              </a:rPr>
              <a:t>Jenny Billings</a:t>
            </a:r>
            <a:r>
              <a:rPr lang="en-US" dirty="0">
                <a:latin typeface="Open Sans" charset="0"/>
                <a:ea typeface="Open Sans" charset="0"/>
                <a:cs typeface="Open Sans" charset="0"/>
              </a:rPr>
              <a:t> </a:t>
            </a:r>
          </a:p>
          <a:p>
            <a:r>
              <a:rPr lang="en-US" sz="1600" dirty="0">
                <a:latin typeface="Open Sans" charset="0"/>
                <a:ea typeface="Open Sans" charset="0"/>
                <a:cs typeface="Open Sans" charset="0"/>
              </a:rPr>
              <a:t>Chair of Study Skills, </a:t>
            </a:r>
          </a:p>
          <a:p>
            <a:r>
              <a:rPr lang="en-US" sz="1600" dirty="0">
                <a:latin typeface="Open Sans" charset="0"/>
                <a:ea typeface="Open Sans" charset="0"/>
                <a:cs typeface="Open Sans" charset="0"/>
              </a:rPr>
              <a:t>Developmental Reading &amp; English and Curriculum English,</a:t>
            </a:r>
          </a:p>
          <a:p>
            <a:r>
              <a:rPr lang="en-US" sz="1600" dirty="0">
                <a:latin typeface="Open Sans" charset="0"/>
                <a:ea typeface="Open Sans" charset="0"/>
                <a:cs typeface="Open Sans" charset="0"/>
              </a:rPr>
              <a:t>Rowan-Cabarrus Community College, Concord and Salisbury, North Carolina</a:t>
            </a:r>
          </a:p>
        </p:txBody>
      </p:sp>
      <p:sp>
        <p:nvSpPr>
          <p:cNvPr id="13" name="TextBox 12">
            <a:extLst>
              <a:ext uri="{FF2B5EF4-FFF2-40B4-BE49-F238E27FC236}">
                <a16:creationId xmlns:a16="http://schemas.microsoft.com/office/drawing/2014/main" id="{5E788D9D-AA70-3340-A81B-2A6B934BAFBB}"/>
              </a:ext>
            </a:extLst>
          </p:cNvPr>
          <p:cNvSpPr txBox="1"/>
          <p:nvPr/>
        </p:nvSpPr>
        <p:spPr>
          <a:xfrm>
            <a:off x="2204352" y="4348205"/>
            <a:ext cx="3408172" cy="1138773"/>
          </a:xfrm>
          <a:prstGeom prst="rect">
            <a:avLst/>
          </a:prstGeom>
          <a:noFill/>
        </p:spPr>
        <p:txBody>
          <a:bodyPr wrap="square" rtlCol="0">
            <a:spAutoFit/>
          </a:bodyPr>
          <a:lstStyle/>
          <a:p>
            <a:r>
              <a:rPr lang="en-US" b="1" dirty="0">
                <a:latin typeface="Open Sans" charset="0"/>
                <a:ea typeface="Open Sans" charset="0"/>
                <a:cs typeface="Open Sans" charset="0"/>
              </a:rPr>
              <a:t>Michael Hansen</a:t>
            </a:r>
          </a:p>
          <a:p>
            <a:r>
              <a:rPr lang="en-US" sz="1600" dirty="0">
                <a:latin typeface="Open Sans" charset="0"/>
                <a:ea typeface="Open Sans" charset="0"/>
                <a:cs typeface="Open Sans" charset="0"/>
              </a:rPr>
              <a:t>Chief Executive Officer </a:t>
            </a:r>
          </a:p>
          <a:p>
            <a:r>
              <a:rPr lang="en-US" sz="1600" dirty="0">
                <a:latin typeface="Open Sans" charset="0"/>
                <a:ea typeface="Open Sans" charset="0"/>
                <a:cs typeface="Open Sans" charset="0"/>
              </a:rPr>
              <a:t>Cengage Learning</a:t>
            </a:r>
          </a:p>
          <a:p>
            <a:endParaRPr lang="en-US" dirty="0">
              <a:latin typeface="Open Sans" charset="0"/>
              <a:ea typeface="Open Sans" charset="0"/>
              <a:cs typeface="Open Sans" charset="0"/>
            </a:endParaRPr>
          </a:p>
        </p:txBody>
      </p:sp>
      <p:pic>
        <p:nvPicPr>
          <p:cNvPr id="14" name="Picture 13">
            <a:extLst>
              <a:ext uri="{FF2B5EF4-FFF2-40B4-BE49-F238E27FC236}">
                <a16:creationId xmlns:a16="http://schemas.microsoft.com/office/drawing/2014/main" id="{D34C3C4E-DBD5-3A47-B53E-5B74072EFC3A}"/>
              </a:ext>
            </a:extLst>
          </p:cNvPr>
          <p:cNvPicPr>
            <a:picLocks noChangeAspect="1"/>
          </p:cNvPicPr>
          <p:nvPr/>
        </p:nvPicPr>
        <p:blipFill>
          <a:blip r:embed="rId5"/>
          <a:stretch>
            <a:fillRect/>
          </a:stretch>
        </p:blipFill>
        <p:spPr>
          <a:xfrm>
            <a:off x="6542703" y="1906214"/>
            <a:ext cx="1411240" cy="176335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73C89F67-5CEA-6A47-A6E6-0D5CDA5C518F}"/>
              </a:ext>
            </a:extLst>
          </p:cNvPr>
          <p:cNvSpPr/>
          <p:nvPr/>
        </p:nvSpPr>
        <p:spPr>
          <a:xfrm>
            <a:off x="8188998" y="1895340"/>
            <a:ext cx="3390122" cy="1661993"/>
          </a:xfrm>
          <a:prstGeom prst="rect">
            <a:avLst/>
          </a:prstGeom>
        </p:spPr>
        <p:txBody>
          <a:bodyPr wrap="square">
            <a:spAutoFit/>
          </a:bodyPr>
          <a:lstStyle/>
          <a:p>
            <a:r>
              <a:rPr lang="en-US" b="1" dirty="0">
                <a:latin typeface="Open Sans" charset="0"/>
                <a:ea typeface="Open Sans" charset="0"/>
                <a:cs typeface="Open Sans" charset="0"/>
              </a:rPr>
              <a:t>George Miller</a:t>
            </a:r>
          </a:p>
          <a:p>
            <a:r>
              <a:rPr lang="en-US" sz="1600" dirty="0">
                <a:latin typeface="Open Sans" charset="0"/>
                <a:ea typeface="Open Sans" charset="0"/>
                <a:cs typeface="Open Sans" charset="0"/>
              </a:rPr>
              <a:t>Senior Education Advisor to</a:t>
            </a:r>
          </a:p>
          <a:p>
            <a:r>
              <a:rPr lang="en-US" sz="1600" dirty="0">
                <a:latin typeface="Open Sans" charset="0"/>
                <a:ea typeface="Open Sans" charset="0"/>
                <a:cs typeface="Open Sans" charset="0"/>
              </a:rPr>
              <a:t>Cengage Learning</a:t>
            </a:r>
          </a:p>
          <a:p>
            <a:r>
              <a:rPr lang="en-US" sz="1600" dirty="0">
                <a:latin typeface="Open Sans" charset="0"/>
                <a:ea typeface="Open Sans" charset="0"/>
                <a:cs typeface="Open Sans" charset="0"/>
              </a:rPr>
              <a:t>(former Congressman from California and former chair, House Ed &amp; Labor Committee)</a:t>
            </a:r>
          </a:p>
        </p:txBody>
      </p:sp>
      <p:pic>
        <p:nvPicPr>
          <p:cNvPr id="20" name="Picture 19">
            <a:extLst>
              <a:ext uri="{FF2B5EF4-FFF2-40B4-BE49-F238E27FC236}">
                <a16:creationId xmlns:a16="http://schemas.microsoft.com/office/drawing/2014/main" id="{804E4AE5-696F-044C-8BAC-CE8840719CA8}"/>
              </a:ext>
            </a:extLst>
          </p:cNvPr>
          <p:cNvPicPr>
            <a:picLocks noChangeAspect="1"/>
          </p:cNvPicPr>
          <p:nvPr/>
        </p:nvPicPr>
        <p:blipFill>
          <a:blip r:embed="rId6"/>
          <a:stretch>
            <a:fillRect/>
          </a:stretch>
        </p:blipFill>
        <p:spPr>
          <a:xfrm flipH="1">
            <a:off x="6542703" y="4348205"/>
            <a:ext cx="1411240" cy="173320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595" y="1895340"/>
            <a:ext cx="1403905" cy="1846222"/>
          </a:xfrm>
          <a:prstGeom prst="rect">
            <a:avLst/>
          </a:prstGeom>
        </p:spPr>
      </p:pic>
      <p:sp>
        <p:nvSpPr>
          <p:cNvPr id="9" name="Text Placeholder 8"/>
          <p:cNvSpPr>
            <a:spLocks noGrp="1"/>
          </p:cNvSpPr>
          <p:nvPr>
            <p:ph type="body" sz="quarter" idx="13"/>
          </p:nvPr>
        </p:nvSpPr>
        <p:spPr/>
        <p:txBody>
          <a:bodyPr/>
          <a:lstStyle/>
          <a:p>
            <a:r>
              <a:rPr lang="en-US" dirty="0">
                <a:latin typeface="Open Sans" panose="020B0606030504020204"/>
              </a:rPr>
              <a:t>WEBINAR PARTICIPANTS</a:t>
            </a:r>
          </a:p>
        </p:txBody>
      </p:sp>
    </p:spTree>
    <p:extLst>
      <p:ext uri="{BB962C8B-B14F-4D97-AF65-F5344CB8AC3E}">
        <p14:creationId xmlns:p14="http://schemas.microsoft.com/office/powerpoint/2010/main" val="168874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20</a:t>
            </a:fld>
            <a:endParaRPr lang="en-US" dirty="0"/>
          </a:p>
        </p:txBody>
      </p:sp>
      <p:pic>
        <p:nvPicPr>
          <p:cNvPr id="2" name="Picture 1"/>
          <p:cNvPicPr>
            <a:picLocks noChangeAspect="1"/>
          </p:cNvPicPr>
          <p:nvPr/>
        </p:nvPicPr>
        <p:blipFill>
          <a:blip r:embed="rId3"/>
          <a:stretch>
            <a:fillRect/>
          </a:stretch>
        </p:blipFill>
        <p:spPr>
          <a:xfrm>
            <a:off x="338452" y="2014033"/>
            <a:ext cx="5610772" cy="4496304"/>
          </a:xfrm>
          <a:prstGeom prst="rect">
            <a:avLst/>
          </a:prstGeom>
        </p:spPr>
      </p:pic>
      <p:pic>
        <p:nvPicPr>
          <p:cNvPr id="3" name="Picture 2"/>
          <p:cNvPicPr>
            <a:picLocks noChangeAspect="1"/>
          </p:cNvPicPr>
          <p:nvPr/>
        </p:nvPicPr>
        <p:blipFill>
          <a:blip r:embed="rId4"/>
          <a:stretch>
            <a:fillRect/>
          </a:stretch>
        </p:blipFill>
        <p:spPr>
          <a:xfrm>
            <a:off x="6246356" y="2602023"/>
            <a:ext cx="5567819" cy="2605690"/>
          </a:xfrm>
          <a:prstGeom prst="rect">
            <a:avLst/>
          </a:prstGeom>
        </p:spPr>
      </p:pic>
      <p:sp>
        <p:nvSpPr>
          <p:cNvPr id="6" name="Text Placeholder 5"/>
          <p:cNvSpPr>
            <a:spLocks noGrp="1"/>
          </p:cNvSpPr>
          <p:nvPr>
            <p:ph type="body" sz="quarter" idx="13"/>
          </p:nvPr>
        </p:nvSpPr>
        <p:spPr/>
        <p:txBody>
          <a:bodyPr/>
          <a:lstStyle/>
          <a:p>
            <a:pPr>
              <a:spcBef>
                <a:spcPts val="400"/>
              </a:spcBef>
            </a:pPr>
            <a:r>
              <a:rPr lang="en-US" sz="4400" dirty="0">
                <a:latin typeface="Open Sans"/>
              </a:rPr>
              <a:t>THE ROWAN-CABARRUS </a:t>
            </a:r>
          </a:p>
          <a:p>
            <a:pPr>
              <a:spcBef>
                <a:spcPts val="400"/>
              </a:spcBef>
            </a:pPr>
            <a:r>
              <a:rPr lang="en-US" sz="4400" dirty="0">
                <a:latin typeface="Open Sans"/>
              </a:rPr>
              <a:t>COMMUNITY COLLEGE EXPERIENCE</a:t>
            </a:r>
          </a:p>
        </p:txBody>
      </p:sp>
    </p:spTree>
    <p:extLst>
      <p:ext uri="{BB962C8B-B14F-4D97-AF65-F5344CB8AC3E}">
        <p14:creationId xmlns:p14="http://schemas.microsoft.com/office/powerpoint/2010/main" val="80974220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21</a:t>
            </a:fld>
            <a:endParaRPr lang="en-US" dirty="0"/>
          </a:p>
        </p:txBody>
      </p:sp>
      <p:sp>
        <p:nvSpPr>
          <p:cNvPr id="2" name="TextBox 1"/>
          <p:cNvSpPr txBox="1"/>
          <p:nvPr/>
        </p:nvSpPr>
        <p:spPr>
          <a:xfrm>
            <a:off x="882869" y="1434128"/>
            <a:ext cx="10720553" cy="5262979"/>
          </a:xfrm>
          <a:prstGeom prst="rect">
            <a:avLst/>
          </a:prstGeom>
          <a:noFill/>
        </p:spPr>
        <p:txBody>
          <a:bodyPr wrap="square" rtlCol="0">
            <a:spAutoFit/>
          </a:bodyPr>
          <a:lstStyle/>
          <a:p>
            <a:r>
              <a:rPr lang="en-US" sz="2400" dirty="0"/>
              <a:t>To learn more about </a:t>
            </a:r>
            <a:r>
              <a:rPr lang="en-US" sz="2400" b="1" dirty="0">
                <a:solidFill>
                  <a:srgbClr val="FF0000"/>
                </a:solidFill>
              </a:rPr>
              <a:t>Cengage Unlimited </a:t>
            </a:r>
            <a:r>
              <a:rPr lang="en-US" sz="2400" dirty="0"/>
              <a:t>visit: </a:t>
            </a:r>
            <a:r>
              <a:rPr lang="en-US" sz="2400" b="1" dirty="0">
                <a:hlinkClick r:id="rId3"/>
              </a:rPr>
              <a:t>www.cengage.com/unlimited</a:t>
            </a:r>
            <a:endParaRPr lang="en-US" sz="2400" b="1" dirty="0"/>
          </a:p>
          <a:p>
            <a:endParaRPr lang="en-US" sz="2400" b="1" dirty="0"/>
          </a:p>
          <a:p>
            <a:r>
              <a:rPr lang="en-US" sz="2400" b="1" dirty="0"/>
              <a:t>Rowan-Cabarrus Community College References:</a:t>
            </a:r>
          </a:p>
          <a:p>
            <a:r>
              <a:rPr lang="en-US" sz="2400" dirty="0"/>
              <a:t>About e-Texts @ RCCC: </a:t>
            </a:r>
            <a:r>
              <a:rPr lang="en-US" sz="2400" u="sng" dirty="0">
                <a:hlinkClick r:id="rId4"/>
              </a:rPr>
              <a:t>https://www.rccc.edu/academics/digital-solutions-online-learning-materials-and-e-texts-faqs/</a:t>
            </a:r>
            <a:endParaRPr lang="en-US" sz="2400" dirty="0"/>
          </a:p>
          <a:p>
            <a:r>
              <a:rPr lang="en-US" sz="2400" dirty="0"/>
              <a:t> </a:t>
            </a:r>
          </a:p>
          <a:p>
            <a:r>
              <a:rPr lang="en-US" sz="2400" b="1" dirty="0"/>
              <a:t>Course Materials Fee: </a:t>
            </a:r>
          </a:p>
          <a:p>
            <a:r>
              <a:rPr lang="en-US" sz="2400" u="sng" dirty="0">
                <a:hlinkClick r:id="rId5"/>
              </a:rPr>
              <a:t>https://www.rccc.edu/arts-science/course-materials-fee/</a:t>
            </a:r>
            <a:endParaRPr lang="en-US" sz="2400" dirty="0"/>
          </a:p>
          <a:p>
            <a:r>
              <a:rPr lang="en-US" sz="2400" dirty="0"/>
              <a:t> </a:t>
            </a:r>
          </a:p>
          <a:p>
            <a:r>
              <a:rPr lang="en-US" sz="2400" b="1" dirty="0"/>
              <a:t>Winner of OLC’s Digital Learning Initiative Award (2016): </a:t>
            </a:r>
          </a:p>
          <a:p>
            <a:r>
              <a:rPr lang="en-US" sz="2400" u="sng" dirty="0">
                <a:hlinkClick r:id="rId6"/>
              </a:rPr>
              <a:t>https://onlinelearningconsortium.org/about/2016-dliaward-recipient-rowan-cabarrus-community-college/</a:t>
            </a:r>
            <a:endParaRPr lang="en-US" sz="2400" u="sng" dirty="0"/>
          </a:p>
          <a:p>
            <a:endParaRPr lang="en-US" sz="2400" u="sng" dirty="0"/>
          </a:p>
          <a:p>
            <a:endParaRPr lang="en-US" sz="2400" b="1" dirty="0"/>
          </a:p>
        </p:txBody>
      </p:sp>
      <p:pic>
        <p:nvPicPr>
          <p:cNvPr id="6" name="Picture 5">
            <a:extLst>
              <a:ext uri="{FF2B5EF4-FFF2-40B4-BE49-F238E27FC236}">
                <a16:creationId xmlns:a16="http://schemas.microsoft.com/office/drawing/2014/main" id="{4CA085A9-EE3E-42F7-8B0F-F8235B1B0FFC}"/>
              </a:ext>
            </a:extLst>
          </p:cNvPr>
          <p:cNvPicPr>
            <a:picLocks noChangeAspect="1"/>
          </p:cNvPicPr>
          <p:nvPr/>
        </p:nvPicPr>
        <p:blipFill>
          <a:blip r:embed="rId7"/>
          <a:stretch>
            <a:fillRect/>
          </a:stretch>
        </p:blipFill>
        <p:spPr>
          <a:xfrm>
            <a:off x="9977967" y="6127913"/>
            <a:ext cx="1836208" cy="564987"/>
          </a:xfrm>
          <a:prstGeom prst="rect">
            <a:avLst/>
          </a:prstGeom>
        </p:spPr>
      </p:pic>
      <p:sp>
        <p:nvSpPr>
          <p:cNvPr id="3" name="Text Placeholder 2"/>
          <p:cNvSpPr>
            <a:spLocks noGrp="1"/>
          </p:cNvSpPr>
          <p:nvPr>
            <p:ph type="body" sz="quarter" idx="13"/>
          </p:nvPr>
        </p:nvSpPr>
        <p:spPr/>
        <p:txBody>
          <a:bodyPr/>
          <a:lstStyle/>
          <a:p>
            <a:r>
              <a:rPr lang="en-US" sz="5400" dirty="0">
                <a:latin typeface="Open Sans"/>
              </a:rPr>
              <a:t>RESOURCES &amp; REFERENCES</a:t>
            </a:r>
          </a:p>
        </p:txBody>
      </p:sp>
    </p:spTree>
    <p:extLst>
      <p:ext uri="{BB962C8B-B14F-4D97-AF65-F5344CB8AC3E}">
        <p14:creationId xmlns:p14="http://schemas.microsoft.com/office/powerpoint/2010/main" val="54947924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0975" y="6383758"/>
            <a:ext cx="2743200" cy="365125"/>
          </a:xfrm>
        </p:spPr>
        <p:txBody>
          <a:bodyPr/>
          <a:lstStyle/>
          <a:p>
            <a:fld id="{B0FAAE45-A79E-4541-9F85-6F09D633C756}" type="slidenum">
              <a:rPr lang="en-US" smtClean="0">
                <a:solidFill>
                  <a:schemeClr val="tx1"/>
                </a:solidFill>
              </a:rPr>
              <a:pPr/>
              <a:t>22</a:t>
            </a:fld>
            <a:endParaRPr lang="en-US" dirty="0">
              <a:solidFill>
                <a:schemeClr val="tx1"/>
              </a:solidFill>
            </a:endParaRPr>
          </a:p>
        </p:txBody>
      </p:sp>
      <p:sp>
        <p:nvSpPr>
          <p:cNvPr id="7" name="Rectangle 5"/>
          <p:cNvSpPr>
            <a:spLocks noChangeArrowheads="1"/>
          </p:cNvSpPr>
          <p:nvPr/>
        </p:nvSpPr>
        <p:spPr bwMode="auto">
          <a:xfrm>
            <a:off x="1898649" y="1530637"/>
            <a:ext cx="9915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8" name="Rectangle 6"/>
          <p:cNvSpPr>
            <a:spLocks noChangeArrowheads="1"/>
          </p:cNvSpPr>
          <p:nvPr/>
        </p:nvSpPr>
        <p:spPr bwMode="auto">
          <a:xfrm>
            <a:off x="8105192" y="4348205"/>
            <a:ext cx="339012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u="none" strike="noStrike" cap="none" normalizeH="0" baseline="0" dirty="0">
                <a:ln>
                  <a:noFill/>
                </a:ln>
                <a:solidFill>
                  <a:schemeClr val="tx1"/>
                </a:solidFill>
                <a:effectLst/>
                <a:latin typeface="Open Sans" charset="0"/>
                <a:ea typeface="Open Sans" charset="0"/>
                <a:cs typeface="Open Sans" charset="0"/>
              </a:rPr>
              <a:t>Casey Green, </a:t>
            </a:r>
            <a:r>
              <a:rPr kumimoji="0" lang="en-US" altLang="en-US" b="1" i="1" u="none" strike="noStrike" cap="none" normalizeH="0" baseline="0" dirty="0">
                <a:ln>
                  <a:noFill/>
                </a:ln>
                <a:solidFill>
                  <a:schemeClr val="tx1"/>
                </a:solidFill>
                <a:effectLst/>
                <a:latin typeface="Open Sans" charset="0"/>
                <a:ea typeface="Open Sans" charset="0"/>
                <a:cs typeface="Open Sans" charset="0"/>
              </a:rPr>
              <a:t>moderator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latin typeface="Open Sans" charset="0"/>
                <a:ea typeface="Open Sans" charset="0"/>
                <a:cs typeface="Open Sans" charset="0"/>
              </a:rPr>
              <a:t>Founding </a:t>
            </a:r>
            <a:r>
              <a:rPr lang="en-US" altLang="en-US" sz="1600" dirty="0">
                <a:latin typeface="Open Sans" charset="0"/>
                <a:ea typeface="Open Sans" charset="0"/>
                <a:cs typeface="Open Sans" charset="0"/>
              </a:rPr>
              <a:t>D</a:t>
            </a:r>
            <a:r>
              <a:rPr kumimoji="0" lang="en-US" altLang="en-US" sz="1600" u="none" strike="noStrike" cap="none" normalizeH="0" baseline="0" dirty="0">
                <a:ln>
                  <a:noFill/>
                </a:ln>
                <a:solidFill>
                  <a:schemeClr val="tx1"/>
                </a:solidFill>
                <a:effectLst/>
                <a:latin typeface="Open Sans" charset="0"/>
                <a:ea typeface="Open Sans" charset="0"/>
                <a:cs typeface="Open Sans" charset="0"/>
              </a:rPr>
              <a:t>irector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latin typeface="Open Sans" charset="0"/>
                <a:ea typeface="Open Sans" charset="0"/>
                <a:cs typeface="Open Sans" charset="0"/>
              </a:rPr>
              <a:t>The Campus Computing Project and</a:t>
            </a:r>
            <a:r>
              <a:rPr kumimoji="0" lang="en-US" altLang="en-US" sz="1600" u="none" strike="noStrike" cap="none" normalizeH="0" dirty="0">
                <a:ln>
                  <a:noFill/>
                </a:ln>
                <a:solidFill>
                  <a:schemeClr val="tx1"/>
                </a:solidFill>
                <a:effectLst/>
                <a:latin typeface="Open Sans" charset="0"/>
                <a:ea typeface="Open Sans" charset="0"/>
                <a:cs typeface="Open Sans" charset="0"/>
              </a:rPr>
              <a:t> </a:t>
            </a:r>
            <a:r>
              <a:rPr lang="en-US" altLang="en-US" sz="1600" dirty="0">
                <a:latin typeface="Open Sans" charset="0"/>
                <a:ea typeface="Open Sans" charset="0"/>
                <a:cs typeface="Open Sans" charset="0"/>
              </a:rPr>
              <a:t>Digital Tweed Blogger,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Open Sans" charset="0"/>
                <a:ea typeface="Open Sans" charset="0"/>
                <a:cs typeface="Open Sans" charset="0"/>
              </a:rPr>
              <a:t>Inside Higher Ed</a:t>
            </a:r>
            <a:r>
              <a:rPr kumimoji="0" lang="en-US" altLang="en-US" sz="1600" u="none" strike="noStrike" cap="none" normalizeH="0" baseline="0" dirty="0">
                <a:ln>
                  <a:noFill/>
                </a:ln>
                <a:solidFill>
                  <a:schemeClr val="tx1"/>
                </a:solidFill>
                <a:effectLst/>
                <a:latin typeface="Open Sans" charset="0"/>
                <a:ea typeface="Open Sans" charset="0"/>
                <a:cs typeface="Open Sans" charset="0"/>
              </a:rPr>
              <a:t> </a:t>
            </a:r>
          </a:p>
        </p:txBody>
      </p:sp>
      <p:pic>
        <p:nvPicPr>
          <p:cNvPr id="6" name="Picture 5">
            <a:extLst>
              <a:ext uri="{FF2B5EF4-FFF2-40B4-BE49-F238E27FC236}">
                <a16:creationId xmlns:a16="http://schemas.microsoft.com/office/drawing/2014/main" id="{4CA085A9-EE3E-42F7-8B0F-F8235B1B0FFC}"/>
              </a:ext>
            </a:extLst>
          </p:cNvPr>
          <p:cNvPicPr>
            <a:picLocks noChangeAspect="1"/>
          </p:cNvPicPr>
          <p:nvPr/>
        </p:nvPicPr>
        <p:blipFill>
          <a:blip r:embed="rId3"/>
          <a:stretch>
            <a:fillRect/>
          </a:stretch>
        </p:blipFill>
        <p:spPr>
          <a:xfrm>
            <a:off x="10092267" y="188830"/>
            <a:ext cx="1836208" cy="564987"/>
          </a:xfrm>
          <a:prstGeom prst="rect">
            <a:avLst/>
          </a:prstGeom>
        </p:spPr>
      </p:pic>
      <p:pic>
        <p:nvPicPr>
          <p:cNvPr id="5" name="Picture 4">
            <a:extLst>
              <a:ext uri="{FF2B5EF4-FFF2-40B4-BE49-F238E27FC236}">
                <a16:creationId xmlns:a16="http://schemas.microsoft.com/office/drawing/2014/main" id="{5F27F889-427F-F543-B8AC-A1A7F5D85876}"/>
              </a:ext>
            </a:extLst>
          </p:cNvPr>
          <p:cNvPicPr>
            <a:picLocks noChangeAspect="1"/>
          </p:cNvPicPr>
          <p:nvPr/>
        </p:nvPicPr>
        <p:blipFill>
          <a:blip r:embed="rId4"/>
          <a:stretch>
            <a:fillRect/>
          </a:stretch>
        </p:blipFill>
        <p:spPr>
          <a:xfrm>
            <a:off x="584595" y="4348205"/>
            <a:ext cx="1403905" cy="1740027"/>
          </a:xfrm>
          <a:prstGeom prst="rect">
            <a:avLst/>
          </a:prstGeom>
          <a:ln>
            <a:no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1C5403F-4C1D-B64C-97B5-2D0EEF99A355}"/>
              </a:ext>
            </a:extLst>
          </p:cNvPr>
          <p:cNvSpPr txBox="1"/>
          <p:nvPr/>
        </p:nvSpPr>
        <p:spPr>
          <a:xfrm>
            <a:off x="2116175" y="1895340"/>
            <a:ext cx="3496349" cy="1846659"/>
          </a:xfrm>
          <a:prstGeom prst="rect">
            <a:avLst/>
          </a:prstGeom>
          <a:noFill/>
        </p:spPr>
        <p:txBody>
          <a:bodyPr wrap="square" rtlCol="0">
            <a:spAutoFit/>
          </a:bodyPr>
          <a:lstStyle/>
          <a:p>
            <a:r>
              <a:rPr lang="en-US" b="1" dirty="0">
                <a:latin typeface="Open Sans" charset="0"/>
                <a:ea typeface="Open Sans" charset="0"/>
                <a:cs typeface="Open Sans" charset="0"/>
              </a:rPr>
              <a:t>Jenny Billings</a:t>
            </a:r>
            <a:r>
              <a:rPr lang="en-US" dirty="0">
                <a:latin typeface="Open Sans" charset="0"/>
                <a:ea typeface="Open Sans" charset="0"/>
                <a:cs typeface="Open Sans" charset="0"/>
              </a:rPr>
              <a:t> </a:t>
            </a:r>
          </a:p>
          <a:p>
            <a:r>
              <a:rPr lang="en-US" sz="1600" dirty="0">
                <a:latin typeface="Open Sans" charset="0"/>
                <a:ea typeface="Open Sans" charset="0"/>
                <a:cs typeface="Open Sans" charset="0"/>
              </a:rPr>
              <a:t>Chair of Study Skills, </a:t>
            </a:r>
          </a:p>
          <a:p>
            <a:r>
              <a:rPr lang="en-US" sz="1600" dirty="0">
                <a:latin typeface="Open Sans" charset="0"/>
                <a:ea typeface="Open Sans" charset="0"/>
                <a:cs typeface="Open Sans" charset="0"/>
              </a:rPr>
              <a:t>Developmental Reading &amp; English and Curriculum English,</a:t>
            </a:r>
          </a:p>
          <a:p>
            <a:r>
              <a:rPr lang="en-US" sz="1600" dirty="0">
                <a:latin typeface="Open Sans" charset="0"/>
                <a:ea typeface="Open Sans" charset="0"/>
                <a:cs typeface="Open Sans" charset="0"/>
              </a:rPr>
              <a:t>Rowan-Cabarrus Community College, Concord and Salisbury, North Carolina</a:t>
            </a:r>
          </a:p>
        </p:txBody>
      </p:sp>
      <p:sp>
        <p:nvSpPr>
          <p:cNvPr id="13" name="TextBox 12">
            <a:extLst>
              <a:ext uri="{FF2B5EF4-FFF2-40B4-BE49-F238E27FC236}">
                <a16:creationId xmlns:a16="http://schemas.microsoft.com/office/drawing/2014/main" id="{5E788D9D-AA70-3340-A81B-2A6B934BAFBB}"/>
              </a:ext>
            </a:extLst>
          </p:cNvPr>
          <p:cNvSpPr txBox="1"/>
          <p:nvPr/>
        </p:nvSpPr>
        <p:spPr>
          <a:xfrm>
            <a:off x="2204352" y="4348205"/>
            <a:ext cx="3408172" cy="1138773"/>
          </a:xfrm>
          <a:prstGeom prst="rect">
            <a:avLst/>
          </a:prstGeom>
          <a:noFill/>
        </p:spPr>
        <p:txBody>
          <a:bodyPr wrap="square" rtlCol="0">
            <a:spAutoFit/>
          </a:bodyPr>
          <a:lstStyle/>
          <a:p>
            <a:r>
              <a:rPr lang="en-US" b="1" dirty="0">
                <a:latin typeface="Open Sans" charset="0"/>
                <a:ea typeface="Open Sans" charset="0"/>
                <a:cs typeface="Open Sans" charset="0"/>
              </a:rPr>
              <a:t>Michael Hansen</a:t>
            </a:r>
          </a:p>
          <a:p>
            <a:r>
              <a:rPr lang="en-US" sz="1600" dirty="0">
                <a:latin typeface="Open Sans" charset="0"/>
                <a:ea typeface="Open Sans" charset="0"/>
                <a:cs typeface="Open Sans" charset="0"/>
              </a:rPr>
              <a:t>Chief Executive Officer </a:t>
            </a:r>
          </a:p>
          <a:p>
            <a:r>
              <a:rPr lang="en-US" sz="1600" dirty="0">
                <a:latin typeface="Open Sans" charset="0"/>
                <a:ea typeface="Open Sans" charset="0"/>
                <a:cs typeface="Open Sans" charset="0"/>
              </a:rPr>
              <a:t>Cengage Learning</a:t>
            </a:r>
          </a:p>
          <a:p>
            <a:endParaRPr lang="en-US" dirty="0">
              <a:latin typeface="Open Sans" charset="0"/>
              <a:ea typeface="Open Sans" charset="0"/>
              <a:cs typeface="Open Sans" charset="0"/>
            </a:endParaRPr>
          </a:p>
        </p:txBody>
      </p:sp>
      <p:pic>
        <p:nvPicPr>
          <p:cNvPr id="14" name="Picture 13">
            <a:extLst>
              <a:ext uri="{FF2B5EF4-FFF2-40B4-BE49-F238E27FC236}">
                <a16:creationId xmlns:a16="http://schemas.microsoft.com/office/drawing/2014/main" id="{D34C3C4E-DBD5-3A47-B53E-5B74072EFC3A}"/>
              </a:ext>
            </a:extLst>
          </p:cNvPr>
          <p:cNvPicPr>
            <a:picLocks noChangeAspect="1"/>
          </p:cNvPicPr>
          <p:nvPr/>
        </p:nvPicPr>
        <p:blipFill>
          <a:blip r:embed="rId5"/>
          <a:stretch>
            <a:fillRect/>
          </a:stretch>
        </p:blipFill>
        <p:spPr>
          <a:xfrm>
            <a:off x="6542703" y="1906214"/>
            <a:ext cx="1411240" cy="176335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73C89F67-5CEA-6A47-A6E6-0D5CDA5C518F}"/>
              </a:ext>
            </a:extLst>
          </p:cNvPr>
          <p:cNvSpPr/>
          <p:nvPr/>
        </p:nvSpPr>
        <p:spPr>
          <a:xfrm>
            <a:off x="8188998" y="1895340"/>
            <a:ext cx="3390122" cy="1661993"/>
          </a:xfrm>
          <a:prstGeom prst="rect">
            <a:avLst/>
          </a:prstGeom>
        </p:spPr>
        <p:txBody>
          <a:bodyPr wrap="square">
            <a:spAutoFit/>
          </a:bodyPr>
          <a:lstStyle/>
          <a:p>
            <a:r>
              <a:rPr lang="en-US" b="1" dirty="0">
                <a:latin typeface="Open Sans" charset="0"/>
                <a:ea typeface="Open Sans" charset="0"/>
                <a:cs typeface="Open Sans" charset="0"/>
              </a:rPr>
              <a:t>George Miller</a:t>
            </a:r>
          </a:p>
          <a:p>
            <a:r>
              <a:rPr lang="en-US" sz="1600" dirty="0">
                <a:latin typeface="Open Sans" charset="0"/>
                <a:ea typeface="Open Sans" charset="0"/>
                <a:cs typeface="Open Sans" charset="0"/>
              </a:rPr>
              <a:t>Senior Education Advisor to</a:t>
            </a:r>
          </a:p>
          <a:p>
            <a:r>
              <a:rPr lang="en-US" sz="1600" dirty="0">
                <a:latin typeface="Open Sans" charset="0"/>
                <a:ea typeface="Open Sans" charset="0"/>
                <a:cs typeface="Open Sans" charset="0"/>
              </a:rPr>
              <a:t>Cengage Learning</a:t>
            </a:r>
          </a:p>
          <a:p>
            <a:r>
              <a:rPr lang="en-US" sz="1600" dirty="0">
                <a:latin typeface="Open Sans" charset="0"/>
                <a:ea typeface="Open Sans" charset="0"/>
                <a:cs typeface="Open Sans" charset="0"/>
              </a:rPr>
              <a:t>(former Congressman from California and former chair, House Ed &amp; Labor Committee)</a:t>
            </a:r>
          </a:p>
        </p:txBody>
      </p:sp>
      <p:pic>
        <p:nvPicPr>
          <p:cNvPr id="20" name="Picture 19">
            <a:extLst>
              <a:ext uri="{FF2B5EF4-FFF2-40B4-BE49-F238E27FC236}">
                <a16:creationId xmlns:a16="http://schemas.microsoft.com/office/drawing/2014/main" id="{804E4AE5-696F-044C-8BAC-CE8840719CA8}"/>
              </a:ext>
            </a:extLst>
          </p:cNvPr>
          <p:cNvPicPr>
            <a:picLocks noChangeAspect="1"/>
          </p:cNvPicPr>
          <p:nvPr/>
        </p:nvPicPr>
        <p:blipFill>
          <a:blip r:embed="rId6"/>
          <a:stretch>
            <a:fillRect/>
          </a:stretch>
        </p:blipFill>
        <p:spPr>
          <a:xfrm flipH="1">
            <a:off x="6542703" y="4348205"/>
            <a:ext cx="1411240" cy="173320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595" y="1895340"/>
            <a:ext cx="1403905" cy="1846222"/>
          </a:xfrm>
          <a:prstGeom prst="rect">
            <a:avLst/>
          </a:prstGeom>
        </p:spPr>
      </p:pic>
      <p:sp>
        <p:nvSpPr>
          <p:cNvPr id="9" name="Text Placeholder 8"/>
          <p:cNvSpPr>
            <a:spLocks noGrp="1"/>
          </p:cNvSpPr>
          <p:nvPr>
            <p:ph type="body" sz="quarter" idx="13"/>
          </p:nvPr>
        </p:nvSpPr>
        <p:spPr/>
        <p:txBody>
          <a:bodyPr/>
          <a:lstStyle/>
          <a:p>
            <a:r>
              <a:rPr lang="en-US" sz="5400" dirty="0">
                <a:latin typeface="Open Sans"/>
              </a:rPr>
              <a:t>WEBINAR PARTICIPANTS</a:t>
            </a:r>
          </a:p>
        </p:txBody>
      </p:sp>
    </p:spTree>
    <p:extLst>
      <p:ext uri="{BB962C8B-B14F-4D97-AF65-F5344CB8AC3E}">
        <p14:creationId xmlns:p14="http://schemas.microsoft.com/office/powerpoint/2010/main" val="209346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23</a:t>
            </a:fld>
            <a:endParaRPr lang="en-US" dirty="0"/>
          </a:p>
        </p:txBody>
      </p:sp>
      <p:sp>
        <p:nvSpPr>
          <p:cNvPr id="5" name="Text Placeholder 1"/>
          <p:cNvSpPr>
            <a:spLocks noGrp="1"/>
          </p:cNvSpPr>
          <p:nvPr>
            <p:ph type="body" sz="quarter" idx="13"/>
          </p:nvPr>
        </p:nvSpPr>
        <p:spPr>
          <a:xfrm>
            <a:off x="331382" y="282343"/>
            <a:ext cx="11475724" cy="1080018"/>
          </a:xfrm>
        </p:spPr>
        <p:txBody>
          <a:bodyPr/>
          <a:lstStyle/>
          <a:p>
            <a:pPr algn="ctr"/>
            <a:r>
              <a:rPr lang="en-US" sz="11200" b="1" dirty="0">
                <a:latin typeface="Open Sans"/>
              </a:rPr>
              <a:t>THANK YOU!</a:t>
            </a:r>
          </a:p>
          <a:p>
            <a:pPr algn="ctr"/>
            <a:endParaRPr lang="en-US" sz="4400" b="1" dirty="0"/>
          </a:p>
          <a:p>
            <a:pPr algn="ctr"/>
            <a:r>
              <a:rPr lang="en-US" sz="4400" b="1" dirty="0">
                <a:latin typeface="Open Sans Light" charset="0"/>
                <a:ea typeface="Open Sans Light" charset="0"/>
                <a:cs typeface="Open Sans Light" charset="0"/>
              </a:rPr>
              <a:t> </a:t>
            </a:r>
          </a:p>
        </p:txBody>
      </p:sp>
      <p:pic>
        <p:nvPicPr>
          <p:cNvPr id="6" name="Picture 5">
            <a:extLst>
              <a:ext uri="{FF2B5EF4-FFF2-40B4-BE49-F238E27FC236}">
                <a16:creationId xmlns:a16="http://schemas.microsoft.com/office/drawing/2014/main" id="{5B89EF5F-6CC1-D448-9276-BDB41A7F49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4168" y="2973597"/>
            <a:ext cx="9490153" cy="2380593"/>
          </a:xfrm>
          <a:prstGeom prst="rect">
            <a:avLst/>
          </a:prstGeom>
        </p:spPr>
      </p:pic>
      <p:sp>
        <p:nvSpPr>
          <p:cNvPr id="7" name="TextBox 6">
            <a:extLst>
              <a:ext uri="{FF2B5EF4-FFF2-40B4-BE49-F238E27FC236}">
                <a16:creationId xmlns:a16="http://schemas.microsoft.com/office/drawing/2014/main" id="{FE71ECEC-D1A9-C049-8089-C763B34ED299}"/>
              </a:ext>
            </a:extLst>
          </p:cNvPr>
          <p:cNvSpPr txBox="1"/>
          <p:nvPr/>
        </p:nvSpPr>
        <p:spPr>
          <a:xfrm>
            <a:off x="3373774" y="5864006"/>
            <a:ext cx="5697201" cy="646331"/>
          </a:xfrm>
          <a:prstGeom prst="rect">
            <a:avLst/>
          </a:prstGeom>
          <a:solidFill>
            <a:schemeClr val="bg1"/>
          </a:solidFill>
        </p:spPr>
        <p:txBody>
          <a:bodyPr wrap="none" rtlCol="0">
            <a:spAutoFit/>
          </a:bodyPr>
          <a:lstStyle/>
          <a:p>
            <a:r>
              <a:rPr lang="en-US" sz="3600" dirty="0"/>
              <a:t>www.cengage.com/unlimited</a:t>
            </a:r>
          </a:p>
        </p:txBody>
      </p:sp>
    </p:spTree>
    <p:extLst>
      <p:ext uri="{BB962C8B-B14F-4D97-AF65-F5344CB8AC3E}">
        <p14:creationId xmlns:p14="http://schemas.microsoft.com/office/powerpoint/2010/main" val="3661212474"/>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096C7D-480A-8644-A6E4-40E3B25CB00A}"/>
              </a:ext>
            </a:extLst>
          </p:cNvPr>
          <p:cNvSpPr>
            <a:spLocks noGrp="1"/>
          </p:cNvSpPr>
          <p:nvPr>
            <p:ph type="sldNum" sz="quarter" idx="12"/>
          </p:nvPr>
        </p:nvSpPr>
        <p:spPr/>
        <p:txBody>
          <a:bodyPr/>
          <a:lstStyle/>
          <a:p>
            <a:fld id="{B0FAAE45-A79E-4541-9F85-6F09D633C756}" type="slidenum">
              <a:rPr lang="en-US" smtClean="0"/>
              <a:pPr/>
              <a:t>3</a:t>
            </a:fld>
            <a:endParaRPr lang="en-US" dirty="0"/>
          </a:p>
        </p:txBody>
      </p:sp>
      <p:sp>
        <p:nvSpPr>
          <p:cNvPr id="5" name="Rectangle 4">
            <a:extLst>
              <a:ext uri="{FF2B5EF4-FFF2-40B4-BE49-F238E27FC236}">
                <a16:creationId xmlns:a16="http://schemas.microsoft.com/office/drawing/2014/main" id="{317523DB-EC96-764D-AE71-B03803ADA02A}"/>
              </a:ext>
            </a:extLst>
          </p:cNvPr>
          <p:cNvSpPr/>
          <p:nvPr/>
        </p:nvSpPr>
        <p:spPr>
          <a:xfrm>
            <a:off x="303463" y="1894918"/>
            <a:ext cx="3517427" cy="4555093"/>
          </a:xfrm>
          <a:prstGeom prst="rect">
            <a:avLst/>
          </a:prstGeom>
        </p:spPr>
        <p:txBody>
          <a:bodyPr wrap="square">
            <a:spAutoFit/>
          </a:bodyPr>
          <a:lstStyle/>
          <a:p>
            <a:pPr marL="285750" indent="-285750" algn="l">
              <a:spcAft>
                <a:spcPts val="1200"/>
              </a:spcAft>
              <a:buClr>
                <a:srgbClr val="0432FF"/>
              </a:buClr>
              <a:buFont typeface="Arial" charset="0"/>
              <a:buChar char="•"/>
            </a:pPr>
            <a:r>
              <a:rPr lang="en-US" dirty="0">
                <a:solidFill>
                  <a:srgbClr val="000000"/>
                </a:solidFill>
                <a:latin typeface="Open Sans" charset="0"/>
                <a:ea typeface="Open Sans" charset="0"/>
                <a:cs typeface="Open Sans" charset="0"/>
              </a:rPr>
              <a:t>We are using On24 for today’s webinar. Please enter questions in the text field at the bottom of the Q&amp;A Window. </a:t>
            </a:r>
          </a:p>
          <a:p>
            <a:pPr marL="285750" indent="-285750" algn="l">
              <a:spcAft>
                <a:spcPts val="1200"/>
              </a:spcAft>
              <a:buClr>
                <a:srgbClr val="0432FF"/>
              </a:buClr>
              <a:buFont typeface="Arial" charset="0"/>
              <a:buChar char="•"/>
            </a:pPr>
            <a:r>
              <a:rPr lang="en-US" dirty="0">
                <a:solidFill>
                  <a:srgbClr val="000000"/>
                </a:solidFill>
                <a:latin typeface="Open Sans" charset="0"/>
                <a:ea typeface="Open Sans" charset="0"/>
                <a:cs typeface="Open Sans" charset="0"/>
              </a:rPr>
              <a:t>We are monitoring the discussion and will try to bring the Q&amp;A comments into the conversation.</a:t>
            </a:r>
          </a:p>
          <a:p>
            <a:pPr marL="285750" indent="-285750" algn="l">
              <a:spcAft>
                <a:spcPts val="1200"/>
              </a:spcAft>
              <a:buClr>
                <a:srgbClr val="0432FF"/>
              </a:buClr>
              <a:buFont typeface="Arial" charset="0"/>
              <a:buChar char="•"/>
            </a:pPr>
            <a:r>
              <a:rPr lang="en-US" dirty="0">
                <a:solidFill>
                  <a:srgbClr val="000000"/>
                </a:solidFill>
                <a:latin typeface="Open Sans" charset="0"/>
                <a:ea typeface="Open Sans" charset="0"/>
                <a:cs typeface="Open Sans" charset="0"/>
              </a:rPr>
              <a:t>We are recording the webinar and will send a follow-up email tomorrow that provides the URL to access the presentation and the slides.</a:t>
            </a:r>
          </a:p>
        </p:txBody>
      </p:sp>
      <p:pic>
        <p:nvPicPr>
          <p:cNvPr id="6" name="Picture 5">
            <a:extLst>
              <a:ext uri="{FF2B5EF4-FFF2-40B4-BE49-F238E27FC236}">
                <a16:creationId xmlns:a16="http://schemas.microsoft.com/office/drawing/2014/main" id="{F07BF592-88A4-3249-A046-698B0FE94FA4}"/>
              </a:ext>
            </a:extLst>
          </p:cNvPr>
          <p:cNvPicPr>
            <a:picLocks noChangeAspect="1"/>
          </p:cNvPicPr>
          <p:nvPr/>
        </p:nvPicPr>
        <p:blipFill>
          <a:blip r:embed="rId3"/>
          <a:stretch>
            <a:fillRect/>
          </a:stretch>
        </p:blipFill>
        <p:spPr>
          <a:xfrm>
            <a:off x="4047782" y="1894918"/>
            <a:ext cx="7549526" cy="4007693"/>
          </a:xfrm>
          <a:prstGeom prst="rect">
            <a:avLst/>
          </a:prstGeom>
        </p:spPr>
      </p:pic>
      <p:sp>
        <p:nvSpPr>
          <p:cNvPr id="8" name="Up Arrow Callout 7">
            <a:extLst>
              <a:ext uri="{FF2B5EF4-FFF2-40B4-BE49-F238E27FC236}">
                <a16:creationId xmlns:a16="http://schemas.microsoft.com/office/drawing/2014/main" id="{401CC6D3-5476-CC41-9522-7998B186F4CB}"/>
              </a:ext>
            </a:extLst>
          </p:cNvPr>
          <p:cNvSpPr/>
          <p:nvPr/>
        </p:nvSpPr>
        <p:spPr>
          <a:xfrm>
            <a:off x="8964965" y="5057192"/>
            <a:ext cx="914400" cy="590517"/>
          </a:xfrm>
          <a:prstGeom prst="upArrowCallout">
            <a:avLst>
              <a:gd name="adj1" fmla="val 50000"/>
              <a:gd name="adj2" fmla="val 25000"/>
              <a:gd name="adj3" fmla="val 25000"/>
              <a:gd name="adj4" fmla="val 64977"/>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Enter Questions here</a:t>
            </a:r>
          </a:p>
        </p:txBody>
      </p:sp>
      <p:sp>
        <p:nvSpPr>
          <p:cNvPr id="7" name="Text Placeholder 6"/>
          <p:cNvSpPr>
            <a:spLocks noGrp="1"/>
          </p:cNvSpPr>
          <p:nvPr>
            <p:ph type="body" sz="quarter" idx="13"/>
          </p:nvPr>
        </p:nvSpPr>
        <p:spPr/>
        <p:txBody>
          <a:bodyPr/>
          <a:lstStyle/>
          <a:p>
            <a:r>
              <a:rPr lang="en-US" sz="5400" dirty="0">
                <a:latin typeface="Open Sans" panose="020B0606030504020204"/>
              </a:rPr>
              <a:t>BEFORE WE BEGIN</a:t>
            </a:r>
          </a:p>
        </p:txBody>
      </p:sp>
      <p:pic>
        <p:nvPicPr>
          <p:cNvPr id="2" name="Picture 1">
            <a:extLst>
              <a:ext uri="{FF2B5EF4-FFF2-40B4-BE49-F238E27FC236}">
                <a16:creationId xmlns:a16="http://schemas.microsoft.com/office/drawing/2014/main" id="{2B498D0A-6155-B448-A5D1-FBE3AEAAE755}"/>
              </a:ext>
            </a:extLst>
          </p:cNvPr>
          <p:cNvPicPr>
            <a:picLocks noChangeAspect="1"/>
          </p:cNvPicPr>
          <p:nvPr/>
        </p:nvPicPr>
        <p:blipFill>
          <a:blip r:embed="rId4"/>
          <a:stretch>
            <a:fillRect/>
          </a:stretch>
        </p:blipFill>
        <p:spPr>
          <a:xfrm>
            <a:off x="4298845" y="2053651"/>
            <a:ext cx="4320499" cy="3687582"/>
          </a:xfrm>
          <a:prstGeom prst="rect">
            <a:avLst/>
          </a:prstGeom>
        </p:spPr>
      </p:pic>
    </p:spTree>
    <p:extLst>
      <p:ext uri="{BB962C8B-B14F-4D97-AF65-F5344CB8AC3E}">
        <p14:creationId xmlns:p14="http://schemas.microsoft.com/office/powerpoint/2010/main" val="94674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4</a:t>
            </a:fld>
            <a:endParaRPr lang="en-US" dirty="0"/>
          </a:p>
        </p:txBody>
      </p:sp>
      <p:sp>
        <p:nvSpPr>
          <p:cNvPr id="2" name="TextBox 1">
            <a:extLst>
              <a:ext uri="{FF2B5EF4-FFF2-40B4-BE49-F238E27FC236}">
                <a16:creationId xmlns:a16="http://schemas.microsoft.com/office/drawing/2014/main" id="{0FB844CD-36B2-CC4B-B466-579C4954194F}"/>
              </a:ext>
            </a:extLst>
          </p:cNvPr>
          <p:cNvSpPr txBox="1"/>
          <p:nvPr/>
        </p:nvSpPr>
        <p:spPr>
          <a:xfrm>
            <a:off x="774700" y="2402924"/>
            <a:ext cx="8010654" cy="2964914"/>
          </a:xfrm>
          <a:prstGeom prst="rect">
            <a:avLst/>
          </a:prstGeom>
          <a:noFill/>
        </p:spPr>
        <p:txBody>
          <a:bodyPr wrap="none" rtlCol="0">
            <a:spAutoFit/>
          </a:bodyPr>
          <a:lstStyle/>
          <a:p>
            <a:pPr marL="457200" indent="-457200">
              <a:spcAft>
                <a:spcPts val="1400"/>
              </a:spcAft>
              <a:buFont typeface="Courier New" panose="02070309020205020404" pitchFamily="49" charset="0"/>
              <a:buChar char="o"/>
            </a:pPr>
            <a:r>
              <a:rPr lang="en-US" sz="2800" dirty="0">
                <a:solidFill>
                  <a:schemeClr val="bg1"/>
                </a:solidFill>
                <a:latin typeface="Open Sans" charset="0"/>
                <a:ea typeface="Open Sans" charset="0"/>
                <a:cs typeface="Open Sans" charset="0"/>
              </a:rPr>
              <a:t>Faculty member</a:t>
            </a:r>
          </a:p>
          <a:p>
            <a:pPr marL="457200" indent="-457200">
              <a:spcAft>
                <a:spcPts val="1400"/>
              </a:spcAft>
              <a:buFont typeface="Courier New" panose="02070309020205020404" pitchFamily="49" charset="0"/>
              <a:buChar char="o"/>
            </a:pPr>
            <a:r>
              <a:rPr lang="en-US" sz="2800" dirty="0">
                <a:solidFill>
                  <a:schemeClr val="bg1"/>
                </a:solidFill>
                <a:latin typeface="Open Sans" charset="0"/>
                <a:ea typeface="Open Sans" charset="0"/>
                <a:cs typeface="Open Sans" charset="0"/>
              </a:rPr>
              <a:t>Department chair or dean</a:t>
            </a:r>
          </a:p>
          <a:p>
            <a:pPr marL="457200" indent="-457200">
              <a:spcAft>
                <a:spcPts val="1400"/>
              </a:spcAft>
              <a:buFont typeface="Courier New" panose="02070309020205020404" pitchFamily="49" charset="0"/>
              <a:buChar char="o"/>
            </a:pPr>
            <a:r>
              <a:rPr lang="en-US" sz="2800" dirty="0">
                <a:solidFill>
                  <a:schemeClr val="bg1"/>
                </a:solidFill>
                <a:latin typeface="Open Sans" charset="0"/>
                <a:ea typeface="Open Sans" charset="0"/>
                <a:cs typeface="Open Sans" charset="0"/>
              </a:rPr>
              <a:t>Vice President / Office of the CAO or Provost</a:t>
            </a:r>
          </a:p>
          <a:p>
            <a:pPr marL="457200" indent="-457200">
              <a:spcAft>
                <a:spcPts val="1400"/>
              </a:spcAft>
              <a:buFont typeface="Courier New" panose="02070309020205020404" pitchFamily="49" charset="0"/>
              <a:buChar char="o"/>
            </a:pPr>
            <a:r>
              <a:rPr lang="en-US" sz="2800" dirty="0">
                <a:solidFill>
                  <a:schemeClr val="bg1"/>
                </a:solidFill>
                <a:latin typeface="Open Sans" charset="0"/>
                <a:ea typeface="Open Sans" charset="0"/>
                <a:cs typeface="Open Sans" charset="0"/>
              </a:rPr>
              <a:t>Campus bookstore</a:t>
            </a:r>
          </a:p>
          <a:p>
            <a:pPr marL="457200" indent="-457200">
              <a:spcAft>
                <a:spcPts val="1400"/>
              </a:spcAft>
              <a:buFont typeface="Courier New" panose="02070309020205020404" pitchFamily="49" charset="0"/>
              <a:buChar char="o"/>
            </a:pPr>
            <a:r>
              <a:rPr lang="en-US" sz="2800" dirty="0">
                <a:solidFill>
                  <a:schemeClr val="bg1"/>
                </a:solidFill>
                <a:latin typeface="Open Sans" charset="0"/>
                <a:ea typeface="Open Sans" charset="0"/>
                <a:cs typeface="Open Sans" charset="0"/>
              </a:rPr>
              <a:t>Other</a:t>
            </a:r>
          </a:p>
        </p:txBody>
      </p:sp>
      <p:pic>
        <p:nvPicPr>
          <p:cNvPr id="9" name="Picture 8">
            <a:extLst>
              <a:ext uri="{FF2B5EF4-FFF2-40B4-BE49-F238E27FC236}">
                <a16:creationId xmlns:a16="http://schemas.microsoft.com/office/drawing/2014/main" id="{2BC7D159-2635-594E-B8F0-AA9313CE3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236" y="246841"/>
            <a:ext cx="1579939" cy="357565"/>
          </a:xfrm>
          <a:prstGeom prst="rect">
            <a:avLst/>
          </a:prstGeom>
        </p:spPr>
      </p:pic>
      <p:sp>
        <p:nvSpPr>
          <p:cNvPr id="3" name="Title 2">
            <a:extLst>
              <a:ext uri="{FF2B5EF4-FFF2-40B4-BE49-F238E27FC236}">
                <a16:creationId xmlns:a16="http://schemas.microsoft.com/office/drawing/2014/main" id="{0CF51715-8B22-FC47-9FCE-B3C1E0F45DD1}"/>
              </a:ext>
            </a:extLst>
          </p:cNvPr>
          <p:cNvSpPr>
            <a:spLocks noGrp="1"/>
          </p:cNvSpPr>
          <p:nvPr>
            <p:ph type="title" idx="4294967295"/>
          </p:nvPr>
        </p:nvSpPr>
        <p:spPr>
          <a:xfrm>
            <a:off x="774700" y="604406"/>
            <a:ext cx="10515600" cy="1325563"/>
          </a:xfrm>
        </p:spPr>
        <p:txBody>
          <a:bodyPr>
            <a:normAutofit fontScale="90000"/>
          </a:bodyPr>
          <a:lstStyle/>
          <a:p>
            <a:pPr>
              <a:lnSpc>
                <a:spcPct val="100000"/>
              </a:lnSpc>
            </a:pPr>
            <a:r>
              <a:rPr lang="en-US" sz="3100" dirty="0">
                <a:solidFill>
                  <a:schemeClr val="accent6">
                    <a:lumMod val="60000"/>
                    <a:lumOff val="40000"/>
                  </a:schemeClr>
                </a:solidFill>
                <a:latin typeface="Open Sans" charset="0"/>
                <a:ea typeface="Open Sans" charset="0"/>
                <a:cs typeface="Open Sans" charset="0"/>
              </a:rPr>
              <a:t>Quick Poll #1</a:t>
            </a:r>
            <a:br>
              <a:rPr lang="en-US" dirty="0">
                <a:solidFill>
                  <a:schemeClr val="accent6">
                    <a:lumMod val="60000"/>
                    <a:lumOff val="40000"/>
                  </a:schemeClr>
                </a:solidFill>
                <a:latin typeface="Open Sans" charset="0"/>
                <a:ea typeface="Open Sans" charset="0"/>
                <a:cs typeface="Open Sans" charset="0"/>
              </a:rPr>
            </a:br>
            <a:r>
              <a:rPr lang="en-US" dirty="0">
                <a:solidFill>
                  <a:schemeClr val="accent6">
                    <a:lumMod val="60000"/>
                    <a:lumOff val="40000"/>
                  </a:schemeClr>
                </a:solidFill>
                <a:latin typeface="Open Sans" charset="0"/>
                <a:ea typeface="Open Sans" charset="0"/>
                <a:cs typeface="Open Sans" charset="0"/>
              </a:rPr>
              <a:t>What do you do? What best describes your </a:t>
            </a:r>
            <a:br>
              <a:rPr lang="en-US" dirty="0">
                <a:solidFill>
                  <a:schemeClr val="accent6">
                    <a:lumMod val="60000"/>
                    <a:lumOff val="40000"/>
                  </a:schemeClr>
                </a:solidFill>
                <a:latin typeface="Open Sans" charset="0"/>
                <a:ea typeface="Open Sans" charset="0"/>
                <a:cs typeface="Open Sans" charset="0"/>
              </a:rPr>
            </a:br>
            <a:r>
              <a:rPr lang="en-US" dirty="0">
                <a:solidFill>
                  <a:schemeClr val="accent6">
                    <a:lumMod val="60000"/>
                    <a:lumOff val="40000"/>
                  </a:schemeClr>
                </a:solidFill>
                <a:latin typeface="Open Sans" charset="0"/>
                <a:ea typeface="Open Sans" charset="0"/>
                <a:cs typeface="Open Sans" charset="0"/>
              </a:rPr>
              <a:t>job title or campus department? </a:t>
            </a:r>
            <a:endParaRPr lang="en-US" dirty="0">
              <a:latin typeface="Open Sans" charset="0"/>
              <a:ea typeface="Open Sans" charset="0"/>
              <a:cs typeface="Open Sans" charset="0"/>
            </a:endParaRPr>
          </a:p>
        </p:txBody>
      </p:sp>
    </p:spTree>
    <p:extLst>
      <p:ext uri="{BB962C8B-B14F-4D97-AF65-F5344CB8AC3E}">
        <p14:creationId xmlns:p14="http://schemas.microsoft.com/office/powerpoint/2010/main" val="405279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FAAE45-A79E-4541-9F85-6F09D633C756}" type="slidenum">
              <a:rPr lang="en-US" smtClean="0"/>
              <a:pPr/>
              <a:t>5</a:t>
            </a:fld>
            <a:endParaRPr lang="en-US" dirty="0"/>
          </a:p>
        </p:txBody>
      </p:sp>
      <p:sp>
        <p:nvSpPr>
          <p:cNvPr id="2" name="TextBox 1">
            <a:extLst>
              <a:ext uri="{FF2B5EF4-FFF2-40B4-BE49-F238E27FC236}">
                <a16:creationId xmlns:a16="http://schemas.microsoft.com/office/drawing/2014/main" id="{0FB844CD-36B2-CC4B-B466-579C4954194F}"/>
              </a:ext>
            </a:extLst>
          </p:cNvPr>
          <p:cNvSpPr txBox="1"/>
          <p:nvPr/>
        </p:nvSpPr>
        <p:spPr>
          <a:xfrm>
            <a:off x="917027" y="2502824"/>
            <a:ext cx="9317209" cy="3662541"/>
          </a:xfrm>
          <a:prstGeom prst="rect">
            <a:avLst/>
          </a:prstGeom>
          <a:noFill/>
        </p:spPr>
        <p:txBody>
          <a:bodyPr wrap="square" rtlCol="0">
            <a:spAutoFit/>
          </a:bodyPr>
          <a:lstStyle/>
          <a:p>
            <a:pPr marL="457200" indent="-457200">
              <a:spcAft>
                <a:spcPts val="1500"/>
              </a:spcAft>
              <a:buFont typeface="Courier New" panose="02070309020205020404" pitchFamily="49" charset="0"/>
              <a:buChar char="o"/>
            </a:pPr>
            <a:r>
              <a:rPr lang="en-US" sz="2600" dirty="0">
                <a:solidFill>
                  <a:schemeClr val="bg1"/>
                </a:solidFill>
                <a:latin typeface="Open Sans" charset="0"/>
                <a:ea typeface="Open Sans" charset="0"/>
                <a:cs typeface="Open Sans" charset="0"/>
              </a:rPr>
              <a:t>No current discussion or strategy</a:t>
            </a:r>
          </a:p>
          <a:p>
            <a:pPr marL="457200" indent="-457200">
              <a:spcAft>
                <a:spcPts val="1500"/>
              </a:spcAft>
              <a:buFont typeface="Courier New" panose="02070309020205020404" pitchFamily="49" charset="0"/>
              <a:buChar char="o"/>
            </a:pPr>
            <a:r>
              <a:rPr lang="en-US" sz="2600" dirty="0">
                <a:solidFill>
                  <a:schemeClr val="bg1"/>
                </a:solidFill>
                <a:latin typeface="Open Sans" charset="0"/>
                <a:ea typeface="Open Sans" charset="0"/>
                <a:cs typeface="Open Sans" charset="0"/>
              </a:rPr>
              <a:t>Beginning to have departmental or campus-wide conversations</a:t>
            </a:r>
          </a:p>
          <a:p>
            <a:pPr marL="457200" indent="-457200">
              <a:spcAft>
                <a:spcPts val="1500"/>
              </a:spcAft>
              <a:buFont typeface="Courier New" panose="02070309020205020404" pitchFamily="49" charset="0"/>
              <a:buChar char="o"/>
            </a:pPr>
            <a:r>
              <a:rPr lang="en-US" sz="2600" dirty="0">
                <a:solidFill>
                  <a:schemeClr val="bg1"/>
                </a:solidFill>
                <a:latin typeface="Open Sans" charset="0"/>
                <a:ea typeface="Open Sans" charset="0"/>
                <a:cs typeface="Open Sans" charset="0"/>
              </a:rPr>
              <a:t>Beginning conversations with content and curricular resource providers</a:t>
            </a:r>
          </a:p>
          <a:p>
            <a:pPr marL="457200" indent="-457200">
              <a:spcAft>
                <a:spcPts val="1500"/>
              </a:spcAft>
              <a:buFont typeface="Courier New" panose="02070309020205020404" pitchFamily="49" charset="0"/>
              <a:buChar char="o"/>
            </a:pPr>
            <a:r>
              <a:rPr lang="en-US" sz="2600" dirty="0">
                <a:solidFill>
                  <a:schemeClr val="bg1"/>
                </a:solidFill>
                <a:latin typeface="Open Sans" charset="0"/>
                <a:ea typeface="Open Sans" charset="0"/>
                <a:cs typeface="Open Sans" charset="0"/>
              </a:rPr>
              <a:t>Pilot projects underway </a:t>
            </a:r>
          </a:p>
          <a:p>
            <a:pPr marL="457200" indent="-457200">
              <a:spcAft>
                <a:spcPts val="1500"/>
              </a:spcAft>
              <a:buFont typeface="Courier New" panose="02070309020205020404" pitchFamily="49" charset="0"/>
              <a:buChar char="o"/>
            </a:pPr>
            <a:r>
              <a:rPr lang="en-US" sz="2600" dirty="0">
                <a:solidFill>
                  <a:schemeClr val="bg1"/>
                </a:solidFill>
                <a:latin typeface="Open Sans" charset="0"/>
                <a:ea typeface="Open Sans" charset="0"/>
                <a:cs typeface="Open Sans" charset="0"/>
              </a:rPr>
              <a:t>Current agreement with one or more content and curricular resource providers</a:t>
            </a:r>
          </a:p>
        </p:txBody>
      </p:sp>
      <p:pic>
        <p:nvPicPr>
          <p:cNvPr id="7" name="Picture 6">
            <a:extLst>
              <a:ext uri="{FF2B5EF4-FFF2-40B4-BE49-F238E27FC236}">
                <a16:creationId xmlns:a16="http://schemas.microsoft.com/office/drawing/2014/main" id="{1A04486D-1B21-2249-9E04-2405C52B3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236" y="246841"/>
            <a:ext cx="1579939" cy="357565"/>
          </a:xfrm>
          <a:prstGeom prst="rect">
            <a:avLst/>
          </a:prstGeom>
        </p:spPr>
      </p:pic>
      <p:sp>
        <p:nvSpPr>
          <p:cNvPr id="3" name="Title 2">
            <a:extLst>
              <a:ext uri="{FF2B5EF4-FFF2-40B4-BE49-F238E27FC236}">
                <a16:creationId xmlns:a16="http://schemas.microsoft.com/office/drawing/2014/main" id="{C1CDE088-7DA9-D145-AD3B-09B6F089D5E1}"/>
              </a:ext>
            </a:extLst>
          </p:cNvPr>
          <p:cNvSpPr>
            <a:spLocks noGrp="1"/>
          </p:cNvSpPr>
          <p:nvPr>
            <p:ph type="title" idx="4294967295"/>
          </p:nvPr>
        </p:nvSpPr>
        <p:spPr>
          <a:xfrm>
            <a:off x="917027" y="604406"/>
            <a:ext cx="9850821" cy="1325563"/>
          </a:xfrm>
        </p:spPr>
        <p:txBody>
          <a:bodyPr>
            <a:normAutofit fontScale="90000"/>
          </a:bodyPr>
          <a:lstStyle/>
          <a:p>
            <a:pPr>
              <a:lnSpc>
                <a:spcPct val="100000"/>
              </a:lnSpc>
            </a:pPr>
            <a:r>
              <a:rPr lang="en-US" sz="2400" dirty="0">
                <a:solidFill>
                  <a:schemeClr val="accent6">
                    <a:lumMod val="60000"/>
                    <a:lumOff val="40000"/>
                  </a:schemeClr>
                </a:solidFill>
                <a:latin typeface="Open Sans" charset="0"/>
                <a:ea typeface="Open Sans" charset="0"/>
                <a:cs typeface="Open Sans" charset="0"/>
              </a:rPr>
              <a:t>Quick Poll #2</a:t>
            </a:r>
            <a:br>
              <a:rPr lang="en-US" sz="2400" dirty="0">
                <a:solidFill>
                  <a:schemeClr val="accent6">
                    <a:lumMod val="60000"/>
                    <a:lumOff val="40000"/>
                  </a:schemeClr>
                </a:solidFill>
                <a:latin typeface="Open Sans" charset="0"/>
                <a:ea typeface="Open Sans" charset="0"/>
                <a:cs typeface="Open Sans" charset="0"/>
              </a:rPr>
            </a:br>
            <a:r>
              <a:rPr lang="en-US" dirty="0">
                <a:solidFill>
                  <a:schemeClr val="accent6">
                    <a:lumMod val="60000"/>
                    <a:lumOff val="40000"/>
                  </a:schemeClr>
                </a:solidFill>
                <a:latin typeface="Open Sans" charset="0"/>
                <a:ea typeface="Open Sans" charset="0"/>
                <a:cs typeface="Open Sans" charset="0"/>
              </a:rPr>
              <a:t>Where is your campus on “Day One” </a:t>
            </a:r>
            <a:br>
              <a:rPr lang="en-US" dirty="0">
                <a:solidFill>
                  <a:schemeClr val="accent6">
                    <a:lumMod val="60000"/>
                    <a:lumOff val="40000"/>
                  </a:schemeClr>
                </a:solidFill>
                <a:latin typeface="Open Sans" charset="0"/>
                <a:ea typeface="Open Sans" charset="0"/>
                <a:cs typeface="Open Sans" charset="0"/>
              </a:rPr>
            </a:br>
            <a:r>
              <a:rPr lang="en-US" dirty="0">
                <a:solidFill>
                  <a:schemeClr val="accent6">
                    <a:lumMod val="60000"/>
                    <a:lumOff val="40000"/>
                  </a:schemeClr>
                </a:solidFill>
                <a:latin typeface="Open Sans" charset="0"/>
                <a:ea typeface="Open Sans" charset="0"/>
                <a:cs typeface="Open Sans" charset="0"/>
              </a:rPr>
              <a:t>access to course materials?</a:t>
            </a:r>
            <a:endParaRPr lang="en-US" sz="2800" dirty="0">
              <a:solidFill>
                <a:schemeClr val="accent6">
                  <a:lumMod val="60000"/>
                  <a:lumOff val="4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407670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FAAE45-A79E-4541-9F85-6F09D633C756}" type="slidenum">
              <a:rPr lang="en-US" smtClean="0"/>
              <a:pPr/>
              <a:t>6</a:t>
            </a:fld>
            <a:endParaRPr lang="en-US" dirty="0"/>
          </a:p>
        </p:txBody>
      </p:sp>
      <p:sp>
        <p:nvSpPr>
          <p:cNvPr id="4" name="Text Placeholder 1"/>
          <p:cNvSpPr>
            <a:spLocks noGrp="1"/>
          </p:cNvSpPr>
          <p:nvPr>
            <p:ph type="body" sz="quarter" idx="4294967295"/>
          </p:nvPr>
        </p:nvSpPr>
        <p:spPr>
          <a:xfrm>
            <a:off x="0" y="2806976"/>
            <a:ext cx="12192000" cy="1467640"/>
          </a:xfrm>
          <a:prstGeom prst="rect">
            <a:avLst/>
          </a:prstGeom>
        </p:spPr>
        <p:txBody>
          <a:bodyPr>
            <a:normAutofit fontScale="92500" lnSpcReduction="10000"/>
          </a:bodyPr>
          <a:lstStyle/>
          <a:p>
            <a:pPr marL="0" indent="0" algn="ctr">
              <a:buNone/>
            </a:pPr>
            <a:r>
              <a:rPr lang="en-US" sz="5400" b="1" dirty="0">
                <a:solidFill>
                  <a:schemeClr val="bg1"/>
                </a:solidFill>
                <a:latin typeface="Open Sans Light" charset="0"/>
                <a:ea typeface="Open Sans Light" charset="0"/>
                <a:cs typeface="Open Sans Light" charset="0"/>
              </a:rPr>
              <a:t>What—exactly—does access </a:t>
            </a:r>
          </a:p>
          <a:p>
            <a:pPr marL="0" indent="0" algn="ctr">
              <a:buNone/>
            </a:pPr>
            <a:r>
              <a:rPr lang="en-US" sz="5400" b="1" dirty="0">
                <a:solidFill>
                  <a:schemeClr val="bg1"/>
                </a:solidFill>
                <a:latin typeface="Open Sans Light" charset="0"/>
                <a:ea typeface="Open Sans Light" charset="0"/>
                <a:cs typeface="Open Sans Light" charset="0"/>
              </a:rPr>
              <a:t>to education mean?</a:t>
            </a:r>
          </a:p>
        </p:txBody>
      </p:sp>
    </p:spTree>
    <p:extLst>
      <p:ext uri="{BB962C8B-B14F-4D97-AF65-F5344CB8AC3E}">
        <p14:creationId xmlns:p14="http://schemas.microsoft.com/office/powerpoint/2010/main" val="71844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FAAE45-A79E-4541-9F85-6F09D633C756}" type="slidenum">
              <a:rPr lang="en-US" smtClean="0"/>
              <a:pPr/>
              <a:t>7</a:t>
            </a:fld>
            <a:endParaRPr lang="en-US" dirty="0"/>
          </a:p>
        </p:txBody>
      </p:sp>
      <p:sp>
        <p:nvSpPr>
          <p:cNvPr id="4" name="Text Placeholder 1"/>
          <p:cNvSpPr>
            <a:spLocks noGrp="1"/>
          </p:cNvSpPr>
          <p:nvPr>
            <p:ph type="body" sz="quarter" idx="4294967295"/>
          </p:nvPr>
        </p:nvSpPr>
        <p:spPr>
          <a:xfrm>
            <a:off x="0" y="2806976"/>
            <a:ext cx="12192000" cy="1467640"/>
          </a:xfrm>
          <a:prstGeom prst="rect">
            <a:avLst/>
          </a:prstGeom>
        </p:spPr>
        <p:txBody>
          <a:bodyPr>
            <a:normAutofit/>
          </a:bodyPr>
          <a:lstStyle/>
          <a:p>
            <a:pPr marL="0" indent="0" algn="ctr">
              <a:buNone/>
            </a:pPr>
            <a:r>
              <a:rPr lang="en-US" sz="5000" b="1" dirty="0">
                <a:solidFill>
                  <a:schemeClr val="bg1"/>
                </a:solidFill>
                <a:latin typeface="Open Sans Light" charset="0"/>
                <a:ea typeface="Open Sans Light" charset="0"/>
                <a:cs typeface="Open Sans Light" charset="0"/>
              </a:rPr>
              <a:t>Why is access important?</a:t>
            </a:r>
          </a:p>
        </p:txBody>
      </p:sp>
    </p:spTree>
    <p:extLst>
      <p:ext uri="{BB962C8B-B14F-4D97-AF65-F5344CB8AC3E}">
        <p14:creationId xmlns:p14="http://schemas.microsoft.com/office/powerpoint/2010/main" val="57150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FAAE45-A79E-4541-9F85-6F09D633C756}" type="slidenum">
              <a:rPr lang="en-US" smtClean="0"/>
              <a:t>8</a:t>
            </a:fld>
            <a:endParaRPr lang="en-US" dirty="0"/>
          </a:p>
        </p:txBody>
      </p:sp>
      <p:sp>
        <p:nvSpPr>
          <p:cNvPr id="7" name="TextBox 6"/>
          <p:cNvSpPr txBox="1"/>
          <p:nvPr/>
        </p:nvSpPr>
        <p:spPr>
          <a:xfrm>
            <a:off x="4637988" y="4038230"/>
            <a:ext cx="65" cy="769441"/>
          </a:xfrm>
          <a:prstGeom prst="rect">
            <a:avLst/>
          </a:prstGeom>
          <a:noFill/>
          <a:effectLst/>
        </p:spPr>
        <p:txBody>
          <a:bodyPr wrap="none" lIns="0" tIns="0" rIns="0" rtlCol="0" anchor="b">
            <a:spAutoFit/>
          </a:bodyPr>
          <a:lstStyle/>
          <a:p>
            <a:pPr>
              <a:lnSpc>
                <a:spcPct val="150000"/>
              </a:lnSpc>
            </a:pPr>
            <a:endParaRPr lang="en-US" dirty="0">
              <a:solidFill>
                <a:schemeClr val="bg1"/>
              </a:solidFill>
              <a:latin typeface="Open Sans" charset="0"/>
              <a:ea typeface="Open Sans" charset="0"/>
              <a:cs typeface="Open Sans"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7050704" y="6362868"/>
            <a:ext cx="4663456" cy="507831"/>
          </a:xfrm>
          <a:prstGeom prst="rect">
            <a:avLst/>
          </a:prstGeom>
          <a:noFill/>
        </p:spPr>
        <p:txBody>
          <a:bodyPr wrap="none" rtlCol="0">
            <a:spAutoFit/>
          </a:bodyPr>
          <a:lstStyle/>
          <a:p>
            <a:r>
              <a:rPr lang="en-US" sz="1100" b="1" dirty="0">
                <a:solidFill>
                  <a:schemeClr val="bg1"/>
                </a:solidFill>
                <a:latin typeface="Open Sans" charset="0"/>
                <a:ea typeface="Open Sans" charset="0"/>
                <a:cs typeface="Open Sans" charset="0"/>
              </a:rPr>
              <a:t>Source</a:t>
            </a:r>
            <a:r>
              <a:rPr lang="en-US" sz="1100" dirty="0">
                <a:solidFill>
                  <a:schemeClr val="bg1"/>
                </a:solidFill>
                <a:latin typeface="Open Sans" charset="0"/>
                <a:ea typeface="Open Sans" charset="0"/>
                <a:cs typeface="Open Sans" charset="0"/>
              </a:rPr>
              <a:t>: U.S. Bureau of Labor Statistics, Current Population Survey  |</a:t>
            </a:r>
          </a:p>
          <a:p>
            <a:endParaRPr lang="en-US" sz="1600" dirty="0">
              <a:solidFill>
                <a:schemeClr val="bg1"/>
              </a:solidFill>
            </a:endParaRPr>
          </a:p>
        </p:txBody>
      </p:sp>
      <p:pic>
        <p:nvPicPr>
          <p:cNvPr id="5" name="Picture 4">
            <a:extLst>
              <a:ext uri="{FF2B5EF4-FFF2-40B4-BE49-F238E27FC236}">
                <a16:creationId xmlns:a16="http://schemas.microsoft.com/office/drawing/2014/main" id="{14456CDF-E662-994C-8610-31DA6E24DA6B}"/>
              </a:ext>
            </a:extLst>
          </p:cNvPr>
          <p:cNvPicPr>
            <a:picLocks noChangeAspect="1"/>
          </p:cNvPicPr>
          <p:nvPr/>
        </p:nvPicPr>
        <p:blipFill rotWithShape="1">
          <a:blip r:embed="rId3"/>
          <a:srcRect l="3347" t="7648" r="16957" b="6994"/>
          <a:stretch/>
        </p:blipFill>
        <p:spPr>
          <a:xfrm>
            <a:off x="1125116" y="2554546"/>
            <a:ext cx="9337776" cy="3790775"/>
          </a:xfrm>
          <a:prstGeom prst="rect">
            <a:avLst/>
          </a:prstGeom>
        </p:spPr>
      </p:pic>
      <p:sp>
        <p:nvSpPr>
          <p:cNvPr id="9" name="TextBox 8">
            <a:extLst>
              <a:ext uri="{FF2B5EF4-FFF2-40B4-BE49-F238E27FC236}">
                <a16:creationId xmlns:a16="http://schemas.microsoft.com/office/drawing/2014/main" id="{1ACD7BCE-B9A8-A447-A7C5-6BE53CB1D008}"/>
              </a:ext>
            </a:extLst>
          </p:cNvPr>
          <p:cNvSpPr txBox="1"/>
          <p:nvPr/>
        </p:nvSpPr>
        <p:spPr>
          <a:xfrm>
            <a:off x="8819676" y="4952933"/>
            <a:ext cx="1870075" cy="1015663"/>
          </a:xfrm>
          <a:prstGeom prst="rect">
            <a:avLst/>
          </a:prstGeom>
          <a:noFill/>
        </p:spPr>
        <p:txBody>
          <a:bodyPr wrap="square" rtlCol="0">
            <a:spAutoFit/>
          </a:bodyPr>
          <a:lstStyle/>
          <a:p>
            <a:r>
              <a:rPr lang="en-US" sz="1200" b="1" dirty="0">
                <a:solidFill>
                  <a:schemeClr val="bg1">
                    <a:lumMod val="50000"/>
                  </a:schemeClr>
                </a:solidFill>
                <a:latin typeface="Open Sans" charset="0"/>
                <a:ea typeface="Open Sans" charset="0"/>
                <a:cs typeface="Open Sans" charset="0"/>
              </a:rPr>
              <a:t>Note: </a:t>
            </a:r>
            <a:r>
              <a:rPr lang="en-US" sz="1200" dirty="0">
                <a:solidFill>
                  <a:schemeClr val="bg1">
                    <a:lumMod val="50000"/>
                  </a:schemeClr>
                </a:solidFill>
                <a:latin typeface="Open Sans" charset="0"/>
                <a:ea typeface="Open Sans" charset="0"/>
                <a:cs typeface="Open Sans" charset="0"/>
              </a:rPr>
              <a:t>Data are for persons age 25 and over. Earnings are for full-time wage and salary workers.</a:t>
            </a:r>
            <a:endParaRPr lang="en-US" sz="1200" dirty="0">
              <a:solidFill>
                <a:schemeClr val="bg1">
                  <a:lumMod val="50000"/>
                </a:schemeClr>
              </a:solidFill>
            </a:endParaRPr>
          </a:p>
        </p:txBody>
      </p:sp>
      <p:pic>
        <p:nvPicPr>
          <p:cNvPr id="11" name="Picture 10">
            <a:extLst>
              <a:ext uri="{FF2B5EF4-FFF2-40B4-BE49-F238E27FC236}">
                <a16:creationId xmlns:a16="http://schemas.microsoft.com/office/drawing/2014/main" id="{83B143A4-8971-4D2C-A919-43DA708CFD73}"/>
              </a:ext>
            </a:extLst>
          </p:cNvPr>
          <p:cNvPicPr>
            <a:picLocks noChangeAspect="1"/>
          </p:cNvPicPr>
          <p:nvPr/>
        </p:nvPicPr>
        <p:blipFill>
          <a:blip r:embed="rId4"/>
          <a:stretch>
            <a:fillRect/>
          </a:stretch>
        </p:blipFill>
        <p:spPr>
          <a:xfrm>
            <a:off x="10092267" y="188830"/>
            <a:ext cx="1836208" cy="564987"/>
          </a:xfrm>
          <a:prstGeom prst="rect">
            <a:avLst/>
          </a:prstGeom>
        </p:spPr>
      </p:pic>
      <p:sp>
        <p:nvSpPr>
          <p:cNvPr id="12" name="TextBox 11"/>
          <p:cNvSpPr txBox="1"/>
          <p:nvPr/>
        </p:nvSpPr>
        <p:spPr>
          <a:xfrm>
            <a:off x="7502936" y="6474077"/>
            <a:ext cx="5774540" cy="507831"/>
          </a:xfrm>
          <a:prstGeom prst="rect">
            <a:avLst/>
          </a:prstGeom>
          <a:noFill/>
        </p:spPr>
        <p:txBody>
          <a:bodyPr wrap="square" rtlCol="0">
            <a:spAutoFit/>
          </a:bodyPr>
          <a:lstStyle/>
          <a:p>
            <a:r>
              <a:rPr lang="en-US" sz="1100" b="1" dirty="0">
                <a:solidFill>
                  <a:schemeClr val="bg2">
                    <a:lumMod val="10000"/>
                  </a:schemeClr>
                </a:solidFill>
                <a:latin typeface="Open Sans" charset="0"/>
                <a:ea typeface="Open Sans" charset="0"/>
                <a:cs typeface="Open Sans" charset="0"/>
              </a:rPr>
              <a:t>Source</a:t>
            </a:r>
            <a:r>
              <a:rPr lang="en-US" sz="1100" dirty="0">
                <a:solidFill>
                  <a:schemeClr val="bg2">
                    <a:lumMod val="10000"/>
                  </a:schemeClr>
                </a:solidFill>
                <a:latin typeface="Open Sans" charset="0"/>
                <a:ea typeface="Open Sans" charset="0"/>
                <a:cs typeface="Open Sans" charset="0"/>
              </a:rPr>
              <a:t>: U.S. Bureau of Labor Statistics, Current Population Survey </a:t>
            </a:r>
          </a:p>
          <a:p>
            <a:endParaRPr lang="en-US" sz="1600" dirty="0">
              <a:solidFill>
                <a:schemeClr val="bg2">
                  <a:lumMod val="10000"/>
                </a:schemeClr>
              </a:solidFill>
            </a:endParaRPr>
          </a:p>
        </p:txBody>
      </p:sp>
      <p:sp>
        <p:nvSpPr>
          <p:cNvPr id="13" name="TextBox 12"/>
          <p:cNvSpPr txBox="1"/>
          <p:nvPr/>
        </p:nvSpPr>
        <p:spPr>
          <a:xfrm>
            <a:off x="7150719" y="6292910"/>
            <a:ext cx="4663456" cy="507831"/>
          </a:xfrm>
          <a:prstGeom prst="rect">
            <a:avLst/>
          </a:prstGeom>
          <a:noFill/>
        </p:spPr>
        <p:txBody>
          <a:bodyPr wrap="none" rtlCol="0">
            <a:spAutoFit/>
          </a:bodyPr>
          <a:lstStyle/>
          <a:p>
            <a:r>
              <a:rPr lang="en-US" sz="1100" b="1" dirty="0">
                <a:solidFill>
                  <a:schemeClr val="bg1"/>
                </a:solidFill>
                <a:latin typeface="Open Sans" charset="0"/>
                <a:ea typeface="Open Sans" charset="0"/>
                <a:cs typeface="Open Sans" charset="0"/>
              </a:rPr>
              <a:t>Source</a:t>
            </a:r>
            <a:r>
              <a:rPr lang="en-US" sz="1100" dirty="0">
                <a:solidFill>
                  <a:schemeClr val="bg1"/>
                </a:solidFill>
                <a:latin typeface="Open Sans" charset="0"/>
                <a:ea typeface="Open Sans" charset="0"/>
                <a:cs typeface="Open Sans" charset="0"/>
              </a:rPr>
              <a:t>: U.S. Bureau of Labor Statistics, Current Population Survey  |</a:t>
            </a:r>
          </a:p>
          <a:p>
            <a:endParaRPr lang="en-US" sz="1600" dirty="0">
              <a:solidFill>
                <a:schemeClr val="bg1"/>
              </a:solidFill>
            </a:endParaRPr>
          </a:p>
        </p:txBody>
      </p:sp>
      <p:sp>
        <p:nvSpPr>
          <p:cNvPr id="14" name="Text Placeholder 7"/>
          <p:cNvSpPr txBox="1">
            <a:spLocks/>
          </p:cNvSpPr>
          <p:nvPr/>
        </p:nvSpPr>
        <p:spPr>
          <a:xfrm>
            <a:off x="819291" y="1910478"/>
            <a:ext cx="10625653" cy="6265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Open Sans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Open Sans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Open Sans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Open Sans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Open Sans" charset="0"/>
                <a:ea typeface="Open Sans" charset="0"/>
                <a:cs typeface="Open Sans" charset="0"/>
              </a:rPr>
              <a:t>U.S. Earnings by Educational Attainment in 2016:</a:t>
            </a:r>
          </a:p>
          <a:p>
            <a:pPr marL="0" indent="0">
              <a:lnSpc>
                <a:spcPct val="150000"/>
              </a:lnSpc>
              <a:buNone/>
            </a:pPr>
            <a:endParaRPr lang="en-US" sz="2400" dirty="0">
              <a:solidFill>
                <a:srgbClr val="000000"/>
              </a:solidFill>
            </a:endParaRPr>
          </a:p>
          <a:p>
            <a:pPr marL="0" indent="0">
              <a:lnSpc>
                <a:spcPct val="150000"/>
              </a:lnSpc>
              <a:buNone/>
            </a:pPr>
            <a:endParaRPr lang="en-US" sz="2400" dirty="0">
              <a:solidFill>
                <a:srgbClr val="000000"/>
              </a:solidFill>
              <a:latin typeface="Summer Font" charset="0"/>
              <a:ea typeface="Summer Font" charset="0"/>
              <a:cs typeface="Summer Font" charset="0"/>
            </a:endParaRPr>
          </a:p>
          <a:p>
            <a:endParaRPr lang="en-US" sz="1800" dirty="0"/>
          </a:p>
          <a:p>
            <a:pPr>
              <a:lnSpc>
                <a:spcPct val="150000"/>
              </a:lnSpc>
            </a:pPr>
            <a:endParaRPr lang="en-US" sz="1800" dirty="0"/>
          </a:p>
        </p:txBody>
      </p:sp>
      <p:sp>
        <p:nvSpPr>
          <p:cNvPr id="3" name="Text Placeholder 2"/>
          <p:cNvSpPr>
            <a:spLocks noGrp="1"/>
          </p:cNvSpPr>
          <p:nvPr>
            <p:ph type="body" sz="quarter" idx="13"/>
          </p:nvPr>
        </p:nvSpPr>
        <p:spPr>
          <a:xfrm>
            <a:off x="452751" y="348463"/>
            <a:ext cx="11475724" cy="1080018"/>
          </a:xfrm>
        </p:spPr>
        <p:txBody>
          <a:bodyPr/>
          <a:lstStyle/>
          <a:p>
            <a:pPr>
              <a:spcBef>
                <a:spcPts val="300"/>
              </a:spcBef>
            </a:pPr>
            <a:r>
              <a:rPr lang="en-US" sz="4800" dirty="0">
                <a:latin typeface="Open Sans" panose="020B0606030504020204"/>
              </a:rPr>
              <a:t>THE VALUE OF A COLLEGE </a:t>
            </a:r>
          </a:p>
          <a:p>
            <a:pPr>
              <a:spcBef>
                <a:spcPts val="300"/>
              </a:spcBef>
            </a:pPr>
            <a:r>
              <a:rPr lang="en-US" sz="4800" dirty="0">
                <a:latin typeface="Open Sans" panose="020B0606030504020204"/>
              </a:rPr>
              <a:t>DEGREE REMAINS IRREFUTABLE</a:t>
            </a:r>
          </a:p>
        </p:txBody>
      </p:sp>
    </p:spTree>
    <p:extLst>
      <p:ext uri="{BB962C8B-B14F-4D97-AF65-F5344CB8AC3E}">
        <p14:creationId xmlns:p14="http://schemas.microsoft.com/office/powerpoint/2010/main" val="1205121673"/>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FAAE45-A79E-4541-9F85-6F09D633C756}" type="slidenum">
              <a:rPr lang="en-US" smtClean="0"/>
              <a:t>9</a:t>
            </a:fld>
            <a:endParaRPr lang="en-US" dirty="0"/>
          </a:p>
        </p:txBody>
      </p:sp>
      <p:sp>
        <p:nvSpPr>
          <p:cNvPr id="5" name="Text Placeholder 7"/>
          <p:cNvSpPr txBox="1">
            <a:spLocks/>
          </p:cNvSpPr>
          <p:nvPr/>
        </p:nvSpPr>
        <p:spPr>
          <a:xfrm>
            <a:off x="863486" y="1151154"/>
            <a:ext cx="10625653" cy="6265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Open Sans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Open Sans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Open Sans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Open Sans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50000"/>
              </a:lnSpc>
              <a:buNone/>
            </a:pPr>
            <a:r>
              <a:rPr lang="en-US" sz="2400" dirty="0">
                <a:solidFill>
                  <a:srgbClr val="000000"/>
                </a:solidFill>
                <a:latin typeface="Open Sans" charset="0"/>
                <a:ea typeface="Open Sans" charset="0"/>
                <a:cs typeface="Open Sans" charset="0"/>
              </a:rPr>
              <a:t>College grads are more likely to: </a:t>
            </a:r>
          </a:p>
          <a:p>
            <a:pPr marL="0" indent="0">
              <a:lnSpc>
                <a:spcPct val="150000"/>
              </a:lnSpc>
              <a:buNone/>
            </a:pPr>
            <a:endParaRPr lang="en-US" sz="2400" dirty="0">
              <a:solidFill>
                <a:srgbClr val="000000"/>
              </a:solidFill>
            </a:endParaRPr>
          </a:p>
          <a:p>
            <a:pPr marL="0" indent="0">
              <a:lnSpc>
                <a:spcPct val="150000"/>
              </a:lnSpc>
              <a:buNone/>
            </a:pPr>
            <a:endParaRPr lang="en-US" sz="2400" dirty="0">
              <a:solidFill>
                <a:srgbClr val="000000"/>
              </a:solidFill>
              <a:latin typeface="Summer Font" charset="0"/>
              <a:ea typeface="Summer Font" charset="0"/>
              <a:cs typeface="Summer Font" charset="0"/>
            </a:endParaRPr>
          </a:p>
          <a:p>
            <a:endParaRPr lang="en-US" sz="1800" dirty="0"/>
          </a:p>
          <a:p>
            <a:pPr>
              <a:lnSpc>
                <a:spcPct val="150000"/>
              </a:lnSpc>
            </a:pPr>
            <a:endParaRPr lang="en-US" sz="1800" dirty="0"/>
          </a:p>
        </p:txBody>
      </p:sp>
      <p:sp>
        <p:nvSpPr>
          <p:cNvPr id="7" name="TextBox 6"/>
          <p:cNvSpPr txBox="1"/>
          <p:nvPr/>
        </p:nvSpPr>
        <p:spPr>
          <a:xfrm>
            <a:off x="4637988" y="4038230"/>
            <a:ext cx="65" cy="769441"/>
          </a:xfrm>
          <a:prstGeom prst="rect">
            <a:avLst/>
          </a:prstGeom>
          <a:noFill/>
          <a:effectLst/>
        </p:spPr>
        <p:txBody>
          <a:bodyPr wrap="none" lIns="0" tIns="0" rIns="0" rtlCol="0" anchor="b">
            <a:spAutoFit/>
          </a:bodyPr>
          <a:lstStyle/>
          <a:p>
            <a:pPr>
              <a:lnSpc>
                <a:spcPct val="150000"/>
              </a:lnSpc>
            </a:pPr>
            <a:endParaRPr lang="en-US" dirty="0">
              <a:solidFill>
                <a:schemeClr val="bg1"/>
              </a:solidFill>
              <a:latin typeface="Open Sans" charset="0"/>
              <a:ea typeface="Open Sans" charset="0"/>
              <a:cs typeface="Open Sans"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p:cNvGrpSpPr/>
          <p:nvPr/>
        </p:nvGrpSpPr>
        <p:grpSpPr>
          <a:xfrm>
            <a:off x="272956" y="2044636"/>
            <a:ext cx="2437627" cy="2437627"/>
            <a:chOff x="338452" y="1589317"/>
            <a:chExt cx="2437627" cy="2437627"/>
          </a:xfrm>
        </p:grpSpPr>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452" y="1589317"/>
              <a:ext cx="2437627" cy="2437627"/>
            </a:xfrm>
            <a:prstGeom prst="rect">
              <a:avLst/>
            </a:prstGeom>
          </p:spPr>
        </p:pic>
        <p:sp>
          <p:nvSpPr>
            <p:cNvPr id="18" name="Oval 17"/>
            <p:cNvSpPr/>
            <p:nvPr/>
          </p:nvSpPr>
          <p:spPr>
            <a:xfrm>
              <a:off x="601757" y="1988100"/>
              <a:ext cx="1911016" cy="19252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charset="0"/>
                <a:ea typeface="Open Sans" charset="0"/>
                <a:cs typeface="Open Sans" charset="0"/>
              </a:endParaRPr>
            </a:p>
            <a:p>
              <a:pPr algn="ctr"/>
              <a:r>
                <a:rPr lang="en-US" sz="1600" dirty="0">
                  <a:latin typeface="Open Sans" charset="0"/>
                  <a:ea typeface="Open Sans" charset="0"/>
                  <a:cs typeface="Open Sans" charset="0"/>
                </a:rPr>
                <a:t>eat fruits and veggies</a:t>
              </a:r>
            </a:p>
          </p:txBody>
        </p:sp>
        <p:pic>
          <p:nvPicPr>
            <p:cNvPr id="35" name="Pictur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5563" y="2192095"/>
              <a:ext cx="483404" cy="580084"/>
            </a:xfrm>
            <a:prstGeom prst="rect">
              <a:avLst/>
            </a:prstGeom>
          </p:spPr>
        </p:pic>
      </p:grpSp>
      <p:grpSp>
        <p:nvGrpSpPr>
          <p:cNvPr id="42" name="Group 41"/>
          <p:cNvGrpSpPr/>
          <p:nvPr/>
        </p:nvGrpSpPr>
        <p:grpSpPr>
          <a:xfrm>
            <a:off x="2031712" y="3984145"/>
            <a:ext cx="2437624" cy="2437627"/>
            <a:chOff x="2159230" y="3324888"/>
            <a:chExt cx="2437624" cy="2437627"/>
          </a:xfrm>
        </p:grpSpPr>
        <p:pic>
          <p:nvPicPr>
            <p:cNvPr id="21" name="Picture 2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59230" y="3324888"/>
              <a:ext cx="2437624" cy="2437627"/>
            </a:xfrm>
            <a:prstGeom prst="rect">
              <a:avLst/>
            </a:prstGeom>
          </p:spPr>
        </p:pic>
        <p:sp>
          <p:nvSpPr>
            <p:cNvPr id="22" name="Oval 21"/>
            <p:cNvSpPr/>
            <p:nvPr/>
          </p:nvSpPr>
          <p:spPr>
            <a:xfrm>
              <a:off x="2422534" y="3688681"/>
              <a:ext cx="1911016" cy="19252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charset="0"/>
                <a:ea typeface="Open Sans" charset="0"/>
                <a:cs typeface="Open Sans" charset="0"/>
              </a:endParaRPr>
            </a:p>
            <a:p>
              <a:pPr algn="ctr"/>
              <a:r>
                <a:rPr lang="en-US" sz="1600" dirty="0">
                  <a:latin typeface="Open Sans" charset="0"/>
                  <a:ea typeface="Open Sans" charset="0"/>
                  <a:cs typeface="Open Sans" charset="0"/>
                </a:rPr>
                <a:t>wear </a:t>
              </a:r>
              <a:br>
                <a:rPr lang="en-US" sz="1600" dirty="0">
                  <a:latin typeface="Open Sans" charset="0"/>
                  <a:ea typeface="Open Sans" charset="0"/>
                  <a:cs typeface="Open Sans" charset="0"/>
                </a:rPr>
              </a:br>
              <a:r>
                <a:rPr lang="en-US" sz="1600" dirty="0">
                  <a:latin typeface="Open Sans" charset="0"/>
                  <a:ea typeface="Open Sans" charset="0"/>
                  <a:cs typeface="Open Sans" charset="0"/>
                </a:rPr>
                <a:t>seat belts</a:t>
              </a:r>
            </a:p>
          </p:txBody>
        </p:sp>
        <p:pic>
          <p:nvPicPr>
            <p:cNvPr id="36" name="Picture 3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59008" y="4142039"/>
              <a:ext cx="1031746" cy="318042"/>
            </a:xfrm>
            <a:prstGeom prst="rect">
              <a:avLst/>
            </a:prstGeom>
          </p:spPr>
        </p:pic>
      </p:grpSp>
      <p:grpSp>
        <p:nvGrpSpPr>
          <p:cNvPr id="40" name="Group 39"/>
          <p:cNvGrpSpPr/>
          <p:nvPr/>
        </p:nvGrpSpPr>
        <p:grpSpPr>
          <a:xfrm>
            <a:off x="4001993" y="1881802"/>
            <a:ext cx="2437624" cy="2437625"/>
            <a:chOff x="4001993" y="1597724"/>
            <a:chExt cx="2437624" cy="2437625"/>
          </a:xfrm>
        </p:grpSpPr>
        <p:pic>
          <p:nvPicPr>
            <p:cNvPr id="24" name="Picture 2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01993" y="1597724"/>
              <a:ext cx="2437624" cy="2437625"/>
            </a:xfrm>
            <a:prstGeom prst="rect">
              <a:avLst/>
            </a:prstGeom>
          </p:spPr>
        </p:pic>
        <p:sp>
          <p:nvSpPr>
            <p:cNvPr id="25" name="Oval 24"/>
            <p:cNvSpPr/>
            <p:nvPr/>
          </p:nvSpPr>
          <p:spPr>
            <a:xfrm>
              <a:off x="4265297" y="1969404"/>
              <a:ext cx="1911016" cy="19252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charset="0"/>
                <a:ea typeface="Open Sans" charset="0"/>
                <a:cs typeface="Open Sans" charset="0"/>
              </a:endParaRPr>
            </a:p>
            <a:p>
              <a:pPr algn="ctr"/>
              <a:endParaRPr lang="en-US" sz="1600" dirty="0">
                <a:latin typeface="Open Sans" charset="0"/>
                <a:ea typeface="Open Sans" charset="0"/>
                <a:cs typeface="Open Sans" charset="0"/>
              </a:endParaRPr>
            </a:p>
            <a:p>
              <a:pPr algn="ctr"/>
              <a:r>
                <a:rPr lang="en-US" sz="1600" dirty="0">
                  <a:latin typeface="Open Sans" charset="0"/>
                  <a:ea typeface="Open Sans" charset="0"/>
                  <a:cs typeface="Open Sans" charset="0"/>
                </a:rPr>
                <a:t>volunteer</a:t>
              </a:r>
            </a:p>
          </p:txBody>
        </p:sp>
        <p:pic>
          <p:nvPicPr>
            <p:cNvPr id="37" name="Picture 3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63915" y="2164387"/>
              <a:ext cx="603508" cy="801864"/>
            </a:xfrm>
            <a:prstGeom prst="rect">
              <a:avLst/>
            </a:prstGeom>
          </p:spPr>
        </p:pic>
      </p:grpSp>
      <p:grpSp>
        <p:nvGrpSpPr>
          <p:cNvPr id="41" name="Group 40"/>
          <p:cNvGrpSpPr/>
          <p:nvPr/>
        </p:nvGrpSpPr>
        <p:grpSpPr>
          <a:xfrm>
            <a:off x="7779639" y="1777675"/>
            <a:ext cx="2437624" cy="2437625"/>
            <a:chOff x="7739422" y="1598779"/>
            <a:chExt cx="2437624" cy="2437625"/>
          </a:xfrm>
        </p:grpSpPr>
        <p:pic>
          <p:nvPicPr>
            <p:cNvPr id="30" name="Picture 2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739422" y="1598779"/>
              <a:ext cx="2437624" cy="2437625"/>
            </a:xfrm>
            <a:prstGeom prst="rect">
              <a:avLst/>
            </a:prstGeom>
          </p:spPr>
        </p:pic>
        <p:sp>
          <p:nvSpPr>
            <p:cNvPr id="31" name="Oval 30"/>
            <p:cNvSpPr/>
            <p:nvPr/>
          </p:nvSpPr>
          <p:spPr>
            <a:xfrm>
              <a:off x="8002726" y="2003436"/>
              <a:ext cx="1911016" cy="19252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charset="0"/>
                <a:ea typeface="Open Sans" charset="0"/>
                <a:cs typeface="Open Sans" charset="0"/>
              </a:endParaRPr>
            </a:p>
            <a:p>
              <a:pPr algn="ctr"/>
              <a:r>
                <a:rPr lang="en-US" sz="1600" dirty="0">
                  <a:latin typeface="Open Sans" charset="0"/>
                  <a:ea typeface="Open Sans" charset="0"/>
                  <a:cs typeface="Open Sans" charset="0"/>
                </a:rPr>
                <a:t>vote</a:t>
              </a:r>
            </a:p>
          </p:txBody>
        </p:sp>
        <p:pic>
          <p:nvPicPr>
            <p:cNvPr id="38" name="Picture 3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670378" y="2313004"/>
              <a:ext cx="566220" cy="566220"/>
            </a:xfrm>
            <a:prstGeom prst="rect">
              <a:avLst/>
            </a:prstGeom>
          </p:spPr>
        </p:pic>
      </p:grpSp>
      <p:grpSp>
        <p:nvGrpSpPr>
          <p:cNvPr id="44" name="Group 43"/>
          <p:cNvGrpSpPr/>
          <p:nvPr/>
        </p:nvGrpSpPr>
        <p:grpSpPr>
          <a:xfrm>
            <a:off x="5830491" y="3894699"/>
            <a:ext cx="2437624" cy="2437627"/>
            <a:chOff x="5835658" y="3324887"/>
            <a:chExt cx="2437624" cy="2437627"/>
          </a:xfrm>
        </p:grpSpPr>
        <p:pic>
          <p:nvPicPr>
            <p:cNvPr id="27" name="Picture 2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835658" y="3324887"/>
              <a:ext cx="2437624" cy="2437627"/>
            </a:xfrm>
            <a:prstGeom prst="rect">
              <a:avLst/>
            </a:prstGeom>
          </p:spPr>
        </p:pic>
        <p:sp>
          <p:nvSpPr>
            <p:cNvPr id="28" name="Oval 27"/>
            <p:cNvSpPr/>
            <p:nvPr/>
          </p:nvSpPr>
          <p:spPr>
            <a:xfrm>
              <a:off x="6098962" y="3793417"/>
              <a:ext cx="1911016" cy="19252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charset="0"/>
                <a:ea typeface="Open Sans" charset="0"/>
                <a:cs typeface="Open Sans" charset="0"/>
              </a:endParaRPr>
            </a:p>
            <a:p>
              <a:pPr algn="ctr"/>
              <a:r>
                <a:rPr lang="en-US" sz="1600" dirty="0">
                  <a:latin typeface="Open Sans" charset="0"/>
                  <a:ea typeface="Open Sans" charset="0"/>
                  <a:cs typeface="Open Sans" charset="0"/>
                </a:rPr>
                <a:t>describe themselves as happy</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70764" y="3867093"/>
              <a:ext cx="562849" cy="566220"/>
            </a:xfrm>
            <a:prstGeom prst="rect">
              <a:avLst/>
            </a:prstGeom>
          </p:spPr>
        </p:pic>
      </p:grpSp>
      <p:grpSp>
        <p:nvGrpSpPr>
          <p:cNvPr id="46" name="Group 45"/>
          <p:cNvGrpSpPr/>
          <p:nvPr/>
        </p:nvGrpSpPr>
        <p:grpSpPr>
          <a:xfrm>
            <a:off x="9608137" y="3742221"/>
            <a:ext cx="2437624" cy="2437625"/>
            <a:chOff x="9608137" y="3315779"/>
            <a:chExt cx="2437624" cy="2437625"/>
          </a:xfrm>
        </p:grpSpPr>
        <p:pic>
          <p:nvPicPr>
            <p:cNvPr id="33" name="Picture 32"/>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608137" y="3315779"/>
              <a:ext cx="2437624" cy="2437625"/>
            </a:xfrm>
            <a:prstGeom prst="rect">
              <a:avLst/>
            </a:prstGeom>
          </p:spPr>
        </p:pic>
        <p:sp>
          <p:nvSpPr>
            <p:cNvPr id="34" name="Oval 33"/>
            <p:cNvSpPr/>
            <p:nvPr/>
          </p:nvSpPr>
          <p:spPr>
            <a:xfrm>
              <a:off x="9903158" y="3791722"/>
              <a:ext cx="1911017" cy="19252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charset="0"/>
                <a:ea typeface="Open Sans" charset="0"/>
                <a:cs typeface="Open Sans" charset="0"/>
              </a:endParaRPr>
            </a:p>
            <a:p>
              <a:pPr algn="ctr"/>
              <a:r>
                <a:rPr lang="en-US" sz="1600" dirty="0">
                  <a:latin typeface="Open Sans" charset="0"/>
                  <a:ea typeface="Open Sans" charset="0"/>
                  <a:cs typeface="Open Sans" charset="0"/>
                </a:rPr>
                <a:t>live longer</a:t>
              </a:r>
            </a:p>
          </p:txBody>
        </p:sp>
        <p:pic>
          <p:nvPicPr>
            <p:cNvPr id="45" name="Picture 44"/>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0472067" y="4095978"/>
              <a:ext cx="706194" cy="646930"/>
            </a:xfrm>
            <a:prstGeom prst="rect">
              <a:avLst/>
            </a:prstGeom>
          </p:spPr>
        </p:pic>
      </p:grpSp>
      <p:sp>
        <p:nvSpPr>
          <p:cNvPr id="47" name="TextBox 46"/>
          <p:cNvSpPr txBox="1"/>
          <p:nvPr/>
        </p:nvSpPr>
        <p:spPr>
          <a:xfrm>
            <a:off x="7328446" y="6501135"/>
            <a:ext cx="6192962" cy="507831"/>
          </a:xfrm>
          <a:prstGeom prst="rect">
            <a:avLst/>
          </a:prstGeom>
          <a:noFill/>
        </p:spPr>
        <p:txBody>
          <a:bodyPr wrap="square" rtlCol="0">
            <a:spAutoFit/>
          </a:bodyPr>
          <a:lstStyle/>
          <a:p>
            <a:r>
              <a:rPr lang="en-US" sz="1100" b="1" dirty="0">
                <a:solidFill>
                  <a:schemeClr val="bg2">
                    <a:lumMod val="10000"/>
                  </a:schemeClr>
                </a:solidFill>
                <a:latin typeface="Open Sans" charset="0"/>
                <a:ea typeface="Open Sans" charset="0"/>
                <a:cs typeface="Open Sans" charset="0"/>
              </a:rPr>
              <a:t>Source</a:t>
            </a:r>
            <a:r>
              <a:rPr lang="en-US" sz="1100" dirty="0">
                <a:solidFill>
                  <a:schemeClr val="bg2">
                    <a:lumMod val="10000"/>
                  </a:schemeClr>
                </a:solidFill>
                <a:latin typeface="Open Sans" charset="0"/>
                <a:ea typeface="Open Sans" charset="0"/>
                <a:cs typeface="Open Sans" charset="0"/>
              </a:rPr>
              <a:t>: U.S. Bureau of Labor Statistics, Current Population Survey  </a:t>
            </a:r>
          </a:p>
          <a:p>
            <a:endParaRPr lang="en-US" sz="1600" dirty="0">
              <a:solidFill>
                <a:schemeClr val="bg2">
                  <a:lumMod val="10000"/>
                </a:schemeClr>
              </a:solidFill>
            </a:endParaRPr>
          </a:p>
        </p:txBody>
      </p:sp>
      <p:sp>
        <p:nvSpPr>
          <p:cNvPr id="3" name="Text Placeholder 2"/>
          <p:cNvSpPr>
            <a:spLocks noGrp="1"/>
          </p:cNvSpPr>
          <p:nvPr>
            <p:ph type="body" sz="quarter" idx="13"/>
          </p:nvPr>
        </p:nvSpPr>
        <p:spPr>
          <a:xfrm>
            <a:off x="438450" y="413345"/>
            <a:ext cx="11475724" cy="1080018"/>
          </a:xfrm>
        </p:spPr>
        <p:txBody>
          <a:bodyPr/>
          <a:lstStyle/>
          <a:p>
            <a:r>
              <a:rPr lang="en-US" sz="5000" dirty="0">
                <a:latin typeface="Open Sans" panose="020B0606030504020204"/>
              </a:rPr>
              <a:t>IT’S NOT ALL ABOUT EARNINGS</a:t>
            </a:r>
          </a:p>
        </p:txBody>
      </p:sp>
    </p:spTree>
    <p:extLst>
      <p:ext uri="{BB962C8B-B14F-4D97-AF65-F5344CB8AC3E}">
        <p14:creationId xmlns:p14="http://schemas.microsoft.com/office/powerpoint/2010/main" val="1762617554"/>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engage Colors">
      <a:dk1>
        <a:srgbClr val="004978"/>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808_Cengage PP Brand Update" id="{61CF522C-3938-544D-B6D2-01C3CB24134A}" vid="{85A4C21B-B5BA-1B4B-9AA0-C3802FB375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CDB8A40802EA42A94788980E3498A7" ma:contentTypeVersion="0" ma:contentTypeDescription="Create a new document." ma:contentTypeScope="" ma:versionID="fa2d769808f7e8d0874d9ab64db7c5ad">
  <xsd:schema xmlns:xsd="http://www.w3.org/2001/XMLSchema" xmlns:xs="http://www.w3.org/2001/XMLSchema" xmlns:p="http://schemas.microsoft.com/office/2006/metadata/properties" targetNamespace="http://schemas.microsoft.com/office/2006/metadata/properties" ma:root="true" ma:fieldsID="d11b939bdb54942585fa3133b451d65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63AC83-E387-45C9-9C2A-E453911CA28F}">
  <ds:schemaRefs>
    <ds:schemaRef ds:uri="http://schemas.microsoft.com/sharepoint/v3/contenttype/forms"/>
  </ds:schemaRefs>
</ds:datastoreItem>
</file>

<file path=customXml/itemProps2.xml><?xml version="1.0" encoding="utf-8"?>
<ds:datastoreItem xmlns:ds="http://schemas.openxmlformats.org/officeDocument/2006/customXml" ds:itemID="{25E3B787-704D-48B6-8B33-FA880696EABF}">
  <ds:schemaRef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EF9E18E-7310-4EA2-8155-2719BE990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160808_Cengage PP Template_editable (1)</Template>
  <TotalTime>20896</TotalTime>
  <Words>1842</Words>
  <Application>Microsoft Office PowerPoint</Application>
  <PresentationFormat>Widescreen</PresentationFormat>
  <Paragraphs>241</Paragraphs>
  <Slides>23</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Courier New</vt:lpstr>
      <vt:lpstr>Open Sans</vt:lpstr>
      <vt:lpstr>Open Sans Light</vt:lpstr>
      <vt:lpstr>Open Sans Regular</vt:lpstr>
      <vt:lpstr>Summer Font</vt:lpstr>
      <vt:lpstr>Summer Font Regular</vt:lpstr>
      <vt:lpstr>Office Theme</vt:lpstr>
      <vt:lpstr>think-cell Slide</vt:lpstr>
      <vt:lpstr>PowerPoint Presentation</vt:lpstr>
      <vt:lpstr>PowerPoint Presentation</vt:lpstr>
      <vt:lpstr>PowerPoint Presentation</vt:lpstr>
      <vt:lpstr>Quick Poll #1 What do you do? What best describes your  job title or campus department? </vt:lpstr>
      <vt:lpstr>Quick Poll #2 Where is your campus on “Day One”  access to course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Fierst, Joe</dc:creator>
  <cp:lastModifiedBy>Melanie Hardcastle</cp:lastModifiedBy>
  <cp:revision>227</cp:revision>
  <cp:lastPrinted>2018-03-07T14:19:50Z</cp:lastPrinted>
  <dcterms:created xsi:type="dcterms:W3CDTF">2016-08-22T12:43:05Z</dcterms:created>
  <dcterms:modified xsi:type="dcterms:W3CDTF">2018-03-07T17:04:26Z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0x01010019CDB8A40802EA42A94788980E3498A7</vt:lpwstr>
  </property>
</Properties>
</file>