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56" r:id="rId2"/>
    <p:sldId id="270" r:id="rId3"/>
    <p:sldId id="275" r:id="rId4"/>
    <p:sldId id="276" r:id="rId5"/>
    <p:sldId id="277" r:id="rId6"/>
    <p:sldId id="272" r:id="rId7"/>
    <p:sldId id="278" r:id="rId8"/>
    <p:sldId id="257" r:id="rId9"/>
    <p:sldId id="258" r:id="rId10"/>
    <p:sldId id="260" r:id="rId11"/>
    <p:sldId id="261" r:id="rId12"/>
    <p:sldId id="259" r:id="rId13"/>
    <p:sldId id="262" r:id="rId14"/>
    <p:sldId id="263" r:id="rId15"/>
    <p:sldId id="267" r:id="rId16"/>
    <p:sldId id="273" r:id="rId17"/>
    <p:sldId id="274" r:id="rId18"/>
    <p:sldId id="268" r:id="rId19"/>
    <p:sldId id="269" r:id="rId20"/>
    <p:sldId id="271" r:id="rId21"/>
    <p:sldId id="279"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B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661"/>
    <p:restoredTop sz="94666"/>
  </p:normalViewPr>
  <p:slideViewPr>
    <p:cSldViewPr snapToGrid="0" snapToObjects="1">
      <p:cViewPr varScale="1">
        <p:scale>
          <a:sx n="108" d="100"/>
          <a:sy n="108" d="100"/>
        </p:scale>
        <p:origin x="159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299825-FB0F-EA41-B1E9-9D0F85A7BAAB}" type="datetimeFigureOut">
              <a:rPr lang="en-US" smtClean="0"/>
              <a:t>4/24/2020</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EF219A-4261-F348-BB54-616EF450D0D6}" type="slidenum">
              <a:rPr lang="en-US" smtClean="0"/>
              <a:t>‹#›</a:t>
            </a:fld>
            <a:endParaRPr lang="en-US" dirty="0"/>
          </a:p>
        </p:txBody>
      </p:sp>
    </p:spTree>
    <p:extLst>
      <p:ext uri="{BB962C8B-B14F-4D97-AF65-F5344CB8AC3E}">
        <p14:creationId xmlns:p14="http://schemas.microsoft.com/office/powerpoint/2010/main" val="36297434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 did not move online:  Fully online schools, term had ended, in (remote) location so open longer</a:t>
            </a:r>
          </a:p>
        </p:txBody>
      </p:sp>
      <p:sp>
        <p:nvSpPr>
          <p:cNvPr id="4" name="Slide Number Placeholder 3"/>
          <p:cNvSpPr>
            <a:spLocks noGrp="1"/>
          </p:cNvSpPr>
          <p:nvPr>
            <p:ph type="sldNum" sz="quarter" idx="5"/>
          </p:nvPr>
        </p:nvSpPr>
        <p:spPr/>
        <p:txBody>
          <a:bodyPr/>
          <a:lstStyle/>
          <a:p>
            <a:fld id="{CBEF219A-4261-F348-BB54-616EF450D0D6}" type="slidenum">
              <a:rPr lang="en-US" smtClean="0"/>
              <a:t>8</a:t>
            </a:fld>
            <a:endParaRPr lang="en-US" dirty="0"/>
          </a:p>
        </p:txBody>
      </p:sp>
    </p:spTree>
    <p:extLst>
      <p:ext uri="{BB962C8B-B14F-4D97-AF65-F5344CB8AC3E}">
        <p14:creationId xmlns:p14="http://schemas.microsoft.com/office/powerpoint/2010/main" val="31134360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model was for the faculty teaching the course to continue, not to switch to some other faculty member with online teaching experience.</a:t>
            </a:r>
          </a:p>
          <a:p>
            <a:r>
              <a:rPr lang="en-US" dirty="0"/>
              <a:t>Many faculty already teaching online did not have to change – hence the lower percentage</a:t>
            </a:r>
          </a:p>
        </p:txBody>
      </p:sp>
      <p:sp>
        <p:nvSpPr>
          <p:cNvPr id="4" name="Slide Number Placeholder 3"/>
          <p:cNvSpPr>
            <a:spLocks noGrp="1"/>
          </p:cNvSpPr>
          <p:nvPr>
            <p:ph type="sldNum" sz="quarter" idx="5"/>
          </p:nvPr>
        </p:nvSpPr>
        <p:spPr/>
        <p:txBody>
          <a:bodyPr/>
          <a:lstStyle/>
          <a:p>
            <a:fld id="{CBEF219A-4261-F348-BB54-616EF450D0D6}" type="slidenum">
              <a:rPr lang="en-US" smtClean="0"/>
              <a:t>9</a:t>
            </a:fld>
            <a:endParaRPr lang="en-US" dirty="0"/>
          </a:p>
        </p:txBody>
      </p:sp>
    </p:spTree>
    <p:extLst>
      <p:ext uri="{BB962C8B-B14F-4D97-AF65-F5344CB8AC3E}">
        <p14:creationId xmlns:p14="http://schemas.microsoft.com/office/powerpoint/2010/main" val="21756383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might be expected, faculty who had never taught online before found themselves teaching in new ways.</a:t>
            </a:r>
          </a:p>
          <a:p>
            <a:r>
              <a:rPr lang="en-US" dirty="0"/>
              <a:t>The more surprising fi</a:t>
            </a:r>
          </a:p>
        </p:txBody>
      </p:sp>
      <p:sp>
        <p:nvSpPr>
          <p:cNvPr id="4" name="Slide Number Placeholder 3"/>
          <p:cNvSpPr>
            <a:spLocks noGrp="1"/>
          </p:cNvSpPr>
          <p:nvPr>
            <p:ph type="sldNum" sz="quarter" idx="5"/>
          </p:nvPr>
        </p:nvSpPr>
        <p:spPr/>
        <p:txBody>
          <a:bodyPr/>
          <a:lstStyle/>
          <a:p>
            <a:fld id="{CBEF219A-4261-F348-BB54-616EF450D0D6}" type="slidenum">
              <a:rPr lang="en-US" smtClean="0"/>
              <a:t>10</a:t>
            </a:fld>
            <a:endParaRPr lang="en-US" dirty="0"/>
          </a:p>
        </p:txBody>
      </p:sp>
    </p:spTree>
    <p:extLst>
      <p:ext uri="{BB962C8B-B14F-4D97-AF65-F5344CB8AC3E}">
        <p14:creationId xmlns:p14="http://schemas.microsoft.com/office/powerpoint/2010/main" val="40786928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CA0FD-B99E-0C45-8847-CA4DEF0EBAB1}"/>
              </a:ext>
            </a:extLst>
          </p:cNvPr>
          <p:cNvSpPr>
            <a:spLocks noGrp="1"/>
          </p:cNvSpPr>
          <p:nvPr>
            <p:ph type="ctrTitle"/>
          </p:nvPr>
        </p:nvSpPr>
        <p:spPr>
          <a:xfrm>
            <a:off x="1143000" y="1122363"/>
            <a:ext cx="6858000" cy="2387600"/>
          </a:xfrm>
        </p:spPr>
        <p:txBody>
          <a:bodyPr anchor="b"/>
          <a:lstStyle>
            <a:lvl1pPr algn="ctr">
              <a:defRPr sz="4500" baseline="0">
                <a:latin typeface="Calibri" panose="020F050202020403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D64A7B43-7269-444C-83FE-82E0DF89DDEE}"/>
              </a:ext>
            </a:extLst>
          </p:cNvPr>
          <p:cNvSpPr>
            <a:spLocks noGrp="1"/>
          </p:cNvSpPr>
          <p:nvPr>
            <p:ph type="subTitle" idx="1"/>
          </p:nvPr>
        </p:nvSpPr>
        <p:spPr>
          <a:xfrm>
            <a:off x="1143000" y="3602038"/>
            <a:ext cx="6858000" cy="1655762"/>
          </a:xfrm>
        </p:spPr>
        <p:txBody>
          <a:bodyPr/>
          <a:lstStyle>
            <a:lvl1pPr marL="0" indent="0" algn="ctr">
              <a:buNone/>
              <a:defRPr sz="1800" baseline="0">
                <a:latin typeface="Calibri" panose="020F050202020403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pic>
        <p:nvPicPr>
          <p:cNvPr id="8" name="Picture 7">
            <a:extLst>
              <a:ext uri="{FF2B5EF4-FFF2-40B4-BE49-F238E27FC236}">
                <a16:creationId xmlns:a16="http://schemas.microsoft.com/office/drawing/2014/main" id="{78B9A3EB-EE3B-5D4D-8A7E-C08D594B2CAA}"/>
              </a:ext>
            </a:extLst>
          </p:cNvPr>
          <p:cNvPicPr>
            <a:picLocks noChangeAspect="1"/>
          </p:cNvPicPr>
          <p:nvPr userDrawn="1"/>
        </p:nvPicPr>
        <p:blipFill>
          <a:blip r:embed="rId2"/>
          <a:stretch>
            <a:fillRect/>
          </a:stretch>
        </p:blipFill>
        <p:spPr>
          <a:xfrm>
            <a:off x="345343" y="5469792"/>
            <a:ext cx="1231900" cy="1193800"/>
          </a:xfrm>
          <a:prstGeom prst="rect">
            <a:avLst/>
          </a:prstGeom>
        </p:spPr>
      </p:pic>
    </p:spTree>
    <p:extLst>
      <p:ext uri="{BB962C8B-B14F-4D97-AF65-F5344CB8AC3E}">
        <p14:creationId xmlns:p14="http://schemas.microsoft.com/office/powerpoint/2010/main" val="19573459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F2977-D8A7-754D-97FE-379A152F367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70252C9-D066-EB40-BC0F-D2A44CADFB3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DAB855-4B59-3B4E-B3A6-5AE340A20674}"/>
              </a:ext>
            </a:extLst>
          </p:cNvPr>
          <p:cNvSpPr>
            <a:spLocks noGrp="1"/>
          </p:cNvSpPr>
          <p:nvPr>
            <p:ph type="dt" sz="half" idx="10"/>
          </p:nvPr>
        </p:nvSpPr>
        <p:spPr/>
        <p:txBody>
          <a:bodyPr/>
          <a:lstStyle/>
          <a:p>
            <a:fld id="{AAA60D36-F5B4-E24F-BF4B-AF30C05B6912}" type="datetimeFigureOut">
              <a:rPr lang="en-US" smtClean="0"/>
              <a:t>4/24/2020</a:t>
            </a:fld>
            <a:endParaRPr lang="en-US" dirty="0"/>
          </a:p>
        </p:txBody>
      </p:sp>
      <p:sp>
        <p:nvSpPr>
          <p:cNvPr id="5" name="Footer Placeholder 4">
            <a:extLst>
              <a:ext uri="{FF2B5EF4-FFF2-40B4-BE49-F238E27FC236}">
                <a16:creationId xmlns:a16="http://schemas.microsoft.com/office/drawing/2014/main" id="{6611D2DC-CC13-4B4A-A3F0-D79CFD0E424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52BCB44-E870-F44D-B91A-39BE40FF02D7}"/>
              </a:ext>
            </a:extLst>
          </p:cNvPr>
          <p:cNvSpPr>
            <a:spLocks noGrp="1"/>
          </p:cNvSpPr>
          <p:nvPr>
            <p:ph type="sldNum" sz="quarter" idx="12"/>
          </p:nvPr>
        </p:nvSpPr>
        <p:spPr/>
        <p:txBody>
          <a:bodyPr/>
          <a:lstStyle/>
          <a:p>
            <a:fld id="{FE10E705-5B8F-3448-AA98-9372974E45B3}" type="slidenum">
              <a:rPr lang="en-US" smtClean="0"/>
              <a:t>‹#›</a:t>
            </a:fld>
            <a:endParaRPr lang="en-US" dirty="0"/>
          </a:p>
        </p:txBody>
      </p:sp>
    </p:spTree>
    <p:extLst>
      <p:ext uri="{BB962C8B-B14F-4D97-AF65-F5344CB8AC3E}">
        <p14:creationId xmlns:p14="http://schemas.microsoft.com/office/powerpoint/2010/main" val="1258816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33AFD63-B87B-BB42-AB6B-22184BCE7F18}"/>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A50DD1E-7960-474A-B6B7-D68D8E61800D}"/>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258695-F527-1647-878E-E6A86A5F30DE}"/>
              </a:ext>
            </a:extLst>
          </p:cNvPr>
          <p:cNvSpPr>
            <a:spLocks noGrp="1"/>
          </p:cNvSpPr>
          <p:nvPr>
            <p:ph type="dt" sz="half" idx="10"/>
          </p:nvPr>
        </p:nvSpPr>
        <p:spPr/>
        <p:txBody>
          <a:bodyPr/>
          <a:lstStyle/>
          <a:p>
            <a:fld id="{AAA60D36-F5B4-E24F-BF4B-AF30C05B6912}" type="datetimeFigureOut">
              <a:rPr lang="en-US" smtClean="0"/>
              <a:t>4/24/2020</a:t>
            </a:fld>
            <a:endParaRPr lang="en-US" dirty="0"/>
          </a:p>
        </p:txBody>
      </p:sp>
      <p:sp>
        <p:nvSpPr>
          <p:cNvPr id="5" name="Footer Placeholder 4">
            <a:extLst>
              <a:ext uri="{FF2B5EF4-FFF2-40B4-BE49-F238E27FC236}">
                <a16:creationId xmlns:a16="http://schemas.microsoft.com/office/drawing/2014/main" id="{492B9B3B-9FC4-FA4F-8694-48540EDAF50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499B2F9-C1E6-E349-88FE-FE1273CFEE1E}"/>
              </a:ext>
            </a:extLst>
          </p:cNvPr>
          <p:cNvSpPr>
            <a:spLocks noGrp="1"/>
          </p:cNvSpPr>
          <p:nvPr>
            <p:ph type="sldNum" sz="quarter" idx="12"/>
          </p:nvPr>
        </p:nvSpPr>
        <p:spPr/>
        <p:txBody>
          <a:bodyPr/>
          <a:lstStyle/>
          <a:p>
            <a:fld id="{FE10E705-5B8F-3448-AA98-9372974E45B3}" type="slidenum">
              <a:rPr lang="en-US" smtClean="0"/>
              <a:t>‹#›</a:t>
            </a:fld>
            <a:endParaRPr lang="en-US" dirty="0"/>
          </a:p>
        </p:txBody>
      </p:sp>
    </p:spTree>
    <p:extLst>
      <p:ext uri="{BB962C8B-B14F-4D97-AF65-F5344CB8AC3E}">
        <p14:creationId xmlns:p14="http://schemas.microsoft.com/office/powerpoint/2010/main" val="1630932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09493-C8B4-E34E-9B78-3E1361845FE3}"/>
              </a:ext>
            </a:extLst>
          </p:cNvPr>
          <p:cNvSpPr>
            <a:spLocks noGrp="1"/>
          </p:cNvSpPr>
          <p:nvPr>
            <p:ph type="title"/>
          </p:nvPr>
        </p:nvSpPr>
        <p:spPr/>
        <p:txBody>
          <a:bodyPr/>
          <a:lstStyle>
            <a:lvl1pPr>
              <a:defRPr baseline="0">
                <a:latin typeface="Calibri" panose="020F050202020403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D0B41D73-034C-B847-A7C3-DC625AB1F160}"/>
              </a:ext>
            </a:extLst>
          </p:cNvPr>
          <p:cNvSpPr>
            <a:spLocks noGrp="1"/>
          </p:cNvSpPr>
          <p:nvPr>
            <p:ph idx="1"/>
          </p:nvPr>
        </p:nvSpPr>
        <p:spPr/>
        <p:txBody>
          <a:bodyPr/>
          <a:lstStyle>
            <a:lvl1pPr>
              <a:defRPr baseline="0">
                <a:latin typeface="Calibri" panose="020F0502020204030204" pitchFamily="34" charset="0"/>
              </a:defRPr>
            </a:lvl1pPr>
            <a:lvl2pPr>
              <a:defRPr baseline="0">
                <a:latin typeface="Calibri" panose="020F0502020204030204" pitchFamily="34" charset="0"/>
              </a:defRPr>
            </a:lvl2pPr>
            <a:lvl3pPr>
              <a:defRPr baseline="0">
                <a:latin typeface="Calibri" panose="020F0502020204030204" pitchFamily="34" charset="0"/>
              </a:defRPr>
            </a:lvl3pPr>
            <a:lvl4pPr>
              <a:defRPr baseline="0">
                <a:latin typeface="Calibri" panose="020F0502020204030204" pitchFamily="34" charset="0"/>
              </a:defRPr>
            </a:lvl4pPr>
            <a:lvl5pPr>
              <a:defRPr baseline="0">
                <a:latin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D74633E7-893A-0A4F-862C-9FD9B9F988F6}"/>
              </a:ext>
            </a:extLst>
          </p:cNvPr>
          <p:cNvPicPr>
            <a:picLocks noChangeAspect="1"/>
          </p:cNvPicPr>
          <p:nvPr userDrawn="1"/>
        </p:nvPicPr>
        <p:blipFill>
          <a:blip r:embed="rId2"/>
          <a:stretch>
            <a:fillRect/>
          </a:stretch>
        </p:blipFill>
        <p:spPr>
          <a:xfrm>
            <a:off x="178228" y="6252119"/>
            <a:ext cx="2702560" cy="467360"/>
          </a:xfrm>
          <a:prstGeom prst="rect">
            <a:avLst/>
          </a:prstGeom>
        </p:spPr>
      </p:pic>
    </p:spTree>
    <p:extLst>
      <p:ext uri="{BB962C8B-B14F-4D97-AF65-F5344CB8AC3E}">
        <p14:creationId xmlns:p14="http://schemas.microsoft.com/office/powerpoint/2010/main" val="7072290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C2C02-3EAE-B646-86CE-B482C5A7FAEC}"/>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5FB7ADD3-48B5-A04C-B6ED-B16F490C452A}"/>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923EED3-B8C8-9B44-B4E2-94057BC717D3}"/>
              </a:ext>
            </a:extLst>
          </p:cNvPr>
          <p:cNvSpPr>
            <a:spLocks noGrp="1"/>
          </p:cNvSpPr>
          <p:nvPr>
            <p:ph type="dt" sz="half" idx="10"/>
          </p:nvPr>
        </p:nvSpPr>
        <p:spPr/>
        <p:txBody>
          <a:bodyPr/>
          <a:lstStyle/>
          <a:p>
            <a:fld id="{AAA60D36-F5B4-E24F-BF4B-AF30C05B6912}" type="datetimeFigureOut">
              <a:rPr lang="en-US" smtClean="0"/>
              <a:t>4/24/2020</a:t>
            </a:fld>
            <a:endParaRPr lang="en-US" dirty="0"/>
          </a:p>
        </p:txBody>
      </p:sp>
      <p:sp>
        <p:nvSpPr>
          <p:cNvPr id="5" name="Footer Placeholder 4">
            <a:extLst>
              <a:ext uri="{FF2B5EF4-FFF2-40B4-BE49-F238E27FC236}">
                <a16:creationId xmlns:a16="http://schemas.microsoft.com/office/drawing/2014/main" id="{5C33558C-42D7-D445-95D7-D104F96E577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EC51491-584D-6E42-9458-0FE58F8F2570}"/>
              </a:ext>
            </a:extLst>
          </p:cNvPr>
          <p:cNvSpPr>
            <a:spLocks noGrp="1"/>
          </p:cNvSpPr>
          <p:nvPr>
            <p:ph type="sldNum" sz="quarter" idx="12"/>
          </p:nvPr>
        </p:nvSpPr>
        <p:spPr/>
        <p:txBody>
          <a:bodyPr/>
          <a:lstStyle/>
          <a:p>
            <a:fld id="{FE10E705-5B8F-3448-AA98-9372974E45B3}" type="slidenum">
              <a:rPr lang="en-US" smtClean="0"/>
              <a:t>‹#›</a:t>
            </a:fld>
            <a:endParaRPr lang="en-US" dirty="0"/>
          </a:p>
        </p:txBody>
      </p:sp>
    </p:spTree>
    <p:extLst>
      <p:ext uri="{BB962C8B-B14F-4D97-AF65-F5344CB8AC3E}">
        <p14:creationId xmlns:p14="http://schemas.microsoft.com/office/powerpoint/2010/main" val="10348598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3B910-91AF-C24C-9A57-F435161AB8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FF99AA-1E82-8240-9F42-0072F7B06204}"/>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1EDB6AC-515B-9B4D-BC02-B0E68B7257AD}"/>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33023A2-7628-EC4D-99D3-FF6645D4DBE6}"/>
              </a:ext>
            </a:extLst>
          </p:cNvPr>
          <p:cNvSpPr>
            <a:spLocks noGrp="1"/>
          </p:cNvSpPr>
          <p:nvPr>
            <p:ph type="dt" sz="half" idx="10"/>
          </p:nvPr>
        </p:nvSpPr>
        <p:spPr/>
        <p:txBody>
          <a:bodyPr/>
          <a:lstStyle/>
          <a:p>
            <a:fld id="{AAA60D36-F5B4-E24F-BF4B-AF30C05B6912}" type="datetimeFigureOut">
              <a:rPr lang="en-US" smtClean="0"/>
              <a:t>4/24/2020</a:t>
            </a:fld>
            <a:endParaRPr lang="en-US" dirty="0"/>
          </a:p>
        </p:txBody>
      </p:sp>
      <p:sp>
        <p:nvSpPr>
          <p:cNvPr id="6" name="Footer Placeholder 5">
            <a:extLst>
              <a:ext uri="{FF2B5EF4-FFF2-40B4-BE49-F238E27FC236}">
                <a16:creationId xmlns:a16="http://schemas.microsoft.com/office/drawing/2014/main" id="{D450FF7B-5B5E-CD4F-9B0A-02906333B34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D02980A-6A7E-1B48-9FDF-A1FF650AAF92}"/>
              </a:ext>
            </a:extLst>
          </p:cNvPr>
          <p:cNvSpPr>
            <a:spLocks noGrp="1"/>
          </p:cNvSpPr>
          <p:nvPr>
            <p:ph type="sldNum" sz="quarter" idx="12"/>
          </p:nvPr>
        </p:nvSpPr>
        <p:spPr/>
        <p:txBody>
          <a:bodyPr/>
          <a:lstStyle/>
          <a:p>
            <a:fld id="{FE10E705-5B8F-3448-AA98-9372974E45B3}" type="slidenum">
              <a:rPr lang="en-US" smtClean="0"/>
              <a:t>‹#›</a:t>
            </a:fld>
            <a:endParaRPr lang="en-US" dirty="0"/>
          </a:p>
        </p:txBody>
      </p:sp>
    </p:spTree>
    <p:extLst>
      <p:ext uri="{BB962C8B-B14F-4D97-AF65-F5344CB8AC3E}">
        <p14:creationId xmlns:p14="http://schemas.microsoft.com/office/powerpoint/2010/main" val="12005661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F8940-4702-3E45-AAC8-7D186B209D45}"/>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9E0E495-4B8C-B44A-A1E5-9B1D6700250A}"/>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276E4D41-98F3-2143-8611-8BF5EAFADA44}"/>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59EE406-8E3C-9648-96BA-5E0B58003E7D}"/>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2862CD46-FA8C-3E4A-B450-C9840CF2B817}"/>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ED975CE-CEEB-704F-8122-5BBBA63161B2}"/>
              </a:ext>
            </a:extLst>
          </p:cNvPr>
          <p:cNvSpPr>
            <a:spLocks noGrp="1"/>
          </p:cNvSpPr>
          <p:nvPr>
            <p:ph type="dt" sz="half" idx="10"/>
          </p:nvPr>
        </p:nvSpPr>
        <p:spPr/>
        <p:txBody>
          <a:bodyPr/>
          <a:lstStyle/>
          <a:p>
            <a:fld id="{AAA60D36-F5B4-E24F-BF4B-AF30C05B6912}" type="datetimeFigureOut">
              <a:rPr lang="en-US" smtClean="0"/>
              <a:t>4/24/2020</a:t>
            </a:fld>
            <a:endParaRPr lang="en-US" dirty="0"/>
          </a:p>
        </p:txBody>
      </p:sp>
      <p:sp>
        <p:nvSpPr>
          <p:cNvPr id="8" name="Footer Placeholder 7">
            <a:extLst>
              <a:ext uri="{FF2B5EF4-FFF2-40B4-BE49-F238E27FC236}">
                <a16:creationId xmlns:a16="http://schemas.microsoft.com/office/drawing/2014/main" id="{E3AC5C64-AFCD-1443-BC69-BE673A72FC4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F616CBFA-11D9-954B-8E5D-1D667E9E3A4B}"/>
              </a:ext>
            </a:extLst>
          </p:cNvPr>
          <p:cNvSpPr>
            <a:spLocks noGrp="1"/>
          </p:cNvSpPr>
          <p:nvPr>
            <p:ph type="sldNum" sz="quarter" idx="12"/>
          </p:nvPr>
        </p:nvSpPr>
        <p:spPr/>
        <p:txBody>
          <a:bodyPr/>
          <a:lstStyle/>
          <a:p>
            <a:fld id="{FE10E705-5B8F-3448-AA98-9372974E45B3}" type="slidenum">
              <a:rPr lang="en-US" smtClean="0"/>
              <a:t>‹#›</a:t>
            </a:fld>
            <a:endParaRPr lang="en-US" dirty="0"/>
          </a:p>
        </p:txBody>
      </p:sp>
    </p:spTree>
    <p:extLst>
      <p:ext uri="{BB962C8B-B14F-4D97-AF65-F5344CB8AC3E}">
        <p14:creationId xmlns:p14="http://schemas.microsoft.com/office/powerpoint/2010/main" val="983849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876A9-F593-AF47-A7C6-24605D2C00C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42196FE-95FC-7E46-9897-6FDB7E7D7C84}"/>
              </a:ext>
            </a:extLst>
          </p:cNvPr>
          <p:cNvSpPr>
            <a:spLocks noGrp="1"/>
          </p:cNvSpPr>
          <p:nvPr>
            <p:ph type="dt" sz="half" idx="10"/>
          </p:nvPr>
        </p:nvSpPr>
        <p:spPr/>
        <p:txBody>
          <a:bodyPr/>
          <a:lstStyle/>
          <a:p>
            <a:fld id="{AAA60D36-F5B4-E24F-BF4B-AF30C05B6912}" type="datetimeFigureOut">
              <a:rPr lang="en-US" smtClean="0"/>
              <a:t>4/24/2020</a:t>
            </a:fld>
            <a:endParaRPr lang="en-US" dirty="0"/>
          </a:p>
        </p:txBody>
      </p:sp>
      <p:sp>
        <p:nvSpPr>
          <p:cNvPr id="4" name="Footer Placeholder 3">
            <a:extLst>
              <a:ext uri="{FF2B5EF4-FFF2-40B4-BE49-F238E27FC236}">
                <a16:creationId xmlns:a16="http://schemas.microsoft.com/office/drawing/2014/main" id="{1AF74A64-B704-574F-83E1-DBA367B2ED1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75DFDDD-8DCD-9146-998F-55C5F107823E}"/>
              </a:ext>
            </a:extLst>
          </p:cNvPr>
          <p:cNvSpPr>
            <a:spLocks noGrp="1"/>
          </p:cNvSpPr>
          <p:nvPr>
            <p:ph type="sldNum" sz="quarter" idx="12"/>
          </p:nvPr>
        </p:nvSpPr>
        <p:spPr/>
        <p:txBody>
          <a:bodyPr/>
          <a:lstStyle/>
          <a:p>
            <a:fld id="{FE10E705-5B8F-3448-AA98-9372974E45B3}" type="slidenum">
              <a:rPr lang="en-US" smtClean="0"/>
              <a:t>‹#›</a:t>
            </a:fld>
            <a:endParaRPr lang="en-US" dirty="0"/>
          </a:p>
        </p:txBody>
      </p:sp>
    </p:spTree>
    <p:extLst>
      <p:ext uri="{BB962C8B-B14F-4D97-AF65-F5344CB8AC3E}">
        <p14:creationId xmlns:p14="http://schemas.microsoft.com/office/powerpoint/2010/main" val="2110040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ABC4AE-85C3-4047-A4EA-B7141BF346E2}"/>
              </a:ext>
            </a:extLst>
          </p:cNvPr>
          <p:cNvSpPr>
            <a:spLocks noGrp="1"/>
          </p:cNvSpPr>
          <p:nvPr>
            <p:ph type="dt" sz="half" idx="10"/>
          </p:nvPr>
        </p:nvSpPr>
        <p:spPr/>
        <p:txBody>
          <a:bodyPr/>
          <a:lstStyle/>
          <a:p>
            <a:fld id="{AAA60D36-F5B4-E24F-BF4B-AF30C05B6912}" type="datetimeFigureOut">
              <a:rPr lang="en-US" smtClean="0"/>
              <a:t>4/24/2020</a:t>
            </a:fld>
            <a:endParaRPr lang="en-US" dirty="0"/>
          </a:p>
        </p:txBody>
      </p:sp>
      <p:sp>
        <p:nvSpPr>
          <p:cNvPr id="3" name="Footer Placeholder 2">
            <a:extLst>
              <a:ext uri="{FF2B5EF4-FFF2-40B4-BE49-F238E27FC236}">
                <a16:creationId xmlns:a16="http://schemas.microsoft.com/office/drawing/2014/main" id="{E23D2AC3-104B-DE4C-AD04-A76790D85F4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66113F8-2620-834C-A1FF-119C98D871E0}"/>
              </a:ext>
            </a:extLst>
          </p:cNvPr>
          <p:cNvSpPr>
            <a:spLocks noGrp="1"/>
          </p:cNvSpPr>
          <p:nvPr>
            <p:ph type="sldNum" sz="quarter" idx="12"/>
          </p:nvPr>
        </p:nvSpPr>
        <p:spPr/>
        <p:txBody>
          <a:bodyPr/>
          <a:lstStyle/>
          <a:p>
            <a:fld id="{FE10E705-5B8F-3448-AA98-9372974E45B3}" type="slidenum">
              <a:rPr lang="en-US" smtClean="0"/>
              <a:t>‹#›</a:t>
            </a:fld>
            <a:endParaRPr lang="en-US" dirty="0"/>
          </a:p>
        </p:txBody>
      </p:sp>
    </p:spTree>
    <p:extLst>
      <p:ext uri="{BB962C8B-B14F-4D97-AF65-F5344CB8AC3E}">
        <p14:creationId xmlns:p14="http://schemas.microsoft.com/office/powerpoint/2010/main" val="3602943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51DDF-2602-2E4E-9B37-503E44288C9F}"/>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7C35E89A-15F9-FA49-B620-DE97CD8D23E7}"/>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72B6E5A-A8D2-8C4E-95AD-972598B1B9EB}"/>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486EAB26-C4A0-1048-9B33-D0FBDAB21254}"/>
              </a:ext>
            </a:extLst>
          </p:cNvPr>
          <p:cNvSpPr>
            <a:spLocks noGrp="1"/>
          </p:cNvSpPr>
          <p:nvPr>
            <p:ph type="dt" sz="half" idx="10"/>
          </p:nvPr>
        </p:nvSpPr>
        <p:spPr/>
        <p:txBody>
          <a:bodyPr/>
          <a:lstStyle/>
          <a:p>
            <a:fld id="{AAA60D36-F5B4-E24F-BF4B-AF30C05B6912}" type="datetimeFigureOut">
              <a:rPr lang="en-US" smtClean="0"/>
              <a:t>4/24/2020</a:t>
            </a:fld>
            <a:endParaRPr lang="en-US" dirty="0"/>
          </a:p>
        </p:txBody>
      </p:sp>
      <p:sp>
        <p:nvSpPr>
          <p:cNvPr id="6" name="Footer Placeholder 5">
            <a:extLst>
              <a:ext uri="{FF2B5EF4-FFF2-40B4-BE49-F238E27FC236}">
                <a16:creationId xmlns:a16="http://schemas.microsoft.com/office/drawing/2014/main" id="{840D592B-A7F5-344B-8E71-7733594FC1D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740F62F-7288-A041-891D-17DC67F50DA1}"/>
              </a:ext>
            </a:extLst>
          </p:cNvPr>
          <p:cNvSpPr>
            <a:spLocks noGrp="1"/>
          </p:cNvSpPr>
          <p:nvPr>
            <p:ph type="sldNum" sz="quarter" idx="12"/>
          </p:nvPr>
        </p:nvSpPr>
        <p:spPr/>
        <p:txBody>
          <a:bodyPr/>
          <a:lstStyle/>
          <a:p>
            <a:fld id="{FE10E705-5B8F-3448-AA98-9372974E45B3}" type="slidenum">
              <a:rPr lang="en-US" smtClean="0"/>
              <a:t>‹#›</a:t>
            </a:fld>
            <a:endParaRPr lang="en-US" dirty="0"/>
          </a:p>
        </p:txBody>
      </p:sp>
    </p:spTree>
    <p:extLst>
      <p:ext uri="{BB962C8B-B14F-4D97-AF65-F5344CB8AC3E}">
        <p14:creationId xmlns:p14="http://schemas.microsoft.com/office/powerpoint/2010/main" val="3674806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62449-A5C4-8449-A30F-55336F2BA5C6}"/>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FB257D8B-84F0-4E4B-8769-B51D481ACF84}"/>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a:extLst>
              <a:ext uri="{FF2B5EF4-FFF2-40B4-BE49-F238E27FC236}">
                <a16:creationId xmlns:a16="http://schemas.microsoft.com/office/drawing/2014/main" id="{C15A32D2-56DD-AC40-BD5A-5E8E1A26B78C}"/>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C26B2FB9-F2FA-6D4E-96A7-563E5796FC30}"/>
              </a:ext>
            </a:extLst>
          </p:cNvPr>
          <p:cNvSpPr>
            <a:spLocks noGrp="1"/>
          </p:cNvSpPr>
          <p:nvPr>
            <p:ph type="dt" sz="half" idx="10"/>
          </p:nvPr>
        </p:nvSpPr>
        <p:spPr/>
        <p:txBody>
          <a:bodyPr/>
          <a:lstStyle/>
          <a:p>
            <a:fld id="{AAA60D36-F5B4-E24F-BF4B-AF30C05B6912}" type="datetimeFigureOut">
              <a:rPr lang="en-US" smtClean="0"/>
              <a:t>4/24/2020</a:t>
            </a:fld>
            <a:endParaRPr lang="en-US" dirty="0"/>
          </a:p>
        </p:txBody>
      </p:sp>
      <p:sp>
        <p:nvSpPr>
          <p:cNvPr id="6" name="Footer Placeholder 5">
            <a:extLst>
              <a:ext uri="{FF2B5EF4-FFF2-40B4-BE49-F238E27FC236}">
                <a16:creationId xmlns:a16="http://schemas.microsoft.com/office/drawing/2014/main" id="{45131F3F-9612-E04E-AE27-B0F28E561CF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F2A809E-B50B-C542-9678-823669E50DF4}"/>
              </a:ext>
            </a:extLst>
          </p:cNvPr>
          <p:cNvSpPr>
            <a:spLocks noGrp="1"/>
          </p:cNvSpPr>
          <p:nvPr>
            <p:ph type="sldNum" sz="quarter" idx="12"/>
          </p:nvPr>
        </p:nvSpPr>
        <p:spPr/>
        <p:txBody>
          <a:bodyPr/>
          <a:lstStyle/>
          <a:p>
            <a:fld id="{FE10E705-5B8F-3448-AA98-9372974E45B3}" type="slidenum">
              <a:rPr lang="en-US" smtClean="0"/>
              <a:t>‹#›</a:t>
            </a:fld>
            <a:endParaRPr lang="en-US" dirty="0"/>
          </a:p>
        </p:txBody>
      </p:sp>
    </p:spTree>
    <p:extLst>
      <p:ext uri="{BB962C8B-B14F-4D97-AF65-F5344CB8AC3E}">
        <p14:creationId xmlns:p14="http://schemas.microsoft.com/office/powerpoint/2010/main" val="1051923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0CAC40-DD32-4245-AE94-C4F596B84D6E}"/>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52C15C8-1F9E-0647-A653-73C90DCD91D3}"/>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63BB42-ADD4-F84C-8329-D690814BEF59}"/>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AA60D36-F5B4-E24F-BF4B-AF30C05B6912}" type="datetimeFigureOut">
              <a:rPr lang="en-US" smtClean="0"/>
              <a:t>4/24/2020</a:t>
            </a:fld>
            <a:endParaRPr lang="en-US" dirty="0"/>
          </a:p>
        </p:txBody>
      </p:sp>
      <p:sp>
        <p:nvSpPr>
          <p:cNvPr id="5" name="Footer Placeholder 4">
            <a:extLst>
              <a:ext uri="{FF2B5EF4-FFF2-40B4-BE49-F238E27FC236}">
                <a16:creationId xmlns:a16="http://schemas.microsoft.com/office/drawing/2014/main" id="{31877D17-A8BB-594F-B7A6-C603BC9AF773}"/>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6016EC0-24A9-344C-B907-79BC84EDB603}"/>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E10E705-5B8F-3448-AA98-9372974E45B3}" type="slidenum">
              <a:rPr lang="en-US" smtClean="0"/>
              <a:t>‹#›</a:t>
            </a:fld>
            <a:endParaRPr lang="en-US" dirty="0"/>
          </a:p>
        </p:txBody>
      </p:sp>
    </p:spTree>
    <p:extLst>
      <p:ext uri="{BB962C8B-B14F-4D97-AF65-F5344CB8AC3E}">
        <p14:creationId xmlns:p14="http://schemas.microsoft.com/office/powerpoint/2010/main" val="23522026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onlinelearningconsortium.org/" TargetMode="External"/><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warren.edu/" TargetMode="External"/><Relationship Id="rId2" Type="http://schemas.openxmlformats.org/officeDocument/2006/relationships/image" Target="../media/image20.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hyperlink" Target="http://onlinelearningsurvey.com/"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www.insidehighered.com/digital-learning/article/2020/04/22/how-professors-changed-their-teaching-springs-shift-remote" TargetMode="External"/><Relationship Id="rId2" Type="http://schemas.openxmlformats.org/officeDocument/2006/relationships/hyperlink" Target="http://www.cengage.com/digital-learning-pulse-survey" TargetMode="External"/><Relationship Id="rId1" Type="http://schemas.openxmlformats.org/officeDocument/2006/relationships/slideLayout" Target="../slideLayouts/slideLayout2.xml"/><Relationship Id="rId5" Type="http://schemas.openxmlformats.org/officeDocument/2006/relationships/hyperlink" Target="http://babson.qualtrics.com/jfe/form/SV_6J7BbId599n6L1b" TargetMode="External"/><Relationship Id="rId4" Type="http://schemas.openxmlformats.org/officeDocument/2006/relationships/hyperlink" Target="http://onlinelearningsurvey.com/covid.html"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CBFA266-0626-42B8-BFCC-4393AE36D128}"/>
              </a:ext>
            </a:extLst>
          </p:cNvPr>
          <p:cNvSpPr/>
          <p:nvPr/>
        </p:nvSpPr>
        <p:spPr>
          <a:xfrm>
            <a:off x="0" y="1"/>
            <a:ext cx="9144000" cy="3001676"/>
          </a:xfrm>
          <a:prstGeom prst="rect">
            <a:avLst/>
          </a:prstGeom>
          <a:solidFill>
            <a:srgbClr val="339BD1"/>
          </a:solidFill>
          <a:ln>
            <a:solidFill>
              <a:srgbClr val="339B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944130E-151C-AC4F-B047-203B682CC669}"/>
              </a:ext>
            </a:extLst>
          </p:cNvPr>
          <p:cNvSpPr>
            <a:spLocks noGrp="1"/>
          </p:cNvSpPr>
          <p:nvPr>
            <p:ph type="ctrTitle"/>
          </p:nvPr>
        </p:nvSpPr>
        <p:spPr>
          <a:xfrm>
            <a:off x="486659" y="99362"/>
            <a:ext cx="8170682" cy="2802953"/>
          </a:xfrm>
        </p:spPr>
        <p:txBody>
          <a:bodyPr>
            <a:noAutofit/>
          </a:bodyPr>
          <a:lstStyle/>
          <a:p>
            <a:r>
              <a:rPr lang="en-US" sz="4800" b="1" dirty="0">
                <a:solidFill>
                  <a:schemeClr val="bg1"/>
                </a:solidFill>
              </a:rPr>
              <a:t>The Great (Forced) Shift </a:t>
            </a:r>
            <a:br>
              <a:rPr lang="en-US" sz="4800" b="1" dirty="0">
                <a:solidFill>
                  <a:schemeClr val="bg1"/>
                </a:solidFill>
              </a:rPr>
            </a:br>
            <a:r>
              <a:rPr lang="en-US" sz="4800" b="1" dirty="0">
                <a:solidFill>
                  <a:schemeClr val="bg1"/>
                </a:solidFill>
              </a:rPr>
              <a:t>to Remote Learning: </a:t>
            </a:r>
            <a:br>
              <a:rPr lang="en-US" sz="4800" b="1" dirty="0">
                <a:solidFill>
                  <a:schemeClr val="bg1"/>
                </a:solidFill>
              </a:rPr>
            </a:br>
            <a:r>
              <a:rPr lang="en-US" sz="4800" b="1" dirty="0">
                <a:solidFill>
                  <a:schemeClr val="bg1"/>
                </a:solidFill>
              </a:rPr>
              <a:t>a Survey of Instructors </a:t>
            </a:r>
            <a:br>
              <a:rPr lang="en-US" sz="4800" b="1" dirty="0">
                <a:solidFill>
                  <a:schemeClr val="bg1"/>
                </a:solidFill>
              </a:rPr>
            </a:br>
            <a:r>
              <a:rPr lang="en-US" sz="4800" b="1" dirty="0">
                <a:solidFill>
                  <a:schemeClr val="bg1"/>
                </a:solidFill>
              </a:rPr>
              <a:t>and Campus Leaders</a:t>
            </a:r>
            <a:endParaRPr lang="en-US" sz="4800" dirty="0">
              <a:solidFill>
                <a:schemeClr val="bg1"/>
              </a:solidFill>
            </a:endParaRPr>
          </a:p>
        </p:txBody>
      </p:sp>
      <p:sp>
        <p:nvSpPr>
          <p:cNvPr id="3" name="Subtitle 2">
            <a:extLst>
              <a:ext uri="{FF2B5EF4-FFF2-40B4-BE49-F238E27FC236}">
                <a16:creationId xmlns:a16="http://schemas.microsoft.com/office/drawing/2014/main" id="{AEE1A221-B94C-0F47-96C6-421F714E922C}"/>
              </a:ext>
            </a:extLst>
          </p:cNvPr>
          <p:cNvSpPr>
            <a:spLocks noGrp="1"/>
          </p:cNvSpPr>
          <p:nvPr>
            <p:ph type="subTitle" idx="1"/>
          </p:nvPr>
        </p:nvSpPr>
        <p:spPr/>
        <p:txBody>
          <a:bodyPr>
            <a:normAutofit fontScale="92500" lnSpcReduction="20000"/>
          </a:bodyPr>
          <a:lstStyle/>
          <a:p>
            <a:endParaRPr lang="en-US" b="1" dirty="0"/>
          </a:p>
          <a:p>
            <a:r>
              <a:rPr lang="en-US" sz="2200" b="1" dirty="0"/>
              <a:t>Jeff Seaman</a:t>
            </a:r>
            <a:r>
              <a:rPr lang="en-US" sz="2200" dirty="0"/>
              <a:t>, Director, Bay View Analytics</a:t>
            </a:r>
          </a:p>
          <a:p>
            <a:r>
              <a:rPr lang="en-US" sz="2200" b="1" dirty="0"/>
              <a:t>Jennifer </a:t>
            </a:r>
            <a:r>
              <a:rPr lang="en-US" sz="2200" b="1" dirty="0" err="1"/>
              <a:t>Mathes</a:t>
            </a:r>
            <a:r>
              <a:rPr lang="en-US" sz="2200" dirty="0"/>
              <a:t>, CEO, Online Learning Consortium</a:t>
            </a:r>
          </a:p>
          <a:p>
            <a:r>
              <a:rPr lang="en-US" sz="2200" b="1" dirty="0"/>
              <a:t>Will Austin</a:t>
            </a:r>
            <a:r>
              <a:rPr lang="en-US" sz="2200" dirty="0"/>
              <a:t>, President, Warren County Community College</a:t>
            </a:r>
          </a:p>
          <a:p>
            <a:r>
              <a:rPr lang="en-US" sz="2200" b="1" dirty="0"/>
              <a:t>Doug Lederman,</a:t>
            </a:r>
            <a:r>
              <a:rPr lang="en-US" sz="2200" dirty="0"/>
              <a:t> editor, </a:t>
            </a:r>
            <a:r>
              <a:rPr lang="en-US" sz="2200" i="1" dirty="0"/>
              <a:t>Inside Higher Ed </a:t>
            </a:r>
            <a:r>
              <a:rPr lang="en-US" sz="2200" dirty="0"/>
              <a:t>(moderator)</a:t>
            </a:r>
          </a:p>
        </p:txBody>
      </p:sp>
    </p:spTree>
    <p:extLst>
      <p:ext uri="{BB962C8B-B14F-4D97-AF65-F5344CB8AC3E}">
        <p14:creationId xmlns:p14="http://schemas.microsoft.com/office/powerpoint/2010/main" val="24779750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B54C906-73C0-4A0A-8C38-40ED9CF1AFB8}"/>
              </a:ext>
            </a:extLst>
          </p:cNvPr>
          <p:cNvSpPr/>
          <p:nvPr/>
        </p:nvSpPr>
        <p:spPr>
          <a:xfrm>
            <a:off x="0" y="1"/>
            <a:ext cx="9144000" cy="1325563"/>
          </a:xfrm>
          <a:prstGeom prst="rect">
            <a:avLst/>
          </a:prstGeom>
          <a:solidFill>
            <a:srgbClr val="339BD1"/>
          </a:solidFill>
          <a:ln>
            <a:solidFill>
              <a:srgbClr val="339B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80928AE-A63B-2A4A-98E9-779F7C5CF16A}"/>
              </a:ext>
            </a:extLst>
          </p:cNvPr>
          <p:cNvSpPr>
            <a:spLocks noGrp="1"/>
          </p:cNvSpPr>
          <p:nvPr>
            <p:ph type="title"/>
          </p:nvPr>
        </p:nvSpPr>
        <p:spPr>
          <a:xfrm>
            <a:off x="553236" y="16335"/>
            <a:ext cx="7886700" cy="1325563"/>
          </a:xfrm>
        </p:spPr>
        <p:txBody>
          <a:bodyPr>
            <a:normAutofit/>
          </a:bodyPr>
          <a:lstStyle/>
          <a:p>
            <a:r>
              <a:rPr lang="en-US" sz="3600" dirty="0">
                <a:solidFill>
                  <a:schemeClr val="bg1"/>
                </a:solidFill>
              </a:rPr>
              <a:t>The process was new for most faculty</a:t>
            </a:r>
          </a:p>
        </p:txBody>
      </p:sp>
      <p:pic>
        <p:nvPicPr>
          <p:cNvPr id="4" name="Content Placeholder 3">
            <a:extLst>
              <a:ext uri="{FF2B5EF4-FFF2-40B4-BE49-F238E27FC236}">
                <a16:creationId xmlns:a16="http://schemas.microsoft.com/office/drawing/2014/main" id="{E689FF14-1314-E94B-91F3-AA0886B108AB}"/>
              </a:ext>
            </a:extLst>
          </p:cNvPr>
          <p:cNvPicPr>
            <a:picLocks noGrp="1" noChangeAspect="1"/>
          </p:cNvPicPr>
          <p:nvPr>
            <p:ph idx="1"/>
          </p:nvPr>
        </p:nvPicPr>
        <p:blipFill>
          <a:blip r:embed="rId3"/>
          <a:stretch>
            <a:fillRect/>
          </a:stretch>
        </p:blipFill>
        <p:spPr>
          <a:xfrm>
            <a:off x="628650" y="2105904"/>
            <a:ext cx="7886700" cy="3790779"/>
          </a:xfrm>
          <a:prstGeom prst="rect">
            <a:avLst/>
          </a:prstGeom>
        </p:spPr>
      </p:pic>
    </p:spTree>
    <p:extLst>
      <p:ext uri="{BB962C8B-B14F-4D97-AF65-F5344CB8AC3E}">
        <p14:creationId xmlns:p14="http://schemas.microsoft.com/office/powerpoint/2010/main" val="15096161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AF25B34-67BE-46EF-B5B8-D9CFC4E27972}"/>
              </a:ext>
            </a:extLst>
          </p:cNvPr>
          <p:cNvSpPr/>
          <p:nvPr/>
        </p:nvSpPr>
        <p:spPr>
          <a:xfrm>
            <a:off x="0" y="1"/>
            <a:ext cx="9144000" cy="1355726"/>
          </a:xfrm>
          <a:prstGeom prst="rect">
            <a:avLst/>
          </a:prstGeom>
          <a:solidFill>
            <a:srgbClr val="339BD1"/>
          </a:solidFill>
          <a:ln>
            <a:solidFill>
              <a:srgbClr val="339B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881FFAE-D1FC-9D44-A7C0-1FA0B51A0DDF}"/>
              </a:ext>
            </a:extLst>
          </p:cNvPr>
          <p:cNvSpPr>
            <a:spLocks noGrp="1"/>
          </p:cNvSpPr>
          <p:nvPr>
            <p:ph type="title"/>
          </p:nvPr>
        </p:nvSpPr>
        <p:spPr>
          <a:xfrm>
            <a:off x="317566" y="30164"/>
            <a:ext cx="7886700" cy="1325563"/>
          </a:xfrm>
        </p:spPr>
        <p:txBody>
          <a:bodyPr>
            <a:normAutofit/>
          </a:bodyPr>
          <a:lstStyle/>
          <a:p>
            <a:r>
              <a:rPr lang="en-US" sz="4000" dirty="0">
                <a:solidFill>
                  <a:schemeClr val="bg1"/>
                </a:solidFill>
              </a:rPr>
              <a:t>Courses and teaching had to adjust</a:t>
            </a:r>
          </a:p>
        </p:txBody>
      </p:sp>
      <p:sp>
        <p:nvSpPr>
          <p:cNvPr id="3" name="Content Placeholder 2">
            <a:extLst>
              <a:ext uri="{FF2B5EF4-FFF2-40B4-BE49-F238E27FC236}">
                <a16:creationId xmlns:a16="http://schemas.microsoft.com/office/drawing/2014/main" id="{E122DB55-645D-AB48-9F82-2187E6B014AD}"/>
              </a:ext>
            </a:extLst>
          </p:cNvPr>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id="{5B29E1BF-E302-D54E-AEA4-DF38FCECCF96}"/>
              </a:ext>
            </a:extLst>
          </p:cNvPr>
          <p:cNvPicPr>
            <a:picLocks noChangeAspect="1"/>
          </p:cNvPicPr>
          <p:nvPr/>
        </p:nvPicPr>
        <p:blipFill>
          <a:blip r:embed="rId2"/>
          <a:stretch>
            <a:fillRect/>
          </a:stretch>
        </p:blipFill>
        <p:spPr>
          <a:xfrm>
            <a:off x="539750" y="1490663"/>
            <a:ext cx="8064500" cy="4686300"/>
          </a:xfrm>
          <a:prstGeom prst="rect">
            <a:avLst/>
          </a:prstGeom>
        </p:spPr>
      </p:pic>
    </p:spTree>
    <p:extLst>
      <p:ext uri="{BB962C8B-B14F-4D97-AF65-F5344CB8AC3E}">
        <p14:creationId xmlns:p14="http://schemas.microsoft.com/office/powerpoint/2010/main" val="20633282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D3E877D-4EF9-448B-BD17-9751A1387D39}"/>
              </a:ext>
            </a:extLst>
          </p:cNvPr>
          <p:cNvSpPr/>
          <p:nvPr/>
        </p:nvSpPr>
        <p:spPr>
          <a:xfrm>
            <a:off x="0" y="1"/>
            <a:ext cx="9144000" cy="1432193"/>
          </a:xfrm>
          <a:prstGeom prst="rect">
            <a:avLst/>
          </a:prstGeom>
          <a:solidFill>
            <a:srgbClr val="339BD1"/>
          </a:solidFill>
          <a:ln>
            <a:solidFill>
              <a:srgbClr val="339B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1E377C6-7628-2C48-889A-53C5CF2AF8C7}"/>
              </a:ext>
            </a:extLst>
          </p:cNvPr>
          <p:cNvSpPr>
            <a:spLocks noGrp="1"/>
          </p:cNvSpPr>
          <p:nvPr>
            <p:ph type="title"/>
          </p:nvPr>
        </p:nvSpPr>
        <p:spPr>
          <a:xfrm>
            <a:off x="487248" y="106631"/>
            <a:ext cx="7886700" cy="1325563"/>
          </a:xfrm>
        </p:spPr>
        <p:txBody>
          <a:bodyPr>
            <a:normAutofit/>
          </a:bodyPr>
          <a:lstStyle/>
          <a:p>
            <a:r>
              <a:rPr lang="en-US" sz="3600" dirty="0">
                <a:solidFill>
                  <a:schemeClr val="bg1"/>
                </a:solidFill>
              </a:rPr>
              <a:t>Fewer changes for experienced online faculty</a:t>
            </a:r>
          </a:p>
        </p:txBody>
      </p:sp>
      <p:sp>
        <p:nvSpPr>
          <p:cNvPr id="5" name="Content Placeholder 4">
            <a:extLst>
              <a:ext uri="{FF2B5EF4-FFF2-40B4-BE49-F238E27FC236}">
                <a16:creationId xmlns:a16="http://schemas.microsoft.com/office/drawing/2014/main" id="{5E46CD38-CDC8-5545-8ED1-D54DFC52AE83}"/>
              </a:ext>
            </a:extLst>
          </p:cNvPr>
          <p:cNvSpPr>
            <a:spLocks noGrp="1"/>
          </p:cNvSpPr>
          <p:nvPr>
            <p:ph idx="1"/>
          </p:nvPr>
        </p:nvSpPr>
        <p:spPr/>
        <p:txBody>
          <a:bodyPr/>
          <a:lstStyle/>
          <a:p>
            <a:endParaRPr lang="en-US" dirty="0"/>
          </a:p>
        </p:txBody>
      </p:sp>
      <p:pic>
        <p:nvPicPr>
          <p:cNvPr id="6" name="Picture 5">
            <a:extLst>
              <a:ext uri="{FF2B5EF4-FFF2-40B4-BE49-F238E27FC236}">
                <a16:creationId xmlns:a16="http://schemas.microsoft.com/office/drawing/2014/main" id="{FF60EEAE-F75B-8E46-98B5-E56F121A07D8}"/>
              </a:ext>
            </a:extLst>
          </p:cNvPr>
          <p:cNvPicPr>
            <a:picLocks noChangeAspect="1"/>
          </p:cNvPicPr>
          <p:nvPr/>
        </p:nvPicPr>
        <p:blipFill rotWithShape="1">
          <a:blip r:embed="rId2"/>
          <a:srcRect l="5360" t="683"/>
          <a:stretch/>
        </p:blipFill>
        <p:spPr>
          <a:xfrm>
            <a:off x="348792" y="1825625"/>
            <a:ext cx="8653806" cy="4351338"/>
          </a:xfrm>
          <a:prstGeom prst="rect">
            <a:avLst/>
          </a:prstGeom>
        </p:spPr>
      </p:pic>
    </p:spTree>
    <p:extLst>
      <p:ext uri="{BB962C8B-B14F-4D97-AF65-F5344CB8AC3E}">
        <p14:creationId xmlns:p14="http://schemas.microsoft.com/office/powerpoint/2010/main" val="4479728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5CCE528-E021-4B67-A7BF-18C6D14BD7D5}"/>
              </a:ext>
            </a:extLst>
          </p:cNvPr>
          <p:cNvSpPr/>
          <p:nvPr/>
        </p:nvSpPr>
        <p:spPr>
          <a:xfrm>
            <a:off x="0" y="1"/>
            <a:ext cx="9144000" cy="1325563"/>
          </a:xfrm>
          <a:prstGeom prst="rect">
            <a:avLst/>
          </a:prstGeom>
          <a:solidFill>
            <a:srgbClr val="339BD1"/>
          </a:solidFill>
          <a:ln>
            <a:solidFill>
              <a:srgbClr val="339B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E87E4AF-D064-FD45-9DE5-72BE3B7CFCCC}"/>
              </a:ext>
            </a:extLst>
          </p:cNvPr>
          <p:cNvSpPr>
            <a:spLocks noGrp="1"/>
          </p:cNvSpPr>
          <p:nvPr>
            <p:ph type="title"/>
          </p:nvPr>
        </p:nvSpPr>
        <p:spPr>
          <a:xfrm>
            <a:off x="457200" y="35188"/>
            <a:ext cx="7886700" cy="1325563"/>
          </a:xfrm>
        </p:spPr>
        <p:txBody>
          <a:bodyPr>
            <a:normAutofit/>
          </a:bodyPr>
          <a:lstStyle/>
          <a:p>
            <a:r>
              <a:rPr lang="en-US" sz="4400" dirty="0">
                <a:solidFill>
                  <a:schemeClr val="bg1"/>
                </a:solidFill>
              </a:rPr>
              <a:t>It wasn’t just Zoom meetings</a:t>
            </a:r>
          </a:p>
        </p:txBody>
      </p:sp>
      <p:pic>
        <p:nvPicPr>
          <p:cNvPr id="4" name="Content Placeholder 3">
            <a:extLst>
              <a:ext uri="{FF2B5EF4-FFF2-40B4-BE49-F238E27FC236}">
                <a16:creationId xmlns:a16="http://schemas.microsoft.com/office/drawing/2014/main" id="{21689042-743B-7C4E-A632-92CE77E359A8}"/>
              </a:ext>
            </a:extLst>
          </p:cNvPr>
          <p:cNvPicPr>
            <a:picLocks noGrp="1" noChangeAspect="1"/>
          </p:cNvPicPr>
          <p:nvPr>
            <p:ph idx="1"/>
          </p:nvPr>
        </p:nvPicPr>
        <p:blipFill>
          <a:blip r:embed="rId2"/>
          <a:stretch>
            <a:fillRect/>
          </a:stretch>
        </p:blipFill>
        <p:spPr>
          <a:xfrm>
            <a:off x="457200" y="1530322"/>
            <a:ext cx="8058150" cy="4880610"/>
          </a:xfrm>
          <a:prstGeom prst="rect">
            <a:avLst/>
          </a:prstGeom>
        </p:spPr>
      </p:pic>
    </p:spTree>
    <p:extLst>
      <p:ext uri="{BB962C8B-B14F-4D97-AF65-F5344CB8AC3E}">
        <p14:creationId xmlns:p14="http://schemas.microsoft.com/office/powerpoint/2010/main" val="29638207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DBE8F15-1152-400D-841A-72CFE37CD177}"/>
              </a:ext>
            </a:extLst>
          </p:cNvPr>
          <p:cNvSpPr/>
          <p:nvPr/>
        </p:nvSpPr>
        <p:spPr>
          <a:xfrm>
            <a:off x="0" y="1"/>
            <a:ext cx="9144000" cy="1325563"/>
          </a:xfrm>
          <a:prstGeom prst="rect">
            <a:avLst/>
          </a:prstGeom>
          <a:solidFill>
            <a:srgbClr val="339BD1"/>
          </a:solidFill>
          <a:ln>
            <a:solidFill>
              <a:srgbClr val="339B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CFF1611-35D0-BC4A-94C2-E788E4926DDC}"/>
              </a:ext>
            </a:extLst>
          </p:cNvPr>
          <p:cNvSpPr>
            <a:spLocks noGrp="1"/>
          </p:cNvSpPr>
          <p:nvPr>
            <p:ph type="title"/>
          </p:nvPr>
        </p:nvSpPr>
        <p:spPr>
          <a:xfrm>
            <a:off x="440113" y="52495"/>
            <a:ext cx="7886700" cy="1325563"/>
          </a:xfrm>
        </p:spPr>
        <p:txBody>
          <a:bodyPr>
            <a:normAutofit/>
          </a:bodyPr>
          <a:lstStyle/>
          <a:p>
            <a:r>
              <a:rPr lang="en-US" sz="4000" dirty="0">
                <a:solidFill>
                  <a:schemeClr val="bg1"/>
                </a:solidFill>
              </a:rPr>
              <a:t>Most wanted: Support for Students</a:t>
            </a:r>
          </a:p>
        </p:txBody>
      </p:sp>
      <p:sp>
        <p:nvSpPr>
          <p:cNvPr id="6" name="Content Placeholder 5">
            <a:extLst>
              <a:ext uri="{FF2B5EF4-FFF2-40B4-BE49-F238E27FC236}">
                <a16:creationId xmlns:a16="http://schemas.microsoft.com/office/drawing/2014/main" id="{DCE7A35A-6B4E-5740-9CC7-89A04C5C8B3D}"/>
              </a:ext>
            </a:extLst>
          </p:cNvPr>
          <p:cNvSpPr>
            <a:spLocks noGrp="1"/>
          </p:cNvSpPr>
          <p:nvPr>
            <p:ph idx="1"/>
          </p:nvPr>
        </p:nvSpPr>
        <p:spPr/>
        <p:txBody>
          <a:bodyPr/>
          <a:lstStyle/>
          <a:p>
            <a:endParaRPr lang="en-US" dirty="0"/>
          </a:p>
        </p:txBody>
      </p:sp>
      <p:pic>
        <p:nvPicPr>
          <p:cNvPr id="7" name="Picture 6">
            <a:extLst>
              <a:ext uri="{FF2B5EF4-FFF2-40B4-BE49-F238E27FC236}">
                <a16:creationId xmlns:a16="http://schemas.microsoft.com/office/drawing/2014/main" id="{8B241456-84C6-3747-A981-EF4E94843888}"/>
              </a:ext>
            </a:extLst>
          </p:cNvPr>
          <p:cNvPicPr>
            <a:picLocks noChangeAspect="1"/>
          </p:cNvPicPr>
          <p:nvPr/>
        </p:nvPicPr>
        <p:blipFill>
          <a:blip r:embed="rId2"/>
          <a:stretch>
            <a:fillRect/>
          </a:stretch>
        </p:blipFill>
        <p:spPr>
          <a:xfrm>
            <a:off x="0" y="1690689"/>
            <a:ext cx="9144000" cy="4381285"/>
          </a:xfrm>
          <a:prstGeom prst="rect">
            <a:avLst/>
          </a:prstGeom>
        </p:spPr>
      </p:pic>
    </p:spTree>
    <p:extLst>
      <p:ext uri="{BB962C8B-B14F-4D97-AF65-F5344CB8AC3E}">
        <p14:creationId xmlns:p14="http://schemas.microsoft.com/office/powerpoint/2010/main" val="24912139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8C8D3D1-2B91-4A69-9E1F-11F4E77204D6}"/>
              </a:ext>
            </a:extLst>
          </p:cNvPr>
          <p:cNvSpPr/>
          <p:nvPr/>
        </p:nvSpPr>
        <p:spPr>
          <a:xfrm>
            <a:off x="0" y="1"/>
            <a:ext cx="9144000" cy="1555422"/>
          </a:xfrm>
          <a:prstGeom prst="rect">
            <a:avLst/>
          </a:prstGeom>
          <a:solidFill>
            <a:srgbClr val="339BD1"/>
          </a:solidFill>
          <a:ln>
            <a:solidFill>
              <a:srgbClr val="339B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B619D03-DC06-084A-BD89-89EBA401DD37}"/>
              </a:ext>
            </a:extLst>
          </p:cNvPr>
          <p:cNvSpPr>
            <a:spLocks noGrp="1"/>
          </p:cNvSpPr>
          <p:nvPr>
            <p:ph type="title"/>
          </p:nvPr>
        </p:nvSpPr>
        <p:spPr>
          <a:xfrm>
            <a:off x="628650" y="114930"/>
            <a:ext cx="7886700" cy="1325563"/>
          </a:xfrm>
        </p:spPr>
        <p:txBody>
          <a:bodyPr>
            <a:normAutofit/>
          </a:bodyPr>
          <a:lstStyle/>
          <a:p>
            <a:r>
              <a:rPr lang="en-US" sz="4000" dirty="0">
                <a:solidFill>
                  <a:schemeClr val="bg1"/>
                </a:solidFill>
              </a:rPr>
              <a:t>Both faculty and administrators have multiple needs</a:t>
            </a:r>
          </a:p>
        </p:txBody>
      </p:sp>
      <p:pic>
        <p:nvPicPr>
          <p:cNvPr id="4" name="Content Placeholder 3">
            <a:extLst>
              <a:ext uri="{FF2B5EF4-FFF2-40B4-BE49-F238E27FC236}">
                <a16:creationId xmlns:a16="http://schemas.microsoft.com/office/drawing/2014/main" id="{564F5A69-F9AF-B94D-84FE-510C6564DF3D}"/>
              </a:ext>
            </a:extLst>
          </p:cNvPr>
          <p:cNvPicPr>
            <a:picLocks noGrp="1" noChangeAspect="1"/>
          </p:cNvPicPr>
          <p:nvPr>
            <p:ph idx="1"/>
          </p:nvPr>
        </p:nvPicPr>
        <p:blipFill>
          <a:blip r:embed="rId2"/>
          <a:stretch>
            <a:fillRect/>
          </a:stretch>
        </p:blipFill>
        <p:spPr>
          <a:xfrm>
            <a:off x="132080" y="1869729"/>
            <a:ext cx="9011920" cy="4307840"/>
          </a:xfrm>
          <a:prstGeom prst="rect">
            <a:avLst/>
          </a:prstGeom>
        </p:spPr>
      </p:pic>
    </p:spTree>
    <p:extLst>
      <p:ext uri="{BB962C8B-B14F-4D97-AF65-F5344CB8AC3E}">
        <p14:creationId xmlns:p14="http://schemas.microsoft.com/office/powerpoint/2010/main" val="31174459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8DD80B1-194D-4A8D-A3BE-4C23B0991F71}"/>
              </a:ext>
            </a:extLst>
          </p:cNvPr>
          <p:cNvSpPr/>
          <p:nvPr/>
        </p:nvSpPr>
        <p:spPr>
          <a:xfrm>
            <a:off x="0" y="0"/>
            <a:ext cx="9144000" cy="1555422"/>
          </a:xfrm>
          <a:prstGeom prst="rect">
            <a:avLst/>
          </a:prstGeom>
          <a:solidFill>
            <a:srgbClr val="339BD1"/>
          </a:solidFill>
          <a:ln>
            <a:solidFill>
              <a:srgbClr val="339B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26744E1-A1C9-B646-A9E5-8E3895795BB2}"/>
              </a:ext>
            </a:extLst>
          </p:cNvPr>
          <p:cNvSpPr>
            <a:spLocks noGrp="1"/>
          </p:cNvSpPr>
          <p:nvPr>
            <p:ph type="title"/>
          </p:nvPr>
        </p:nvSpPr>
        <p:spPr>
          <a:xfrm>
            <a:off x="628650" y="114929"/>
            <a:ext cx="7886700" cy="1325563"/>
          </a:xfrm>
        </p:spPr>
        <p:txBody>
          <a:bodyPr>
            <a:normAutofit/>
          </a:bodyPr>
          <a:lstStyle/>
          <a:p>
            <a:r>
              <a:rPr lang="en-US" sz="4800" dirty="0">
                <a:solidFill>
                  <a:schemeClr val="bg1"/>
                </a:solidFill>
              </a:rPr>
              <a:t>Faculty voices</a:t>
            </a:r>
          </a:p>
        </p:txBody>
      </p:sp>
      <p:sp>
        <p:nvSpPr>
          <p:cNvPr id="3" name="Content Placeholder 2">
            <a:extLst>
              <a:ext uri="{FF2B5EF4-FFF2-40B4-BE49-F238E27FC236}">
                <a16:creationId xmlns:a16="http://schemas.microsoft.com/office/drawing/2014/main" id="{3AC8BE95-AE9B-D047-8590-B57F3449F6B6}"/>
              </a:ext>
            </a:extLst>
          </p:cNvPr>
          <p:cNvSpPr>
            <a:spLocks noGrp="1"/>
          </p:cNvSpPr>
          <p:nvPr>
            <p:ph idx="1"/>
          </p:nvPr>
        </p:nvSpPr>
        <p:spPr/>
        <p:txBody>
          <a:bodyPr>
            <a:normAutofit/>
          </a:bodyPr>
          <a:lstStyle/>
          <a:p>
            <a:pPr marL="0" indent="0">
              <a:lnSpc>
                <a:spcPct val="100000"/>
              </a:lnSpc>
              <a:spcBef>
                <a:spcPts val="1350"/>
              </a:spcBef>
              <a:buNone/>
            </a:pPr>
            <a:r>
              <a:rPr lang="en-US" sz="2000" dirty="0"/>
              <a:t>What lessons can we learn from this experience moving forward? Do all lectures need to be delivered in person? How can we better utilize existing online tools… to be better prepared for another transition should the virus return. </a:t>
            </a:r>
            <a:r>
              <a:rPr lang="en-US" sz="2000" dirty="0">
                <a:solidFill>
                  <a:schemeClr val="tx1">
                    <a:lumMod val="50000"/>
                    <a:lumOff val="50000"/>
                  </a:schemeClr>
                </a:solidFill>
              </a:rPr>
              <a:t>(Four-year Private Institution)</a:t>
            </a:r>
          </a:p>
          <a:p>
            <a:pPr marL="0" indent="0">
              <a:lnSpc>
                <a:spcPct val="100000"/>
              </a:lnSpc>
              <a:spcBef>
                <a:spcPts val="1350"/>
              </a:spcBef>
              <a:buNone/>
            </a:pPr>
            <a:endParaRPr lang="en-US" sz="2000" dirty="0">
              <a:solidFill>
                <a:schemeClr val="tx1">
                  <a:lumMod val="50000"/>
                  <a:lumOff val="50000"/>
                </a:schemeClr>
              </a:solidFill>
            </a:endParaRPr>
          </a:p>
          <a:p>
            <a:pPr marL="0" indent="0">
              <a:lnSpc>
                <a:spcPct val="100000"/>
              </a:lnSpc>
              <a:spcBef>
                <a:spcPts val="1350"/>
              </a:spcBef>
              <a:buNone/>
            </a:pPr>
            <a:r>
              <a:rPr lang="en-US" sz="2000" dirty="0"/>
              <a:t>So much of teaching is about relationships… Online and real teaching are DIFFERENT and what works in the classroom often does not work online, and vice versa.</a:t>
            </a:r>
            <a:r>
              <a:rPr lang="en-US" sz="2000" dirty="0">
                <a:solidFill>
                  <a:schemeClr val="tx1">
                    <a:lumMod val="50000"/>
                    <a:lumOff val="50000"/>
                  </a:schemeClr>
                </a:solidFill>
              </a:rPr>
              <a:t> (Four-year Private Institution)</a:t>
            </a:r>
          </a:p>
          <a:p>
            <a:pPr marL="0" indent="0">
              <a:lnSpc>
                <a:spcPct val="100000"/>
              </a:lnSpc>
              <a:spcBef>
                <a:spcPts val="1350"/>
              </a:spcBef>
              <a:buNone/>
            </a:pPr>
            <a:endParaRPr lang="en-US" sz="2000" dirty="0">
              <a:solidFill>
                <a:schemeClr val="tx1">
                  <a:lumMod val="50000"/>
                  <a:lumOff val="50000"/>
                </a:schemeClr>
              </a:solidFill>
            </a:endParaRPr>
          </a:p>
          <a:p>
            <a:pPr marL="0" indent="0">
              <a:lnSpc>
                <a:spcPct val="100000"/>
              </a:lnSpc>
              <a:spcBef>
                <a:spcPts val="1350"/>
              </a:spcBef>
              <a:buNone/>
            </a:pPr>
            <a:r>
              <a:rPr lang="en-US" sz="2000" dirty="0"/>
              <a:t>That I will burn out.  This has been a tremendous amount of work and shows no signs of slowing down. </a:t>
            </a:r>
            <a:r>
              <a:rPr lang="en-US" sz="2000" dirty="0">
                <a:solidFill>
                  <a:schemeClr val="tx1">
                    <a:lumMod val="50000"/>
                    <a:lumOff val="50000"/>
                  </a:schemeClr>
                </a:solidFill>
              </a:rPr>
              <a:t>(Four-year Private Institution)</a:t>
            </a:r>
          </a:p>
          <a:p>
            <a:endParaRPr lang="en-US" dirty="0"/>
          </a:p>
        </p:txBody>
      </p:sp>
    </p:spTree>
    <p:extLst>
      <p:ext uri="{BB962C8B-B14F-4D97-AF65-F5344CB8AC3E}">
        <p14:creationId xmlns:p14="http://schemas.microsoft.com/office/powerpoint/2010/main" val="14659131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0F0C070-C16C-40AD-B747-82841E6DCBCA}"/>
              </a:ext>
            </a:extLst>
          </p:cNvPr>
          <p:cNvSpPr/>
          <p:nvPr/>
        </p:nvSpPr>
        <p:spPr>
          <a:xfrm>
            <a:off x="0" y="1"/>
            <a:ext cx="9144000" cy="1555422"/>
          </a:xfrm>
          <a:prstGeom prst="rect">
            <a:avLst/>
          </a:prstGeom>
          <a:solidFill>
            <a:srgbClr val="339BD1"/>
          </a:solidFill>
          <a:ln>
            <a:solidFill>
              <a:srgbClr val="339B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E12BA2F-2847-1A47-9260-A484098CADF6}"/>
              </a:ext>
            </a:extLst>
          </p:cNvPr>
          <p:cNvSpPr>
            <a:spLocks noGrp="1"/>
          </p:cNvSpPr>
          <p:nvPr>
            <p:ph type="title"/>
          </p:nvPr>
        </p:nvSpPr>
        <p:spPr>
          <a:xfrm>
            <a:off x="628650" y="107781"/>
            <a:ext cx="7886700" cy="1325563"/>
          </a:xfrm>
        </p:spPr>
        <p:txBody>
          <a:bodyPr>
            <a:normAutofit/>
          </a:bodyPr>
          <a:lstStyle/>
          <a:p>
            <a:r>
              <a:rPr lang="en-US" sz="4400" dirty="0">
                <a:solidFill>
                  <a:schemeClr val="bg1"/>
                </a:solidFill>
              </a:rPr>
              <a:t>Administrative voices</a:t>
            </a:r>
          </a:p>
        </p:txBody>
      </p:sp>
      <p:sp>
        <p:nvSpPr>
          <p:cNvPr id="3" name="Content Placeholder 2">
            <a:extLst>
              <a:ext uri="{FF2B5EF4-FFF2-40B4-BE49-F238E27FC236}">
                <a16:creationId xmlns:a16="http://schemas.microsoft.com/office/drawing/2014/main" id="{B74A3B34-0197-2546-83D6-24F45D546F3C}"/>
              </a:ext>
            </a:extLst>
          </p:cNvPr>
          <p:cNvSpPr>
            <a:spLocks noGrp="1"/>
          </p:cNvSpPr>
          <p:nvPr>
            <p:ph idx="1"/>
          </p:nvPr>
        </p:nvSpPr>
        <p:spPr>
          <a:xfrm>
            <a:off x="628649" y="1908768"/>
            <a:ext cx="8073561" cy="4635839"/>
          </a:xfrm>
        </p:spPr>
        <p:txBody>
          <a:bodyPr>
            <a:normAutofit/>
          </a:bodyPr>
          <a:lstStyle/>
          <a:p>
            <a:pPr marL="0" indent="0">
              <a:lnSpc>
                <a:spcPct val="110000"/>
              </a:lnSpc>
              <a:spcBef>
                <a:spcPts val="1350"/>
              </a:spcBef>
              <a:buNone/>
            </a:pPr>
            <a:r>
              <a:rPr lang="en-US" sz="2200" dirty="0"/>
              <a:t>Our number one concern is that we will see a big drop in enrollments. </a:t>
            </a:r>
            <a:r>
              <a:rPr lang="en-US" sz="2200" dirty="0">
                <a:solidFill>
                  <a:schemeClr val="tx1">
                    <a:lumMod val="50000"/>
                    <a:lumOff val="50000"/>
                  </a:schemeClr>
                </a:solidFill>
              </a:rPr>
              <a:t>(Four-year Private Institution)</a:t>
            </a:r>
          </a:p>
          <a:p>
            <a:pPr marL="0" indent="0">
              <a:lnSpc>
                <a:spcPct val="110000"/>
              </a:lnSpc>
              <a:spcBef>
                <a:spcPts val="1350"/>
              </a:spcBef>
              <a:buNone/>
            </a:pPr>
            <a:endParaRPr lang="en-US" sz="2200" dirty="0">
              <a:solidFill>
                <a:schemeClr val="tx1">
                  <a:lumMod val="50000"/>
                  <a:lumOff val="50000"/>
                </a:schemeClr>
              </a:solidFill>
            </a:endParaRPr>
          </a:p>
          <a:p>
            <a:pPr marL="0" indent="0">
              <a:lnSpc>
                <a:spcPct val="110000"/>
              </a:lnSpc>
              <a:spcBef>
                <a:spcPts val="1350"/>
              </a:spcBef>
              <a:buNone/>
            </a:pPr>
            <a:r>
              <a:rPr lang="en-US" sz="2200" dirty="0"/>
              <a:t>Knowing which of multiple scenarios to plan and prepare for. </a:t>
            </a:r>
            <a:r>
              <a:rPr lang="en-US" sz="2200" dirty="0">
                <a:solidFill>
                  <a:schemeClr val="tx1">
                    <a:lumMod val="50000"/>
                    <a:lumOff val="50000"/>
                  </a:schemeClr>
                </a:solidFill>
              </a:rPr>
              <a:t>(Four-year Private Institution)</a:t>
            </a:r>
          </a:p>
          <a:p>
            <a:pPr marL="0" indent="0">
              <a:lnSpc>
                <a:spcPct val="110000"/>
              </a:lnSpc>
              <a:spcBef>
                <a:spcPts val="1350"/>
              </a:spcBef>
              <a:buNone/>
            </a:pPr>
            <a:endParaRPr lang="en-US" sz="2200" dirty="0">
              <a:solidFill>
                <a:schemeClr val="tx1">
                  <a:lumMod val="50000"/>
                  <a:lumOff val="50000"/>
                </a:schemeClr>
              </a:solidFill>
            </a:endParaRPr>
          </a:p>
          <a:p>
            <a:pPr marL="0" indent="0">
              <a:lnSpc>
                <a:spcPct val="110000"/>
              </a:lnSpc>
              <a:spcBef>
                <a:spcPts val="1350"/>
              </a:spcBef>
              <a:buNone/>
            </a:pPr>
            <a:r>
              <a:rPr lang="en-US" sz="2200" dirty="0"/>
              <a:t>This stuff is pretty visceral. My stress levels are unbelievable. I hate having my work invade my home--it makes it virtually impossible to "turn-off". </a:t>
            </a:r>
            <a:r>
              <a:rPr lang="en-US" sz="2200" dirty="0">
                <a:solidFill>
                  <a:schemeClr val="tx1">
                    <a:lumMod val="50000"/>
                    <a:lumOff val="50000"/>
                  </a:schemeClr>
                </a:solidFill>
              </a:rPr>
              <a:t>(Two-year Institution)</a:t>
            </a:r>
          </a:p>
          <a:p>
            <a:pPr>
              <a:lnSpc>
                <a:spcPct val="110000"/>
              </a:lnSpc>
            </a:pPr>
            <a:endParaRPr lang="en-US" dirty="0"/>
          </a:p>
          <a:p>
            <a:endParaRPr lang="en-US" dirty="0"/>
          </a:p>
        </p:txBody>
      </p:sp>
    </p:spTree>
    <p:extLst>
      <p:ext uri="{BB962C8B-B14F-4D97-AF65-F5344CB8AC3E}">
        <p14:creationId xmlns:p14="http://schemas.microsoft.com/office/powerpoint/2010/main" val="3787341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EBA2D66-C3BA-46FC-862A-FCA02E336085}"/>
              </a:ext>
            </a:extLst>
          </p:cNvPr>
          <p:cNvSpPr/>
          <p:nvPr/>
        </p:nvSpPr>
        <p:spPr>
          <a:xfrm>
            <a:off x="2997723" y="3073518"/>
            <a:ext cx="3148553" cy="2087277"/>
          </a:xfrm>
          <a:prstGeom prst="rect">
            <a:avLst/>
          </a:prstGeom>
          <a:solidFill>
            <a:srgbClr val="339BD1"/>
          </a:solidFill>
          <a:ln>
            <a:solidFill>
              <a:srgbClr val="339B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AD55A0CE-C1C2-BF42-BBDE-7FBCAA71FEC6}"/>
              </a:ext>
            </a:extLst>
          </p:cNvPr>
          <p:cNvSpPr>
            <a:spLocks noGrp="1"/>
          </p:cNvSpPr>
          <p:nvPr>
            <p:ph idx="1"/>
          </p:nvPr>
        </p:nvSpPr>
        <p:spPr>
          <a:xfrm>
            <a:off x="3074756" y="1684699"/>
            <a:ext cx="2994485" cy="4351338"/>
          </a:xfrm>
        </p:spPr>
        <p:txBody>
          <a:bodyPr/>
          <a:lstStyle/>
          <a:p>
            <a:endParaRPr lang="en-US" b="1" dirty="0"/>
          </a:p>
          <a:p>
            <a:endParaRPr lang="en-US" b="1" dirty="0"/>
          </a:p>
          <a:p>
            <a:endParaRPr lang="en-US" b="1" dirty="0"/>
          </a:p>
          <a:p>
            <a:endParaRPr lang="en-US" b="1" dirty="0"/>
          </a:p>
          <a:p>
            <a:pPr marL="0" indent="0" algn="ctr">
              <a:buNone/>
            </a:pPr>
            <a:r>
              <a:rPr lang="en-US" sz="2400" b="1" dirty="0">
                <a:solidFill>
                  <a:schemeClr val="bg1"/>
                </a:solidFill>
              </a:rPr>
              <a:t>Jennifer Mathes, Ph.D.</a:t>
            </a:r>
            <a:br>
              <a:rPr lang="en-US" sz="2400" dirty="0">
                <a:solidFill>
                  <a:schemeClr val="bg1"/>
                </a:solidFill>
              </a:rPr>
            </a:br>
            <a:r>
              <a:rPr lang="en-US" sz="2400" dirty="0">
                <a:solidFill>
                  <a:schemeClr val="bg1"/>
                </a:solidFill>
              </a:rPr>
              <a:t>Chief Executive Officer</a:t>
            </a:r>
            <a:br>
              <a:rPr lang="en-US" sz="2400" dirty="0">
                <a:solidFill>
                  <a:schemeClr val="bg1"/>
                </a:solidFill>
              </a:rPr>
            </a:br>
            <a:r>
              <a:rPr lang="en-US" sz="2400" dirty="0">
                <a:solidFill>
                  <a:schemeClr val="bg1"/>
                </a:solidFill>
              </a:rPr>
              <a:t>Online Learning Consortium</a:t>
            </a:r>
          </a:p>
        </p:txBody>
      </p:sp>
      <p:pic>
        <p:nvPicPr>
          <p:cNvPr id="1025" name="Picture 1" descr="Jennifer Mathes, Ph.D">
            <a:extLst>
              <a:ext uri="{FF2B5EF4-FFF2-40B4-BE49-F238E27FC236}">
                <a16:creationId xmlns:a16="http://schemas.microsoft.com/office/drawing/2014/main" id="{785AA9DA-6A86-1949-B7E9-EEAF5B86B3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50" y="462337"/>
            <a:ext cx="3136900" cy="23749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FA280B19-EA1A-4DE3-B849-194D07689C1C}"/>
              </a:ext>
            </a:extLst>
          </p:cNvPr>
          <p:cNvSpPr/>
          <p:nvPr/>
        </p:nvSpPr>
        <p:spPr>
          <a:xfrm>
            <a:off x="2679847" y="5212410"/>
            <a:ext cx="3784306" cy="369332"/>
          </a:xfrm>
          <a:prstGeom prst="rect">
            <a:avLst/>
          </a:prstGeom>
        </p:spPr>
        <p:txBody>
          <a:bodyPr wrap="none">
            <a:spAutoFit/>
          </a:bodyPr>
          <a:lstStyle/>
          <a:p>
            <a:pPr algn="ctr"/>
            <a:r>
              <a:rPr lang="en-US" dirty="0">
                <a:hlinkClick r:id="rId3"/>
              </a:rPr>
              <a:t>https://onlinelearningconsortium.org/</a:t>
            </a:r>
            <a:endParaRPr lang="en-US" dirty="0"/>
          </a:p>
        </p:txBody>
      </p:sp>
    </p:spTree>
    <p:extLst>
      <p:ext uri="{BB962C8B-B14F-4D97-AF65-F5344CB8AC3E}">
        <p14:creationId xmlns:p14="http://schemas.microsoft.com/office/powerpoint/2010/main" val="11601097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D039358-8866-4195-8157-92787103BB41}"/>
              </a:ext>
            </a:extLst>
          </p:cNvPr>
          <p:cNvSpPr/>
          <p:nvPr/>
        </p:nvSpPr>
        <p:spPr>
          <a:xfrm>
            <a:off x="2460394" y="3429000"/>
            <a:ext cx="4223209" cy="1596273"/>
          </a:xfrm>
          <a:prstGeom prst="rect">
            <a:avLst/>
          </a:prstGeom>
          <a:solidFill>
            <a:srgbClr val="339BD1"/>
          </a:solidFill>
          <a:ln>
            <a:solidFill>
              <a:srgbClr val="339B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E8E95AA-8F34-1242-8B66-B93764C4A648}"/>
              </a:ext>
            </a:extLst>
          </p:cNvPr>
          <p:cNvSpPr>
            <a:spLocks noGrp="1"/>
          </p:cNvSpPr>
          <p:nvPr>
            <p:ph idx="1"/>
          </p:nvPr>
        </p:nvSpPr>
        <p:spPr>
          <a:xfrm>
            <a:off x="628650" y="2212575"/>
            <a:ext cx="7886700" cy="4351338"/>
          </a:xfrm>
        </p:spPr>
        <p:txBody>
          <a:bodyPr/>
          <a:lstStyle/>
          <a:p>
            <a:endParaRPr lang="en-US" dirty="0"/>
          </a:p>
          <a:p>
            <a:endParaRPr lang="en-US" dirty="0"/>
          </a:p>
          <a:p>
            <a:endParaRPr lang="en-US" dirty="0"/>
          </a:p>
          <a:p>
            <a:pPr marL="0" indent="0">
              <a:buNone/>
            </a:pPr>
            <a:endParaRPr lang="en-US" dirty="0"/>
          </a:p>
          <a:p>
            <a:pPr marL="0" indent="0" algn="ctr">
              <a:buNone/>
            </a:pPr>
            <a:r>
              <a:rPr lang="en-US" b="1" dirty="0">
                <a:solidFill>
                  <a:schemeClr val="bg1"/>
                </a:solidFill>
              </a:rPr>
              <a:t>Dr. Will Austin</a:t>
            </a:r>
            <a:br>
              <a:rPr lang="en-US" dirty="0">
                <a:solidFill>
                  <a:schemeClr val="bg1"/>
                </a:solidFill>
              </a:rPr>
            </a:br>
            <a:r>
              <a:rPr lang="en-US" dirty="0">
                <a:solidFill>
                  <a:schemeClr val="bg1"/>
                </a:solidFill>
              </a:rPr>
              <a:t>President</a:t>
            </a:r>
            <a:br>
              <a:rPr lang="en-US" dirty="0">
                <a:solidFill>
                  <a:schemeClr val="bg1"/>
                </a:solidFill>
              </a:rPr>
            </a:br>
            <a:r>
              <a:rPr lang="en-US" dirty="0">
                <a:solidFill>
                  <a:schemeClr val="bg1"/>
                </a:solidFill>
              </a:rPr>
              <a:t>Warren County Community College</a:t>
            </a:r>
          </a:p>
        </p:txBody>
      </p:sp>
      <p:pic>
        <p:nvPicPr>
          <p:cNvPr id="5" name="Picture 4">
            <a:extLst>
              <a:ext uri="{FF2B5EF4-FFF2-40B4-BE49-F238E27FC236}">
                <a16:creationId xmlns:a16="http://schemas.microsoft.com/office/drawing/2014/main" id="{DED8724F-16A6-B04B-9EA7-129BA64D4937}"/>
              </a:ext>
            </a:extLst>
          </p:cNvPr>
          <p:cNvPicPr>
            <a:picLocks noChangeAspect="1"/>
          </p:cNvPicPr>
          <p:nvPr/>
        </p:nvPicPr>
        <p:blipFill>
          <a:blip r:embed="rId2"/>
          <a:stretch>
            <a:fillRect/>
          </a:stretch>
        </p:blipFill>
        <p:spPr>
          <a:xfrm>
            <a:off x="628650" y="479425"/>
            <a:ext cx="2159000" cy="2692400"/>
          </a:xfrm>
          <a:prstGeom prst="rect">
            <a:avLst/>
          </a:prstGeom>
        </p:spPr>
      </p:pic>
      <p:sp>
        <p:nvSpPr>
          <p:cNvPr id="2" name="Rectangle 1">
            <a:extLst>
              <a:ext uri="{FF2B5EF4-FFF2-40B4-BE49-F238E27FC236}">
                <a16:creationId xmlns:a16="http://schemas.microsoft.com/office/drawing/2014/main" id="{C0652B61-8892-4845-9277-B19290DBAD66}"/>
              </a:ext>
            </a:extLst>
          </p:cNvPr>
          <p:cNvSpPr/>
          <p:nvPr/>
        </p:nvSpPr>
        <p:spPr>
          <a:xfrm>
            <a:off x="3309248" y="5097782"/>
            <a:ext cx="2525500" cy="369332"/>
          </a:xfrm>
          <a:prstGeom prst="rect">
            <a:avLst/>
          </a:prstGeom>
        </p:spPr>
        <p:txBody>
          <a:bodyPr wrap="none">
            <a:spAutoFit/>
          </a:bodyPr>
          <a:lstStyle/>
          <a:p>
            <a:pPr algn="ctr"/>
            <a:r>
              <a:rPr lang="en-US" dirty="0">
                <a:hlinkClick r:id="rId3"/>
              </a:rPr>
              <a:t>http://www.warren.edu/</a:t>
            </a:r>
            <a:endParaRPr lang="en-US" dirty="0"/>
          </a:p>
        </p:txBody>
      </p:sp>
    </p:spTree>
    <p:extLst>
      <p:ext uri="{BB962C8B-B14F-4D97-AF65-F5344CB8AC3E}">
        <p14:creationId xmlns:p14="http://schemas.microsoft.com/office/powerpoint/2010/main" val="15748305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1574F2F-CB65-4FC2-AB83-59D72563FD3D}"/>
              </a:ext>
            </a:extLst>
          </p:cNvPr>
          <p:cNvSpPr/>
          <p:nvPr/>
        </p:nvSpPr>
        <p:spPr>
          <a:xfrm>
            <a:off x="2997723" y="2579816"/>
            <a:ext cx="3148553" cy="1698367"/>
          </a:xfrm>
          <a:prstGeom prst="rect">
            <a:avLst/>
          </a:prstGeom>
          <a:solidFill>
            <a:srgbClr val="339BD1"/>
          </a:solidFill>
          <a:ln>
            <a:solidFill>
              <a:srgbClr val="339B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77536FDE-8A2F-E64B-BE27-69BBEAF0D1BA}"/>
              </a:ext>
            </a:extLst>
          </p:cNvPr>
          <p:cNvSpPr>
            <a:spLocks noGrp="1"/>
          </p:cNvSpPr>
          <p:nvPr>
            <p:ph idx="1"/>
          </p:nvPr>
        </p:nvSpPr>
        <p:spPr>
          <a:xfrm>
            <a:off x="628650" y="1642216"/>
            <a:ext cx="7886700" cy="4351338"/>
          </a:xfrm>
        </p:spPr>
        <p:txBody>
          <a:bodyPr/>
          <a:lstStyle/>
          <a:p>
            <a:endParaRPr lang="en-US" dirty="0"/>
          </a:p>
          <a:p>
            <a:endParaRPr lang="en-US" dirty="0"/>
          </a:p>
          <a:p>
            <a:pPr marL="0" indent="0" algn="ctr">
              <a:buNone/>
            </a:pPr>
            <a:endParaRPr lang="en-US" b="1" dirty="0"/>
          </a:p>
          <a:p>
            <a:pPr marL="0" indent="0" algn="ctr">
              <a:buNone/>
            </a:pPr>
            <a:r>
              <a:rPr lang="en-US" sz="2800" b="1" dirty="0">
                <a:solidFill>
                  <a:schemeClr val="bg1"/>
                </a:solidFill>
              </a:rPr>
              <a:t>Dr. Jeff Seaman</a:t>
            </a:r>
            <a:br>
              <a:rPr lang="en-US" sz="2800" dirty="0">
                <a:solidFill>
                  <a:schemeClr val="bg1"/>
                </a:solidFill>
              </a:rPr>
            </a:br>
            <a:r>
              <a:rPr lang="en-US" sz="2800" dirty="0">
                <a:solidFill>
                  <a:schemeClr val="bg1"/>
                </a:solidFill>
              </a:rPr>
              <a:t>Director</a:t>
            </a:r>
            <a:br>
              <a:rPr lang="en-US" sz="2800" dirty="0">
                <a:solidFill>
                  <a:schemeClr val="bg1"/>
                </a:solidFill>
              </a:rPr>
            </a:br>
            <a:r>
              <a:rPr lang="en-US" sz="2800" dirty="0">
                <a:solidFill>
                  <a:schemeClr val="bg1"/>
                </a:solidFill>
              </a:rPr>
              <a:t>Bay View Analytics</a:t>
            </a:r>
          </a:p>
        </p:txBody>
      </p:sp>
      <p:pic>
        <p:nvPicPr>
          <p:cNvPr id="2049" name="Picture 1" descr="Dr. Jeff Seaman">
            <a:extLst>
              <a:ext uri="{FF2B5EF4-FFF2-40B4-BE49-F238E27FC236}">
                <a16:creationId xmlns:a16="http://schemas.microsoft.com/office/drawing/2014/main" id="{7ED68269-C9E1-8D45-96B7-E2808715EB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50" y="520224"/>
            <a:ext cx="2175669" cy="217566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a:extLst>
              <a:ext uri="{FF2B5EF4-FFF2-40B4-BE49-F238E27FC236}">
                <a16:creationId xmlns:a16="http://schemas.microsoft.com/office/drawing/2014/main" id="{73974C1E-0B60-6343-9A03-E5A76D58CEFE}"/>
              </a:ext>
            </a:extLst>
          </p:cNvPr>
          <p:cNvSpPr>
            <a:spLocks noChangeAspect="1" noChangeArrowheads="1"/>
          </p:cNvSpPr>
          <p:nvPr/>
        </p:nvSpPr>
        <p:spPr bwMode="auto">
          <a:xfrm>
            <a:off x="628649" y="520223"/>
            <a:ext cx="1524000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5" name="Picture 4">
            <a:extLst>
              <a:ext uri="{FF2B5EF4-FFF2-40B4-BE49-F238E27FC236}">
                <a16:creationId xmlns:a16="http://schemas.microsoft.com/office/drawing/2014/main" id="{7DEBE9F6-D5C1-8E4C-A520-DBB0DB467BD6}"/>
              </a:ext>
            </a:extLst>
          </p:cNvPr>
          <p:cNvPicPr>
            <a:picLocks noChangeAspect="1"/>
          </p:cNvPicPr>
          <p:nvPr/>
        </p:nvPicPr>
        <p:blipFill>
          <a:blip r:embed="rId3"/>
          <a:stretch>
            <a:fillRect/>
          </a:stretch>
        </p:blipFill>
        <p:spPr>
          <a:xfrm rot="5400000">
            <a:off x="6456426" y="4278853"/>
            <a:ext cx="2353056" cy="1764792"/>
          </a:xfrm>
          <a:prstGeom prst="rect">
            <a:avLst/>
          </a:prstGeom>
        </p:spPr>
      </p:pic>
      <p:sp>
        <p:nvSpPr>
          <p:cNvPr id="2" name="Rectangle 1">
            <a:extLst>
              <a:ext uri="{FF2B5EF4-FFF2-40B4-BE49-F238E27FC236}">
                <a16:creationId xmlns:a16="http://schemas.microsoft.com/office/drawing/2014/main" id="{EC100A8A-15EC-4DA4-A003-CE4AB76F0E06}"/>
              </a:ext>
            </a:extLst>
          </p:cNvPr>
          <p:cNvSpPr/>
          <p:nvPr/>
        </p:nvSpPr>
        <p:spPr>
          <a:xfrm>
            <a:off x="2914750" y="4307043"/>
            <a:ext cx="3314497" cy="369332"/>
          </a:xfrm>
          <a:prstGeom prst="rect">
            <a:avLst/>
          </a:prstGeom>
        </p:spPr>
        <p:txBody>
          <a:bodyPr wrap="none">
            <a:spAutoFit/>
          </a:bodyPr>
          <a:lstStyle/>
          <a:p>
            <a:pPr algn="ctr"/>
            <a:r>
              <a:rPr lang="en-US" dirty="0">
                <a:hlinkClick r:id="rId4"/>
              </a:rPr>
              <a:t>http://onlinelearningsurvey.com/</a:t>
            </a:r>
            <a:endParaRPr lang="en-US" dirty="0"/>
          </a:p>
        </p:txBody>
      </p:sp>
    </p:spTree>
    <p:extLst>
      <p:ext uri="{BB962C8B-B14F-4D97-AF65-F5344CB8AC3E}">
        <p14:creationId xmlns:p14="http://schemas.microsoft.com/office/powerpoint/2010/main" val="27766185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BB32346-12CF-406E-AF89-E3859C8A5A25}"/>
              </a:ext>
            </a:extLst>
          </p:cNvPr>
          <p:cNvSpPr/>
          <p:nvPr/>
        </p:nvSpPr>
        <p:spPr>
          <a:xfrm>
            <a:off x="0" y="7070"/>
            <a:ext cx="9144000" cy="1683619"/>
          </a:xfrm>
          <a:prstGeom prst="rect">
            <a:avLst/>
          </a:prstGeom>
          <a:solidFill>
            <a:srgbClr val="339BD1"/>
          </a:solidFill>
          <a:ln>
            <a:solidFill>
              <a:srgbClr val="339B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9B1511D-6C46-1F40-8281-307152D521D9}"/>
              </a:ext>
            </a:extLst>
          </p:cNvPr>
          <p:cNvSpPr>
            <a:spLocks noGrp="1"/>
          </p:cNvSpPr>
          <p:nvPr>
            <p:ph type="title"/>
          </p:nvPr>
        </p:nvSpPr>
        <p:spPr>
          <a:xfrm>
            <a:off x="628650" y="186097"/>
            <a:ext cx="7886700" cy="1325563"/>
          </a:xfrm>
        </p:spPr>
        <p:txBody>
          <a:bodyPr>
            <a:normAutofit/>
          </a:bodyPr>
          <a:lstStyle/>
          <a:p>
            <a:r>
              <a:rPr lang="en-US" sz="4400" dirty="0">
                <a:solidFill>
                  <a:schemeClr val="bg1"/>
                </a:solidFill>
              </a:rPr>
              <a:t>Questions and Answers</a:t>
            </a:r>
          </a:p>
        </p:txBody>
      </p:sp>
      <p:sp>
        <p:nvSpPr>
          <p:cNvPr id="3" name="Content Placeholder 2">
            <a:extLst>
              <a:ext uri="{FF2B5EF4-FFF2-40B4-BE49-F238E27FC236}">
                <a16:creationId xmlns:a16="http://schemas.microsoft.com/office/drawing/2014/main" id="{55E36707-8C0E-7D47-9BE5-AC050B1F8E65}"/>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15035283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drawing&#10;&#10;Description automatically generated">
            <a:extLst>
              <a:ext uri="{FF2B5EF4-FFF2-40B4-BE49-F238E27FC236}">
                <a16:creationId xmlns:a16="http://schemas.microsoft.com/office/drawing/2014/main" id="{6C5C5303-0F0D-4C20-A09C-3F9D87BD392E}"/>
              </a:ext>
            </a:extLst>
          </p:cNvPr>
          <p:cNvPicPr>
            <a:picLocks noChangeAspect="1"/>
          </p:cNvPicPr>
          <p:nvPr/>
        </p:nvPicPr>
        <p:blipFill>
          <a:blip r:embed="rId2"/>
          <a:stretch>
            <a:fillRect/>
          </a:stretch>
        </p:blipFill>
        <p:spPr>
          <a:xfrm>
            <a:off x="2055043" y="1699056"/>
            <a:ext cx="5033913" cy="4060690"/>
          </a:xfrm>
          <a:prstGeom prst="rect">
            <a:avLst/>
          </a:prstGeom>
        </p:spPr>
      </p:pic>
      <p:sp>
        <p:nvSpPr>
          <p:cNvPr id="6" name="Rectangle 5">
            <a:extLst>
              <a:ext uri="{FF2B5EF4-FFF2-40B4-BE49-F238E27FC236}">
                <a16:creationId xmlns:a16="http://schemas.microsoft.com/office/drawing/2014/main" id="{9E349E2C-AF4C-4799-A556-A1DFAE635570}"/>
              </a:ext>
            </a:extLst>
          </p:cNvPr>
          <p:cNvSpPr/>
          <p:nvPr/>
        </p:nvSpPr>
        <p:spPr>
          <a:xfrm>
            <a:off x="-1" y="0"/>
            <a:ext cx="9144000" cy="1555422"/>
          </a:xfrm>
          <a:prstGeom prst="rect">
            <a:avLst/>
          </a:prstGeom>
          <a:solidFill>
            <a:srgbClr val="339BD1"/>
          </a:solidFill>
          <a:ln>
            <a:solidFill>
              <a:srgbClr val="339B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32497291-DF32-4E28-A858-C1FF0753000E}"/>
              </a:ext>
            </a:extLst>
          </p:cNvPr>
          <p:cNvSpPr txBox="1"/>
          <p:nvPr/>
        </p:nvSpPr>
        <p:spPr>
          <a:xfrm>
            <a:off x="509047" y="423768"/>
            <a:ext cx="4317476" cy="707886"/>
          </a:xfrm>
          <a:prstGeom prst="rect">
            <a:avLst/>
          </a:prstGeom>
          <a:noFill/>
        </p:spPr>
        <p:txBody>
          <a:bodyPr wrap="square" rtlCol="0">
            <a:spAutoFit/>
          </a:bodyPr>
          <a:lstStyle/>
          <a:p>
            <a:r>
              <a:rPr lang="en-US" sz="4000" dirty="0">
                <a:solidFill>
                  <a:schemeClr val="bg1"/>
                </a:solidFill>
              </a:rPr>
              <a:t>With Support From</a:t>
            </a:r>
          </a:p>
        </p:txBody>
      </p:sp>
    </p:spTree>
    <p:extLst>
      <p:ext uri="{BB962C8B-B14F-4D97-AF65-F5344CB8AC3E}">
        <p14:creationId xmlns:p14="http://schemas.microsoft.com/office/powerpoint/2010/main" val="18780577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4F99B4D-1B56-4F41-A2BB-F214B3F17A8E}"/>
              </a:ext>
            </a:extLst>
          </p:cNvPr>
          <p:cNvSpPr/>
          <p:nvPr/>
        </p:nvSpPr>
        <p:spPr>
          <a:xfrm>
            <a:off x="0" y="1"/>
            <a:ext cx="9144000" cy="1359286"/>
          </a:xfrm>
          <a:prstGeom prst="rect">
            <a:avLst/>
          </a:prstGeom>
          <a:solidFill>
            <a:srgbClr val="339BD1"/>
          </a:solidFill>
          <a:ln>
            <a:solidFill>
              <a:srgbClr val="339B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13773AF-14CC-0D4C-BD9C-75FC4C47A272}"/>
              </a:ext>
            </a:extLst>
          </p:cNvPr>
          <p:cNvSpPr>
            <a:spLocks noGrp="1"/>
          </p:cNvSpPr>
          <p:nvPr>
            <p:ph type="title"/>
          </p:nvPr>
        </p:nvSpPr>
        <p:spPr>
          <a:xfrm>
            <a:off x="242151" y="115026"/>
            <a:ext cx="7886700" cy="1325563"/>
          </a:xfrm>
        </p:spPr>
        <p:txBody>
          <a:bodyPr>
            <a:normAutofit/>
          </a:bodyPr>
          <a:lstStyle/>
          <a:p>
            <a:r>
              <a:rPr lang="en-US" sz="4800" dirty="0">
                <a:solidFill>
                  <a:schemeClr val="bg1"/>
                </a:solidFill>
              </a:rPr>
              <a:t>Project Partners:</a:t>
            </a:r>
          </a:p>
        </p:txBody>
      </p:sp>
      <p:sp>
        <p:nvSpPr>
          <p:cNvPr id="3" name="Content Placeholder 2">
            <a:extLst>
              <a:ext uri="{FF2B5EF4-FFF2-40B4-BE49-F238E27FC236}">
                <a16:creationId xmlns:a16="http://schemas.microsoft.com/office/drawing/2014/main" id="{7FA1B7DF-79E5-7348-886B-03C2B0DBF01B}"/>
              </a:ext>
            </a:extLst>
          </p:cNvPr>
          <p:cNvSpPr>
            <a:spLocks noGrp="1"/>
          </p:cNvSpPr>
          <p:nvPr>
            <p:ph idx="1"/>
          </p:nvPr>
        </p:nvSpPr>
        <p:spPr>
          <a:xfrm>
            <a:off x="3275773" y="2804869"/>
            <a:ext cx="2653170" cy="691276"/>
          </a:xfrm>
        </p:spPr>
        <p:txBody>
          <a:bodyPr>
            <a:normAutofit/>
          </a:bodyPr>
          <a:lstStyle/>
          <a:p>
            <a:pPr marL="0" indent="0" algn="ctr">
              <a:buNone/>
            </a:pPr>
            <a:r>
              <a:rPr lang="en-US" sz="1400" dirty="0"/>
              <a:t>WICHE Cooperative for Educational Technologies</a:t>
            </a:r>
          </a:p>
          <a:p>
            <a:pPr algn="ctr"/>
            <a:endParaRPr lang="en-US" sz="1400" dirty="0"/>
          </a:p>
        </p:txBody>
      </p:sp>
      <p:pic>
        <p:nvPicPr>
          <p:cNvPr id="4" name="Picture 3">
            <a:extLst>
              <a:ext uri="{FF2B5EF4-FFF2-40B4-BE49-F238E27FC236}">
                <a16:creationId xmlns:a16="http://schemas.microsoft.com/office/drawing/2014/main" id="{7B9EFB9C-14AB-4B32-A8E1-52CAF6D58602}"/>
              </a:ext>
            </a:extLst>
          </p:cNvPr>
          <p:cNvPicPr>
            <a:picLocks noChangeAspect="1"/>
          </p:cNvPicPr>
          <p:nvPr/>
        </p:nvPicPr>
        <p:blipFill>
          <a:blip r:embed="rId2"/>
          <a:stretch>
            <a:fillRect/>
          </a:stretch>
        </p:blipFill>
        <p:spPr>
          <a:xfrm>
            <a:off x="728859" y="1815450"/>
            <a:ext cx="2206602" cy="1592845"/>
          </a:xfrm>
          <a:prstGeom prst="rect">
            <a:avLst/>
          </a:prstGeom>
        </p:spPr>
      </p:pic>
      <p:pic>
        <p:nvPicPr>
          <p:cNvPr id="5" name="Picture 4">
            <a:extLst>
              <a:ext uri="{FF2B5EF4-FFF2-40B4-BE49-F238E27FC236}">
                <a16:creationId xmlns:a16="http://schemas.microsoft.com/office/drawing/2014/main" id="{0FA54A86-B6E5-4AEB-8F4E-FA66E36AAFFF}"/>
              </a:ext>
            </a:extLst>
          </p:cNvPr>
          <p:cNvPicPr>
            <a:picLocks noChangeAspect="1"/>
          </p:cNvPicPr>
          <p:nvPr/>
        </p:nvPicPr>
        <p:blipFill>
          <a:blip r:embed="rId3"/>
          <a:stretch>
            <a:fillRect/>
          </a:stretch>
        </p:blipFill>
        <p:spPr>
          <a:xfrm>
            <a:off x="3494652" y="1935638"/>
            <a:ext cx="2154695" cy="901203"/>
          </a:xfrm>
          <a:prstGeom prst="rect">
            <a:avLst/>
          </a:prstGeom>
        </p:spPr>
      </p:pic>
      <p:pic>
        <p:nvPicPr>
          <p:cNvPr id="6" name="Picture 5">
            <a:extLst>
              <a:ext uri="{FF2B5EF4-FFF2-40B4-BE49-F238E27FC236}">
                <a16:creationId xmlns:a16="http://schemas.microsoft.com/office/drawing/2014/main" id="{6D04494D-F85E-447D-8776-40A557FBB11E}"/>
              </a:ext>
            </a:extLst>
          </p:cNvPr>
          <p:cNvPicPr>
            <a:picLocks noChangeAspect="1"/>
          </p:cNvPicPr>
          <p:nvPr/>
        </p:nvPicPr>
        <p:blipFill>
          <a:blip r:embed="rId4"/>
          <a:stretch>
            <a:fillRect/>
          </a:stretch>
        </p:blipFill>
        <p:spPr>
          <a:xfrm>
            <a:off x="6360655" y="1484048"/>
            <a:ext cx="2154695" cy="1364786"/>
          </a:xfrm>
          <a:prstGeom prst="rect">
            <a:avLst/>
          </a:prstGeom>
        </p:spPr>
      </p:pic>
      <p:pic>
        <p:nvPicPr>
          <p:cNvPr id="7" name="Picture 6">
            <a:extLst>
              <a:ext uri="{FF2B5EF4-FFF2-40B4-BE49-F238E27FC236}">
                <a16:creationId xmlns:a16="http://schemas.microsoft.com/office/drawing/2014/main" id="{E37A7EF6-B7D1-49FA-A9A8-3B7034E3AD52}"/>
              </a:ext>
            </a:extLst>
          </p:cNvPr>
          <p:cNvPicPr>
            <a:picLocks noChangeAspect="1"/>
          </p:cNvPicPr>
          <p:nvPr/>
        </p:nvPicPr>
        <p:blipFill>
          <a:blip r:embed="rId5"/>
          <a:stretch>
            <a:fillRect/>
          </a:stretch>
        </p:blipFill>
        <p:spPr>
          <a:xfrm>
            <a:off x="728859" y="3724320"/>
            <a:ext cx="1962420" cy="938099"/>
          </a:xfrm>
          <a:prstGeom prst="rect">
            <a:avLst/>
          </a:prstGeom>
        </p:spPr>
      </p:pic>
      <p:pic>
        <p:nvPicPr>
          <p:cNvPr id="8" name="Picture 7">
            <a:extLst>
              <a:ext uri="{FF2B5EF4-FFF2-40B4-BE49-F238E27FC236}">
                <a16:creationId xmlns:a16="http://schemas.microsoft.com/office/drawing/2014/main" id="{C0A1A42F-8836-44A8-81B4-EFFE7B61C9AA}"/>
              </a:ext>
            </a:extLst>
          </p:cNvPr>
          <p:cNvPicPr>
            <a:picLocks noChangeAspect="1"/>
          </p:cNvPicPr>
          <p:nvPr/>
        </p:nvPicPr>
        <p:blipFill>
          <a:blip r:embed="rId6"/>
          <a:stretch>
            <a:fillRect/>
          </a:stretch>
        </p:blipFill>
        <p:spPr>
          <a:xfrm>
            <a:off x="3146217" y="3935287"/>
            <a:ext cx="2851564" cy="879552"/>
          </a:xfrm>
          <a:prstGeom prst="rect">
            <a:avLst/>
          </a:prstGeom>
        </p:spPr>
      </p:pic>
      <p:pic>
        <p:nvPicPr>
          <p:cNvPr id="9" name="Picture 8">
            <a:extLst>
              <a:ext uri="{FF2B5EF4-FFF2-40B4-BE49-F238E27FC236}">
                <a16:creationId xmlns:a16="http://schemas.microsoft.com/office/drawing/2014/main" id="{F33FCE66-A3C8-407A-A623-7E6E73679DCE}"/>
              </a:ext>
            </a:extLst>
          </p:cNvPr>
          <p:cNvPicPr>
            <a:picLocks noChangeAspect="1"/>
          </p:cNvPicPr>
          <p:nvPr/>
        </p:nvPicPr>
        <p:blipFill>
          <a:blip r:embed="rId7"/>
          <a:stretch>
            <a:fillRect/>
          </a:stretch>
        </p:blipFill>
        <p:spPr>
          <a:xfrm>
            <a:off x="6208538" y="3967756"/>
            <a:ext cx="2418456" cy="694663"/>
          </a:xfrm>
          <a:prstGeom prst="rect">
            <a:avLst/>
          </a:prstGeom>
        </p:spPr>
      </p:pic>
      <p:sp>
        <p:nvSpPr>
          <p:cNvPr id="11" name="Content Placeholder 2">
            <a:extLst>
              <a:ext uri="{FF2B5EF4-FFF2-40B4-BE49-F238E27FC236}">
                <a16:creationId xmlns:a16="http://schemas.microsoft.com/office/drawing/2014/main" id="{FAE1BCB0-71CC-4D9E-B203-50D929417FE1}"/>
              </a:ext>
            </a:extLst>
          </p:cNvPr>
          <p:cNvSpPr txBox="1">
            <a:spLocks/>
          </p:cNvSpPr>
          <p:nvPr/>
        </p:nvSpPr>
        <p:spPr>
          <a:xfrm>
            <a:off x="6081060" y="2814787"/>
            <a:ext cx="2638663" cy="593508"/>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baseline="0">
                <a:solidFill>
                  <a:schemeClr val="tx1"/>
                </a:solidFill>
                <a:latin typeface="Calibri" panose="020F050202020403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baseline="0">
                <a:solidFill>
                  <a:schemeClr val="tx1"/>
                </a:solidFill>
                <a:latin typeface="Calibri" panose="020F050202020403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baseline="0">
                <a:solidFill>
                  <a:schemeClr val="tx1"/>
                </a:solidFill>
                <a:latin typeface="Calibri" panose="020F050202020403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baseline="0">
                <a:solidFill>
                  <a:schemeClr val="tx1"/>
                </a:solidFill>
                <a:latin typeface="Calibri" panose="020F050202020403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baseline="0">
                <a:solidFill>
                  <a:schemeClr val="tx1"/>
                </a:solidFill>
                <a:latin typeface="Calibri" panose="020F050202020403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1400" dirty="0"/>
              <a:t>University Professional and Continuing Education Association</a:t>
            </a:r>
          </a:p>
          <a:p>
            <a:pPr algn="ctr"/>
            <a:endParaRPr lang="en-US" sz="1400" dirty="0"/>
          </a:p>
        </p:txBody>
      </p:sp>
    </p:spTree>
    <p:extLst>
      <p:ext uri="{BB962C8B-B14F-4D97-AF65-F5344CB8AC3E}">
        <p14:creationId xmlns:p14="http://schemas.microsoft.com/office/powerpoint/2010/main" val="27832757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E37CD-9D02-BC4C-9B9E-629B404FA842}"/>
              </a:ext>
            </a:extLst>
          </p:cNvPr>
          <p:cNvSpPr>
            <a:spLocks noGrp="1"/>
          </p:cNvSpPr>
          <p:nvPr>
            <p:ph type="title"/>
          </p:nvPr>
        </p:nvSpPr>
        <p:spPr>
          <a:xfrm>
            <a:off x="328473" y="109512"/>
            <a:ext cx="7886700" cy="1325563"/>
          </a:xfrm>
        </p:spPr>
        <p:txBody>
          <a:bodyPr>
            <a:normAutofit/>
          </a:bodyPr>
          <a:lstStyle/>
          <a:p>
            <a:r>
              <a:rPr lang="en-US" sz="3600" dirty="0"/>
              <a:t>Project Goals</a:t>
            </a:r>
          </a:p>
        </p:txBody>
      </p:sp>
      <p:grpSp>
        <p:nvGrpSpPr>
          <p:cNvPr id="4" name="Group 3">
            <a:extLst>
              <a:ext uri="{FF2B5EF4-FFF2-40B4-BE49-F238E27FC236}">
                <a16:creationId xmlns:a16="http://schemas.microsoft.com/office/drawing/2014/main" id="{5CC44FD5-2247-4EE2-9697-A321B92E0094}"/>
              </a:ext>
            </a:extLst>
          </p:cNvPr>
          <p:cNvGrpSpPr/>
          <p:nvPr/>
        </p:nvGrpSpPr>
        <p:grpSpPr>
          <a:xfrm>
            <a:off x="515035" y="1357442"/>
            <a:ext cx="8300492" cy="1463040"/>
            <a:chOff x="356275" y="1585251"/>
            <a:chExt cx="8300492" cy="1463040"/>
          </a:xfrm>
        </p:grpSpPr>
        <p:sp>
          <p:nvSpPr>
            <p:cNvPr id="5" name="Trapezoid 4">
              <a:extLst>
                <a:ext uri="{FF2B5EF4-FFF2-40B4-BE49-F238E27FC236}">
                  <a16:creationId xmlns:a16="http://schemas.microsoft.com/office/drawing/2014/main" id="{2FF13003-266B-41D3-8E58-1E5875EF8A0B}"/>
                </a:ext>
              </a:extLst>
            </p:cNvPr>
            <p:cNvSpPr/>
            <p:nvPr/>
          </p:nvSpPr>
          <p:spPr>
            <a:xfrm rot="16200000">
              <a:off x="1868169" y="1923435"/>
              <a:ext cx="988658" cy="786672"/>
            </a:xfrm>
            <a:prstGeom prst="trapezoid">
              <a:avLst/>
            </a:prstGeom>
            <a:solidFill>
              <a:srgbClr val="3CA4DB">
                <a:alpha val="63137"/>
              </a:srgbClr>
            </a:solidFill>
            <a:ln>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85750" indent="-285750">
                <a:buFont typeface="Arial" panose="020B0604020202020204" pitchFamily="34" charset="0"/>
                <a:buChar char="•"/>
              </a:pPr>
              <a:endParaRPr lang="en-US" dirty="0">
                <a:solidFill>
                  <a:schemeClr val="dk1"/>
                </a:solidFill>
                <a:latin typeface="Arial" panose="020B0604020202020204" pitchFamily="34" charset="0"/>
                <a:cs typeface="Arial" panose="020B0604020202020204" pitchFamily="34" charset="0"/>
              </a:endParaRPr>
            </a:p>
          </p:txBody>
        </p:sp>
        <p:sp>
          <p:nvSpPr>
            <p:cNvPr id="6" name="Rectangle: Rounded Corners 5">
              <a:extLst>
                <a:ext uri="{FF2B5EF4-FFF2-40B4-BE49-F238E27FC236}">
                  <a16:creationId xmlns:a16="http://schemas.microsoft.com/office/drawing/2014/main" id="{B2FD6D7A-357E-49D0-A0C2-5AADCE2A39FC}"/>
                </a:ext>
              </a:extLst>
            </p:cNvPr>
            <p:cNvSpPr/>
            <p:nvPr/>
          </p:nvSpPr>
          <p:spPr>
            <a:xfrm>
              <a:off x="356275" y="1730697"/>
              <a:ext cx="2006223" cy="1172149"/>
            </a:xfrm>
            <a:prstGeom prst="roundRect">
              <a:avLst/>
            </a:prstGeom>
            <a:solidFill>
              <a:srgbClr val="3CA4D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800" b="1" dirty="0">
                  <a:latin typeface="Arial" panose="020B0604020202020204" pitchFamily="34" charset="0"/>
                  <a:cs typeface="Arial" panose="020B0604020202020204" pitchFamily="34" charset="0"/>
                </a:rPr>
                <a:t>Collaboration</a:t>
              </a:r>
            </a:p>
          </p:txBody>
        </p:sp>
        <p:sp>
          <p:nvSpPr>
            <p:cNvPr id="7" name="Flowchart: Alternate Process 6">
              <a:extLst>
                <a:ext uri="{FF2B5EF4-FFF2-40B4-BE49-F238E27FC236}">
                  <a16:creationId xmlns:a16="http://schemas.microsoft.com/office/drawing/2014/main" id="{3A223CDA-BB2F-4308-9401-9EA31E8C8ED4}"/>
                </a:ext>
              </a:extLst>
            </p:cNvPr>
            <p:cNvSpPr/>
            <p:nvPr/>
          </p:nvSpPr>
          <p:spPr>
            <a:xfrm>
              <a:off x="2755835" y="1585251"/>
              <a:ext cx="5900932" cy="1463040"/>
            </a:xfrm>
            <a:prstGeom prst="flowChartAlternateProcess">
              <a:avLst/>
            </a:prstGeom>
            <a:gradFill flip="none" rotWithShape="1">
              <a:gsLst>
                <a:gs pos="0">
                  <a:srgbClr val="3CA4DB">
                    <a:tint val="66000"/>
                    <a:satMod val="160000"/>
                  </a:srgbClr>
                </a:gs>
                <a:gs pos="50000">
                  <a:srgbClr val="3CA4DB">
                    <a:tint val="44500"/>
                    <a:satMod val="160000"/>
                  </a:srgbClr>
                </a:gs>
                <a:gs pos="100000">
                  <a:srgbClr val="3CA4DB">
                    <a:tint val="23500"/>
                    <a:satMod val="160000"/>
                  </a:srgbClr>
                </a:gs>
              </a:gsLst>
              <a:lin ang="8100000" scaled="1"/>
              <a:tileRect/>
            </a:gradFill>
            <a:ln>
              <a:solidFill>
                <a:schemeClr val="tx2">
                  <a:lumMod val="20000"/>
                  <a:lumOff val="80000"/>
                </a:schemeClr>
              </a:solid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2000" b="1" dirty="0"/>
                <a:t>One survey </a:t>
              </a:r>
              <a:r>
                <a:rPr lang="en-US" sz="2000" dirty="0"/>
                <a:t>for </a:t>
              </a:r>
              <a:r>
                <a:rPr lang="en-US" sz="2000" b="1" dirty="0"/>
                <a:t>multiple partners </a:t>
              </a:r>
              <a:r>
                <a:rPr lang="en-US" sz="2000" dirty="0"/>
                <a:t>so respondents are not bombarded with questions from those who are trying to help</a:t>
              </a:r>
            </a:p>
          </p:txBody>
        </p:sp>
      </p:grpSp>
      <p:grpSp>
        <p:nvGrpSpPr>
          <p:cNvPr id="11" name="Group 10">
            <a:extLst>
              <a:ext uri="{FF2B5EF4-FFF2-40B4-BE49-F238E27FC236}">
                <a16:creationId xmlns:a16="http://schemas.microsoft.com/office/drawing/2014/main" id="{C4BA0670-EF50-4FFD-9898-2A2FB13A57B0}"/>
              </a:ext>
            </a:extLst>
          </p:cNvPr>
          <p:cNvGrpSpPr/>
          <p:nvPr/>
        </p:nvGrpSpPr>
        <p:grpSpPr>
          <a:xfrm>
            <a:off x="548751" y="2984948"/>
            <a:ext cx="8300492" cy="1463040"/>
            <a:chOff x="356275" y="1585251"/>
            <a:chExt cx="8300492" cy="1463040"/>
          </a:xfrm>
        </p:grpSpPr>
        <p:sp>
          <p:nvSpPr>
            <p:cNvPr id="12" name="Trapezoid 11">
              <a:extLst>
                <a:ext uri="{FF2B5EF4-FFF2-40B4-BE49-F238E27FC236}">
                  <a16:creationId xmlns:a16="http://schemas.microsoft.com/office/drawing/2014/main" id="{8770829D-79CE-46FC-93C2-F2843E975D34}"/>
                </a:ext>
              </a:extLst>
            </p:cNvPr>
            <p:cNvSpPr/>
            <p:nvPr/>
          </p:nvSpPr>
          <p:spPr>
            <a:xfrm rot="16200000">
              <a:off x="1868169" y="1923435"/>
              <a:ext cx="988658" cy="786672"/>
            </a:xfrm>
            <a:prstGeom prst="trapezoid">
              <a:avLst/>
            </a:prstGeom>
            <a:solidFill>
              <a:schemeClr val="bg2">
                <a:alpha val="63137"/>
              </a:schemeClr>
            </a:solidFill>
            <a:ln>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85750" indent="-285750">
                <a:buFont typeface="Arial" panose="020B0604020202020204" pitchFamily="34" charset="0"/>
                <a:buChar char="•"/>
              </a:pPr>
              <a:endParaRPr lang="en-US" dirty="0">
                <a:solidFill>
                  <a:schemeClr val="dk1"/>
                </a:solidFill>
                <a:latin typeface="Arial" panose="020B0604020202020204" pitchFamily="34" charset="0"/>
                <a:cs typeface="Arial" panose="020B0604020202020204" pitchFamily="34" charset="0"/>
              </a:endParaRPr>
            </a:p>
          </p:txBody>
        </p:sp>
        <p:sp>
          <p:nvSpPr>
            <p:cNvPr id="13" name="Rectangle: Rounded Corners 12">
              <a:extLst>
                <a:ext uri="{FF2B5EF4-FFF2-40B4-BE49-F238E27FC236}">
                  <a16:creationId xmlns:a16="http://schemas.microsoft.com/office/drawing/2014/main" id="{AB748AA1-3692-4BA0-8EC3-2F13057B8AAF}"/>
                </a:ext>
              </a:extLst>
            </p:cNvPr>
            <p:cNvSpPr/>
            <p:nvPr/>
          </p:nvSpPr>
          <p:spPr>
            <a:xfrm>
              <a:off x="356275" y="1730697"/>
              <a:ext cx="2006223" cy="1172149"/>
            </a:xfrm>
            <a:prstGeom prst="round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800" b="1" dirty="0">
                  <a:latin typeface="Arial" panose="020B0604020202020204" pitchFamily="34" charset="0"/>
                  <a:cs typeface="Arial" panose="020B0604020202020204" pitchFamily="34" charset="0"/>
                </a:rPr>
                <a:t>Immediate Needs</a:t>
              </a:r>
            </a:p>
          </p:txBody>
        </p:sp>
        <p:sp>
          <p:nvSpPr>
            <p:cNvPr id="14" name="Flowchart: Alternate Process 13">
              <a:extLst>
                <a:ext uri="{FF2B5EF4-FFF2-40B4-BE49-F238E27FC236}">
                  <a16:creationId xmlns:a16="http://schemas.microsoft.com/office/drawing/2014/main" id="{753DCC99-743B-41D5-93B2-9B09C678C6F9}"/>
                </a:ext>
              </a:extLst>
            </p:cNvPr>
            <p:cNvSpPr/>
            <p:nvPr/>
          </p:nvSpPr>
          <p:spPr>
            <a:xfrm>
              <a:off x="2755835" y="1585251"/>
              <a:ext cx="5900932" cy="1463040"/>
            </a:xfrm>
            <a:prstGeom prst="flowChartAlternateProcess">
              <a:avLst/>
            </a:prstGeom>
            <a:solidFill>
              <a:schemeClr val="accent3">
                <a:lumMod val="20000"/>
                <a:lumOff val="80000"/>
              </a:schemeClr>
            </a:solidFill>
            <a:ln>
              <a:solidFill>
                <a:schemeClr val="tx2">
                  <a:lumMod val="20000"/>
                  <a:lumOff val="80000"/>
                </a:schemeClr>
              </a:solid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2000" b="1" dirty="0"/>
                <a:t>Identify the critical functions and services </a:t>
              </a:r>
              <a:r>
                <a:rPr lang="en-US" sz="2000" dirty="0"/>
                <a:t>that institutions need now</a:t>
              </a:r>
            </a:p>
          </p:txBody>
        </p:sp>
      </p:grpSp>
      <p:grpSp>
        <p:nvGrpSpPr>
          <p:cNvPr id="15" name="Group 14">
            <a:extLst>
              <a:ext uri="{FF2B5EF4-FFF2-40B4-BE49-F238E27FC236}">
                <a16:creationId xmlns:a16="http://schemas.microsoft.com/office/drawing/2014/main" id="{2FB68A29-D001-46D8-9BCF-401F94B0AD4C}"/>
              </a:ext>
            </a:extLst>
          </p:cNvPr>
          <p:cNvGrpSpPr/>
          <p:nvPr/>
        </p:nvGrpSpPr>
        <p:grpSpPr>
          <a:xfrm>
            <a:off x="548751" y="4704200"/>
            <a:ext cx="8300492" cy="1463040"/>
            <a:chOff x="356275" y="1585251"/>
            <a:chExt cx="8300492" cy="1463040"/>
          </a:xfrm>
        </p:grpSpPr>
        <p:sp>
          <p:nvSpPr>
            <p:cNvPr id="16" name="Trapezoid 15">
              <a:extLst>
                <a:ext uri="{FF2B5EF4-FFF2-40B4-BE49-F238E27FC236}">
                  <a16:creationId xmlns:a16="http://schemas.microsoft.com/office/drawing/2014/main" id="{5BA131A9-4440-4633-A20D-0FC0FB0CD596}"/>
                </a:ext>
              </a:extLst>
            </p:cNvPr>
            <p:cNvSpPr/>
            <p:nvPr/>
          </p:nvSpPr>
          <p:spPr>
            <a:xfrm rot="16200000">
              <a:off x="1868169" y="1923435"/>
              <a:ext cx="988658" cy="786672"/>
            </a:xfrm>
            <a:prstGeom prst="trapezoid">
              <a:avLst/>
            </a:prstGeom>
            <a:solidFill>
              <a:srgbClr val="002060">
                <a:alpha val="63137"/>
              </a:srgbClr>
            </a:solidFill>
            <a:ln>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85750" indent="-285750">
                <a:buFont typeface="Arial" panose="020B0604020202020204" pitchFamily="34" charset="0"/>
                <a:buChar char="•"/>
              </a:pPr>
              <a:endParaRPr lang="en-US" dirty="0">
                <a:solidFill>
                  <a:schemeClr val="dk1"/>
                </a:solidFill>
                <a:latin typeface="Arial" panose="020B0604020202020204" pitchFamily="34" charset="0"/>
                <a:cs typeface="Arial" panose="020B0604020202020204" pitchFamily="34" charset="0"/>
              </a:endParaRPr>
            </a:p>
          </p:txBody>
        </p:sp>
        <p:sp>
          <p:nvSpPr>
            <p:cNvPr id="17" name="Rectangle: Rounded Corners 16">
              <a:extLst>
                <a:ext uri="{FF2B5EF4-FFF2-40B4-BE49-F238E27FC236}">
                  <a16:creationId xmlns:a16="http://schemas.microsoft.com/office/drawing/2014/main" id="{0290BAEC-F283-4CAF-B9E6-7A863A8A5965}"/>
                </a:ext>
              </a:extLst>
            </p:cNvPr>
            <p:cNvSpPr/>
            <p:nvPr/>
          </p:nvSpPr>
          <p:spPr>
            <a:xfrm>
              <a:off x="356275" y="1730697"/>
              <a:ext cx="2006223" cy="1172149"/>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800" b="1" dirty="0">
                  <a:latin typeface="Arial" panose="020B0604020202020204" pitchFamily="34" charset="0"/>
                  <a:cs typeface="Arial" panose="020B0604020202020204" pitchFamily="34" charset="0"/>
                </a:rPr>
                <a:t>Next Steps</a:t>
              </a:r>
            </a:p>
          </p:txBody>
        </p:sp>
        <p:sp>
          <p:nvSpPr>
            <p:cNvPr id="18" name="Flowchart: Alternate Process 17">
              <a:extLst>
                <a:ext uri="{FF2B5EF4-FFF2-40B4-BE49-F238E27FC236}">
                  <a16:creationId xmlns:a16="http://schemas.microsoft.com/office/drawing/2014/main" id="{A440D48F-4F70-47EE-B7CC-0EB6B9502B7F}"/>
                </a:ext>
              </a:extLst>
            </p:cNvPr>
            <p:cNvSpPr/>
            <p:nvPr/>
          </p:nvSpPr>
          <p:spPr>
            <a:xfrm>
              <a:off x="2755835" y="1585251"/>
              <a:ext cx="5900932" cy="1463040"/>
            </a:xfrm>
            <a:prstGeom prst="flowChartAlternateProcess">
              <a:avLst/>
            </a:prstGeom>
            <a:gradFill flip="none" rotWithShape="1">
              <a:gsLst>
                <a:gs pos="0">
                  <a:schemeClr val="accent1">
                    <a:lumMod val="110000"/>
                    <a:satMod val="105000"/>
                    <a:tint val="67000"/>
                    <a:tint val="66000"/>
                    <a:satMod val="160000"/>
                  </a:schemeClr>
                </a:gs>
                <a:gs pos="50000">
                  <a:schemeClr val="accent1">
                    <a:lumMod val="110000"/>
                    <a:satMod val="105000"/>
                    <a:tint val="67000"/>
                    <a:tint val="44500"/>
                    <a:satMod val="160000"/>
                  </a:schemeClr>
                </a:gs>
                <a:gs pos="100000">
                  <a:schemeClr val="accent1">
                    <a:lumMod val="110000"/>
                    <a:satMod val="105000"/>
                    <a:tint val="67000"/>
                    <a:tint val="23500"/>
                    <a:satMod val="160000"/>
                  </a:schemeClr>
                </a:gs>
              </a:gsLst>
              <a:lin ang="8100000" scaled="1"/>
              <a:tileRect/>
            </a:gradFill>
            <a:ln>
              <a:solidFill>
                <a:schemeClr val="tx2">
                  <a:lumMod val="20000"/>
                  <a:lumOff val="80000"/>
                </a:schemeClr>
              </a:solid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2000" b="1" dirty="0"/>
                <a:t>Guidance to better advocate </a:t>
              </a:r>
              <a:r>
                <a:rPr lang="en-US" sz="2000" dirty="0"/>
                <a:t>for institutions - for policy changes and funding in the future</a:t>
              </a:r>
            </a:p>
          </p:txBody>
        </p:sp>
      </p:grpSp>
    </p:spTree>
    <p:extLst>
      <p:ext uri="{BB962C8B-B14F-4D97-AF65-F5344CB8AC3E}">
        <p14:creationId xmlns:p14="http://schemas.microsoft.com/office/powerpoint/2010/main" val="26280399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CAFCA7D-0CC9-4BE7-951D-B6C0C3835ACC}"/>
              </a:ext>
            </a:extLst>
          </p:cNvPr>
          <p:cNvSpPr/>
          <p:nvPr/>
        </p:nvSpPr>
        <p:spPr>
          <a:xfrm>
            <a:off x="0" y="1"/>
            <a:ext cx="9144000" cy="1325563"/>
          </a:xfrm>
          <a:prstGeom prst="rect">
            <a:avLst/>
          </a:prstGeom>
          <a:solidFill>
            <a:srgbClr val="339BD1"/>
          </a:solidFill>
          <a:ln>
            <a:solidFill>
              <a:srgbClr val="339B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7A3C1DB-5C83-2E4F-B1FC-FE710366146C}"/>
              </a:ext>
            </a:extLst>
          </p:cNvPr>
          <p:cNvSpPr>
            <a:spLocks noGrp="1"/>
          </p:cNvSpPr>
          <p:nvPr>
            <p:ph type="title"/>
          </p:nvPr>
        </p:nvSpPr>
        <p:spPr>
          <a:xfrm>
            <a:off x="242151" y="56596"/>
            <a:ext cx="7886700" cy="1325563"/>
          </a:xfrm>
        </p:spPr>
        <p:txBody>
          <a:bodyPr>
            <a:normAutofit/>
          </a:bodyPr>
          <a:lstStyle/>
          <a:p>
            <a:r>
              <a:rPr lang="en-US" sz="4800" dirty="0">
                <a:solidFill>
                  <a:schemeClr val="bg1"/>
                </a:solidFill>
              </a:rPr>
              <a:t>Survey Overview</a:t>
            </a:r>
          </a:p>
        </p:txBody>
      </p:sp>
      <p:sp>
        <p:nvSpPr>
          <p:cNvPr id="3" name="Content Placeholder 2">
            <a:extLst>
              <a:ext uri="{FF2B5EF4-FFF2-40B4-BE49-F238E27FC236}">
                <a16:creationId xmlns:a16="http://schemas.microsoft.com/office/drawing/2014/main" id="{F69EC160-AA19-F644-8D33-88BFCE7A2EFC}"/>
              </a:ext>
            </a:extLst>
          </p:cNvPr>
          <p:cNvSpPr>
            <a:spLocks noGrp="1"/>
          </p:cNvSpPr>
          <p:nvPr>
            <p:ph sz="half" idx="1"/>
          </p:nvPr>
        </p:nvSpPr>
        <p:spPr>
          <a:xfrm>
            <a:off x="628650" y="1825625"/>
            <a:ext cx="3774674" cy="4495276"/>
          </a:xfrm>
          <a:ln w="28575"/>
        </p:spPr>
        <p:style>
          <a:lnRef idx="2">
            <a:schemeClr val="accent5"/>
          </a:lnRef>
          <a:fillRef idx="1">
            <a:schemeClr val="lt1"/>
          </a:fillRef>
          <a:effectRef idx="0">
            <a:schemeClr val="accent5"/>
          </a:effectRef>
          <a:fontRef idx="minor">
            <a:schemeClr val="dk1"/>
          </a:fontRef>
        </p:style>
        <p:txBody>
          <a:bodyPr>
            <a:normAutofit/>
          </a:bodyPr>
          <a:lstStyle/>
          <a:p>
            <a:pPr marL="0" indent="0">
              <a:buNone/>
            </a:pPr>
            <a:r>
              <a:rPr lang="en-US" sz="2800" u="sng" dirty="0">
                <a:solidFill>
                  <a:schemeClr val="accent1"/>
                </a:solidFill>
              </a:rPr>
              <a:t>Survey Design</a:t>
            </a:r>
          </a:p>
          <a:p>
            <a:r>
              <a:rPr lang="en-US" sz="2000" dirty="0"/>
              <a:t>Quick survey, can be completed in 2 minutes</a:t>
            </a:r>
          </a:p>
          <a:p>
            <a:r>
              <a:rPr lang="en-US" sz="2000" dirty="0"/>
              <a:t>A single survey for administrators and faculty, flexibly designed to show only the relevant questions for each respondent</a:t>
            </a:r>
          </a:p>
          <a:p>
            <a:r>
              <a:rPr lang="en-US" sz="2000" dirty="0"/>
              <a:t>Privacy guaranteed</a:t>
            </a:r>
          </a:p>
          <a:p>
            <a:r>
              <a:rPr lang="en-US" sz="2000" dirty="0"/>
              <a:t>Timed to roll out as respondents are actively adapting to new situation</a:t>
            </a:r>
          </a:p>
        </p:txBody>
      </p:sp>
      <p:sp>
        <p:nvSpPr>
          <p:cNvPr id="4" name="Content Placeholder 3">
            <a:extLst>
              <a:ext uri="{FF2B5EF4-FFF2-40B4-BE49-F238E27FC236}">
                <a16:creationId xmlns:a16="http://schemas.microsoft.com/office/drawing/2014/main" id="{E1BA73D4-A660-4E91-88FF-462CE749B32E}"/>
              </a:ext>
            </a:extLst>
          </p:cNvPr>
          <p:cNvSpPr>
            <a:spLocks noGrp="1"/>
          </p:cNvSpPr>
          <p:nvPr>
            <p:ph sz="half" idx="2"/>
          </p:nvPr>
        </p:nvSpPr>
        <p:spPr>
          <a:xfrm>
            <a:off x="4740676" y="1825625"/>
            <a:ext cx="3774674" cy="1603375"/>
          </a:xfrm>
          <a:ln w="28575">
            <a:solidFill>
              <a:schemeClr val="tx1">
                <a:lumMod val="50000"/>
                <a:lumOff val="50000"/>
              </a:schemeClr>
            </a:solidFill>
          </a:ln>
        </p:spPr>
        <p:txBody>
          <a:bodyPr>
            <a:normAutofit/>
          </a:bodyPr>
          <a:lstStyle/>
          <a:p>
            <a:pPr marL="0" indent="0">
              <a:buNone/>
            </a:pPr>
            <a:r>
              <a:rPr lang="en-US" sz="2800" u="sng" dirty="0">
                <a:solidFill>
                  <a:schemeClr val="tx1">
                    <a:lumMod val="50000"/>
                    <a:lumOff val="50000"/>
                  </a:schemeClr>
                </a:solidFill>
              </a:rPr>
              <a:t>Survey Process:</a:t>
            </a:r>
          </a:p>
          <a:p>
            <a:r>
              <a:rPr lang="en-US" sz="2000" dirty="0"/>
              <a:t>Two weeks of data collection: April 6 to April 19, 2020 </a:t>
            </a:r>
          </a:p>
          <a:p>
            <a:r>
              <a:rPr lang="en-US" sz="2000" dirty="0"/>
              <a:t>Completed online</a:t>
            </a:r>
          </a:p>
          <a:p>
            <a:pPr marL="0" indent="0">
              <a:buNone/>
            </a:pPr>
            <a:endParaRPr lang="en-US" dirty="0"/>
          </a:p>
        </p:txBody>
      </p:sp>
      <p:sp>
        <p:nvSpPr>
          <p:cNvPr id="5" name="Content Placeholder 3">
            <a:extLst>
              <a:ext uri="{FF2B5EF4-FFF2-40B4-BE49-F238E27FC236}">
                <a16:creationId xmlns:a16="http://schemas.microsoft.com/office/drawing/2014/main" id="{BC59AD74-473B-4B03-95D5-C21C62C85436}"/>
              </a:ext>
            </a:extLst>
          </p:cNvPr>
          <p:cNvSpPr txBox="1">
            <a:spLocks/>
          </p:cNvSpPr>
          <p:nvPr/>
        </p:nvSpPr>
        <p:spPr>
          <a:xfrm>
            <a:off x="4740676" y="3542191"/>
            <a:ext cx="3774674" cy="2778710"/>
          </a:xfrm>
          <a:prstGeom prst="rect">
            <a:avLst/>
          </a:prstGeom>
          <a:ln w="28575">
            <a:solidFill>
              <a:srgbClr val="002060"/>
            </a:solidFill>
          </a:ln>
        </p:spPr>
        <p:txBody>
          <a:bodyPr vert="horz" lIns="45720" tIns="45720" rIns="45720" bIns="45720" rtlCol="0">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sz="2800" u="sng" dirty="0">
                <a:solidFill>
                  <a:srgbClr val="002060"/>
                </a:solidFill>
              </a:rPr>
              <a:t>Survey Results:</a:t>
            </a:r>
          </a:p>
          <a:p>
            <a:r>
              <a:rPr lang="en-US" sz="2000" dirty="0"/>
              <a:t>826 U.S. Higher Education faculty and administrator respondents</a:t>
            </a:r>
          </a:p>
          <a:p>
            <a:r>
              <a:rPr lang="en-US" sz="2000" dirty="0"/>
              <a:t>Represent 641 different institutions</a:t>
            </a:r>
          </a:p>
          <a:p>
            <a:r>
              <a:rPr lang="en-US" sz="2000" dirty="0"/>
              <a:t>Merged with the Integrated Postsecondary Education Data System (IPEDS) for institutional characteristics </a:t>
            </a:r>
          </a:p>
          <a:p>
            <a:pPr marL="0" indent="0">
              <a:buNone/>
            </a:pPr>
            <a:endParaRPr lang="en-US" sz="2000" dirty="0"/>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33514108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DAA938B-FE6D-4DF5-8799-97BA07A6ED55}"/>
              </a:ext>
            </a:extLst>
          </p:cNvPr>
          <p:cNvSpPr/>
          <p:nvPr/>
        </p:nvSpPr>
        <p:spPr>
          <a:xfrm>
            <a:off x="0" y="1"/>
            <a:ext cx="9144000" cy="1414020"/>
          </a:xfrm>
          <a:prstGeom prst="rect">
            <a:avLst/>
          </a:prstGeom>
          <a:solidFill>
            <a:srgbClr val="339BD1"/>
          </a:solidFill>
          <a:ln>
            <a:solidFill>
              <a:srgbClr val="339B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25C5A0E-66E7-8C46-B6C2-483AAEF9CBBE}"/>
              </a:ext>
            </a:extLst>
          </p:cNvPr>
          <p:cNvSpPr>
            <a:spLocks noGrp="1"/>
          </p:cNvSpPr>
          <p:nvPr>
            <p:ph type="title"/>
          </p:nvPr>
        </p:nvSpPr>
        <p:spPr>
          <a:xfrm>
            <a:off x="383553" y="44229"/>
            <a:ext cx="7886700" cy="1325563"/>
          </a:xfrm>
        </p:spPr>
        <p:txBody>
          <a:bodyPr>
            <a:normAutofit/>
          </a:bodyPr>
          <a:lstStyle/>
          <a:p>
            <a:r>
              <a:rPr lang="en-US" sz="4800" dirty="0">
                <a:solidFill>
                  <a:schemeClr val="bg1"/>
                </a:solidFill>
              </a:rPr>
              <a:t>Resources</a:t>
            </a:r>
          </a:p>
        </p:txBody>
      </p:sp>
      <p:sp>
        <p:nvSpPr>
          <p:cNvPr id="3" name="Content Placeholder 2">
            <a:extLst>
              <a:ext uri="{FF2B5EF4-FFF2-40B4-BE49-F238E27FC236}">
                <a16:creationId xmlns:a16="http://schemas.microsoft.com/office/drawing/2014/main" id="{740FDE59-0E79-914E-B858-ABCCDC3A9BF2}"/>
              </a:ext>
            </a:extLst>
          </p:cNvPr>
          <p:cNvSpPr>
            <a:spLocks noGrp="1"/>
          </p:cNvSpPr>
          <p:nvPr>
            <p:ph idx="1"/>
          </p:nvPr>
        </p:nvSpPr>
        <p:spPr/>
        <p:txBody>
          <a:bodyPr>
            <a:normAutofit fontScale="92500"/>
          </a:bodyPr>
          <a:lstStyle/>
          <a:p>
            <a:pPr marL="0" indent="0">
              <a:buNone/>
            </a:pPr>
            <a:r>
              <a:rPr lang="en-US" dirty="0"/>
              <a:t>Infographic:</a:t>
            </a:r>
          </a:p>
          <a:p>
            <a:pPr marL="0" indent="0">
              <a:buNone/>
            </a:pPr>
            <a:r>
              <a:rPr lang="en-US" u="sng" dirty="0">
                <a:hlinkClick r:id="rId2" tooltip="This external link will open in a new window"/>
              </a:rPr>
              <a:t>www.cengage.com/digital-learning-pulse-survey</a:t>
            </a:r>
            <a:endParaRPr lang="en-US" u="sng" dirty="0"/>
          </a:p>
          <a:p>
            <a:pPr marL="0" indent="0">
              <a:buNone/>
            </a:pPr>
            <a:endParaRPr lang="en-US" u="sng" dirty="0"/>
          </a:p>
          <a:p>
            <a:pPr marL="0" indent="0">
              <a:buNone/>
            </a:pPr>
            <a:r>
              <a:rPr lang="en-US" i="1" dirty="0"/>
              <a:t>Inside Higher Ed</a:t>
            </a:r>
            <a:r>
              <a:rPr lang="en-US" dirty="0"/>
              <a:t> (Doug Lederman):</a:t>
            </a:r>
          </a:p>
          <a:p>
            <a:pPr marL="0" indent="0">
              <a:buNone/>
            </a:pPr>
            <a:r>
              <a:rPr lang="en-US" dirty="0">
                <a:hlinkClick r:id="rId3"/>
              </a:rPr>
              <a:t>https://www.insidehighered.com/digital-learning/article/2020/04/22/how-professors-changed-their-teaching-springs-shift-remote</a:t>
            </a:r>
            <a:endParaRPr lang="en-US" dirty="0"/>
          </a:p>
          <a:p>
            <a:pPr marL="0" indent="0">
              <a:buNone/>
            </a:pPr>
            <a:endParaRPr lang="en-US" dirty="0"/>
          </a:p>
          <a:p>
            <a:pPr marL="0" indent="0">
              <a:buNone/>
            </a:pPr>
            <a:r>
              <a:rPr lang="en-US" dirty="0"/>
              <a:t>Faculty and administrative comment analysis:</a:t>
            </a:r>
          </a:p>
          <a:p>
            <a:pPr marL="0" indent="0">
              <a:buNone/>
            </a:pPr>
            <a:r>
              <a:rPr lang="en-US" dirty="0">
                <a:hlinkClick r:id="rId4"/>
              </a:rPr>
              <a:t>http://onlinelearningsurvey.com/covid.html</a:t>
            </a:r>
            <a:endParaRPr lang="en-US" dirty="0"/>
          </a:p>
          <a:p>
            <a:pPr marL="0" indent="0">
              <a:buNone/>
            </a:pPr>
            <a:endParaRPr lang="en-US" dirty="0"/>
          </a:p>
          <a:p>
            <a:pPr marL="0" indent="0">
              <a:buNone/>
            </a:pPr>
            <a:r>
              <a:rPr lang="en-US" dirty="0"/>
              <a:t>Survey: </a:t>
            </a:r>
          </a:p>
          <a:p>
            <a:pPr marL="0" indent="0">
              <a:buNone/>
            </a:pPr>
            <a:r>
              <a:rPr lang="en-US" dirty="0">
                <a:hlinkClick r:id="rId5"/>
              </a:rPr>
              <a:t>http://babson.qualtrics.com/jfe/form/SV_6J7BbId599n6L1b</a:t>
            </a:r>
            <a:endParaRPr lang="en-US" dirty="0"/>
          </a:p>
          <a:p>
            <a:pPr marL="0" indent="0">
              <a:buNone/>
            </a:pPr>
            <a:endParaRPr lang="en-US" dirty="0"/>
          </a:p>
        </p:txBody>
      </p:sp>
    </p:spTree>
    <p:extLst>
      <p:ext uri="{BB962C8B-B14F-4D97-AF65-F5344CB8AC3E}">
        <p14:creationId xmlns:p14="http://schemas.microsoft.com/office/powerpoint/2010/main" val="40100272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2DA0B7D-678F-45DF-9224-6F10FDA5DD7C}"/>
              </a:ext>
            </a:extLst>
          </p:cNvPr>
          <p:cNvSpPr/>
          <p:nvPr/>
        </p:nvSpPr>
        <p:spPr>
          <a:xfrm>
            <a:off x="-4762" y="3344159"/>
            <a:ext cx="9144000" cy="1700778"/>
          </a:xfrm>
          <a:prstGeom prst="rect">
            <a:avLst/>
          </a:prstGeom>
          <a:solidFill>
            <a:srgbClr val="339BD1"/>
          </a:solidFill>
          <a:ln>
            <a:solidFill>
              <a:srgbClr val="339B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B85E17DE-4974-4132-9201-A266897462CD}"/>
              </a:ext>
            </a:extLst>
          </p:cNvPr>
          <p:cNvSpPr>
            <a:spLocks noGrp="1"/>
          </p:cNvSpPr>
          <p:nvPr>
            <p:ph type="title"/>
          </p:nvPr>
        </p:nvSpPr>
        <p:spPr>
          <a:xfrm>
            <a:off x="416499" y="1722653"/>
            <a:ext cx="7886700" cy="2852737"/>
          </a:xfrm>
        </p:spPr>
        <p:txBody>
          <a:bodyPr/>
          <a:lstStyle/>
          <a:p>
            <a:r>
              <a:rPr lang="en-US" dirty="0">
                <a:solidFill>
                  <a:schemeClr val="bg1"/>
                </a:solidFill>
                <a:latin typeface="+mn-lt"/>
              </a:rPr>
              <a:t>Survey Results</a:t>
            </a:r>
          </a:p>
        </p:txBody>
      </p:sp>
    </p:spTree>
    <p:extLst>
      <p:ext uri="{BB962C8B-B14F-4D97-AF65-F5344CB8AC3E}">
        <p14:creationId xmlns:p14="http://schemas.microsoft.com/office/powerpoint/2010/main" val="27520162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15DCE8B-6E9C-429A-94E5-6E23A25D9189}"/>
              </a:ext>
            </a:extLst>
          </p:cNvPr>
          <p:cNvSpPr/>
          <p:nvPr/>
        </p:nvSpPr>
        <p:spPr>
          <a:xfrm>
            <a:off x="0" y="1"/>
            <a:ext cx="9144000" cy="1325563"/>
          </a:xfrm>
          <a:prstGeom prst="rect">
            <a:avLst/>
          </a:prstGeom>
          <a:solidFill>
            <a:srgbClr val="339BD1"/>
          </a:solidFill>
          <a:ln>
            <a:solidFill>
              <a:srgbClr val="339B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788E5A1-6131-9E4D-A6B2-EE57C6D77D7A}"/>
              </a:ext>
            </a:extLst>
          </p:cNvPr>
          <p:cNvSpPr>
            <a:spLocks noGrp="1"/>
          </p:cNvSpPr>
          <p:nvPr>
            <p:ph type="title"/>
          </p:nvPr>
        </p:nvSpPr>
        <p:spPr>
          <a:xfrm>
            <a:off x="510248" y="57770"/>
            <a:ext cx="7886700" cy="1325563"/>
          </a:xfrm>
        </p:spPr>
        <p:txBody>
          <a:bodyPr>
            <a:normAutofit/>
          </a:bodyPr>
          <a:lstStyle/>
          <a:p>
            <a:r>
              <a:rPr lang="en-US" sz="4400" dirty="0">
                <a:solidFill>
                  <a:schemeClr val="bg1"/>
                </a:solidFill>
              </a:rPr>
              <a:t>Almost everyone moved online</a:t>
            </a:r>
          </a:p>
        </p:txBody>
      </p:sp>
      <p:pic>
        <p:nvPicPr>
          <p:cNvPr id="4" name="Content Placeholder 3">
            <a:extLst>
              <a:ext uri="{FF2B5EF4-FFF2-40B4-BE49-F238E27FC236}">
                <a16:creationId xmlns:a16="http://schemas.microsoft.com/office/drawing/2014/main" id="{0B7F1DA0-6476-5448-860D-5F2A57EC6612}"/>
              </a:ext>
            </a:extLst>
          </p:cNvPr>
          <p:cNvPicPr>
            <a:picLocks noGrp="1" noChangeAspect="1"/>
          </p:cNvPicPr>
          <p:nvPr>
            <p:ph idx="1"/>
          </p:nvPr>
        </p:nvPicPr>
        <p:blipFill>
          <a:blip r:embed="rId3"/>
          <a:stretch>
            <a:fillRect/>
          </a:stretch>
        </p:blipFill>
        <p:spPr>
          <a:xfrm>
            <a:off x="1306029" y="1667346"/>
            <a:ext cx="6295137" cy="4261054"/>
          </a:xfrm>
          <a:prstGeom prst="rect">
            <a:avLst/>
          </a:prstGeom>
        </p:spPr>
      </p:pic>
    </p:spTree>
    <p:extLst>
      <p:ext uri="{BB962C8B-B14F-4D97-AF65-F5344CB8AC3E}">
        <p14:creationId xmlns:p14="http://schemas.microsoft.com/office/powerpoint/2010/main" val="23913637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A34AEE4-36F7-48FB-B638-F67D785D32E5}"/>
              </a:ext>
            </a:extLst>
          </p:cNvPr>
          <p:cNvSpPr/>
          <p:nvPr/>
        </p:nvSpPr>
        <p:spPr>
          <a:xfrm>
            <a:off x="0" y="0"/>
            <a:ext cx="9144000" cy="1583702"/>
          </a:xfrm>
          <a:prstGeom prst="rect">
            <a:avLst/>
          </a:prstGeom>
          <a:solidFill>
            <a:srgbClr val="339BD1"/>
          </a:solidFill>
          <a:ln>
            <a:solidFill>
              <a:srgbClr val="339B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392F300-2157-9548-A004-26BDBE718BDE}"/>
              </a:ext>
            </a:extLst>
          </p:cNvPr>
          <p:cNvSpPr>
            <a:spLocks noGrp="1"/>
          </p:cNvSpPr>
          <p:nvPr>
            <p:ph type="title"/>
          </p:nvPr>
        </p:nvSpPr>
        <p:spPr>
          <a:xfrm>
            <a:off x="468394" y="129069"/>
            <a:ext cx="7886700" cy="1325563"/>
          </a:xfrm>
        </p:spPr>
        <p:txBody>
          <a:bodyPr>
            <a:normAutofit/>
          </a:bodyPr>
          <a:lstStyle/>
          <a:p>
            <a:r>
              <a:rPr lang="en-US" sz="4400" dirty="0">
                <a:solidFill>
                  <a:schemeClr val="bg1"/>
                </a:solidFill>
              </a:rPr>
              <a:t>Everyone had inexperienced faculty teaching online</a:t>
            </a:r>
          </a:p>
        </p:txBody>
      </p:sp>
      <p:pic>
        <p:nvPicPr>
          <p:cNvPr id="4" name="Content Placeholder 3">
            <a:extLst>
              <a:ext uri="{FF2B5EF4-FFF2-40B4-BE49-F238E27FC236}">
                <a16:creationId xmlns:a16="http://schemas.microsoft.com/office/drawing/2014/main" id="{16AFB8DA-AD37-0A48-B9CA-0B874CDF135D}"/>
              </a:ext>
            </a:extLst>
          </p:cNvPr>
          <p:cNvPicPr>
            <a:picLocks noGrp="1" noChangeAspect="1"/>
          </p:cNvPicPr>
          <p:nvPr>
            <p:ph idx="1"/>
          </p:nvPr>
        </p:nvPicPr>
        <p:blipFill>
          <a:blip r:embed="rId3"/>
          <a:stretch>
            <a:fillRect/>
          </a:stretch>
        </p:blipFill>
        <p:spPr>
          <a:xfrm>
            <a:off x="628650" y="2271755"/>
            <a:ext cx="7886700" cy="3459078"/>
          </a:xfrm>
          <a:prstGeom prst="rect">
            <a:avLst/>
          </a:prstGeom>
        </p:spPr>
      </p:pic>
    </p:spTree>
    <p:extLst>
      <p:ext uri="{BB962C8B-B14F-4D97-AF65-F5344CB8AC3E}">
        <p14:creationId xmlns:p14="http://schemas.microsoft.com/office/powerpoint/2010/main" val="5739466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B0C4ABCF-39FB-2147-AEF1-9C527F2E0BB3}" vid="{16DFCDEE-AED8-1F48-BBE8-6B2B4DAAC5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297</TotalTime>
  <Words>664</Words>
  <Application>Microsoft Office PowerPoint</Application>
  <PresentationFormat>On-screen Show (4:3)</PresentationFormat>
  <Paragraphs>90</Paragraphs>
  <Slides>21</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Calibri Light</vt:lpstr>
      <vt:lpstr>Office Theme</vt:lpstr>
      <vt:lpstr>The Great (Forced) Shift  to Remote Learning:  a Survey of Instructors  and Campus Leaders</vt:lpstr>
      <vt:lpstr>PowerPoint Presentation</vt:lpstr>
      <vt:lpstr>Project Partners:</vt:lpstr>
      <vt:lpstr>Project Goals</vt:lpstr>
      <vt:lpstr>Survey Overview</vt:lpstr>
      <vt:lpstr>Resources</vt:lpstr>
      <vt:lpstr>Survey Results</vt:lpstr>
      <vt:lpstr>Almost everyone moved online</vt:lpstr>
      <vt:lpstr>Everyone had inexperienced faculty teaching online</vt:lpstr>
      <vt:lpstr>The process was new for most faculty</vt:lpstr>
      <vt:lpstr>Courses and teaching had to adjust</vt:lpstr>
      <vt:lpstr>Fewer changes for experienced online faculty</vt:lpstr>
      <vt:lpstr>It wasn’t just Zoom meetings</vt:lpstr>
      <vt:lpstr>Most wanted: Support for Students</vt:lpstr>
      <vt:lpstr>Both faculty and administrators have multiple needs</vt:lpstr>
      <vt:lpstr>Faculty voices</vt:lpstr>
      <vt:lpstr>Administrative voices</vt:lpstr>
      <vt:lpstr>PowerPoint Presentation</vt:lpstr>
      <vt:lpstr>PowerPoint Presentation</vt:lpstr>
      <vt:lpstr>Questions and Answers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Jeff Seaman</dc:creator>
  <cp:lastModifiedBy>Morgan Hutchings</cp:lastModifiedBy>
  <cp:revision>25</cp:revision>
  <dcterms:created xsi:type="dcterms:W3CDTF">2020-04-23T19:23:22Z</dcterms:created>
  <dcterms:modified xsi:type="dcterms:W3CDTF">2020-04-24T14:19:26Z</dcterms:modified>
</cp:coreProperties>
</file>