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 Lederman" initials="D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5/21/2018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28650" y="3419475"/>
            <a:ext cx="788670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2018 Survey </a:t>
            </a:r>
            <a:br>
              <a:rPr lang="en-US" altLang="en-US" dirty="0">
                <a:ea typeface="MS PGothic" pitchFamily="34" charset="-128"/>
              </a:rPr>
            </a:br>
            <a:r>
              <a:rPr lang="en-US" altLang="en-US" dirty="0">
                <a:ea typeface="MS PGothic" pitchFamily="34" charset="-128"/>
              </a:rPr>
              <a:t>of Community College Presidents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 </a:t>
            </a:r>
            <a:r>
              <a:rPr lang="en-US" altLang="en-US" dirty="0">
                <a:ea typeface="MS PGothic" pitchFamily="34" charset="-128"/>
              </a:rPr>
              <a:t>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Tuesday, May 22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Transfer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16125"/>
              </p:ext>
            </p:extLst>
          </p:nvPr>
        </p:nvGraphicFramePr>
        <p:xfrm>
          <a:off x="628650" y="1957388"/>
          <a:ext cx="78867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Very significant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Somewhat significant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very</a:t>
                      </a:r>
                      <a:r>
                        <a:rPr lang="en-US" baseline="0" dirty="0"/>
                        <a:t> significant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significant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clear pathways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</a:t>
                      </a:r>
                      <a:r>
                        <a:rPr lang="en-US" baseline="0" dirty="0"/>
                        <a:t> of </a:t>
                      </a:r>
                      <a:r>
                        <a:rPr lang="en-US" dirty="0"/>
                        <a:t>academic</a:t>
                      </a:r>
                      <a:r>
                        <a:rPr lang="en-US" baseline="0" dirty="0"/>
                        <a:t> advising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interest</a:t>
                      </a:r>
                      <a:r>
                        <a:rPr lang="en-US" baseline="0" dirty="0"/>
                        <a:t> (publics)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</a:t>
                      </a:r>
                      <a:r>
                        <a:rPr lang="en-US" baseline="0" dirty="0"/>
                        <a:t> of interest (privates)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Unwilling</a:t>
                      </a:r>
                      <a:r>
                        <a:rPr lang="en-US" baseline="0" dirty="0"/>
                        <a:t> to accept transfer credit (publics)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Unwilling</a:t>
                      </a:r>
                      <a:r>
                        <a:rPr lang="en-US" baseline="0" dirty="0"/>
                        <a:t> to accept transfer credit (privates)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student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1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vs.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41% agree that pressure to show dramatic gains in graduation rates creates incentives to cut corners.</a:t>
            </a:r>
          </a:p>
          <a:p>
            <a:r>
              <a:rPr lang="en-US" dirty="0"/>
              <a:t>57% agree that some “completion agenda” reforms may not result in improved teaching and learning.</a:t>
            </a:r>
          </a:p>
          <a:p>
            <a:r>
              <a:rPr lang="en-US" dirty="0"/>
              <a:t>10% said their college has taken steps to improve completion rates that may not result in improved learning outcomes.</a:t>
            </a:r>
          </a:p>
        </p:txBody>
      </p:sp>
    </p:spTree>
    <p:extLst>
      <p:ext uri="{BB962C8B-B14F-4D97-AF65-F5344CB8AC3E}">
        <p14:creationId xmlns:p14="http://schemas.microsoft.com/office/powerpoint/2010/main" val="19004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the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28% report that they are impressed with pool of potential community college presidents.</a:t>
            </a:r>
          </a:p>
          <a:p>
            <a:r>
              <a:rPr lang="en-US" dirty="0"/>
              <a:t>45% say that there are not enough female candidates.</a:t>
            </a:r>
          </a:p>
          <a:p>
            <a:r>
              <a:rPr lang="en-US" dirty="0"/>
              <a:t>68% say that there are not enough minority candidates.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on the Horizon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education in light of California proposals</a:t>
            </a:r>
          </a:p>
          <a:p>
            <a:r>
              <a:rPr lang="en-US" dirty="0"/>
              <a:t>Trump criticism of community colleges</a:t>
            </a:r>
          </a:p>
          <a:p>
            <a:r>
              <a:rPr lang="en-US" dirty="0"/>
              <a:t>Proposals on apprenticeships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(We’ll probably be asking about these next year.)</a:t>
            </a:r>
          </a:p>
        </p:txBody>
      </p:sp>
    </p:spTree>
    <p:extLst>
      <p:ext uri="{BB962C8B-B14F-4D97-AF65-F5344CB8AC3E}">
        <p14:creationId xmlns:p14="http://schemas.microsoft.com/office/powerpoint/2010/main" val="56054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  <a:p>
            <a:r>
              <a:rPr lang="en-US" dirty="0"/>
              <a:t>Ideas for coverage</a:t>
            </a:r>
          </a:p>
        </p:txBody>
      </p:sp>
    </p:spTree>
    <p:extLst>
      <p:ext uri="{BB962C8B-B14F-4D97-AF65-F5344CB8AC3E}">
        <p14:creationId xmlns:p14="http://schemas.microsoft.com/office/powerpoint/2010/main" val="423201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 Thanks …</a:t>
            </a:r>
          </a:p>
        </p:txBody>
      </p:sp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EA85429-D74D-4DAF-84C7-567C35DCD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501" y="1836174"/>
            <a:ext cx="6722499" cy="1779485"/>
          </a:xfrm>
          <a:prstGeom prst="rect">
            <a:avLst/>
          </a:prstGeom>
        </p:spPr>
      </p:pic>
      <p:pic>
        <p:nvPicPr>
          <p:cNvPr id="1026" name="Picture 2" descr="Image result for mcgraw hill">
            <a:extLst>
              <a:ext uri="{FF2B5EF4-FFF2-40B4-BE49-F238E27FC236}">
                <a16:creationId xmlns:a16="http://schemas.microsoft.com/office/drawing/2014/main" id="{9AA18E34-2579-4597-826D-F679C9F3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515" y="3756076"/>
            <a:ext cx="2688969" cy="268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2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 </a:t>
            </a:r>
            <a:r>
              <a:rPr lang="en-US" dirty="0">
                <a:hlinkClick r:id="rId3"/>
              </a:rPr>
              <a:t>doug.lederman@insidehighered.com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questions were drafted by </a:t>
            </a:r>
            <a:r>
              <a:rPr lang="en-US" i="1" dirty="0"/>
              <a:t>Inside Higher Ed</a:t>
            </a:r>
            <a:r>
              <a:rPr lang="en-US" dirty="0"/>
              <a:t>  in collaboration with Gallup.</a:t>
            </a:r>
          </a:p>
          <a:p>
            <a:r>
              <a:rPr lang="en-US" dirty="0"/>
              <a:t>Responses received from 177 presidents or chancellors.</a:t>
            </a:r>
          </a:p>
          <a:p>
            <a:r>
              <a:rPr lang="en-US" dirty="0"/>
              <a:t>Responses are completely confidential.</a:t>
            </a:r>
          </a:p>
          <a:p>
            <a:r>
              <a:rPr lang="en-US" dirty="0"/>
              <a:t>Survey was in field in January and February of 2018.</a:t>
            </a:r>
          </a:p>
        </p:txBody>
      </p:sp>
    </p:spTree>
    <p:extLst>
      <p:ext uri="{BB962C8B-B14F-4D97-AF65-F5344CB8AC3E}">
        <p14:creationId xmlns:p14="http://schemas.microsoft.com/office/powerpoint/2010/main" val="71221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Woes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Enrollment, Compared to 3 Years Ago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03054"/>
              </p:ext>
            </p:extLst>
          </p:nvPr>
        </p:nvGraphicFramePr>
        <p:xfrm>
          <a:off x="1094090" y="3233716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522">
                <a:tc>
                  <a:txBody>
                    <a:bodyPr/>
                    <a:lstStyle/>
                    <a:p>
                      <a:r>
                        <a:rPr lang="en-US" dirty="0"/>
                        <a:t>Down 10%</a:t>
                      </a:r>
                      <a:r>
                        <a:rPr lang="en-US" baseline="0" dirty="0"/>
                        <a:t>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787667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r>
                        <a:rPr lang="en-US" dirty="0"/>
                        <a:t>Down 5% to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r>
                        <a:rPr lang="en-US" dirty="0"/>
                        <a:t>Down less than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11014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r>
                        <a:rPr lang="en-US" dirty="0"/>
                        <a:t>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522">
                <a:tc>
                  <a:txBody>
                    <a:bodyPr/>
                    <a:lstStyle/>
                    <a:p>
                      <a:r>
                        <a:rPr lang="en-US" dirty="0"/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98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Could the Enrollment Declines </a:t>
            </a:r>
            <a:br>
              <a:rPr lang="en-US" dirty="0"/>
            </a:br>
            <a:r>
              <a:rPr lang="en-US" dirty="0"/>
              <a:t>Be Worse Than Numbers Suggest?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762250"/>
            <a:ext cx="5715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36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Recruit </a:t>
            </a:r>
            <a:br>
              <a:rPr lang="en-US" dirty="0"/>
            </a:br>
            <a:r>
              <a:rPr lang="en-US" dirty="0"/>
              <a:t>More Students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30883"/>
              </p:ext>
            </p:extLst>
          </p:nvPr>
        </p:nvGraphicFramePr>
        <p:xfrm>
          <a:off x="628650" y="1957388"/>
          <a:ext cx="78867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Enrollment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Enrollment</a:t>
                      </a:r>
                      <a:r>
                        <a:rPr lang="en-US" baseline="0" dirty="0"/>
                        <a:t> Stable or 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Adding new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Making it easier to transfer to 4-year</a:t>
                      </a:r>
                      <a:r>
                        <a:rPr lang="en-US" baseline="0" dirty="0"/>
                        <a:t> colleges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Adding online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Increasing</a:t>
                      </a:r>
                      <a:r>
                        <a:rPr lang="en-US" baseline="0" dirty="0"/>
                        <a:t> marketing budgets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Keep tuition flat or cut 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53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Community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87% of presidents anticipate additional expansion of free community college efforts.</a:t>
            </a:r>
          </a:p>
          <a:p>
            <a:r>
              <a:rPr lang="en-US" dirty="0"/>
              <a:t>76% say that free community college movement is having a positive impact on community colleges.</a:t>
            </a:r>
          </a:p>
        </p:txBody>
      </p:sp>
    </p:spTree>
    <p:extLst>
      <p:ext uri="{BB962C8B-B14F-4D97-AF65-F5344CB8AC3E}">
        <p14:creationId xmlns:p14="http://schemas.microsoft.com/office/powerpoint/2010/main" val="152738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Associated With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states provide the money to offset lost tuition revenue?</a:t>
            </a:r>
          </a:p>
          <a:p>
            <a:r>
              <a:rPr lang="en-US" dirty="0"/>
              <a:t>Can idea expand beyond traditional college-age students?</a:t>
            </a:r>
          </a:p>
          <a:p>
            <a:r>
              <a:rPr lang="en-US" dirty="0"/>
              <a:t>Are states attaching the right requirements?</a:t>
            </a:r>
          </a:p>
        </p:txBody>
      </p:sp>
    </p:spTree>
    <p:extLst>
      <p:ext uri="{BB962C8B-B14F-4D97-AF65-F5344CB8AC3E}">
        <p14:creationId xmlns:p14="http://schemas.microsoft.com/office/powerpoint/2010/main" val="3643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Skepticism on Free Tuition</a:t>
            </a:r>
            <a:br>
              <a:rPr lang="en-US" dirty="0"/>
            </a:br>
            <a:r>
              <a:rPr lang="en-US" dirty="0"/>
              <a:t>for Four-Year Public 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adoption of free four-year public tuition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13063"/>
              </p:ext>
            </p:extLst>
          </p:nvPr>
        </p:nvGraphicFramePr>
        <p:xfrm>
          <a:off x="1428307" y="2772735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Helps community colleges 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Helps community colleges a 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Has no effect on</a:t>
                      </a:r>
                      <a:r>
                        <a:rPr lang="en-US" baseline="0" dirty="0"/>
                        <a:t> community colleges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Hurts community</a:t>
                      </a:r>
                      <a:r>
                        <a:rPr lang="en-US" baseline="0" dirty="0"/>
                        <a:t> colleges a little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Hurts</a:t>
                      </a:r>
                      <a:r>
                        <a:rPr lang="en-US" baseline="0" dirty="0"/>
                        <a:t> community colleges a 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2160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153</TotalTime>
  <Words>553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2018 Survey  of Community College Presidents</vt:lpstr>
      <vt:lpstr>Presenters</vt:lpstr>
      <vt:lpstr>Methodology</vt:lpstr>
      <vt:lpstr>Enrollment Woes</vt:lpstr>
      <vt:lpstr>Could the Enrollment Declines  Be Worse Than Numbers Suggest?</vt:lpstr>
      <vt:lpstr>Strategies to Recruit  More Students</vt:lpstr>
      <vt:lpstr>Free Community College</vt:lpstr>
      <vt:lpstr>Issues Associated With Free</vt:lpstr>
      <vt:lpstr>Skepticism on Free Tuition for Four-Year Public Colleges</vt:lpstr>
      <vt:lpstr>Barriers to Transfer</vt:lpstr>
      <vt:lpstr>Success vs. Rigor</vt:lpstr>
      <vt:lpstr>Future of the Presidency</vt:lpstr>
      <vt:lpstr>Issues on the Horizon </vt:lpstr>
      <vt:lpstr>Q&amp;A</vt:lpstr>
      <vt:lpstr>With Thanks …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Melanie Hardcastle</cp:lastModifiedBy>
  <cp:revision>29</cp:revision>
  <dcterms:created xsi:type="dcterms:W3CDTF">2017-05-09T13:33:13Z</dcterms:created>
  <dcterms:modified xsi:type="dcterms:W3CDTF">2018-05-21T13:41:12Z</dcterms:modified>
</cp:coreProperties>
</file>