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ug Lederman" initials="DL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75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8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F95831-D4F0-45F0-8D6F-B3B094E34F89}" type="datetimeFigureOut">
              <a:rPr lang="en-US" altLang="en-US"/>
              <a:pPr/>
              <a:t>5/21/2018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FD3A605-2A3C-4ABB-8B94-09BA6DBEB5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58725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C1D878-88F3-4F73-BBEC-4A0743FD31FC}" type="datetimeFigureOut">
              <a:rPr lang="en-US" altLang="en-US"/>
              <a:pPr/>
              <a:t>5/21/2018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F8400C8-60EE-4331-8C35-B86CB286F6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01748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4513" y="1081088"/>
            <a:ext cx="1731962" cy="925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8" y="1187450"/>
            <a:ext cx="15367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5410200" y="1109663"/>
            <a:ext cx="908050" cy="90805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570663" y="1109663"/>
            <a:ext cx="906462" cy="90805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10488" y="1111250"/>
            <a:ext cx="908050" cy="90646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738" y="1195388"/>
            <a:ext cx="709612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088" y="1195388"/>
            <a:ext cx="715962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800" y="1195388"/>
            <a:ext cx="71437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3419060"/>
            <a:ext cx="7886700" cy="692219"/>
          </a:xfrm>
        </p:spPr>
        <p:txBody>
          <a:bodyPr anchor="b">
            <a:normAutofit/>
          </a:bodyPr>
          <a:lstStyle>
            <a:lvl1pPr algn="ctr">
              <a:defRPr sz="4000">
                <a:latin typeface="Roboto Slab Light" charset="0"/>
                <a:ea typeface="Roboto Slab Light" charset="0"/>
                <a:cs typeface="Roboto Slab Light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4405933"/>
            <a:ext cx="78867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 b="0" i="0">
                <a:latin typeface="Roboto Light" charset="0"/>
                <a:ea typeface="Roboto Light" charset="0"/>
                <a:cs typeface="Roboto Ligh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99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241DAF00-002B-4AD8-9639-A8AFC9A86FBD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560443"/>
          </a:xfrm>
        </p:spPr>
        <p:txBody>
          <a:bodyPr>
            <a:normAutofit/>
          </a:bodyPr>
          <a:lstStyle>
            <a:lvl1pPr algn="l">
              <a:defRPr sz="4000" b="0" i="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8010"/>
            <a:ext cx="7886700" cy="4084982"/>
          </a:xfrm>
        </p:spPr>
        <p:txBody>
          <a:bodyPr/>
          <a:lstStyle>
            <a:lvl1pPr>
              <a:defRPr b="0" i="0">
                <a:latin typeface="Roboto Regular"/>
                <a:ea typeface="Roboto Medium" charset="0"/>
                <a:cs typeface="Roboto Regular"/>
              </a:defRPr>
            </a:lvl1pPr>
            <a:lvl2pPr>
              <a:defRPr sz="2000" b="0" i="0">
                <a:latin typeface="Roboto Regular"/>
                <a:ea typeface="Roboto Medium" charset="0"/>
                <a:cs typeface="Roboto Regular"/>
              </a:defRPr>
            </a:lvl2pPr>
            <a:lvl3pPr>
              <a:defRPr sz="2000" b="0" i="0">
                <a:latin typeface="Roboto Regular"/>
                <a:ea typeface="Roboto Medium" charset="0"/>
                <a:cs typeface="Roboto Regular"/>
              </a:defRPr>
            </a:lvl3pPr>
            <a:lvl4pPr>
              <a:defRPr sz="2000" b="0" i="0">
                <a:latin typeface="Roboto Regular"/>
                <a:ea typeface="Roboto Medium" charset="0"/>
                <a:cs typeface="Roboto Regular"/>
              </a:defRPr>
            </a:lvl4pPr>
            <a:lvl5pPr>
              <a:defRPr sz="2000" b="0" i="0">
                <a:latin typeface="Roboto Regular"/>
                <a:ea typeface="Roboto Medium" charset="0"/>
                <a:cs typeface="Roboto Regular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17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132214D1-F091-4247-91D1-F6D965FFC9A3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007705"/>
            <a:ext cx="3886200" cy="4005470"/>
          </a:xfrm>
        </p:spPr>
        <p:txBody>
          <a:bodyPr/>
          <a:lstStyle>
            <a:lvl1pPr>
              <a:defRPr b="0" i="0">
                <a:latin typeface="Roboto Regular"/>
                <a:ea typeface="Roboto Medium" charset="0"/>
                <a:cs typeface="Roboto Regular"/>
              </a:defRPr>
            </a:lvl1pPr>
            <a:lvl2pPr>
              <a:defRPr sz="1800" b="0" i="0">
                <a:latin typeface="Roboto Regular"/>
                <a:ea typeface="Roboto Medium" charset="0"/>
                <a:cs typeface="Roboto Regular"/>
              </a:defRPr>
            </a:lvl2pPr>
            <a:lvl3pPr>
              <a:defRPr sz="1800" b="0" i="0">
                <a:latin typeface="Roboto Regular"/>
                <a:ea typeface="Roboto Medium" charset="0"/>
                <a:cs typeface="Roboto Regular"/>
              </a:defRPr>
            </a:lvl3pPr>
            <a:lvl4pPr>
              <a:defRPr sz="1800" b="0" i="0">
                <a:latin typeface="Roboto Regular"/>
                <a:ea typeface="Roboto Medium" charset="0"/>
                <a:cs typeface="Roboto Regular"/>
              </a:defRPr>
            </a:lvl4pPr>
            <a:lvl5pPr>
              <a:defRPr sz="1800" b="0" i="0">
                <a:latin typeface="Roboto Regular"/>
                <a:ea typeface="Roboto Medium" charset="0"/>
                <a:cs typeface="Roboto Regular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629150" y="2007705"/>
            <a:ext cx="3886200" cy="4005470"/>
          </a:xfrm>
        </p:spPr>
        <p:txBody>
          <a:bodyPr/>
          <a:lstStyle>
            <a:lvl1pPr>
              <a:defRPr b="0" i="0">
                <a:latin typeface="Roboto Regular"/>
                <a:ea typeface="Roboto Medium" charset="0"/>
                <a:cs typeface="Roboto Regular"/>
              </a:defRPr>
            </a:lvl1pPr>
            <a:lvl2pPr>
              <a:defRPr sz="1800" b="0" i="0">
                <a:latin typeface="Roboto Regular"/>
                <a:ea typeface="Roboto Medium" charset="0"/>
                <a:cs typeface="Roboto Regular"/>
              </a:defRPr>
            </a:lvl2pPr>
            <a:lvl3pPr>
              <a:defRPr sz="1800" b="0" i="0">
                <a:latin typeface="Roboto Regular"/>
                <a:ea typeface="Roboto Medium" charset="0"/>
                <a:cs typeface="Roboto Regular"/>
              </a:defRPr>
            </a:lvl3pPr>
            <a:lvl4pPr>
              <a:defRPr sz="1800" b="0" i="0">
                <a:latin typeface="Roboto Regular"/>
                <a:ea typeface="Roboto Medium" charset="0"/>
                <a:cs typeface="Roboto Regular"/>
              </a:defRPr>
            </a:lvl4pPr>
            <a:lvl5pPr>
              <a:defRPr sz="1800" b="0" i="0">
                <a:latin typeface="Roboto Regular"/>
                <a:ea typeface="Roboto Medium" charset="0"/>
                <a:cs typeface="Roboto Regular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36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BD04BB98-AB85-47FF-9A0E-BEFF45E6100A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2017643"/>
            <a:ext cx="3868340" cy="899388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917031"/>
            <a:ext cx="3868340" cy="3272632"/>
          </a:xfrm>
        </p:spPr>
        <p:txBody>
          <a:bodyPr>
            <a:normAutofit/>
          </a:bodyPr>
          <a:lstStyle>
            <a:lvl1pPr>
              <a:defRPr sz="2000">
                <a:latin typeface="Roboto" charset="0"/>
                <a:ea typeface="Roboto" charset="0"/>
                <a:cs typeface="Roboto" charset="0"/>
              </a:defRPr>
            </a:lvl1pPr>
            <a:lvl2pPr>
              <a:defRPr sz="2000">
                <a:latin typeface="Roboto" charset="0"/>
                <a:ea typeface="Roboto" charset="0"/>
                <a:cs typeface="Roboto" charset="0"/>
              </a:defRPr>
            </a:lvl2pPr>
            <a:lvl3pPr>
              <a:defRPr sz="20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2017643"/>
            <a:ext cx="3887391" cy="899388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7031"/>
            <a:ext cx="3887391" cy="3272632"/>
          </a:xfrm>
        </p:spPr>
        <p:txBody>
          <a:bodyPr>
            <a:normAutofit/>
          </a:bodyPr>
          <a:lstStyle>
            <a:lvl1pPr>
              <a:defRPr sz="2000">
                <a:latin typeface="Roboto" charset="0"/>
                <a:ea typeface="Roboto" charset="0"/>
                <a:cs typeface="Roboto" charset="0"/>
              </a:defRPr>
            </a:lvl1pPr>
            <a:lvl2pPr>
              <a:defRPr sz="2000">
                <a:latin typeface="Roboto" charset="0"/>
                <a:ea typeface="Roboto" charset="0"/>
                <a:cs typeface="Roboto" charset="0"/>
              </a:defRPr>
            </a:lvl2pPr>
            <a:lvl3pPr>
              <a:defRPr sz="20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560443"/>
          </a:xfrm>
        </p:spPr>
        <p:txBody>
          <a:bodyPr>
            <a:normAutofit/>
          </a:bodyPr>
          <a:lstStyle>
            <a:lvl1pPr algn="l">
              <a:defRPr sz="4000" b="0" i="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51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B9FE33B1-A9F0-4406-B133-6C9703E9914F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9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dirty="0"/>
              <a:t>Click to edit Master title style</a:t>
            </a:r>
          </a:p>
        </p:txBody>
      </p:sp>
      <p:pic>
        <p:nvPicPr>
          <p:cNvPr id="6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8A0CF78D-E9E1-4557-9E41-C0A1B8BB7223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987826"/>
            <a:ext cx="4629150" cy="4045226"/>
          </a:xfrm>
        </p:spPr>
        <p:txBody>
          <a:bodyPr>
            <a:normAutofit/>
          </a:bodyPr>
          <a:lstStyle>
            <a:lvl1pPr>
              <a:defRPr sz="2000">
                <a:latin typeface="Roboto" charset="0"/>
                <a:ea typeface="Roboto" charset="0"/>
                <a:cs typeface="Roboto" charset="0"/>
              </a:defRPr>
            </a:lvl1pPr>
            <a:lvl2pPr>
              <a:defRPr sz="2000">
                <a:latin typeface="Roboto" charset="0"/>
                <a:ea typeface="Roboto" charset="0"/>
                <a:cs typeface="Roboto" charset="0"/>
              </a:defRPr>
            </a:lvl2pPr>
            <a:lvl3pPr>
              <a:defRPr sz="20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987826"/>
            <a:ext cx="2949178" cy="4045226"/>
          </a:xfrm>
        </p:spPr>
        <p:txBody>
          <a:bodyPr/>
          <a:lstStyle>
            <a:lvl1pPr marL="0" indent="0">
              <a:buNone/>
              <a:defRPr sz="1600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134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B371133B-4911-469D-87A5-5B28965E2007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21695" y="1958008"/>
            <a:ext cx="3894845" cy="4025349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628650" y="1958008"/>
            <a:ext cx="3814141" cy="4025349"/>
          </a:xfrm>
        </p:spPr>
        <p:txBody>
          <a:bodyPr>
            <a:normAutofit/>
          </a:bodyPr>
          <a:lstStyle>
            <a:lvl1pPr>
              <a:defRPr sz="1800">
                <a:latin typeface="Roboto" charset="0"/>
                <a:ea typeface="Roboto" charset="0"/>
                <a:cs typeface="Roboto" charset="0"/>
              </a:defRPr>
            </a:lvl1pPr>
            <a:lvl2pPr>
              <a:defRPr sz="1800">
                <a:latin typeface="Roboto" charset="0"/>
                <a:ea typeface="Roboto" charset="0"/>
                <a:cs typeface="Roboto" charset="0"/>
              </a:defRPr>
            </a:lvl2pPr>
            <a:lvl3pPr>
              <a:defRPr sz="1800">
                <a:latin typeface="Roboto" charset="0"/>
                <a:ea typeface="Roboto" charset="0"/>
                <a:cs typeface="Roboto" charset="0"/>
              </a:defRPr>
            </a:lvl3pPr>
            <a:lvl4pPr>
              <a:defRPr sz="1800">
                <a:latin typeface="Roboto" charset="0"/>
                <a:ea typeface="Roboto" charset="0"/>
                <a:cs typeface="Roboto" charset="0"/>
              </a:defRPr>
            </a:lvl4pPr>
            <a:lvl5pPr>
              <a:defRPr sz="1800">
                <a:latin typeface="Roboto" charset="0"/>
                <a:ea typeface="Roboto" charset="0"/>
                <a:cs typeface="Roboto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22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170238"/>
            <a:ext cx="7886700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3965575"/>
            <a:ext cx="7886700" cy="221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bg1">
                    <a:lumMod val="65000"/>
                  </a:schemeClr>
                </a:solidFill>
                <a:latin typeface="Roboto Regular"/>
                <a:ea typeface="+mn-ea"/>
                <a:cs typeface="Roboto Regular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5350" y="6356350"/>
            <a:ext cx="6286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A6A6A6"/>
                </a:solidFill>
                <a:latin typeface="Roboto Regular" charset="0"/>
              </a:defRPr>
            </a:lvl1pPr>
          </a:lstStyle>
          <a:p>
            <a:fld id="{F92C3C43-6534-4BB7-BC4F-5F9DBA35E20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-7938" y="0"/>
            <a:ext cx="9159876" cy="1573213"/>
          </a:xfrm>
          <a:prstGeom prst="rect">
            <a:avLst/>
          </a:prstGeom>
          <a:solidFill>
            <a:srgbClr val="EE75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Roboto Medium"/>
          <a:ea typeface="MS PGothic" pitchFamily="34" charset="-128"/>
          <a:cs typeface="Roboto Medium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doug.lederman@insidehighered.com" TargetMode="External"/><Relationship Id="rId2" Type="http://schemas.openxmlformats.org/officeDocument/2006/relationships/hyperlink" Target="mailto:scott.jaschik@insidehighered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ctrTitle"/>
          </p:nvPr>
        </p:nvSpPr>
        <p:spPr>
          <a:xfrm>
            <a:off x="628650" y="3419475"/>
            <a:ext cx="7886700" cy="6921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>
                <a:ea typeface="MS PGothic" pitchFamily="34" charset="-128"/>
              </a:rPr>
              <a:t>2018 Survey </a:t>
            </a:r>
            <a:br>
              <a:rPr lang="en-US" altLang="en-US" dirty="0">
                <a:ea typeface="MS PGothic" pitchFamily="34" charset="-128"/>
              </a:rPr>
            </a:br>
            <a:r>
              <a:rPr lang="en-US" altLang="en-US" dirty="0">
                <a:ea typeface="MS PGothic" pitchFamily="34" charset="-128"/>
              </a:rPr>
              <a:t>of Community College Presidents</a:t>
            </a:r>
          </a:p>
        </p:txBody>
      </p:sp>
      <p:sp>
        <p:nvSpPr>
          <p:cNvPr id="11266" name="Subtitle 2"/>
          <p:cNvSpPr>
            <a:spLocks noGrp="1"/>
          </p:cNvSpPr>
          <p:nvPr>
            <p:ph type="subTitle" idx="1"/>
          </p:nvPr>
        </p:nvSpPr>
        <p:spPr>
          <a:xfrm>
            <a:off x="628650" y="4405313"/>
            <a:ext cx="7886700" cy="1655762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MS PGothic" pitchFamily="34" charset="-128"/>
              </a:rPr>
              <a:t>An </a:t>
            </a:r>
            <a:r>
              <a:rPr lang="en-US" altLang="en-US" i="1" dirty="0">
                <a:ea typeface="MS PGothic" pitchFamily="34" charset="-128"/>
              </a:rPr>
              <a:t>Inside Higher Ed </a:t>
            </a:r>
            <a:r>
              <a:rPr lang="en-US" altLang="en-US" dirty="0">
                <a:ea typeface="MS PGothic" pitchFamily="34" charset="-128"/>
              </a:rPr>
              <a:t>webcast</a:t>
            </a:r>
          </a:p>
          <a:p>
            <a:pPr eaLnBrk="1" hangingPunct="1"/>
            <a:r>
              <a:rPr lang="en-US" altLang="en-US" dirty="0">
                <a:ea typeface="MS PGothic" pitchFamily="34" charset="-128"/>
              </a:rPr>
              <a:t>Tuesday, May 22</a:t>
            </a:r>
          </a:p>
          <a:p>
            <a:pPr eaLnBrk="1" hangingPunct="1"/>
            <a:r>
              <a:rPr lang="en-US" altLang="en-US" dirty="0">
                <a:ea typeface="MS PGothic" pitchFamily="34" charset="-128"/>
              </a:rPr>
              <a:t>2 p.m. Eastern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Barriers to Transfer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7616125"/>
              </p:ext>
            </p:extLst>
          </p:nvPr>
        </p:nvGraphicFramePr>
        <p:xfrm>
          <a:off x="628650" y="1957388"/>
          <a:ext cx="788670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59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9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84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33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Very significant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Somewhat significant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very</a:t>
                      </a:r>
                      <a:r>
                        <a:rPr lang="en-US" baseline="0" dirty="0"/>
                        <a:t> significant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significant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Lack of clear pathways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Lack</a:t>
                      </a:r>
                      <a:r>
                        <a:rPr lang="en-US" baseline="0" dirty="0"/>
                        <a:t> of </a:t>
                      </a:r>
                      <a:r>
                        <a:rPr lang="en-US" dirty="0"/>
                        <a:t>academic</a:t>
                      </a:r>
                      <a:r>
                        <a:rPr lang="en-US" baseline="0" dirty="0"/>
                        <a:t> advising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Lack of interest</a:t>
                      </a:r>
                      <a:r>
                        <a:rPr lang="en-US" baseline="0" dirty="0"/>
                        <a:t> (publics)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Lack</a:t>
                      </a:r>
                      <a:r>
                        <a:rPr lang="en-US" baseline="0" dirty="0"/>
                        <a:t> of interest (privates)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Unwilling</a:t>
                      </a:r>
                      <a:r>
                        <a:rPr lang="en-US" baseline="0" dirty="0"/>
                        <a:t> to accept transfer credit (publics)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Unwilling</a:t>
                      </a:r>
                      <a:r>
                        <a:rPr lang="en-US" baseline="0" dirty="0"/>
                        <a:t> to accept transfer credit (privates)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Lack of student interest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Lack of programs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9714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 vs. Rigor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41% agree that pressure to show dramatic gains in graduation rates creates incentives to cut corners.</a:t>
            </a:r>
          </a:p>
          <a:p>
            <a:r>
              <a:rPr lang="en-US" dirty="0"/>
              <a:t>57% agree that some “completion agenda” reforms may not result in improved teaching and learning.</a:t>
            </a:r>
          </a:p>
          <a:p>
            <a:r>
              <a:rPr lang="en-US" dirty="0"/>
              <a:t>10% said their college has taken steps to improve completion rates that may not result in improved learning outcomes.</a:t>
            </a:r>
          </a:p>
        </p:txBody>
      </p:sp>
    </p:spTree>
    <p:extLst>
      <p:ext uri="{BB962C8B-B14F-4D97-AF65-F5344CB8AC3E}">
        <p14:creationId xmlns:p14="http://schemas.microsoft.com/office/powerpoint/2010/main" val="190040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of the Presidency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28% report that they are impressed with pool of potential community college presidents.</a:t>
            </a:r>
          </a:p>
          <a:p>
            <a:r>
              <a:rPr lang="en-US" dirty="0"/>
              <a:t>45% say that there are not enough female candidates.</a:t>
            </a:r>
          </a:p>
          <a:p>
            <a:r>
              <a:rPr lang="en-US" dirty="0"/>
              <a:t>68% say that there are not enough minority candidates.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37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on the Horizon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Online education in light of California proposals</a:t>
            </a:r>
          </a:p>
          <a:p>
            <a:r>
              <a:rPr lang="en-US" dirty="0"/>
              <a:t>Trump criticism of community colleges</a:t>
            </a:r>
          </a:p>
          <a:p>
            <a:r>
              <a:rPr lang="en-US" dirty="0"/>
              <a:t>Proposals on apprenticeships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(We’ll probably be asking about these next year.)</a:t>
            </a:r>
          </a:p>
        </p:txBody>
      </p:sp>
    </p:spTree>
    <p:extLst>
      <p:ext uri="{BB962C8B-B14F-4D97-AF65-F5344CB8AC3E}">
        <p14:creationId xmlns:p14="http://schemas.microsoft.com/office/powerpoint/2010/main" val="560544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questions</a:t>
            </a:r>
          </a:p>
          <a:p>
            <a:r>
              <a:rPr lang="en-US" dirty="0"/>
              <a:t>Ideas for coverage</a:t>
            </a:r>
          </a:p>
        </p:txBody>
      </p:sp>
    </p:spTree>
    <p:extLst>
      <p:ext uri="{BB962C8B-B14F-4D97-AF65-F5344CB8AC3E}">
        <p14:creationId xmlns:p14="http://schemas.microsoft.com/office/powerpoint/2010/main" val="4232015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With Thanks …</a:t>
            </a:r>
          </a:p>
        </p:txBody>
      </p:sp>
      <p:pic>
        <p:nvPicPr>
          <p:cNvPr id="5" name="Picture 4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AEA85429-D74D-4DAF-84C7-567C35DCDD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8501" y="1836174"/>
            <a:ext cx="6722499" cy="1779485"/>
          </a:xfrm>
          <a:prstGeom prst="rect">
            <a:avLst/>
          </a:prstGeom>
        </p:spPr>
      </p:pic>
      <p:pic>
        <p:nvPicPr>
          <p:cNvPr id="1026" name="Picture 2" descr="Image result for mcgraw hill">
            <a:extLst>
              <a:ext uri="{FF2B5EF4-FFF2-40B4-BE49-F238E27FC236}">
                <a16:creationId xmlns:a16="http://schemas.microsoft.com/office/drawing/2014/main" id="{9AA18E34-2579-4597-826D-F679C9F39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515" y="3756076"/>
            <a:ext cx="2688969" cy="2688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4420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Scott Jaschik, editor, </a:t>
            </a:r>
            <a:r>
              <a:rPr lang="en-US" i="1" dirty="0"/>
              <a:t>Inside Higher Ed </a:t>
            </a:r>
            <a:r>
              <a:rPr lang="en-US" dirty="0">
                <a:hlinkClick r:id="rId2"/>
              </a:rPr>
              <a:t>scott.jaschik@insidehighered.com</a:t>
            </a:r>
            <a:endParaRPr lang="en-US" dirty="0"/>
          </a:p>
          <a:p>
            <a:r>
              <a:rPr lang="en-US" dirty="0"/>
              <a:t>Doug Lederman, editor, </a:t>
            </a:r>
            <a:r>
              <a:rPr lang="en-US" i="1" dirty="0"/>
              <a:t>Inside Higher Ed </a:t>
            </a:r>
            <a:r>
              <a:rPr lang="en-US" dirty="0">
                <a:hlinkClick r:id="rId3"/>
              </a:rPr>
              <a:t>doug.lederman@insidehighered.com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279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Survey questions were drafted by </a:t>
            </a:r>
            <a:r>
              <a:rPr lang="en-US" i="1" dirty="0"/>
              <a:t>Inside Higher Ed</a:t>
            </a:r>
            <a:r>
              <a:rPr lang="en-US" dirty="0"/>
              <a:t>  in collaboration with Gallup.</a:t>
            </a:r>
          </a:p>
          <a:p>
            <a:r>
              <a:rPr lang="en-US" dirty="0"/>
              <a:t>Responses received from 177 presidents or chancellors.</a:t>
            </a:r>
          </a:p>
          <a:p>
            <a:r>
              <a:rPr lang="en-US" dirty="0"/>
              <a:t>Responses are completely confidential.</a:t>
            </a:r>
          </a:p>
          <a:p>
            <a:r>
              <a:rPr lang="en-US" dirty="0"/>
              <a:t>Survey was in field in January and February of 2018.</a:t>
            </a:r>
          </a:p>
        </p:txBody>
      </p:sp>
    </p:spTree>
    <p:extLst>
      <p:ext uri="{BB962C8B-B14F-4D97-AF65-F5344CB8AC3E}">
        <p14:creationId xmlns:p14="http://schemas.microsoft.com/office/powerpoint/2010/main" val="712219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Enrollment Woes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Enrollment, Compared to 3 Years Ago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703054"/>
              </p:ext>
            </p:extLst>
          </p:nvPr>
        </p:nvGraphicFramePr>
        <p:xfrm>
          <a:off x="1094090" y="3233716"/>
          <a:ext cx="6096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72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8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7522">
                <a:tc>
                  <a:txBody>
                    <a:bodyPr/>
                    <a:lstStyle/>
                    <a:p>
                      <a:r>
                        <a:rPr lang="en-US" dirty="0"/>
                        <a:t>Down 10%</a:t>
                      </a:r>
                      <a:r>
                        <a:rPr lang="en-US" baseline="0" dirty="0"/>
                        <a:t> or more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787667"/>
                  </a:ext>
                </a:extLst>
              </a:tr>
              <a:tr h="167522">
                <a:tc>
                  <a:txBody>
                    <a:bodyPr/>
                    <a:lstStyle/>
                    <a:p>
                      <a:r>
                        <a:rPr lang="en-US" dirty="0"/>
                        <a:t>Down 5% to 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522">
                <a:tc>
                  <a:txBody>
                    <a:bodyPr/>
                    <a:lstStyle/>
                    <a:p>
                      <a:r>
                        <a:rPr lang="en-US" dirty="0"/>
                        <a:t>Down less than 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911014"/>
                  </a:ext>
                </a:extLst>
              </a:tr>
              <a:tr h="167522">
                <a:tc>
                  <a:txBody>
                    <a:bodyPr/>
                    <a:lstStyle/>
                    <a:p>
                      <a:r>
                        <a:rPr lang="en-US" dirty="0"/>
                        <a:t>Stable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522">
                <a:tc>
                  <a:txBody>
                    <a:bodyPr/>
                    <a:lstStyle/>
                    <a:p>
                      <a:r>
                        <a:rPr lang="en-US" dirty="0"/>
                        <a:t>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980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Could the Enrollment Declines </a:t>
            </a:r>
            <a:br>
              <a:rPr lang="en-US" dirty="0"/>
            </a:br>
            <a:r>
              <a:rPr lang="en-US" dirty="0"/>
              <a:t>Be Worse Than Numbers Suggest?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2762250"/>
            <a:ext cx="5715000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1366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to Recruit </a:t>
            </a:r>
            <a:br>
              <a:rPr lang="en-US" dirty="0"/>
            </a:br>
            <a:r>
              <a:rPr lang="en-US" dirty="0"/>
              <a:t>More Students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530883"/>
              </p:ext>
            </p:extLst>
          </p:nvPr>
        </p:nvGraphicFramePr>
        <p:xfrm>
          <a:off x="628650" y="1957388"/>
          <a:ext cx="78867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8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9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Strategy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Enrollment Down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Enrollment</a:t>
                      </a:r>
                      <a:r>
                        <a:rPr lang="en-US" baseline="0" dirty="0"/>
                        <a:t> Stable or Up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Adding new programs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Making it easier to transfer to 4-year</a:t>
                      </a:r>
                      <a:r>
                        <a:rPr lang="en-US" baseline="0" dirty="0"/>
                        <a:t> colleges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Adding online programs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Increasing</a:t>
                      </a:r>
                      <a:r>
                        <a:rPr lang="en-US" baseline="0" dirty="0"/>
                        <a:t> marketing budgets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Keep tuition flat or cut tuition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8539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Community College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87% of presidents anticipate additional expansion of free community college efforts.</a:t>
            </a:r>
          </a:p>
          <a:p>
            <a:r>
              <a:rPr lang="en-US" dirty="0"/>
              <a:t>76% say that free community college movement is having a positive impact on community colleges.</a:t>
            </a:r>
          </a:p>
        </p:txBody>
      </p:sp>
    </p:spTree>
    <p:extLst>
      <p:ext uri="{BB962C8B-B14F-4D97-AF65-F5344CB8AC3E}">
        <p14:creationId xmlns:p14="http://schemas.microsoft.com/office/powerpoint/2010/main" val="1527383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Associated With Free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Will states provide the money to offset lost tuition revenue?</a:t>
            </a:r>
          </a:p>
          <a:p>
            <a:r>
              <a:rPr lang="en-US" dirty="0"/>
              <a:t>Can idea expand beyond traditional college-age students?</a:t>
            </a:r>
          </a:p>
          <a:p>
            <a:r>
              <a:rPr lang="en-US" dirty="0"/>
              <a:t>Are states attaching the right requirements?</a:t>
            </a:r>
          </a:p>
        </p:txBody>
      </p:sp>
    </p:spTree>
    <p:extLst>
      <p:ext uri="{BB962C8B-B14F-4D97-AF65-F5344CB8AC3E}">
        <p14:creationId xmlns:p14="http://schemas.microsoft.com/office/powerpoint/2010/main" val="36435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Skepticism on Free Tuition</a:t>
            </a:r>
            <a:br>
              <a:rPr lang="en-US" dirty="0"/>
            </a:br>
            <a:r>
              <a:rPr lang="en-US" dirty="0"/>
              <a:t>for Four-Year Public Colleges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adoption of free four-year public tuition 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813063"/>
              </p:ext>
            </p:extLst>
          </p:nvPr>
        </p:nvGraphicFramePr>
        <p:xfrm>
          <a:off x="1428307" y="2772735"/>
          <a:ext cx="6096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4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1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Helps community colleges a 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Helps community colleges a little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Has no effect on</a:t>
                      </a:r>
                      <a:r>
                        <a:rPr lang="en-US" baseline="0" dirty="0"/>
                        <a:t> community colleges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Hurts community</a:t>
                      </a:r>
                      <a:r>
                        <a:rPr lang="en-US" baseline="0" dirty="0"/>
                        <a:t> colleges a little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Hurts</a:t>
                      </a:r>
                      <a:r>
                        <a:rPr lang="en-US" baseline="0" dirty="0"/>
                        <a:t> community colleges a 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6821603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Template-standard">
  <a:themeElements>
    <a:clrScheme name="DRAFT - IHE Branding 2017">
      <a:dk1>
        <a:srgbClr val="333333"/>
      </a:dk1>
      <a:lt1>
        <a:sysClr val="window" lastClr="FFFFFF"/>
      </a:lt1>
      <a:dk2>
        <a:srgbClr val="000000"/>
      </a:dk2>
      <a:lt2>
        <a:srgbClr val="E7E6E6"/>
      </a:lt2>
      <a:accent1>
        <a:srgbClr val="EF7521"/>
      </a:accent1>
      <a:accent2>
        <a:srgbClr val="8FAA3F"/>
      </a:accent2>
      <a:accent3>
        <a:srgbClr val="3E67A7"/>
      </a:accent3>
      <a:accent4>
        <a:srgbClr val="333333"/>
      </a:accent4>
      <a:accent5>
        <a:srgbClr val="E4E4E4"/>
      </a:accent5>
      <a:accent6>
        <a:srgbClr val="EF7521"/>
      </a:accent6>
      <a:hlink>
        <a:srgbClr val="EF7521"/>
      </a:hlink>
      <a:folHlink>
        <a:srgbClr val="EF7521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PowerPointTemplate-standard</Template>
  <TotalTime>153</TotalTime>
  <Words>553</Words>
  <Application>Microsoft Office PowerPoint</Application>
  <PresentationFormat>On-screen Show (4:3)</PresentationFormat>
  <Paragraphs>126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MS PGothic</vt:lpstr>
      <vt:lpstr>MS PGothic</vt:lpstr>
      <vt:lpstr>Arial</vt:lpstr>
      <vt:lpstr>Calibri</vt:lpstr>
      <vt:lpstr>Calibri Light</vt:lpstr>
      <vt:lpstr>Roboto</vt:lpstr>
      <vt:lpstr>Roboto Light</vt:lpstr>
      <vt:lpstr>Roboto Medium</vt:lpstr>
      <vt:lpstr>Roboto Regular</vt:lpstr>
      <vt:lpstr>Roboto Slab Light</vt:lpstr>
      <vt:lpstr>PowerPointTemplate-standard</vt:lpstr>
      <vt:lpstr>2018 Survey  of Community College Presidents</vt:lpstr>
      <vt:lpstr>Presenters</vt:lpstr>
      <vt:lpstr>Methodology</vt:lpstr>
      <vt:lpstr>Enrollment Woes</vt:lpstr>
      <vt:lpstr>Could the Enrollment Declines  Be Worse Than Numbers Suggest?</vt:lpstr>
      <vt:lpstr>Strategies to Recruit  More Students</vt:lpstr>
      <vt:lpstr>Free Community College</vt:lpstr>
      <vt:lpstr>Issues Associated With Free</vt:lpstr>
      <vt:lpstr>Skepticism on Free Tuition for Four-Year Public Colleges</vt:lpstr>
      <vt:lpstr>Barriers to Transfer</vt:lpstr>
      <vt:lpstr>Success vs. Rigor</vt:lpstr>
      <vt:lpstr>Future of the Presidency</vt:lpstr>
      <vt:lpstr>Issues on the Horizon </vt:lpstr>
      <vt:lpstr>Q&amp;A</vt:lpstr>
      <vt:lpstr>With Thanks …</vt:lpstr>
    </vt:vector>
  </TitlesOfParts>
  <Company>Microsoft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jaschik</dc:creator>
  <cp:lastModifiedBy>Melanie Hardcastle</cp:lastModifiedBy>
  <cp:revision>29</cp:revision>
  <dcterms:created xsi:type="dcterms:W3CDTF">2017-05-09T13:33:13Z</dcterms:created>
  <dcterms:modified xsi:type="dcterms:W3CDTF">2018-05-21T13:41:12Z</dcterms:modified>
</cp:coreProperties>
</file>