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63" r:id="rId3"/>
    <p:sldId id="270" r:id="rId4"/>
    <p:sldId id="279" r:id="rId5"/>
    <p:sldId id="264" r:id="rId6"/>
    <p:sldId id="290" r:id="rId7"/>
    <p:sldId id="291" r:id="rId8"/>
    <p:sldId id="292" r:id="rId9"/>
    <p:sldId id="260" r:id="rId10"/>
    <p:sldId id="274" r:id="rId11"/>
    <p:sldId id="276" r:id="rId12"/>
    <p:sldId id="277" r:id="rId13"/>
    <p:sldId id="278" r:id="rId14"/>
    <p:sldId id="269" r:id="rId15"/>
    <p:sldId id="271" r:id="rId16"/>
    <p:sldId id="283" r:id="rId17"/>
    <p:sldId id="284" r:id="rId18"/>
    <p:sldId id="285" r:id="rId19"/>
    <p:sldId id="286" r:id="rId20"/>
    <p:sldId id="272" r:id="rId21"/>
    <p:sldId id="273" r:id="rId22"/>
    <p:sldId id="288" r:id="rId23"/>
    <p:sldId id="275" r:id="rId24"/>
    <p:sldId id="289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J. Christen" initials="SJC" lastIdx="1" clrIdx="0">
    <p:extLst>
      <p:ext uri="{19B8F6BF-5375-455C-9EA6-DF929625EA0E}">
        <p15:presenceInfo xmlns:p15="http://schemas.microsoft.com/office/powerpoint/2012/main" userId="S-1-5-21-1275210071-879983540-725345543-316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0" autoAdjust="0"/>
    <p:restoredTop sz="86477" autoAdjust="0"/>
  </p:normalViewPr>
  <p:slideViewPr>
    <p:cSldViewPr snapToGrid="0">
      <p:cViewPr varScale="1">
        <p:scale>
          <a:sx n="71" d="100"/>
          <a:sy n="71" d="100"/>
        </p:scale>
        <p:origin x="131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B08C5-43BA-40FD-A1E9-83AAF2FDC691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4CD90-7E8D-419A-A3B3-E6E349C29C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6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steps.  We are creating a scalable</a:t>
            </a:r>
            <a:r>
              <a:rPr lang="en-US" baseline="0" dirty="0"/>
              <a:t> service that our campus can use.  We are running the service in a central VPC/account and are using a package once install many approach.  We are developing a self service platform which will allow faculty, admins or tech support to select the applications they want to use (from a list of already packaged apps), size the instance and configure the scaling.  They will also be able to view usage and cost information.</a:t>
            </a:r>
          </a:p>
          <a:p>
            <a:endParaRPr lang="en-US" baseline="0" dirty="0"/>
          </a:p>
          <a:p>
            <a:r>
              <a:rPr lang="en-US" baseline="0" dirty="0"/>
              <a:t>A note about auto-scaling.  Streams auto scale but it take time.  Around 30 minutes.  To work around this AWS has created a new costing model for “sleeping” instances.  For example if you know that 10pm is a high usage time for your class, you can have enough instances ready but sleeping to accommodate that usage.  If an instance is sleeping, it takes about 1-2 minutes to come up.  The scaling kicks in when you have run out of sleeping instances but takes closer to 30 minutes.  Sleeping instances have a very small cost(?) but this saves you from having to run instances all the time to avoid the 30 minute wait.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4CD90-7E8D-419A-A3B3-E6E349C29C1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5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Discovery Live/Graphics instances</a:t>
            </a:r>
          </a:p>
          <a:p>
            <a:r>
              <a:rPr lang="en-US" dirty="0"/>
              <a:t>Removes resource barriers </a:t>
            </a:r>
          </a:p>
          <a:p>
            <a:r>
              <a:rPr lang="en-US" dirty="0"/>
              <a:t>Discussion</a:t>
            </a:r>
            <a:r>
              <a:rPr lang="en-US" baseline="0" dirty="0"/>
              <a:t> section: CES in MAE 3270</a:t>
            </a:r>
          </a:p>
          <a:p>
            <a:endParaRPr lang="en-US" dirty="0"/>
          </a:p>
          <a:p>
            <a:r>
              <a:rPr lang="en-US" dirty="0"/>
              <a:t>Version mismatch:</a:t>
            </a:r>
            <a:r>
              <a:rPr lang="en-US" baseline="0" dirty="0"/>
              <a:t> </a:t>
            </a:r>
          </a:p>
          <a:p>
            <a:r>
              <a:rPr lang="en-US" baseline="0" dirty="0"/>
              <a:t>-Teaching in Hollister during summer 2017 when ANSYS was still the old version</a:t>
            </a:r>
          </a:p>
          <a:p>
            <a:r>
              <a:rPr lang="en-US" baseline="0" dirty="0"/>
              <a:t>-Students have old versions of MATLAB on personal machines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3A5997-867D-4622-AC2C-06C96FF795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0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Attached is a picture of the printer with several parts attached to the inverted build tray</a:t>
            </a:r>
          </a:p>
          <a:p>
            <a:endParaRPr lang="en-US" dirty="0"/>
          </a:p>
          <a:p>
            <a:r>
              <a:rPr lang="en-US" dirty="0"/>
              <a:t>Using this to access programs like Solidworks made me more motivated to CAD because the program was accessible on my laptop. Solidworks on on-campus computers was faster for complicated geometries, but without buying a license or walking to a computer lab, I was unable to use this program at all. Overall, I really enjoyed using Appstream and can easily see it benefiting other students as well.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3A5997-867D-4622-AC2C-06C96FF795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34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5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0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3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12192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12192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12192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3" name="Picture 2" descr="Image result for cornell university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8" y="356145"/>
            <a:ext cx="1305702" cy="12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2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299155" y="375708"/>
            <a:ext cx="1529645" cy="14149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37447" y="1828800"/>
            <a:ext cx="6370128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438152" y="3200422"/>
            <a:ext cx="5516033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056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12192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12192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0" name="Picture 2" descr="Image result for cornell university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8" y="342901"/>
            <a:ext cx="1305702" cy="12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2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12192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12192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12192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pic>
        <p:nvPicPr>
          <p:cNvPr id="13" name="Picture 2" descr="Image result for cornell university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8" y="356145"/>
            <a:ext cx="1305702" cy="12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5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1"/>
            <a:ext cx="12192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12192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50"/>
            <a:ext cx="12192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3" name="Picture 2" descr="Image result for cornell university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8" y="342901"/>
            <a:ext cx="1305702" cy="12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11571817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066800"/>
            <a:ext cx="11570208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2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968" y="4756727"/>
            <a:ext cx="1101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90526" y="3877558"/>
            <a:ext cx="11410951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3866" y="615758"/>
            <a:ext cx="8739609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85873" y="1524000"/>
            <a:ext cx="113792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6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84968" y="4756727"/>
            <a:ext cx="11011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400801" y="1447800"/>
            <a:ext cx="5400676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83866" y="615758"/>
            <a:ext cx="8739609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85874" y="1447800"/>
            <a:ext cx="5811727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2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30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5162102" y="-157024"/>
            <a:ext cx="1826745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1"/>
            <a:ext cx="12192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6"/>
            <a:ext cx="12192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7600" y="2057400"/>
            <a:ext cx="9956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6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242711" y="402168"/>
            <a:ext cx="1732845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828800"/>
            <a:ext cx="6256867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290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8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1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7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8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4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2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14DC-4B42-4EF9-9F27-726A871C1F34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8C2C-D51A-47C5-AD7B-850B53CA1E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7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8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nFhziTWNjw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x.org/course/a-hands-on-introduction-to-engineering-simulations" TargetMode="External"/><Relationship Id="rId2" Type="http://schemas.openxmlformats.org/officeDocument/2006/relationships/hyperlink" Target="https://youtu.be/gnFhziTWNjw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aws.amazon.com/education/workspaces-in-edu/" TargetMode="External"/><Relationship Id="rId5" Type="http://schemas.openxmlformats.org/officeDocument/2006/relationships/hyperlink" Target="https://aws.amazon.com/appstream2/" TargetMode="External"/><Relationship Id="rId4" Type="http://schemas.openxmlformats.org/officeDocument/2006/relationships/hyperlink" Target="http://bit.ly/2DEpni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00" y="2078182"/>
            <a:ext cx="9537827" cy="1816100"/>
          </a:xfrm>
        </p:spPr>
        <p:txBody>
          <a:bodyPr>
            <a:normAutofit fontScale="90000"/>
          </a:bodyPr>
          <a:lstStyle/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5300" b="1" dirty="0"/>
              <a:t>Access for All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0930" y="5180236"/>
            <a:ext cx="6797398" cy="1066800"/>
          </a:xfrm>
        </p:spPr>
        <p:txBody>
          <a:bodyPr/>
          <a:lstStyle/>
          <a:p>
            <a:r>
              <a:rPr lang="en-US" sz="2400" i="1" dirty="0"/>
              <a:t>Presented by: </a:t>
            </a:r>
          </a:p>
          <a:p>
            <a:r>
              <a:rPr lang="en-US" sz="2400" dirty="0"/>
              <a:t>Rajesh Bhaskaran, Jeff Christen, and Sarah Christen</a:t>
            </a:r>
            <a:endParaRPr lang="en-US" dirty="0"/>
          </a:p>
          <a:p>
            <a:r>
              <a:rPr lang="en-US" dirty="0"/>
              <a:t>March 20, 2018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76BC2-08B1-8F49-80E3-FF829A8213F6}"/>
              </a:ext>
            </a:extLst>
          </p:cNvPr>
          <p:cNvSpPr txBox="1"/>
          <p:nvPr/>
        </p:nvSpPr>
        <p:spPr>
          <a:xfrm>
            <a:off x="451300" y="2903102"/>
            <a:ext cx="7802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</a:rPr>
              <a:t>How Cornell University Uses the Cloud </a:t>
            </a:r>
            <a:br>
              <a:rPr lang="en-US" sz="3600" b="1" i="1" dirty="0">
                <a:solidFill>
                  <a:schemeClr val="bg1"/>
                </a:solidFill>
              </a:rPr>
            </a:br>
            <a:r>
              <a:rPr lang="en-US" sz="3600" b="1" i="1" dirty="0">
                <a:solidFill>
                  <a:schemeClr val="bg1"/>
                </a:solidFill>
              </a:rPr>
              <a:t>to Reimagine Course Delivery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7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172089"/>
            <a:ext cx="10730343" cy="549194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400" b="1" i="1" dirty="0">
                <a:latin typeface="+mj-lt"/>
              </a:rPr>
              <a:t>Blend of BI methodologies and technologies, with a focus on hands-on application of methodologies using leading industry technologies and real data.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500" i="1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sz="4300" b="1" dirty="0">
                <a:latin typeface="+mj-lt"/>
              </a:rPr>
              <a:t>Methodologies</a:t>
            </a:r>
          </a:p>
          <a:p>
            <a:pPr lvl="1">
              <a:lnSpc>
                <a:spcPct val="120000"/>
              </a:lnSpc>
            </a:pPr>
            <a:r>
              <a:rPr lang="en-US" sz="4300" dirty="0">
                <a:latin typeface="+mj-lt"/>
              </a:rPr>
              <a:t>BI requirements gathering</a:t>
            </a:r>
          </a:p>
          <a:p>
            <a:pPr lvl="1">
              <a:lnSpc>
                <a:spcPct val="120000"/>
              </a:lnSpc>
            </a:pPr>
            <a:r>
              <a:rPr lang="en-US" sz="4300" dirty="0">
                <a:latin typeface="+mj-lt"/>
              </a:rPr>
              <a:t>Dimensional Data Modeling</a:t>
            </a:r>
          </a:p>
          <a:p>
            <a:pPr lvl="1">
              <a:lnSpc>
                <a:spcPct val="120000"/>
              </a:lnSpc>
            </a:pPr>
            <a:r>
              <a:rPr lang="en-US" sz="4300" dirty="0">
                <a:latin typeface="+mj-lt"/>
              </a:rPr>
              <a:t>Data Analysis</a:t>
            </a:r>
          </a:p>
          <a:p>
            <a:pPr lvl="1">
              <a:lnSpc>
                <a:spcPct val="120000"/>
              </a:lnSpc>
            </a:pPr>
            <a:r>
              <a:rPr lang="en-US" sz="4300" dirty="0">
                <a:latin typeface="+mj-lt"/>
              </a:rPr>
              <a:t>ETL Design and Development</a:t>
            </a:r>
          </a:p>
          <a:p>
            <a:pPr lvl="1"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4300" dirty="0">
                <a:latin typeface="+mj-lt"/>
              </a:rPr>
              <a:t>Data Visualization &amp; Dashboard Development</a:t>
            </a:r>
          </a:p>
          <a:p>
            <a:pPr>
              <a:lnSpc>
                <a:spcPct val="120000"/>
              </a:lnSpc>
              <a:spcBef>
                <a:spcPts val="480"/>
              </a:spcBef>
              <a:spcAft>
                <a:spcPts val="600"/>
              </a:spcAft>
            </a:pPr>
            <a:r>
              <a:rPr lang="en-US" sz="4300" b="1" dirty="0">
                <a:latin typeface="+mj-lt"/>
              </a:rPr>
              <a:t>Technologies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4300" dirty="0">
                <a:latin typeface="+mj-lt"/>
              </a:rPr>
              <a:t>Oracle RDBMS</a:t>
            </a:r>
          </a:p>
          <a:p>
            <a:pPr lvl="1">
              <a:lnSpc>
                <a:spcPct val="120000"/>
              </a:lnSpc>
            </a:pPr>
            <a:r>
              <a:rPr lang="en-US" sz="4300" dirty="0">
                <a:latin typeface="+mj-lt"/>
              </a:rPr>
              <a:t>WhereScape RED</a:t>
            </a:r>
          </a:p>
          <a:p>
            <a:pPr lvl="1">
              <a:lnSpc>
                <a:spcPct val="120000"/>
              </a:lnSpc>
            </a:pPr>
            <a:r>
              <a:rPr lang="en-US" sz="4300" dirty="0">
                <a:latin typeface="+mj-lt"/>
              </a:rPr>
              <a:t>Tableau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4300" dirty="0">
                <a:latin typeface="+mj-lt"/>
              </a:rPr>
              <a:t>SQL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4300" b="1" dirty="0">
                <a:latin typeface="+mj-lt"/>
              </a:rPr>
              <a:t>Team Project to apply Methodologies and Technologies on a real BI Project for Cornell units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53043"/>
            <a:ext cx="11570208" cy="685800"/>
          </a:xfrm>
        </p:spPr>
        <p:txBody>
          <a:bodyPr/>
          <a:lstStyle/>
          <a:p>
            <a:r>
              <a:rPr lang="en-US" dirty="0"/>
              <a:t>Goal of BI Systems Course</a:t>
            </a:r>
          </a:p>
        </p:txBody>
      </p:sp>
    </p:spTree>
    <p:extLst>
      <p:ext uri="{BB962C8B-B14F-4D97-AF65-F5344CB8AC3E}">
        <p14:creationId xmlns:p14="http://schemas.microsoft.com/office/powerpoint/2010/main" val="58078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752601"/>
            <a:ext cx="6553199" cy="39989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+mj-lt"/>
              </a:rPr>
              <a:t>Lab Database 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+mj-lt"/>
              </a:rPr>
              <a:t>Each student has account</a:t>
            </a:r>
          </a:p>
          <a:p>
            <a:pPr lvl="1">
              <a:lnSpc>
                <a:spcPct val="120000"/>
              </a:lnSpc>
              <a:spcAft>
                <a:spcPts val="1600"/>
              </a:spcAft>
            </a:pPr>
            <a:r>
              <a:rPr lang="en-US" sz="2400" dirty="0">
                <a:latin typeface="+mj-lt"/>
              </a:rPr>
              <a:t>Contains many datasets for labs and projects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800" dirty="0">
                <a:latin typeface="+mj-lt"/>
              </a:rPr>
              <a:t>AppStream 2.0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Database driver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SQL Developer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+mj-lt"/>
              </a:rPr>
              <a:t>WhereScape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+mj-lt"/>
              </a:rPr>
              <a:t>Tableau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720436"/>
            <a:ext cx="11570208" cy="685800"/>
          </a:xfrm>
        </p:spPr>
        <p:txBody>
          <a:bodyPr/>
          <a:lstStyle/>
          <a:p>
            <a:r>
              <a:rPr lang="en-US" dirty="0"/>
              <a:t>Virtual BI Lab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412" y="207471"/>
            <a:ext cx="4662021" cy="55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1001" y="1420092"/>
            <a:ext cx="11571817" cy="399891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Ability to easily deliver Industry leading software to students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+mj-lt"/>
              </a:rPr>
              <a:t>Configure once, then deploy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+mj-lt"/>
              </a:rPr>
              <a:t>No need to support students installing software on their own devices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Data Security and Product license control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+mj-lt"/>
              </a:rPr>
              <a:t>Data remains in AWS (not actually on students devices)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+mj-lt"/>
              </a:rPr>
              <a:t>Donated software </a:t>
            </a:r>
            <a:r>
              <a:rPr lang="en-US" sz="2400" dirty="0">
                <a:latin typeface="+mj-lt"/>
              </a:rPr>
              <a:t>/ TAs) access BI lab with any device from any location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+mj-lt"/>
              </a:rPr>
              <a:t>Class demo easier to control (only lives on AppStream 2.0 images)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Students (and Instructor </a:t>
            </a:r>
            <a:r>
              <a:rPr lang="en-US" sz="1800" dirty="0">
                <a:latin typeface="+mj-lt"/>
              </a:rPr>
              <a:t>s and working sessions (brought Lab into Classroom)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+mj-lt"/>
              </a:rPr>
              <a:t>Project team meetings held anywhere (not restricted to physical lab)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+mj-lt"/>
              </a:rPr>
              <a:t>Office hours – can always access virtual lab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+mj-lt"/>
              </a:rPr>
              <a:t>As instructor, easy to access to the virtual lab from home to answer student Piazza questions</a:t>
            </a:r>
          </a:p>
          <a:p>
            <a:pPr lvl="1">
              <a:lnSpc>
                <a:spcPct val="120000"/>
              </a:lnSpc>
            </a:pPr>
            <a:r>
              <a:rPr lang="en-US" sz="1800" dirty="0">
                <a:latin typeface="+mj-lt"/>
              </a:rPr>
              <a:t>Team project presentations to customers – live demos using AppStream 2.0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609600"/>
            <a:ext cx="11570208" cy="685800"/>
          </a:xfrm>
        </p:spPr>
        <p:txBody>
          <a:bodyPr/>
          <a:lstStyle/>
          <a:p>
            <a:r>
              <a:rPr lang="en-US" dirty="0"/>
              <a:t>Why AppStream 2.0?</a:t>
            </a:r>
          </a:p>
        </p:txBody>
      </p:sp>
    </p:spTree>
    <p:extLst>
      <p:ext uri="{BB962C8B-B14F-4D97-AF65-F5344CB8AC3E}">
        <p14:creationId xmlns:p14="http://schemas.microsoft.com/office/powerpoint/2010/main" val="31503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942110"/>
            <a:ext cx="12192000" cy="1905001"/>
          </a:xfrm>
        </p:spPr>
        <p:txBody>
          <a:bodyPr>
            <a:normAutofit lnSpcReduction="10000"/>
          </a:bodyPr>
          <a:lstStyle/>
          <a:p>
            <a:endParaRPr lang="en-US" dirty="0">
              <a:latin typeface="+mj-lt"/>
            </a:endParaRPr>
          </a:p>
          <a:p>
            <a:r>
              <a:rPr lang="en-US" sz="4000" dirty="0">
                <a:latin typeface="+mj-lt"/>
              </a:rPr>
              <a:t>Democratizing Simulation Education </a:t>
            </a:r>
          </a:p>
          <a:p>
            <a:r>
              <a:rPr lang="en-US" sz="4000" dirty="0">
                <a:latin typeface="+mj-lt"/>
              </a:rPr>
              <a:t>in Mechanical Engineering </a:t>
            </a:r>
          </a:p>
        </p:txBody>
      </p:sp>
    </p:spTree>
    <p:extLst>
      <p:ext uri="{BB962C8B-B14F-4D97-AF65-F5344CB8AC3E}">
        <p14:creationId xmlns:p14="http://schemas.microsoft.com/office/powerpoint/2010/main" val="35911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Demo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866" y="2672970"/>
            <a:ext cx="640152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Flow simulation for a wind turbine rotor from MAE 4020/5020 Wind Energy using ANSYS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22" y="1696820"/>
            <a:ext cx="3890905" cy="3276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38400" y="5349924"/>
            <a:ext cx="6995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Watch</a:t>
            </a:r>
            <a:r>
              <a:rPr lang="en-US" sz="2800" dirty="0">
                <a:latin typeface="+mj-lt"/>
              </a:rPr>
              <a:t> </a:t>
            </a:r>
            <a:r>
              <a:rPr lang="en-US" sz="3600" dirty="0">
                <a:latin typeface="+mj-lt"/>
              </a:rPr>
              <a:t>the demonstration video</a:t>
            </a:r>
            <a:endParaRPr lang="en-US" sz="2800" dirty="0">
              <a:latin typeface="+mj-lt"/>
            </a:endParaRPr>
          </a:p>
          <a:p>
            <a:pPr algn="ctr"/>
            <a:r>
              <a:rPr lang="en-US" sz="2800" u="sng" dirty="0">
                <a:latin typeface="+mj-lt"/>
                <a:hlinkClick r:id="rId3"/>
              </a:rPr>
              <a:t>https://youtu.be/gnFhziTWNjw</a:t>
            </a:r>
            <a:r>
              <a:rPr lang="en-US" sz="2800" dirty="0">
                <a:latin typeface="+mj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42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35" y="1596449"/>
            <a:ext cx="6518874" cy="3971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849849" y="461582"/>
            <a:ext cx="13825620" cy="603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Introduction to Wind Turbine Simulations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955826"/>
            <a:ext cx="12192000" cy="53860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28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73" y="2166994"/>
            <a:ext cx="7127232" cy="436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8"/>
          <p:cNvGrpSpPr/>
          <p:nvPr/>
        </p:nvGrpSpPr>
        <p:grpSpPr>
          <a:xfrm>
            <a:off x="425867" y="725713"/>
            <a:ext cx="2697608" cy="3600632"/>
            <a:chOff x="294901" y="491657"/>
            <a:chExt cx="2098781" cy="27724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3815" b="42618"/>
            <a:stretch/>
          </p:blipFill>
          <p:spPr>
            <a:xfrm>
              <a:off x="294901" y="491657"/>
              <a:ext cx="2085334" cy="227843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90261"/>
            <a:stretch/>
          </p:blipFill>
          <p:spPr>
            <a:xfrm>
              <a:off x="308348" y="2849864"/>
              <a:ext cx="2085334" cy="41423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3447073" y="725713"/>
            <a:ext cx="70829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Access to ANSYS and other software in web browser with AppStream 2.0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5165951"/>
            <a:ext cx="12192000" cy="53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+mj-lt"/>
              </a:rPr>
              <a:t>Using software on remote machine similar experience to desktop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50" y="649514"/>
            <a:ext cx="6823244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02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Annotate over software using tablet to support teaching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31" y="1931409"/>
            <a:ext cx="6948538" cy="310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32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2610" y="1281543"/>
            <a:ext cx="7527676" cy="530023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New technology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Each user gets own server on demand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Same solution works </a:t>
            </a:r>
            <a:r>
              <a:rPr lang="en-US" sz="2900" dirty="0">
                <a:latin typeface="+mj-lt"/>
              </a:rPr>
              <a:t>for 10, 100, or 100,000 students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+mj-lt"/>
              </a:rPr>
              <a:t>New ways of teaching and learning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Democratizes simulations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Allows hands-on software instruction in MATLAB and CES during discussion sections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Solves MATLAB version mismatch problems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Students can use software for group problem solving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Gives software access for distance learning students and when computer labs are filled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Enables students to work on HW and projects when they are away for interviews, athletics</a:t>
            </a:r>
          </a:p>
          <a:p>
            <a:pPr lvl="1">
              <a:lnSpc>
                <a:spcPct val="120000"/>
              </a:lnSpc>
            </a:pPr>
            <a:r>
              <a:rPr lang="en-US" sz="2700" dirty="0">
                <a:latin typeface="+mj-lt"/>
              </a:rPr>
              <a:t>Engineering software often lacks Mac version. This solves by increasing cross platform access for students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10" y="330726"/>
            <a:ext cx="11570208" cy="685800"/>
          </a:xfrm>
        </p:spPr>
        <p:txBody>
          <a:bodyPr/>
          <a:lstStyle/>
          <a:p>
            <a:r>
              <a:rPr lang="en-US" dirty="0"/>
              <a:t>Why is this service important?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35FB57-559F-A646-B3C0-7E3656367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2" r="17643"/>
          <a:stretch/>
        </p:blipFill>
        <p:spPr bwMode="auto">
          <a:xfrm>
            <a:off x="8539913" y="3710513"/>
            <a:ext cx="3016755" cy="2544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8" r="6348"/>
          <a:stretch/>
        </p:blipFill>
        <p:spPr>
          <a:xfrm>
            <a:off x="8539913" y="532840"/>
            <a:ext cx="3016755" cy="2848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28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34339" y="3876078"/>
            <a:ext cx="4151652" cy="15312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814135" y="1753044"/>
            <a:ext cx="4151652" cy="1565615"/>
            <a:chOff x="1859366" y="4478970"/>
            <a:chExt cx="4151652" cy="1565615"/>
          </a:xfrm>
        </p:grpSpPr>
        <p:sp>
          <p:nvSpPr>
            <p:cNvPr id="9" name="Rounded Rectangle 8"/>
            <p:cNvSpPr/>
            <p:nvPr/>
          </p:nvSpPr>
          <p:spPr>
            <a:xfrm>
              <a:off x="1859366" y="4478970"/>
              <a:ext cx="4151652" cy="156561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6523" y="4561527"/>
              <a:ext cx="3842781" cy="140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solidFill>
                    <a:schemeClr val="bg1"/>
                  </a:solidFill>
                </a:rPr>
                <a:t>Rajesh Bhaskaran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Sr. Lecturer and Swanson Director of Engineering Simulation</a:t>
              </a:r>
            </a:p>
            <a:p>
              <a:r>
                <a:rPr lang="en-US" sz="1867" dirty="0">
                  <a:solidFill>
                    <a:schemeClr val="bg1"/>
                  </a:solidFill>
                </a:rPr>
                <a:t>Bhaskaran@cornell.edu	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767653" y="1753044"/>
            <a:ext cx="4151652" cy="151874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41532" y="651786"/>
            <a:ext cx="10940405" cy="72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Today’s Presenters from Cornell University </a:t>
            </a:r>
          </a:p>
        </p:txBody>
      </p:sp>
      <p:pic>
        <p:nvPicPr>
          <p:cNvPr id="15" name="Picture 10" descr="https://ams.educause.edu/eweb/upload/60185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r="11138"/>
          <a:stretch/>
        </p:blipFill>
        <p:spPr bwMode="auto">
          <a:xfrm>
            <a:off x="449052" y="1753048"/>
            <a:ext cx="1584960" cy="15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76523" y="1825122"/>
            <a:ext cx="3842781" cy="136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</a:rPr>
              <a:t>Sarah Christen</a:t>
            </a:r>
          </a:p>
          <a:p>
            <a:r>
              <a:rPr lang="en-US" sz="1867" dirty="0">
                <a:solidFill>
                  <a:schemeClr val="bg1"/>
                </a:solidFill>
              </a:rPr>
              <a:t>Director, Community Platforms &amp; Cloudification Services</a:t>
            </a:r>
          </a:p>
          <a:p>
            <a:r>
              <a:rPr lang="en-US" sz="1867" dirty="0">
                <a:solidFill>
                  <a:schemeClr val="bg1"/>
                </a:solidFill>
              </a:rPr>
              <a:t>sjc37@cornell.edu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98848" y="3876078"/>
            <a:ext cx="5487143" cy="1581912"/>
            <a:chOff x="6421644" y="2535428"/>
            <a:chExt cx="5487143" cy="1581912"/>
          </a:xfrm>
        </p:grpSpPr>
        <p:sp>
          <p:nvSpPr>
            <p:cNvPr id="19" name="TextBox 18"/>
            <p:cNvSpPr txBox="1"/>
            <p:nvPr/>
          </p:nvSpPr>
          <p:spPr>
            <a:xfrm>
              <a:off x="8066006" y="2636539"/>
              <a:ext cx="3842781" cy="10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solidFill>
                    <a:schemeClr val="bg1"/>
                  </a:solidFill>
                </a:rPr>
                <a:t>Jeff Christen</a:t>
              </a:r>
            </a:p>
            <a:p>
              <a:r>
                <a:rPr lang="en-US" sz="1867" dirty="0">
                  <a:solidFill>
                    <a:schemeClr val="bg1"/>
                  </a:solidFill>
                </a:rPr>
                <a:t>Lecturer, Business Intelligence</a:t>
              </a:r>
            </a:p>
            <a:p>
              <a:r>
                <a:rPr lang="en-US" sz="1867" dirty="0">
                  <a:solidFill>
                    <a:schemeClr val="bg1"/>
                  </a:solidFill>
                </a:rPr>
                <a:t>jrc42@cornell.edu</a:t>
              </a:r>
            </a:p>
          </p:txBody>
        </p:sp>
        <p:pic>
          <p:nvPicPr>
            <p:cNvPr id="1026" name="Picture 2" descr="Image result for jeff christen photo corne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644" y="2535428"/>
              <a:ext cx="1581912" cy="1581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Rajesh Bhaskaran corne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48"/>
          <a:stretch/>
        </p:blipFill>
        <p:spPr bwMode="auto">
          <a:xfrm>
            <a:off x="6298837" y="1767570"/>
            <a:ext cx="1732455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 descr="Image result for Casey green campus computing pro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AutoShape 8" descr="Image result for Casey green campus computing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65" y="5823260"/>
            <a:ext cx="1545417" cy="927251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-289443" y="5703145"/>
            <a:ext cx="10940405" cy="72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/>
              <a:t>Sponsored by: 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96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81002" y="1521562"/>
            <a:ext cx="7297056" cy="51053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i="1" dirty="0">
                <a:latin typeface="+mj-lt"/>
              </a:rPr>
              <a:t>MAE 3270 Mechanics for Engineering Materials</a:t>
            </a:r>
            <a:r>
              <a:rPr lang="en-US" dirty="0">
                <a:latin typeface="+mj-lt"/>
              </a:rPr>
              <a:t> mid-semester survey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Software: MATLAB and CES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57 used AppStream 2.0, 2 did not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3.9/5 rating (1 being "Terrible experience“ to 5 being "Great experience“)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en-US" i="1" dirty="0">
                <a:latin typeface="+mj-lt"/>
              </a:rPr>
              <a:t>MAE 4340/4341/5340 Innovative Product Design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Uses a new 3D printing tool that is 100X faster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Requires a lot of faces in the geometric representation that bogs down the computer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TA used AppStream 2.0 to process these files efficiently without making special trips to the lab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Students in this class will be able to build complex mechanical designs efficiently if they can use AppStream 2.0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672734"/>
            <a:ext cx="11570208" cy="685800"/>
          </a:xfrm>
        </p:spPr>
        <p:txBody>
          <a:bodyPr/>
          <a:lstStyle/>
          <a:p>
            <a:r>
              <a:rPr lang="en-US" dirty="0"/>
              <a:t>Feedback from students and faculty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61E5C-3764-C446-8A29-E44D96B884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87" y="2207922"/>
            <a:ext cx="3320604" cy="2490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15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51973" y="1723572"/>
            <a:ext cx="11571817" cy="399891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YouTube Video Demo: </a:t>
            </a:r>
            <a:r>
              <a:rPr lang="en-US" sz="2400" dirty="0">
                <a:latin typeface="+mj-lt"/>
                <a:hlinkClick r:id="rId2"/>
              </a:rPr>
              <a:t>https://youtu.be/gnFhziTWNjw</a:t>
            </a:r>
            <a:r>
              <a:rPr lang="en-US" sz="2400" dirty="0">
                <a:latin typeface="+mj-lt"/>
              </a:rPr>
              <a:t> </a:t>
            </a:r>
          </a:p>
          <a:p>
            <a:r>
              <a:rPr lang="en-US" sz="2400" dirty="0">
                <a:latin typeface="+mj-lt"/>
              </a:rPr>
              <a:t>Simulations MOOC on </a:t>
            </a:r>
            <a:r>
              <a:rPr lang="en-US" sz="2400" dirty="0">
                <a:latin typeface="+mj-lt"/>
                <a:hlinkClick r:id="rId3"/>
              </a:rPr>
              <a:t>edX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>
                <a:latin typeface="+mj-lt"/>
                <a:hlinkClick r:id="rId4"/>
              </a:rPr>
              <a:t>http://bit.ly/2DEpniL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Amazon AppStream 2.0: </a:t>
            </a:r>
            <a:r>
              <a:rPr lang="en-US" sz="2400" dirty="0">
                <a:latin typeface="+mj-lt"/>
                <a:hlinkClick r:id="rId5"/>
              </a:rPr>
              <a:t>https://aws.amazon.com/appstream2/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Amazon WorkSpaces: </a:t>
            </a:r>
            <a:r>
              <a:rPr lang="en-US" sz="2400" dirty="0">
                <a:latin typeface="+mj-lt"/>
                <a:hlinkClick r:id="rId6"/>
              </a:rPr>
              <a:t>https://aws.amazon.com/education/workspaces-in-edu/</a:t>
            </a:r>
            <a:endParaRPr lang="en-US" sz="2400" dirty="0">
              <a:latin typeface="+mj-lt"/>
            </a:endParaRPr>
          </a:p>
          <a:p>
            <a:endParaRPr lang="en-US" sz="24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86857" y="558801"/>
            <a:ext cx="11570208" cy="685800"/>
          </a:xfrm>
        </p:spPr>
        <p:txBody>
          <a:bodyPr/>
          <a:lstStyle/>
          <a:p>
            <a:pPr algn="l"/>
            <a:r>
              <a:rPr lang="en-US" sz="4000" dirty="0"/>
              <a:t>Resources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0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2133600"/>
            <a:ext cx="6256867" cy="584200"/>
          </a:xfrm>
        </p:spPr>
        <p:txBody>
          <a:bodyPr>
            <a:noAutofit/>
          </a:bodyPr>
          <a:lstStyle/>
          <a:p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7786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934339" y="3876078"/>
            <a:ext cx="4151652" cy="15312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814135" y="1753044"/>
            <a:ext cx="4151652" cy="1565615"/>
            <a:chOff x="1859366" y="4478970"/>
            <a:chExt cx="4151652" cy="1565615"/>
          </a:xfrm>
        </p:grpSpPr>
        <p:sp>
          <p:nvSpPr>
            <p:cNvPr id="9" name="Rounded Rectangle 8"/>
            <p:cNvSpPr/>
            <p:nvPr/>
          </p:nvSpPr>
          <p:spPr>
            <a:xfrm>
              <a:off x="1859366" y="4478970"/>
              <a:ext cx="4151652" cy="156561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6523" y="4561527"/>
              <a:ext cx="3842781" cy="140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solidFill>
                    <a:schemeClr val="bg1"/>
                  </a:solidFill>
                </a:rPr>
                <a:t>Rajesh Bhaskaran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Sr. Lecturer and Swanson Director of Engineering Simulation</a:t>
              </a:r>
            </a:p>
            <a:p>
              <a:r>
                <a:rPr lang="en-US" sz="1867" dirty="0">
                  <a:solidFill>
                    <a:schemeClr val="bg1"/>
                  </a:solidFill>
                </a:rPr>
                <a:t>Bhaskaran@cornell.edu	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767653" y="1753044"/>
            <a:ext cx="4151652" cy="151874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41532" y="651786"/>
            <a:ext cx="10940405" cy="72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Today’s Presenters from Cornell University </a:t>
            </a:r>
          </a:p>
        </p:txBody>
      </p:sp>
      <p:pic>
        <p:nvPicPr>
          <p:cNvPr id="15" name="Picture 10" descr="https://ams.educause.edu/eweb/upload/601855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r="11138"/>
          <a:stretch/>
        </p:blipFill>
        <p:spPr bwMode="auto">
          <a:xfrm>
            <a:off x="449052" y="1753048"/>
            <a:ext cx="1584960" cy="153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76523" y="1825122"/>
            <a:ext cx="3842781" cy="136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</a:rPr>
              <a:t>Sarah Christen</a:t>
            </a:r>
          </a:p>
          <a:p>
            <a:r>
              <a:rPr lang="en-US" sz="1867" dirty="0">
                <a:solidFill>
                  <a:schemeClr val="bg1"/>
                </a:solidFill>
              </a:rPr>
              <a:t>Director, Community Platforms &amp; Cloudification Services</a:t>
            </a:r>
          </a:p>
          <a:p>
            <a:r>
              <a:rPr lang="en-US" sz="1867" dirty="0">
                <a:solidFill>
                  <a:schemeClr val="bg1"/>
                </a:solidFill>
              </a:rPr>
              <a:t>sjc37@cornell.edu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98848" y="3876078"/>
            <a:ext cx="5487143" cy="1581912"/>
            <a:chOff x="6421644" y="2535428"/>
            <a:chExt cx="5487143" cy="1581912"/>
          </a:xfrm>
        </p:grpSpPr>
        <p:sp>
          <p:nvSpPr>
            <p:cNvPr id="19" name="TextBox 18"/>
            <p:cNvSpPr txBox="1"/>
            <p:nvPr/>
          </p:nvSpPr>
          <p:spPr>
            <a:xfrm>
              <a:off x="8066006" y="2636539"/>
              <a:ext cx="3842781" cy="10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67" dirty="0">
                  <a:solidFill>
                    <a:schemeClr val="bg1"/>
                  </a:solidFill>
                </a:rPr>
                <a:t>Jeff Christen</a:t>
              </a:r>
            </a:p>
            <a:p>
              <a:r>
                <a:rPr lang="en-US" sz="1867" dirty="0">
                  <a:solidFill>
                    <a:schemeClr val="bg1"/>
                  </a:solidFill>
                </a:rPr>
                <a:t>Lecturer, Business Intelligence</a:t>
              </a:r>
            </a:p>
            <a:p>
              <a:r>
                <a:rPr lang="en-US" sz="1867" dirty="0">
                  <a:solidFill>
                    <a:schemeClr val="bg1"/>
                  </a:solidFill>
                </a:rPr>
                <a:t>jrc42@cornell.edu</a:t>
              </a:r>
            </a:p>
          </p:txBody>
        </p:sp>
        <p:pic>
          <p:nvPicPr>
            <p:cNvPr id="1026" name="Picture 2" descr="Image result for jeff christen photo corne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644" y="2535428"/>
              <a:ext cx="1581912" cy="1581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Image result for Rajesh Bhaskaran cornel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48"/>
          <a:stretch/>
        </p:blipFill>
        <p:spPr bwMode="auto">
          <a:xfrm>
            <a:off x="6298837" y="1767570"/>
            <a:ext cx="1732455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 descr="Image result for Casey green campus computing proj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AutoShape 8" descr="Image result for Casey green campus computing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65" y="5823260"/>
            <a:ext cx="1545417" cy="927251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-289443" y="5703145"/>
            <a:ext cx="10940405" cy="72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/>
              <a:t>Sponsored by: 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55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12192000" cy="58420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556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741946-6601-7245-B213-64A32DFB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678873"/>
            <a:ext cx="11570208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Before We Begin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8C31D35-DD90-5043-8769-E74F7FC4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0975" y="6327775"/>
            <a:ext cx="2743200" cy="365125"/>
          </a:xfrm>
        </p:spPr>
        <p:txBody>
          <a:bodyPr/>
          <a:lstStyle/>
          <a:p>
            <a:fld id="{B0FAAE45-A79E-4541-9F85-6F09D633C7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9EE064-5435-894D-87D0-652B91EC6CCE}"/>
              </a:ext>
            </a:extLst>
          </p:cNvPr>
          <p:cNvSpPr/>
          <p:nvPr/>
        </p:nvSpPr>
        <p:spPr>
          <a:xfrm>
            <a:off x="303463" y="1894918"/>
            <a:ext cx="351742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Aft>
                <a:spcPts val="1200"/>
              </a:spcAft>
              <a:buClr>
                <a:srgbClr val="0432FF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We are using On24 for today’s webinar. Please enter questions in the text field at the bottom of the Q&amp;A Window. </a:t>
            </a:r>
          </a:p>
          <a:p>
            <a:pPr marL="285750" indent="-285750" algn="l">
              <a:spcAft>
                <a:spcPts val="1200"/>
              </a:spcAft>
              <a:buClr>
                <a:srgbClr val="0432FF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We are monitoring the discussion and will try to bring the Q&amp;A comments into the conversation.</a:t>
            </a:r>
          </a:p>
          <a:p>
            <a:pPr marL="285750" indent="-285750" algn="l">
              <a:spcAft>
                <a:spcPts val="1200"/>
              </a:spcAft>
              <a:buClr>
                <a:srgbClr val="0432FF"/>
              </a:buClr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We are recording the webinar and will send a follow-up email tomorrow that provides the URL to access the presentation and the slides.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C7C35D-9BA5-AD43-8C94-566133A364D5}"/>
              </a:ext>
            </a:extLst>
          </p:cNvPr>
          <p:cNvGrpSpPr/>
          <p:nvPr/>
        </p:nvGrpSpPr>
        <p:grpSpPr>
          <a:xfrm>
            <a:off x="4047782" y="1894918"/>
            <a:ext cx="7549526" cy="4007693"/>
            <a:chOff x="4047782" y="1894918"/>
            <a:chExt cx="7549526" cy="40076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3D9254-CB79-644D-BE93-A7ACCF00F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7782" y="1894918"/>
              <a:ext cx="7549526" cy="4007693"/>
            </a:xfrm>
            <a:prstGeom prst="rect">
              <a:avLst/>
            </a:prstGeom>
          </p:spPr>
        </p:pic>
        <p:sp>
          <p:nvSpPr>
            <p:cNvPr id="9" name="Up Arrow Callout 8">
              <a:extLst>
                <a:ext uri="{FF2B5EF4-FFF2-40B4-BE49-F238E27FC236}">
                  <a16:creationId xmlns:a16="http://schemas.microsoft.com/office/drawing/2014/main" id="{1AC504DC-84D5-324D-BAA3-9E68F2359BA9}"/>
                </a:ext>
              </a:extLst>
            </p:cNvPr>
            <p:cNvSpPr/>
            <p:nvPr/>
          </p:nvSpPr>
          <p:spPr>
            <a:xfrm>
              <a:off x="8964965" y="5057192"/>
              <a:ext cx="914400" cy="590517"/>
            </a:xfrm>
            <a:prstGeom prst="upArrowCallout">
              <a:avLst>
                <a:gd name="adj1" fmla="val 50000"/>
                <a:gd name="adj2" fmla="val 25000"/>
                <a:gd name="adj3" fmla="val 25000"/>
                <a:gd name="adj4" fmla="val 64977"/>
              </a:avLst>
            </a:prstGeom>
            <a:solidFill>
              <a:srgbClr val="0432FF"/>
            </a:solidFill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b="1" dirty="0"/>
                <a:t>Enter Questions here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F0C2CF-9EC6-B647-A001-5DDF6DB41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4909" y="2072251"/>
              <a:ext cx="4322618" cy="3603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0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1208" t="192" r="1469" b="-192"/>
          <a:stretch/>
        </p:blipFill>
        <p:spPr>
          <a:xfrm>
            <a:off x="0" y="230689"/>
            <a:ext cx="12280900" cy="662731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84400" y="1092741"/>
            <a:ext cx="12192000" cy="6096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2">
                    <a:lumMod val="10000"/>
                  </a:schemeClr>
                </a:solidFill>
              </a:rPr>
              <a:t>Our student lab journey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859" y="4490463"/>
            <a:ext cx="3300341" cy="2244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601" y="2564393"/>
            <a:ext cx="3020590" cy="2265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3942" y="1905001"/>
            <a:ext cx="2547192" cy="156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2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645886"/>
            <a:ext cx="11570208" cy="685800"/>
          </a:xfrm>
        </p:spPr>
        <p:txBody>
          <a:bodyPr/>
          <a:lstStyle/>
          <a:p>
            <a:r>
              <a:rPr lang="en-US" dirty="0"/>
              <a:t>Traditional Computer Labs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60979"/>
              </p:ext>
            </p:extLst>
          </p:nvPr>
        </p:nvGraphicFramePr>
        <p:xfrm>
          <a:off x="4418755" y="1514808"/>
          <a:ext cx="692331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1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1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In</a:t>
                      </a:r>
                      <a:r>
                        <a:rPr lang="en-US" baseline="0" dirty="0">
                          <a:latin typeface="+mj-lt"/>
                        </a:rPr>
                        <a:t> person support (computers and software) 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Limited Lab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Consistent install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No agility</a:t>
                      </a:r>
                      <a:r>
                        <a:rPr lang="en-US" sz="1800" baseline="0" dirty="0">
                          <a:latin typeface="+mj-lt"/>
                        </a:rPr>
                        <a:t> for software or configuration changes</a:t>
                      </a:r>
                      <a:endParaRPr lang="en-US" sz="1800" dirty="0">
                        <a:latin typeface="+mj-lt"/>
                      </a:endParaRPr>
                    </a:p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All tools available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like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printers monitor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Limited</a:t>
                      </a:r>
                      <a:r>
                        <a:rPr lang="en-US" sz="1800" baseline="0" dirty="0">
                          <a:latin typeface="+mj-lt"/>
                        </a:rPr>
                        <a:t> time/space for instructor interaction with students/software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Maintenance and software updates</a:t>
                      </a:r>
                    </a:p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j-lt"/>
                        </a:rPr>
                        <a:t>FTE</a:t>
                      </a:r>
                      <a:r>
                        <a:rPr lang="en-US" sz="1800" baseline="0" dirty="0">
                          <a:latin typeface="+mj-lt"/>
                        </a:rPr>
                        <a:t> for 7X24 support</a:t>
                      </a:r>
                      <a:endParaRPr lang="en-US" sz="1800" dirty="0">
                        <a:latin typeface="+mj-lt"/>
                      </a:endParaRPr>
                    </a:p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375780"/>
            <a:ext cx="3591815" cy="2442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37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645886"/>
            <a:ext cx="11570208" cy="685800"/>
          </a:xfrm>
        </p:spPr>
        <p:txBody>
          <a:bodyPr/>
          <a:lstStyle/>
          <a:p>
            <a:r>
              <a:rPr lang="en-US" dirty="0"/>
              <a:t>Amazon WorkSpaces and Virtual Desktops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727919"/>
              </p:ext>
            </p:extLst>
          </p:nvPr>
        </p:nvGraphicFramePr>
        <p:xfrm>
          <a:off x="4418755" y="1514808"/>
          <a:ext cx="6923316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1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1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Access anywhere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Requires same maintenance as a full desktop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Any 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Need policy for student provided desktops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Consistent 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Students used it all the time, for purposes outside of class requirements.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Persistent environment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Any classroom becomes a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Easy roll out of software changes and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09" y="2385857"/>
            <a:ext cx="3108383" cy="23312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877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1" y="645886"/>
            <a:ext cx="11570208" cy="685800"/>
          </a:xfrm>
        </p:spPr>
        <p:txBody>
          <a:bodyPr/>
          <a:lstStyle/>
          <a:p>
            <a:r>
              <a:rPr lang="en-US" dirty="0"/>
              <a:t>Amazon AppStream 2.0 and Application Streaming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39158"/>
              </p:ext>
            </p:extLst>
          </p:nvPr>
        </p:nvGraphicFramePr>
        <p:xfrm>
          <a:off x="4418755" y="1514808"/>
          <a:ext cx="692331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1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915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Access anywhere, any device</a:t>
                      </a:r>
                    </a:p>
                    <a:p>
                      <a:pPr algn="ctr"/>
                      <a:endParaRPr lang="en-US" sz="18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Easy to over spend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Manage remotely, consistent configuration, agile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Persistent storage was a challenge (this is fixed now)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Non-persistent environment (resolves policy questions)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Iterative approach to what apps need to be in a stream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Auto scaling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Apps that need to work together </a:t>
                      </a:r>
                    </a:p>
                    <a:p>
                      <a:pPr algn="ctr"/>
                      <a:endParaRPr lang="en-US" sz="18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More control over environment.  Just apps, not a desktop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Any classroom becomes a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87" y="2488285"/>
            <a:ext cx="3632268" cy="2228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152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7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pPr>
              <a:spcBef>
                <a:spcPct val="20000"/>
              </a:spcBef>
            </a:pPr>
            <a:r>
              <a:rPr lang="en-US" sz="40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Making Business Intelligence Courses Interactive</a:t>
            </a:r>
          </a:p>
        </p:txBody>
      </p:sp>
    </p:spTree>
    <p:extLst>
      <p:ext uri="{BB962C8B-B14F-4D97-AF65-F5344CB8AC3E}">
        <p14:creationId xmlns:p14="http://schemas.microsoft.com/office/powerpoint/2010/main" val="17853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lle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lege" id="{82459C99-7E0F-48B1-A403-04A16AA6BFCE}" vid="{DE1BFE33-9BE3-4BB5-9AE0-F3964567E227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4478</TotalTime>
  <Words>1194</Words>
  <Application>Microsoft Office PowerPoint</Application>
  <PresentationFormat>Widescreen</PresentationFormat>
  <Paragraphs>168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Open Sans</vt:lpstr>
      <vt:lpstr>Times</vt:lpstr>
      <vt:lpstr>college</vt:lpstr>
      <vt:lpstr>Office Theme</vt:lpstr>
      <vt:lpstr>Access for All  </vt:lpstr>
      <vt:lpstr>PowerPoint Presentation</vt:lpstr>
      <vt:lpstr>Before We Begin</vt:lpstr>
      <vt:lpstr>Our student lab journey</vt:lpstr>
      <vt:lpstr>Traditional Computer Labs</vt:lpstr>
      <vt:lpstr>Amazon WorkSpaces and Virtual Desktops</vt:lpstr>
      <vt:lpstr>Amazon AppStream 2.0 and Application Streaming</vt:lpstr>
      <vt:lpstr>PowerPoint Presentation</vt:lpstr>
      <vt:lpstr>PowerPoint Presentation</vt:lpstr>
      <vt:lpstr>Goal of BI Systems Course</vt:lpstr>
      <vt:lpstr>Virtual BI Lab</vt:lpstr>
      <vt:lpstr>Why AppStream 2.0?</vt:lpstr>
      <vt:lpstr>PowerPoint Presentation</vt:lpstr>
      <vt:lpstr>Demo Overview</vt:lpstr>
      <vt:lpstr>PowerPoint Presentation</vt:lpstr>
      <vt:lpstr>PowerPoint Presentation</vt:lpstr>
      <vt:lpstr>PowerPoint Presentation</vt:lpstr>
      <vt:lpstr>Annotate over software using tablet to support teaching</vt:lpstr>
      <vt:lpstr>Why is this service important? </vt:lpstr>
      <vt:lpstr>Feedback from students and faculty</vt:lpstr>
      <vt:lpstr>Resources 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J. Christen</dc:creator>
  <cp:lastModifiedBy>Melanie Hardcastle</cp:lastModifiedBy>
  <cp:revision>80</cp:revision>
  <dcterms:created xsi:type="dcterms:W3CDTF">2018-02-28T22:43:27Z</dcterms:created>
  <dcterms:modified xsi:type="dcterms:W3CDTF">2018-03-20T13:48:20Z</dcterms:modified>
</cp:coreProperties>
</file>